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88" r:id="rId4"/>
    <p:sldId id="290" r:id="rId5"/>
    <p:sldId id="292" r:id="rId6"/>
    <p:sldId id="293" r:id="rId7"/>
    <p:sldId id="294" r:id="rId8"/>
    <p:sldId id="295" r:id="rId9"/>
    <p:sldId id="296" r:id="rId10"/>
    <p:sldId id="297" r:id="rId11"/>
    <p:sldId id="284" r:id="rId12"/>
    <p:sldId id="285" r:id="rId13"/>
    <p:sldId id="286" r:id="rId14"/>
    <p:sldId id="261" r:id="rId15"/>
    <p:sldId id="262" r:id="rId16"/>
    <p:sldId id="263" r:id="rId17"/>
    <p:sldId id="264" r:id="rId18"/>
    <p:sldId id="265" r:id="rId19"/>
    <p:sldId id="266" r:id="rId20"/>
    <p:sldId id="267" r:id="rId21"/>
    <p:sldId id="268" r:id="rId22"/>
    <p:sldId id="291" r:id="rId23"/>
    <p:sldId id="269" r:id="rId24"/>
    <p:sldId id="270" r:id="rId25"/>
    <p:sldId id="257" r:id="rId26"/>
    <p:sldId id="258" r:id="rId27"/>
    <p:sldId id="259" r:id="rId28"/>
    <p:sldId id="26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image.baidu.com/i?ct=503316480&amp;z=&amp;tn=baiduimagedetail&amp;ipn=d&amp;word=%E5%8D%A1%E9%80%9A%E5%A5%B3%E5%A3%AB%E8%B7%91%E6%AD%A5%E5%9B%BE%E7%89%87&amp;step_word=&amp;ie=utf-8&amp;in=2490&amp;cl=2&amp;lm=-1&amp;st=-1&amp;cs=2797266237,3833852242&amp;os=1300781400,3627803021&amp;pn=4&amp;rn=1&amp;di=163381356710&amp;ln=1996&amp;fr=&amp;&amp;fmq=1413427271686_R&amp;ic=0&amp;s=&amp;se=1&amp;sme=0&amp;tab=&amp;width=&amp;height=&amp;face=0&amp;is=&amp;istype=2&amp;ist=&amp;jit=&amp;objurl=http://imguxv.penshow.cn/uploadfile/2010/04/23/20100423050026833.jpg&amp;adpicid=0"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400" b="1" dirty="0" smtClean="0">
                <a:solidFill>
                  <a:schemeClr val="accent6">
                    <a:lumMod val="50000"/>
                  </a:schemeClr>
                </a:solidFill>
                <a:latin typeface="Kozuka Mincho Pro H" pitchFamily="18" charset="-128"/>
                <a:ea typeface="Kozuka Mincho Pro H" pitchFamily="18" charset="-128"/>
              </a:rPr>
              <a:t>Chapter Eight </a:t>
            </a:r>
            <a:endParaRPr lang="zh-CN" altLang="en-US" sz="5400" b="1" dirty="0">
              <a:solidFill>
                <a:schemeClr val="accent6">
                  <a:lumMod val="50000"/>
                </a:schemeClr>
              </a:solidFill>
              <a:latin typeface="Kozuka Mincho Pro H" pitchFamily="18" charset="-128"/>
              <a:ea typeface="Kozuka Mincho Pro H" pitchFamily="18" charset="-128"/>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99014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marL="0" indent="0">
              <a:buNone/>
            </a:pPr>
            <a:r>
              <a:rPr lang="en-US" altLang="zh-CN" dirty="0" smtClean="0"/>
              <a:t>A gentle reminder </a:t>
            </a:r>
          </a:p>
          <a:p>
            <a:pPr marL="0" indent="0">
              <a:buNone/>
            </a:pPr>
            <a:endParaRPr lang="en-US" altLang="zh-CN" dirty="0" smtClean="0"/>
          </a:p>
          <a:p>
            <a:pPr marL="0" indent="0" algn="just">
              <a:buNone/>
            </a:pPr>
            <a:r>
              <a:rPr lang="en-US" altLang="zh-CN" dirty="0"/>
              <a:t>Having been married a long time, my husband sometimes needs a gentle reminder of a special occasion. On the morning of our 35th anniversary, we were sitting at the breakfast table when I hinted, "Honey, do you realize that we've been sitting in these same two seats for exactly 35 years?"</a:t>
            </a:r>
            <a:r>
              <a:rPr lang="zh-CN" altLang="en-US" dirty="0"/>
              <a:t>　　</a:t>
            </a:r>
            <a:br>
              <a:rPr lang="zh-CN" altLang="en-US" dirty="0"/>
            </a:br>
            <a:r>
              <a:rPr lang="en-US" altLang="zh-CN" dirty="0"/>
              <a:t>Putting down the newspaper, he looked straight at me and said, "So, you want to switch seats?"</a:t>
            </a:r>
          </a:p>
          <a:p>
            <a:pPr marL="0" indent="0">
              <a:buNone/>
            </a:pPr>
            <a:endParaRPr lang="zh-CN" altLang="en-US" dirty="0"/>
          </a:p>
        </p:txBody>
      </p:sp>
    </p:spTree>
    <p:extLst>
      <p:ext uri="{BB962C8B-B14F-4D97-AF65-F5344CB8AC3E}">
        <p14:creationId xmlns:p14="http://schemas.microsoft.com/office/powerpoint/2010/main" val="1512315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a:bodyPr>
          <a:lstStyle/>
          <a:p>
            <a:r>
              <a:rPr lang="en-US" altLang="zh-CN" sz="2800" dirty="0" smtClean="0"/>
              <a:t>Cover page</a:t>
            </a:r>
            <a:r>
              <a:rPr lang="zh-CN" altLang="en-US" sz="2800" dirty="0" smtClean="0"/>
              <a:t>封面                           </a:t>
            </a:r>
            <a:r>
              <a:rPr lang="en-US" altLang="zh-CN" sz="2800" dirty="0" smtClean="0"/>
              <a:t>notice</a:t>
            </a:r>
            <a:r>
              <a:rPr lang="zh-CN" altLang="en-US" sz="2800" dirty="0" smtClean="0"/>
              <a:t>通知</a:t>
            </a:r>
            <a:endParaRPr lang="en-US" altLang="zh-CN" sz="2800" dirty="0" smtClean="0"/>
          </a:p>
          <a:p>
            <a:r>
              <a:rPr lang="en-US" altLang="zh-CN" sz="2800" dirty="0" smtClean="0"/>
              <a:t>Instruction</a:t>
            </a:r>
            <a:r>
              <a:rPr lang="zh-CN" altLang="en-US" sz="2800" dirty="0" smtClean="0"/>
              <a:t>指令                            </a:t>
            </a:r>
            <a:r>
              <a:rPr lang="en-US" altLang="zh-CN" sz="2800" dirty="0" smtClean="0"/>
              <a:t>upload</a:t>
            </a:r>
            <a:r>
              <a:rPr lang="zh-CN" altLang="en-US" sz="2800" dirty="0" smtClean="0"/>
              <a:t>上传</a:t>
            </a:r>
            <a:endParaRPr lang="en-US" altLang="zh-CN" sz="2800" dirty="0" smtClean="0"/>
          </a:p>
          <a:p>
            <a:r>
              <a:rPr lang="en-US" altLang="zh-CN" sz="2800" dirty="0" smtClean="0"/>
              <a:t>Respective</a:t>
            </a:r>
            <a:r>
              <a:rPr lang="zh-CN" altLang="en-US" sz="2800" dirty="0" smtClean="0"/>
              <a:t>各自的                        </a:t>
            </a:r>
            <a:r>
              <a:rPr lang="en-US" altLang="zh-CN" sz="2800" dirty="0" smtClean="0"/>
              <a:t>recognize</a:t>
            </a:r>
            <a:r>
              <a:rPr lang="zh-CN" altLang="en-US" sz="2800" dirty="0" smtClean="0"/>
              <a:t>认识，认清</a:t>
            </a:r>
            <a:endParaRPr lang="en-US" altLang="zh-CN" sz="2800" dirty="0" smtClean="0"/>
          </a:p>
          <a:p>
            <a:r>
              <a:rPr lang="en-US" altLang="zh-CN" sz="2800" dirty="0" smtClean="0"/>
              <a:t>Arrange</a:t>
            </a:r>
            <a:r>
              <a:rPr lang="zh-CN" altLang="en-US" sz="2800" dirty="0" smtClean="0"/>
              <a:t>安排                                  </a:t>
            </a:r>
            <a:r>
              <a:rPr lang="en-US" altLang="zh-CN" sz="2800" dirty="0" smtClean="0"/>
              <a:t>jargon</a:t>
            </a:r>
            <a:r>
              <a:rPr lang="zh-CN" altLang="en-US" sz="2800" dirty="0" smtClean="0"/>
              <a:t>行话，术语</a:t>
            </a:r>
            <a:endParaRPr lang="en-US" altLang="zh-CN" sz="2800" dirty="0" smtClean="0"/>
          </a:p>
          <a:p>
            <a:r>
              <a:rPr lang="en-US" altLang="zh-CN" sz="2800" dirty="0" smtClean="0"/>
              <a:t>Omit</a:t>
            </a:r>
            <a:r>
              <a:rPr lang="zh-CN" altLang="en-US" sz="2800" dirty="0" smtClean="0"/>
              <a:t>省略                                       </a:t>
            </a:r>
            <a:r>
              <a:rPr lang="en-US" altLang="zh-CN" sz="2800" dirty="0" smtClean="0"/>
              <a:t>clip</a:t>
            </a:r>
            <a:r>
              <a:rPr lang="zh-CN" altLang="en-US" sz="2800" dirty="0" smtClean="0"/>
              <a:t>剪辑，片段</a:t>
            </a:r>
            <a:endParaRPr lang="en-US" altLang="zh-CN" sz="2800" dirty="0" smtClean="0"/>
          </a:p>
          <a:p>
            <a:r>
              <a:rPr lang="en-US" altLang="zh-CN" sz="2800" dirty="0" smtClean="0"/>
              <a:t>Typically</a:t>
            </a:r>
            <a:r>
              <a:rPr lang="zh-CN" altLang="en-US" sz="2800" dirty="0" smtClean="0"/>
              <a:t>往往，通常                    </a:t>
            </a:r>
            <a:r>
              <a:rPr lang="en-US" altLang="zh-CN" sz="2800" dirty="0" smtClean="0"/>
              <a:t>effective</a:t>
            </a:r>
            <a:r>
              <a:rPr lang="zh-CN" altLang="en-US" sz="2800" dirty="0" smtClean="0"/>
              <a:t>有效的</a:t>
            </a:r>
            <a:endParaRPr lang="en-US" altLang="zh-CN" sz="2800" dirty="0" smtClean="0"/>
          </a:p>
          <a:p>
            <a:r>
              <a:rPr lang="en-US" altLang="zh-CN" sz="2800" dirty="0" smtClean="0"/>
              <a:t>Flowchart</a:t>
            </a:r>
            <a:r>
              <a:rPr lang="zh-CN" altLang="en-US" sz="2800" dirty="0" smtClean="0"/>
              <a:t>流程图                           </a:t>
            </a:r>
            <a:r>
              <a:rPr lang="en-US" altLang="zh-CN" sz="2800" dirty="0" smtClean="0"/>
              <a:t>draft</a:t>
            </a:r>
            <a:r>
              <a:rPr lang="zh-CN" altLang="en-US" sz="2800" dirty="0" smtClean="0"/>
              <a:t>草稿，草拟</a:t>
            </a:r>
            <a:endParaRPr lang="en-US" altLang="zh-CN" sz="2800" dirty="0" smtClean="0"/>
          </a:p>
          <a:p>
            <a:r>
              <a:rPr lang="en-US" altLang="zh-CN" sz="2800" dirty="0" smtClean="0"/>
              <a:t>Hard drive</a:t>
            </a:r>
            <a:r>
              <a:rPr lang="zh-CN" altLang="en-US" sz="2800" dirty="0" smtClean="0"/>
              <a:t>硬盘驱动器                 </a:t>
            </a:r>
            <a:r>
              <a:rPr lang="en-US" altLang="zh-CN" sz="2800" dirty="0" smtClean="0"/>
              <a:t>normally</a:t>
            </a:r>
            <a:r>
              <a:rPr lang="zh-CN" altLang="en-US" sz="2800" dirty="0" smtClean="0"/>
              <a:t>通常</a:t>
            </a:r>
            <a:endParaRPr lang="en-US" altLang="zh-CN" sz="2800" dirty="0" smtClean="0"/>
          </a:p>
          <a:p>
            <a:r>
              <a:rPr lang="en-US" altLang="zh-CN" sz="2800" dirty="0" smtClean="0"/>
              <a:t>Consequence</a:t>
            </a:r>
            <a:r>
              <a:rPr lang="zh-CN" altLang="en-US" sz="2800" dirty="0" smtClean="0"/>
              <a:t>后果                         </a:t>
            </a:r>
            <a:r>
              <a:rPr lang="en-US" altLang="zh-CN" sz="2800" dirty="0" smtClean="0"/>
              <a:t>progress</a:t>
            </a:r>
            <a:r>
              <a:rPr lang="zh-CN" altLang="en-US" sz="2800" dirty="0" smtClean="0"/>
              <a:t>进度</a:t>
            </a:r>
            <a:endParaRPr lang="en-US" altLang="zh-CN" sz="2800" dirty="0" smtClean="0"/>
          </a:p>
          <a:p>
            <a:r>
              <a:rPr lang="en-US" altLang="zh-CN" sz="2800" dirty="0" smtClean="0"/>
              <a:t>Length</a:t>
            </a:r>
            <a:r>
              <a:rPr lang="zh-CN" altLang="en-US" sz="2800" dirty="0" smtClean="0"/>
              <a:t>长度                                     </a:t>
            </a:r>
            <a:r>
              <a:rPr lang="en-US" altLang="zh-CN" sz="2800" dirty="0" smtClean="0"/>
              <a:t>factor</a:t>
            </a:r>
            <a:r>
              <a:rPr lang="zh-CN" altLang="en-US" sz="2800" dirty="0" smtClean="0"/>
              <a:t>因素</a:t>
            </a:r>
            <a:endParaRPr lang="en-US" altLang="zh-CN" sz="2800" dirty="0" smtClean="0"/>
          </a:p>
          <a:p>
            <a:r>
              <a:rPr lang="en-US" altLang="zh-CN" sz="2800" dirty="0" smtClean="0"/>
              <a:t>Imperative</a:t>
            </a:r>
            <a:r>
              <a:rPr lang="zh-CN" altLang="en-US" sz="2800" dirty="0" smtClean="0"/>
              <a:t>祈使的，命令的        </a:t>
            </a:r>
            <a:r>
              <a:rPr lang="en-US" altLang="zh-CN" sz="2800" dirty="0" smtClean="0"/>
              <a:t>shortcut</a:t>
            </a:r>
            <a:r>
              <a:rPr lang="zh-CN" altLang="en-US" sz="2800" dirty="0" smtClean="0"/>
              <a:t>捷径</a:t>
            </a:r>
            <a:endParaRPr lang="en-US" altLang="zh-CN" sz="2800" dirty="0" smtClean="0"/>
          </a:p>
          <a:p>
            <a:endParaRPr lang="zh-CN" altLang="en-US" sz="2800" dirty="0"/>
          </a:p>
        </p:txBody>
      </p:sp>
    </p:spTree>
    <p:extLst>
      <p:ext uri="{BB962C8B-B14F-4D97-AF65-F5344CB8AC3E}">
        <p14:creationId xmlns:p14="http://schemas.microsoft.com/office/powerpoint/2010/main" val="17948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r>
              <a:rPr lang="en-US" altLang="zh-CN" sz="2800" dirty="0" smtClean="0"/>
              <a:t>How to write user guide</a:t>
            </a:r>
          </a:p>
          <a:p>
            <a:r>
              <a:rPr lang="en-US" altLang="zh-CN" sz="2800" dirty="0" smtClean="0"/>
              <a:t>Step by step instructions typically use the second-person point of view (you, your, yours). Instructions are usually written in active voice and the imperative mood: address your audience directly.</a:t>
            </a:r>
          </a:p>
          <a:p>
            <a:r>
              <a:rPr lang="en-US" altLang="zh-CN" sz="2800" dirty="0" smtClean="0"/>
              <a:t>Most instructions are written in the form of a numbered list so that users clearly recognize the sequence of the tasks. </a:t>
            </a:r>
          </a:p>
          <a:p>
            <a:r>
              <a:rPr lang="en-US" altLang="zh-CN" sz="2800" dirty="0" smtClean="0"/>
              <a:t>Effective instructions often include visual elements (such as pictures, diagrams, and flowcharts) that illustrate and clarify the text. </a:t>
            </a:r>
          </a:p>
          <a:p>
            <a:r>
              <a:rPr lang="en-US" altLang="zh-CN" sz="2800" dirty="0" smtClean="0"/>
              <a:t>Checklist for writing instructions:</a:t>
            </a:r>
          </a:p>
          <a:p>
            <a:pPr marL="0" indent="0">
              <a:buNone/>
            </a:pPr>
            <a:r>
              <a:rPr lang="en-US" altLang="zh-CN" sz="2800" dirty="0"/>
              <a:t> </a:t>
            </a:r>
            <a:r>
              <a:rPr lang="en-US" altLang="zh-CN" sz="2800" dirty="0" smtClean="0"/>
              <a:t>   1. Use short sentences and short paragraphs.</a:t>
            </a:r>
          </a:p>
          <a:p>
            <a:pPr marL="0" indent="0">
              <a:buNone/>
            </a:pPr>
            <a:r>
              <a:rPr lang="en-US" altLang="zh-CN" sz="2800" dirty="0"/>
              <a:t> </a:t>
            </a:r>
            <a:r>
              <a:rPr lang="en-US" altLang="zh-CN" sz="2800" dirty="0" smtClean="0"/>
              <a:t>   2. </a:t>
            </a:r>
            <a:r>
              <a:rPr lang="en-US" altLang="zh-CN" sz="2800" dirty="0"/>
              <a:t>A</a:t>
            </a:r>
            <a:r>
              <a:rPr lang="en-US" altLang="zh-CN" sz="2800" dirty="0" smtClean="0"/>
              <a:t>rrange your points in logical order.</a:t>
            </a:r>
          </a:p>
          <a:p>
            <a:pPr marL="0" indent="0">
              <a:buNone/>
            </a:pPr>
            <a:r>
              <a:rPr lang="en-US" altLang="zh-CN" sz="2800" dirty="0"/>
              <a:t> </a:t>
            </a:r>
            <a:r>
              <a:rPr lang="en-US" altLang="zh-CN" sz="2800" dirty="0" smtClean="0"/>
              <a:t>   3. Make your statements specific.</a:t>
            </a:r>
          </a:p>
          <a:p>
            <a:endParaRPr lang="zh-CN" altLang="en-US" dirty="0"/>
          </a:p>
        </p:txBody>
      </p:sp>
    </p:spTree>
    <p:extLst>
      <p:ext uri="{BB962C8B-B14F-4D97-AF65-F5344CB8AC3E}">
        <p14:creationId xmlns:p14="http://schemas.microsoft.com/office/powerpoint/2010/main" val="178404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marL="0" indent="0" algn="just">
              <a:buNone/>
            </a:pPr>
            <a:r>
              <a:rPr lang="en-US" altLang="zh-CN" dirty="0" smtClean="0"/>
              <a:t>4. Use the imperative mood.</a:t>
            </a:r>
          </a:p>
          <a:p>
            <a:pPr marL="0" indent="0" algn="just">
              <a:buNone/>
            </a:pPr>
            <a:r>
              <a:rPr lang="en-US" altLang="zh-CN" dirty="0" smtClean="0"/>
              <a:t>5. Put the most important item at the beginning of a sentence.</a:t>
            </a:r>
          </a:p>
          <a:p>
            <a:pPr marL="0" indent="0" algn="just">
              <a:buNone/>
            </a:pPr>
            <a:r>
              <a:rPr lang="en-US" altLang="zh-CN" dirty="0" smtClean="0"/>
              <a:t>6. Say one thing in each sentence.</a:t>
            </a:r>
          </a:p>
          <a:p>
            <a:pPr marL="0" indent="0" algn="just">
              <a:buNone/>
            </a:pPr>
            <a:r>
              <a:rPr lang="en-US" altLang="zh-CN" dirty="0" smtClean="0"/>
              <a:t>7. Choose your words carefully. Avoid jargon and technical terms if you can. </a:t>
            </a:r>
          </a:p>
          <a:p>
            <a:pPr marL="0" indent="0" algn="just">
              <a:buNone/>
            </a:pPr>
            <a:r>
              <a:rPr lang="en-US" altLang="zh-CN" dirty="0" smtClean="0"/>
              <a:t>8. Give an example or an analogy, if you think a statement may confuse a reader.</a:t>
            </a:r>
          </a:p>
          <a:p>
            <a:pPr marL="0" indent="0" algn="just">
              <a:buNone/>
            </a:pPr>
            <a:r>
              <a:rPr lang="en-US" altLang="zh-CN" dirty="0" smtClean="0"/>
              <a:t>9. Check your completed draft for logic of presentation.</a:t>
            </a:r>
          </a:p>
          <a:p>
            <a:pPr marL="0" indent="0" algn="just">
              <a:buNone/>
            </a:pPr>
            <a:r>
              <a:rPr lang="en-US" altLang="zh-CN" dirty="0" smtClean="0"/>
              <a:t>10. Do not omit steps or take shortcuts. </a:t>
            </a:r>
          </a:p>
          <a:p>
            <a:pPr marL="0" indent="0">
              <a:buNone/>
            </a:pPr>
            <a:endParaRPr lang="zh-CN" altLang="en-US" dirty="0"/>
          </a:p>
        </p:txBody>
      </p:sp>
    </p:spTree>
    <p:extLst>
      <p:ext uri="{BB962C8B-B14F-4D97-AF65-F5344CB8AC3E}">
        <p14:creationId xmlns:p14="http://schemas.microsoft.com/office/powerpoint/2010/main" val="375224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8800" b="1" dirty="0" smtClean="0">
                <a:solidFill>
                  <a:schemeClr val="accent6">
                    <a:lumMod val="50000"/>
                  </a:schemeClr>
                </a:solidFill>
                <a:latin typeface="Brush Script MT" pitchFamily="66" charset="0"/>
              </a:rPr>
              <a:t>Recap and Practice </a:t>
            </a:r>
            <a:endParaRPr lang="zh-CN" altLang="en-US" sz="8800" b="1" dirty="0">
              <a:solidFill>
                <a:schemeClr val="accent6">
                  <a:lumMod val="50000"/>
                </a:schemeClr>
              </a:solidFill>
              <a:latin typeface="Brush Script MT" pitchFamily="66" charset="0"/>
            </a:endParaRP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83266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928992" cy="6480720"/>
          </a:xfrm>
        </p:spPr>
        <p:txBody>
          <a:bodyPr/>
          <a:lstStyle/>
          <a:p>
            <a:r>
              <a:rPr lang="en-US" altLang="zh-CN" dirty="0" smtClean="0"/>
              <a:t>Interview</a:t>
            </a:r>
          </a:p>
          <a:p>
            <a:r>
              <a:rPr lang="en-US" altLang="zh-CN" dirty="0" smtClean="0"/>
              <a:t>Reporting for Work</a:t>
            </a:r>
          </a:p>
          <a:p>
            <a:r>
              <a:rPr lang="en-US" altLang="zh-CN" dirty="0" smtClean="0"/>
              <a:t>Office Talk</a:t>
            </a:r>
          </a:p>
          <a:p>
            <a:r>
              <a:rPr lang="en-US" altLang="zh-CN" dirty="0" smtClean="0"/>
              <a:t>Describing job and company</a:t>
            </a:r>
          </a:p>
          <a:p>
            <a:r>
              <a:rPr lang="en-US" altLang="zh-CN" dirty="0" smtClean="0"/>
              <a:t>Telephone English </a:t>
            </a:r>
          </a:p>
          <a:p>
            <a:pPr marL="0" indent="0">
              <a:buNone/>
            </a:pP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500885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3204" y="116632"/>
            <a:ext cx="8229600" cy="1143000"/>
          </a:xfrm>
        </p:spPr>
        <p:txBody>
          <a:bodyPr/>
          <a:lstStyle/>
          <a:p>
            <a:r>
              <a:rPr lang="en-US" altLang="zh-CN" dirty="0" smtClean="0"/>
              <a:t>Interview</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icon.chinahrd.net/uploadfile/2012/1023/2012102309391964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988840"/>
            <a:ext cx="6408712" cy="421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97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229600" cy="4525963"/>
          </a:xfrm>
        </p:spPr>
        <p:txBody>
          <a:bodyPr/>
          <a:lstStyle/>
          <a:p>
            <a:r>
              <a:rPr lang="en-US" altLang="zh-CN" dirty="0" smtClean="0"/>
              <a:t>Introduction</a:t>
            </a:r>
          </a:p>
          <a:p>
            <a:r>
              <a:rPr lang="en-US" altLang="zh-CN" dirty="0" smtClean="0"/>
              <a:t>Questions and answers </a:t>
            </a:r>
            <a:endParaRPr lang="zh-CN" altLang="en-US" dirty="0"/>
          </a:p>
        </p:txBody>
      </p:sp>
    </p:spTree>
    <p:extLst>
      <p:ext uri="{BB962C8B-B14F-4D97-AF65-F5344CB8AC3E}">
        <p14:creationId xmlns:p14="http://schemas.microsoft.com/office/powerpoint/2010/main" val="557971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Reporting for Work</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hanyu.zhyww.cn/UploadFiles_2354/201105/20110520161224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951" y="1340768"/>
            <a:ext cx="6354385" cy="4520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852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8784976" cy="5937523"/>
          </a:xfrm>
        </p:spPr>
        <p:txBody>
          <a:bodyPr/>
          <a:lstStyle/>
          <a:p>
            <a:r>
              <a:rPr lang="zh-CN" altLang="en-US" dirty="0" smtClean="0"/>
              <a:t>问前台办公室在哪</a:t>
            </a:r>
            <a:endParaRPr lang="en-US" altLang="zh-CN" dirty="0" smtClean="0"/>
          </a:p>
          <a:p>
            <a:r>
              <a:rPr lang="zh-CN" altLang="en-US" dirty="0" smtClean="0"/>
              <a:t>前台带到部门后，介绍新人</a:t>
            </a:r>
            <a:endParaRPr lang="en-US" altLang="zh-CN" dirty="0" smtClean="0"/>
          </a:p>
          <a:p>
            <a:r>
              <a:rPr lang="zh-CN" altLang="en-US" dirty="0" smtClean="0"/>
              <a:t>新人自我介绍</a:t>
            </a:r>
            <a:endParaRPr lang="en-US" altLang="zh-CN" dirty="0" smtClean="0"/>
          </a:p>
          <a:p>
            <a:r>
              <a:rPr lang="zh-CN" altLang="en-US" dirty="0" smtClean="0"/>
              <a:t>同事介绍新人给领导</a:t>
            </a:r>
            <a:endParaRPr lang="en-US" altLang="zh-CN" dirty="0" smtClean="0"/>
          </a:p>
          <a:p>
            <a:r>
              <a:rPr lang="zh-CN" altLang="en-US" dirty="0" smtClean="0"/>
              <a:t>新人与领导的对</a:t>
            </a:r>
            <a:r>
              <a:rPr lang="zh-CN" altLang="en-US" dirty="0"/>
              <a:t>话</a:t>
            </a:r>
          </a:p>
        </p:txBody>
      </p:sp>
    </p:spTree>
    <p:extLst>
      <p:ext uri="{BB962C8B-B14F-4D97-AF65-F5344CB8AC3E}">
        <p14:creationId xmlns:p14="http://schemas.microsoft.com/office/powerpoint/2010/main" val="193357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endParaRPr lang="zh-CN" altLang="en-US" dirty="0"/>
          </a:p>
        </p:txBody>
      </p:sp>
      <p:pic>
        <p:nvPicPr>
          <p:cNvPr id="4" name="图片 3" descr="http://www.jitu5.com/uploads/allimg/120713/201681-120G30U32927.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548680"/>
            <a:ext cx="3960440" cy="2736304"/>
          </a:xfrm>
          <a:prstGeom prst="rect">
            <a:avLst/>
          </a:prstGeom>
          <a:noFill/>
          <a:ln>
            <a:noFill/>
          </a:ln>
        </p:spPr>
      </p:pic>
      <p:pic>
        <p:nvPicPr>
          <p:cNvPr id="5" name="图片 4" descr="http://img3.imgtn.bdimg.com/it/u=2797266237,3833852242&amp;fm=21&amp;gp=0.jpg">
            <a:hlinkClick r:id="rId3" tgtFrame="_blank"/>
          </p:cNvPr>
          <p:cNvPicPr/>
          <p:nvPr/>
        </p:nvPicPr>
        <p:blipFill>
          <a:blip r:embed="rId4">
            <a:extLst>
              <a:ext uri="{28A0092B-C50C-407E-A947-70E740481C1C}">
                <a14:useLocalDpi xmlns:a14="http://schemas.microsoft.com/office/drawing/2010/main" val="0"/>
              </a:ext>
            </a:extLst>
          </a:blip>
          <a:srcRect/>
          <a:stretch>
            <a:fillRect/>
          </a:stretch>
        </p:blipFill>
        <p:spPr bwMode="auto">
          <a:xfrm>
            <a:off x="4891743" y="462541"/>
            <a:ext cx="4001191" cy="2737520"/>
          </a:xfrm>
          <a:prstGeom prst="rect">
            <a:avLst/>
          </a:prstGeom>
          <a:noFill/>
          <a:ln>
            <a:noFill/>
          </a:ln>
        </p:spPr>
      </p:pic>
      <p:pic>
        <p:nvPicPr>
          <p:cNvPr id="6" name="图片 5" descr="http://www.taopic.com/uploads/allimg/120628/201985-12062q620093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21338" y="3717032"/>
            <a:ext cx="4094878" cy="2881762"/>
          </a:xfrm>
          <a:prstGeom prst="rect">
            <a:avLst/>
          </a:prstGeom>
          <a:noFill/>
          <a:ln>
            <a:noFill/>
          </a:ln>
        </p:spPr>
      </p:pic>
    </p:spTree>
    <p:extLst>
      <p:ext uri="{BB962C8B-B14F-4D97-AF65-F5344CB8AC3E}">
        <p14:creationId xmlns:p14="http://schemas.microsoft.com/office/powerpoint/2010/main" val="3979395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Office Talk</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descr="http://fsecity.com/upload/2007_08/0708221022868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00807"/>
            <a:ext cx="5688632" cy="401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241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88640"/>
            <a:ext cx="8856984" cy="6336704"/>
          </a:xfrm>
        </p:spPr>
        <p:txBody>
          <a:bodyPr/>
          <a:lstStyle/>
          <a:p>
            <a:r>
              <a:rPr lang="zh-CN" altLang="en-US" dirty="0" smtClean="0"/>
              <a:t>日常寒喧</a:t>
            </a:r>
            <a:endParaRPr lang="en-US" altLang="zh-CN" dirty="0" smtClean="0"/>
          </a:p>
          <a:p>
            <a:r>
              <a:rPr lang="zh-CN" altLang="en-US" dirty="0" smtClean="0"/>
              <a:t>寻求帮</a:t>
            </a:r>
            <a:r>
              <a:rPr lang="zh-CN" altLang="en-US" dirty="0"/>
              <a:t>忙</a:t>
            </a:r>
          </a:p>
        </p:txBody>
      </p:sp>
    </p:spTree>
    <p:extLst>
      <p:ext uri="{BB962C8B-B14F-4D97-AF65-F5344CB8AC3E}">
        <p14:creationId xmlns:p14="http://schemas.microsoft.com/office/powerpoint/2010/main" val="2176469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Describing job and company</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http://www.hr369.com/uploadfile/2013/1016/201310160947022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988840"/>
            <a:ext cx="5564266" cy="369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666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Telephone English</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descr="http://down.tutu001.com/d/file/20111226/7fa75b6911201d99c672a88e78_5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700808"/>
            <a:ext cx="6768752" cy="4272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821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928992" cy="6552728"/>
          </a:xfrm>
        </p:spPr>
        <p:txBody>
          <a:bodyPr/>
          <a:lstStyle/>
          <a:p>
            <a:r>
              <a:rPr lang="zh-CN" altLang="en-US" dirty="0" smtClean="0"/>
              <a:t>打电话</a:t>
            </a:r>
            <a:endParaRPr lang="en-US" altLang="zh-CN" dirty="0"/>
          </a:p>
          <a:p>
            <a:r>
              <a:rPr lang="zh-CN" altLang="en-US" dirty="0" smtClean="0"/>
              <a:t>留言 </a:t>
            </a:r>
            <a:endParaRPr lang="zh-CN" altLang="en-US" dirty="0"/>
          </a:p>
        </p:txBody>
      </p:sp>
    </p:spTree>
    <p:extLst>
      <p:ext uri="{BB962C8B-B14F-4D97-AF65-F5344CB8AC3E}">
        <p14:creationId xmlns:p14="http://schemas.microsoft.com/office/powerpoint/2010/main" val="1080778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eaLnBrk="1" hangingPunct="1">
              <a:buFont typeface="Arial" charset="0"/>
              <a:buNone/>
            </a:pPr>
            <a:r>
              <a:rPr lang="en-US" altLang="zh-CN" dirty="0" smtClean="0">
                <a:solidFill>
                  <a:schemeClr val="accent6">
                    <a:lumMod val="50000"/>
                  </a:schemeClr>
                </a:solidFill>
              </a:rPr>
              <a:t>Background</a:t>
            </a:r>
          </a:p>
          <a:p>
            <a:pPr marL="0" indent="0" eaLnBrk="1" hangingPunct="1">
              <a:buFont typeface="Arial" charset="0"/>
              <a:buNone/>
            </a:pPr>
            <a:r>
              <a:rPr lang="en-US" altLang="zh-CN" dirty="0" smtClean="0">
                <a:solidFill>
                  <a:schemeClr val="accent6">
                    <a:lumMod val="50000"/>
                  </a:schemeClr>
                </a:solidFill>
              </a:rPr>
              <a:t>Product</a:t>
            </a:r>
          </a:p>
          <a:p>
            <a:pPr marL="0" indent="0" eaLnBrk="1" hangingPunct="1">
              <a:buFont typeface="Arial" charset="0"/>
              <a:buNone/>
            </a:pPr>
            <a:r>
              <a:rPr lang="en-US" altLang="zh-CN" dirty="0" smtClean="0">
                <a:solidFill>
                  <a:schemeClr val="accent6">
                    <a:lumMod val="50000"/>
                  </a:schemeClr>
                </a:solidFill>
              </a:rPr>
              <a:t>Staff </a:t>
            </a:r>
          </a:p>
          <a:p>
            <a:pPr marL="0" indent="0" eaLnBrk="1" hangingPunct="1">
              <a:buFont typeface="Arial" charset="0"/>
              <a:buNone/>
            </a:pPr>
            <a:r>
              <a:rPr lang="en-US" altLang="zh-CN" dirty="0" smtClean="0">
                <a:solidFill>
                  <a:schemeClr val="accent6">
                    <a:lumMod val="50000"/>
                  </a:schemeClr>
                </a:solidFill>
              </a:rPr>
              <a:t>Department</a:t>
            </a:r>
          </a:p>
          <a:p>
            <a:pPr marL="0" indent="0" eaLnBrk="1" hangingPunct="1">
              <a:buFont typeface="Arial" charset="0"/>
              <a:buNone/>
            </a:pPr>
            <a:r>
              <a:rPr lang="en-US" altLang="zh-CN" dirty="0" smtClean="0">
                <a:solidFill>
                  <a:schemeClr val="accent6">
                    <a:lumMod val="50000"/>
                  </a:schemeClr>
                </a:solidFill>
              </a:rPr>
              <a:t>Client</a:t>
            </a:r>
          </a:p>
          <a:p>
            <a:pPr marL="0" indent="0" eaLnBrk="1" hangingPunct="1">
              <a:buFont typeface="Arial" charset="0"/>
              <a:buNone/>
            </a:pPr>
            <a:r>
              <a:rPr lang="en-US" altLang="zh-CN" dirty="0" smtClean="0">
                <a:solidFill>
                  <a:schemeClr val="accent6">
                    <a:lumMod val="50000"/>
                  </a:schemeClr>
                </a:solidFill>
              </a:rPr>
              <a:t>Competitor</a:t>
            </a:r>
          </a:p>
          <a:p>
            <a:pPr marL="0" indent="0" eaLnBrk="1" hangingPunct="1">
              <a:buFont typeface="Arial" charset="0"/>
              <a:buNone/>
            </a:pPr>
            <a:endParaRPr lang="en-US" altLang="zh-CN" dirty="0" smtClean="0"/>
          </a:p>
          <a:p>
            <a:pPr marL="0" indent="0" eaLnBrk="1" hangingPunct="1">
              <a:buFont typeface="Arial" charset="0"/>
              <a:buNone/>
            </a:pPr>
            <a:endParaRPr lang="zh-CN" altLang="en-US" dirty="0" smtClean="0"/>
          </a:p>
        </p:txBody>
      </p:sp>
      <p:sp>
        <p:nvSpPr>
          <p:cNvPr id="4" name="标题 1"/>
          <p:cNvSpPr>
            <a:spLocks noGrp="1"/>
          </p:cNvSpPr>
          <p:nvPr>
            <p:ph type="title"/>
          </p:nvPr>
        </p:nvSpPr>
        <p:spPr/>
        <p:txBody>
          <a:bodyPr vert="horz" lIns="91440" tIns="45720" rIns="91440" bIns="45720" rtlCol="0" anchor="ctr">
            <a:normAutofit/>
          </a:bodyPr>
          <a:lstStyle/>
          <a:p>
            <a:r>
              <a:rPr lang="en-US" altLang="zh-CN" sz="5400" b="1" dirty="0">
                <a:solidFill>
                  <a:schemeClr val="accent6">
                    <a:lumMod val="50000"/>
                  </a:schemeClr>
                </a:solidFill>
                <a:latin typeface="Kozuka Mincho Pro H" pitchFamily="18" charset="-128"/>
                <a:ea typeface="Kozuka Mincho Pro H" pitchFamily="18" charset="-128"/>
              </a:rPr>
              <a:t>Company Introduction</a:t>
            </a:r>
            <a:endParaRPr lang="zh-CN" altLang="en-US" sz="5400" b="1" dirty="0">
              <a:solidFill>
                <a:schemeClr val="accent6">
                  <a:lumMod val="50000"/>
                </a:schemeClr>
              </a:solidFill>
              <a:latin typeface="Kozuka Mincho Pro H" pitchFamily="18" charset="-128"/>
              <a:ea typeface="Kozuka Mincho Pro H" pitchFamily="18" charset="-128"/>
            </a:endParaRPr>
          </a:p>
        </p:txBody>
      </p:sp>
    </p:spTree>
    <p:extLst>
      <p:ext uri="{BB962C8B-B14F-4D97-AF65-F5344CB8AC3E}">
        <p14:creationId xmlns:p14="http://schemas.microsoft.com/office/powerpoint/2010/main" val="326978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77" name="Group 81"/>
          <p:cNvGraphicFramePr>
            <a:graphicFrameLocks noGrp="1"/>
          </p:cNvGraphicFramePr>
          <p:nvPr/>
        </p:nvGraphicFramePr>
        <p:xfrm>
          <a:off x="179388" y="260350"/>
          <a:ext cx="8785225" cy="6461443"/>
        </p:xfrm>
        <a:graphic>
          <a:graphicData uri="http://schemas.openxmlformats.org/drawingml/2006/table">
            <a:tbl>
              <a:tblPr/>
              <a:tblGrid>
                <a:gridCol w="4392612"/>
                <a:gridCol w="4392613"/>
              </a:tblGrid>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What type of company is it?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Can you tell me </a:t>
                      </a:r>
                      <a:r>
                        <a:rPr kumimoji="0" lang="en-US" altLang="zh-CN" sz="2400" b="0" i="0" u="none" strike="noStrike" cap="none" normalizeH="0" baseline="0" dirty="0" err="1" smtClean="0">
                          <a:ln>
                            <a:noFill/>
                          </a:ln>
                          <a:solidFill>
                            <a:schemeClr val="tx1"/>
                          </a:solidFill>
                          <a:effectLst/>
                          <a:latin typeface="Calibri" pitchFamily="34" charset="0"/>
                          <a:ea typeface="宋体" charset="-122"/>
                        </a:rPr>
                        <a:t>sth</a:t>
                      </a:r>
                      <a:r>
                        <a:rPr kumimoji="0" lang="en-US" altLang="zh-CN" sz="2400" b="0" i="0" u="none" strike="noStrike" cap="none" normalizeH="0" baseline="0" dirty="0" smtClean="0">
                          <a:ln>
                            <a:noFill/>
                          </a:ln>
                          <a:solidFill>
                            <a:schemeClr val="tx1"/>
                          </a:solidFill>
                          <a:effectLst/>
                          <a:latin typeface="Calibri" pitchFamily="34" charset="0"/>
                          <a:ea typeface="宋体" charset="-122"/>
                        </a:rPr>
                        <a:t> about your company?</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Our company is…</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What is your company’s main product?</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Our leading product is…</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How many employees do you have?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How many staff do you have?</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We have…</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How many departments are there in your company?</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It consists of …</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How do your products differ?</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We offer…</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Do you have a large client base?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Our biggest clients include…</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92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charset="-122"/>
                        </a:rPr>
                        <a:t>Who would you say is your biggest competitor?</a:t>
                      </a:r>
                      <a:endParaRPr kumimoji="0" lang="zh-CN" altLang="en-US" sz="2400" b="0" i="0" u="none" strike="noStrike" cap="none" normalizeH="0" baseline="0" dirty="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Calibri" pitchFamily="34" charset="0"/>
                          <a:ea typeface="宋体" charset="-122"/>
                        </a:rPr>
                        <a:t>That would have to be…</a:t>
                      </a:r>
                      <a:endParaRPr kumimoji="0" lang="zh-CN" altLang="en-US" sz="2400" b="0" i="0" u="none" strike="noStrike" cap="none" normalizeH="0" baseline="0" smtClean="0">
                        <a:ln>
                          <a:noFill/>
                        </a:ln>
                        <a:solidFill>
                          <a:schemeClr val="tx1"/>
                        </a:solidFill>
                        <a:effectLst/>
                        <a:latin typeface="Calibri" pitchFamily="34" charset="0"/>
                        <a:ea typeface="宋体" charset="-122"/>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extLst>
      <p:ext uri="{BB962C8B-B14F-4D97-AF65-F5344CB8AC3E}">
        <p14:creationId xmlns:p14="http://schemas.microsoft.com/office/powerpoint/2010/main" val="2083737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0" y="188913"/>
            <a:ext cx="8928100" cy="6408737"/>
          </a:xfrm>
        </p:spPr>
        <p:txBody>
          <a:bodyPr rtlCol="0">
            <a:normAutofit/>
          </a:bodyPr>
          <a:lstStyle/>
          <a:p>
            <a:pPr marL="0" indent="0" algn="just" eaLnBrk="1" fontAlgn="auto" hangingPunct="1">
              <a:spcAft>
                <a:spcPts val="0"/>
              </a:spcAft>
              <a:buFont typeface="Arial" pitchFamily="34" charset="0"/>
              <a:buNone/>
              <a:defRPr/>
            </a:pPr>
            <a:r>
              <a:rPr lang="en-US" altLang="zh-CN" dirty="0" smtClean="0"/>
              <a:t>Our company </a:t>
            </a:r>
            <a:r>
              <a:rPr lang="en-US" altLang="zh-CN" dirty="0" smtClean="0">
                <a:solidFill>
                  <a:schemeClr val="accent5"/>
                </a:solidFill>
              </a:rPr>
              <a:t>was set up </a:t>
            </a:r>
            <a:r>
              <a:rPr lang="en-US" altLang="zh-CN" dirty="0" smtClean="0"/>
              <a:t>in 2009. </a:t>
            </a:r>
            <a:r>
              <a:rPr lang="en-US" altLang="zh-CN" dirty="0"/>
              <a:t>I</a:t>
            </a:r>
            <a:r>
              <a:rPr lang="en-US" altLang="zh-CN" dirty="0" smtClean="0"/>
              <a:t>t’s </a:t>
            </a:r>
            <a:r>
              <a:rPr lang="en-US" altLang="zh-CN" dirty="0" smtClean="0">
                <a:solidFill>
                  <a:schemeClr val="accent5"/>
                </a:solidFill>
              </a:rPr>
              <a:t>now</a:t>
            </a:r>
            <a:r>
              <a:rPr lang="en-US" altLang="zh-CN" dirty="0" smtClean="0"/>
              <a:t> one of the biggest manufacturers of oils, and we have </a:t>
            </a:r>
            <a:r>
              <a:rPr lang="en-US" altLang="zh-CN" dirty="0" smtClean="0">
                <a:solidFill>
                  <a:schemeClr val="accent5"/>
                </a:solidFill>
              </a:rPr>
              <a:t>offices</a:t>
            </a:r>
            <a:r>
              <a:rPr lang="en-US" altLang="zh-CN" dirty="0" smtClean="0"/>
              <a:t> in every major city. We have about 2300 </a:t>
            </a:r>
            <a:r>
              <a:rPr lang="en-US" altLang="zh-CN" dirty="0" smtClean="0">
                <a:solidFill>
                  <a:schemeClr val="accent5"/>
                </a:solidFill>
              </a:rPr>
              <a:t>staff</a:t>
            </a:r>
            <a:r>
              <a:rPr lang="en-US" altLang="zh-CN" dirty="0" smtClean="0"/>
              <a:t> in the plant and 500 in the office. This company consists of seven </a:t>
            </a:r>
            <a:r>
              <a:rPr lang="en-US" altLang="zh-CN" dirty="0" smtClean="0">
                <a:solidFill>
                  <a:schemeClr val="accent5"/>
                </a:solidFill>
              </a:rPr>
              <a:t>departments</a:t>
            </a:r>
            <a:r>
              <a:rPr lang="en-US" altLang="zh-CN" dirty="0" smtClean="0"/>
              <a:t>: Production, Purchasing, Finance, Auditing, Marketing and R&amp;D. Our leading </a:t>
            </a:r>
            <a:r>
              <a:rPr lang="en-US" altLang="zh-CN" dirty="0" smtClean="0">
                <a:solidFill>
                  <a:schemeClr val="accent5"/>
                </a:solidFill>
              </a:rPr>
              <a:t>product</a:t>
            </a:r>
            <a:r>
              <a:rPr lang="en-US" altLang="zh-CN" dirty="0" smtClean="0"/>
              <a:t> is Peanut Oil. We deal in a wide range of related products. We now have 30% of the </a:t>
            </a:r>
            <a:r>
              <a:rPr lang="en-US" altLang="zh-CN" dirty="0" smtClean="0">
                <a:solidFill>
                  <a:schemeClr val="accent5"/>
                </a:solidFill>
              </a:rPr>
              <a:t>market</a:t>
            </a:r>
            <a:r>
              <a:rPr lang="en-US" altLang="zh-CN" dirty="0" smtClean="0"/>
              <a:t>. We will get more next year as our new production line is put into operation. Last year, our </a:t>
            </a:r>
            <a:r>
              <a:rPr lang="en-US" altLang="zh-CN" dirty="0" smtClean="0">
                <a:solidFill>
                  <a:schemeClr val="accent5"/>
                </a:solidFill>
              </a:rPr>
              <a:t>net profit </a:t>
            </a:r>
            <a:r>
              <a:rPr lang="en-US" altLang="zh-CN" dirty="0" smtClean="0"/>
              <a:t>was 10 million Yuan.</a:t>
            </a:r>
            <a:endParaRPr lang="zh-CN" altLang="en-US" dirty="0"/>
          </a:p>
        </p:txBody>
      </p:sp>
    </p:spTree>
    <p:extLst>
      <p:ext uri="{BB962C8B-B14F-4D97-AF65-F5344CB8AC3E}">
        <p14:creationId xmlns:p14="http://schemas.microsoft.com/office/powerpoint/2010/main" val="3309304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70000" lnSpcReduction="20000"/>
          </a:bodyPr>
          <a:lstStyle/>
          <a:p>
            <a:pPr marL="0" indent="0" algn="just">
              <a:buNone/>
            </a:pPr>
            <a:r>
              <a:rPr lang="en-US" altLang="zh-CN" sz="3400" dirty="0"/>
              <a:t>The </a:t>
            </a:r>
            <a:r>
              <a:rPr lang="en-US" altLang="zh-CN" sz="3400" dirty="0" smtClean="0"/>
              <a:t>Singapore Telecommunications Limited, commonly abbreviated as SingTel was established </a:t>
            </a:r>
            <a:r>
              <a:rPr lang="en-US" altLang="zh-CN" sz="3400" dirty="0"/>
              <a:t>in 1879</a:t>
            </a:r>
            <a:r>
              <a:rPr lang="en-US" altLang="zh-CN" sz="3400" dirty="0" smtClean="0"/>
              <a:t> and is Asia’s </a:t>
            </a:r>
            <a:r>
              <a:rPr lang="en-US" altLang="zh-CN" sz="3400" dirty="0"/>
              <a:t>leading communications group</a:t>
            </a:r>
            <a:r>
              <a:rPr lang="en-US" altLang="zh-CN" sz="3400" dirty="0" smtClean="0"/>
              <a:t>. </a:t>
            </a:r>
            <a:r>
              <a:rPr lang="en-US" altLang="zh-CN" sz="3400" dirty="0"/>
              <a:t>Our main operations are in Singapore and Australia. Headquartered in Singapore, SingTel has more than 130 years of operating experience and has played a pivotal role in the country’s development as a major communications hub. </a:t>
            </a:r>
            <a:endParaRPr lang="en-US" altLang="zh-CN" sz="3400" dirty="0" smtClean="0"/>
          </a:p>
          <a:p>
            <a:pPr marL="0" indent="0" algn="just">
              <a:buNone/>
            </a:pPr>
            <a:endParaRPr lang="en-US" altLang="zh-CN" sz="3400" dirty="0"/>
          </a:p>
          <a:p>
            <a:pPr marL="0" indent="0" algn="just">
              <a:buNone/>
            </a:pPr>
            <a:r>
              <a:rPr lang="en-US" altLang="zh-CN" sz="3400" dirty="0" smtClean="0"/>
              <a:t>We Chengdu branch is located in Tianfu Software Park of high </a:t>
            </a:r>
            <a:r>
              <a:rPr lang="en-US" altLang="zh-CN" sz="3400" dirty="0" err="1" smtClean="0"/>
              <a:t>tec</a:t>
            </a:r>
            <a:r>
              <a:rPr lang="en-US" altLang="zh-CN" sz="3400" dirty="0" smtClean="0"/>
              <a:t> zone since December, 2005. Now we have more than 700 staff with software developers reaching 97%. </a:t>
            </a:r>
            <a:r>
              <a:rPr lang="en-US" altLang="zh-CN" sz="3400" dirty="0"/>
              <a:t>We provide a wide spectrum of multimedia and </a:t>
            </a:r>
            <a:r>
              <a:rPr lang="en-US" altLang="zh-CN" sz="3400" dirty="0" err="1"/>
              <a:t>infocomms</a:t>
            </a:r>
            <a:r>
              <a:rPr lang="en-US" altLang="zh-CN" sz="3400" dirty="0"/>
              <a:t> technology (ICT) solutions, including voice, data and video services over fixed and wireless platforms. </a:t>
            </a:r>
            <a:r>
              <a:rPr lang="en-US" altLang="zh-CN" sz="3400" dirty="0" smtClean="0"/>
              <a:t>It has a combined mobile subscriber base of 477 million customers from its own operations and regional associates in 25 countries, making it one of the largest mobile network operators in Singapore and the 20-30 largest in the world. </a:t>
            </a:r>
          </a:p>
          <a:p>
            <a:pPr marL="0" indent="0" algn="just">
              <a:buNone/>
            </a:pPr>
            <a:endParaRPr lang="en-US" altLang="zh-CN" sz="3400" dirty="0"/>
          </a:p>
          <a:p>
            <a:pPr marL="0" indent="0" algn="just">
              <a:buNone/>
            </a:pPr>
            <a:r>
              <a:rPr lang="en-US" altLang="zh-CN" sz="3400" dirty="0" smtClean="0"/>
              <a:t>Today</a:t>
            </a:r>
            <a:r>
              <a:rPr lang="en-US" altLang="zh-CN" sz="3400" dirty="0"/>
              <a:t>, we continue to lead and shape the local digital consumer market and </a:t>
            </a:r>
            <a:r>
              <a:rPr lang="en-US" altLang="zh-CN" sz="3400" dirty="0" smtClean="0"/>
              <a:t>ICT </a:t>
            </a:r>
            <a:r>
              <a:rPr lang="en-US" altLang="zh-CN" sz="3400" dirty="0"/>
              <a:t>market. </a:t>
            </a:r>
            <a:r>
              <a:rPr lang="en-US" altLang="zh-CN" sz="3400" dirty="0" smtClean="0"/>
              <a:t>And we are committed to training professionals to serve our society and seek mutual development with our company and society. </a:t>
            </a:r>
            <a:endParaRPr lang="en-US" altLang="zh-CN" sz="3400" dirty="0"/>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1944930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550" y="115888"/>
            <a:ext cx="7124700" cy="925512"/>
          </a:xfrm>
        </p:spPr>
        <p:txBody>
          <a:bodyPr rtlCol="0">
            <a:noAutofit/>
          </a:bodyPr>
          <a:lstStyle/>
          <a:p>
            <a:pPr eaLnBrk="1" fontAlgn="auto" hangingPunct="1">
              <a:spcAft>
                <a:spcPts val="0"/>
              </a:spcAft>
              <a:defRPr/>
            </a:pPr>
            <a:r>
              <a:rPr lang="en-US" altLang="zh-CN" b="1" dirty="0" smtClean="0">
                <a:solidFill>
                  <a:schemeClr val="accent6">
                    <a:lumMod val="75000"/>
                  </a:schemeClr>
                </a:solidFill>
              </a:rPr>
              <a:t>Courtesy in Writing</a:t>
            </a:r>
            <a:endParaRPr lang="zh-CN" altLang="en-US" b="1" dirty="0">
              <a:solidFill>
                <a:schemeClr val="accent6">
                  <a:lumMod val="75000"/>
                </a:schemeClr>
              </a:solidFill>
            </a:endParaRPr>
          </a:p>
        </p:txBody>
      </p:sp>
      <p:sp>
        <p:nvSpPr>
          <p:cNvPr id="29698" name="内容占位符 2"/>
          <p:cNvSpPr>
            <a:spLocks noGrp="1"/>
          </p:cNvSpPr>
          <p:nvPr>
            <p:ph idx="1"/>
          </p:nvPr>
        </p:nvSpPr>
        <p:spPr>
          <a:xfrm>
            <a:off x="107504" y="1044468"/>
            <a:ext cx="9036496" cy="5834063"/>
          </a:xfrm>
        </p:spPr>
        <p:txBody>
          <a:bodyPr/>
          <a:lstStyle/>
          <a:p>
            <a:pPr eaLnBrk="1" hangingPunct="1"/>
            <a:r>
              <a:rPr lang="en-US" altLang="zh-CN" sz="3600" dirty="0" smtClean="0"/>
              <a:t>You ought to send us documents before Friday .</a:t>
            </a:r>
          </a:p>
          <a:p>
            <a:pPr eaLnBrk="1" hangingPunct="1"/>
            <a:r>
              <a:rPr lang="en-US" altLang="zh-CN" sz="3600" dirty="0" smtClean="0"/>
              <a:t>Your letter is not clear at all.</a:t>
            </a:r>
          </a:p>
          <a:p>
            <a:pPr eaLnBrk="1" hangingPunct="1"/>
            <a:r>
              <a:rPr lang="en-US" altLang="zh-CN" sz="3600" dirty="0" smtClean="0"/>
              <a:t>I can't understand it.</a:t>
            </a:r>
          </a:p>
          <a:p>
            <a:pPr eaLnBrk="1" hangingPunct="1"/>
            <a:r>
              <a:rPr lang="en-US" altLang="zh-CN" sz="3600" dirty="0" smtClean="0"/>
              <a:t>Obviously, if you'd read our policy carefully, You'd be able to answer these questions yourself.</a:t>
            </a:r>
            <a:endParaRPr lang="zh-CN" altLang="en-US" sz="3600" dirty="0" smtClean="0"/>
          </a:p>
        </p:txBody>
      </p:sp>
    </p:spTree>
    <p:extLst>
      <p:ext uri="{BB962C8B-B14F-4D97-AF65-F5344CB8AC3E}">
        <p14:creationId xmlns:p14="http://schemas.microsoft.com/office/powerpoint/2010/main" val="4159802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http://pic12.nipic.com/20110112/2889686_201826523280_2.jpg"/>
          <p:cNvPicPr/>
          <p:nvPr/>
        </p:nvPicPr>
        <p:blipFill>
          <a:blip r:embed="rId2">
            <a:extLst>
              <a:ext uri="{28A0092B-C50C-407E-A947-70E740481C1C}">
                <a14:useLocalDpi xmlns:a14="http://schemas.microsoft.com/office/drawing/2010/main" val="0"/>
              </a:ext>
            </a:extLst>
          </a:blip>
          <a:srcRect/>
          <a:stretch>
            <a:fillRect/>
          </a:stretch>
        </p:blipFill>
        <p:spPr bwMode="auto">
          <a:xfrm>
            <a:off x="899592" y="764704"/>
            <a:ext cx="6912768" cy="4680520"/>
          </a:xfrm>
          <a:prstGeom prst="rect">
            <a:avLst/>
          </a:prstGeom>
          <a:noFill/>
          <a:ln>
            <a:noFill/>
          </a:ln>
        </p:spPr>
      </p:pic>
    </p:spTree>
    <p:extLst>
      <p:ext uri="{BB962C8B-B14F-4D97-AF65-F5344CB8AC3E}">
        <p14:creationId xmlns:p14="http://schemas.microsoft.com/office/powerpoint/2010/main" val="2327601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827088" y="188913"/>
            <a:ext cx="7126287" cy="923925"/>
          </a:xfrm>
        </p:spPr>
        <p:txBody>
          <a:bodyPr/>
          <a:lstStyle/>
          <a:p>
            <a:pPr eaLnBrk="1" hangingPunct="1"/>
            <a:r>
              <a:rPr lang="zh-CN" altLang="zh-CN" sz="2800" b="1" dirty="0" smtClean="0">
                <a:solidFill>
                  <a:schemeClr val="tx1"/>
                </a:solidFill>
                <a:cs typeface="Trebuchet MS" pitchFamily="34" charset="0"/>
              </a:rPr>
              <a:t> </a:t>
            </a:r>
            <a:r>
              <a:rPr lang="en-US" altLang="zh-CN" sz="2800" b="1" dirty="0" smtClean="0">
                <a:solidFill>
                  <a:schemeClr val="tx1"/>
                </a:solidFill>
                <a:cs typeface="Trebuchet MS" pitchFamily="34" charset="0"/>
              </a:rPr>
              <a:t>1. </a:t>
            </a:r>
            <a:r>
              <a:rPr lang="zh-CN" altLang="zh-CN" sz="2800" b="1" dirty="0" smtClean="0">
                <a:solidFill>
                  <a:schemeClr val="tx1"/>
                </a:solidFill>
                <a:cs typeface="Trebuchet MS" pitchFamily="34" charset="0"/>
              </a:rPr>
              <a:t>把命令变成请求的常用形式</a:t>
            </a:r>
            <a:endParaRPr lang="zh-CN" altLang="en-US" sz="2800" dirty="0" smtClean="0">
              <a:solidFill>
                <a:schemeClr val="tx1"/>
              </a:solidFill>
              <a:cs typeface="Trebuchet MS" pitchFamily="34" charset="0"/>
            </a:endParaRPr>
          </a:p>
        </p:txBody>
      </p:sp>
      <p:sp>
        <p:nvSpPr>
          <p:cNvPr id="3" name="内容占位符 2"/>
          <p:cNvSpPr>
            <a:spLocks noGrp="1"/>
          </p:cNvSpPr>
          <p:nvPr>
            <p:ph idx="1"/>
          </p:nvPr>
        </p:nvSpPr>
        <p:spPr>
          <a:xfrm>
            <a:off x="539750" y="1125538"/>
            <a:ext cx="8353425" cy="5616575"/>
          </a:xfrm>
        </p:spPr>
        <p:txBody>
          <a:bodyPr rtlCol="0">
            <a:normAutofit/>
          </a:bodyPr>
          <a:lstStyle/>
          <a:p>
            <a:pPr eaLnBrk="1" fontAlgn="auto" hangingPunct="1">
              <a:buClr>
                <a:schemeClr val="tx1">
                  <a:lumMod val="75000"/>
                  <a:lumOff val="25000"/>
                </a:schemeClr>
              </a:buClr>
              <a:buFont typeface="Wingdings 2" charset="2"/>
              <a:buChar char=""/>
              <a:defRPr/>
            </a:pPr>
            <a:r>
              <a:rPr lang="en-US" altLang="zh-CN" sz="2800" dirty="0">
                <a:solidFill>
                  <a:schemeClr val="tx1">
                    <a:lumMod val="75000"/>
                    <a:lumOff val="25000"/>
                  </a:schemeClr>
                </a:solidFill>
                <a:cs typeface="+mn-cs"/>
              </a:rPr>
              <a:t>Will you</a:t>
            </a:r>
            <a:r>
              <a:rPr lang="en-US" altLang="zh-CN" sz="2800" dirty="0" smtClean="0">
                <a:solidFill>
                  <a:schemeClr val="tx1">
                    <a:lumMod val="75000"/>
                    <a:lumOff val="25000"/>
                  </a:schemeClr>
                </a:solidFill>
                <a:cs typeface="+mn-cs"/>
              </a:rPr>
              <a:t>……..?</a:t>
            </a:r>
          </a:p>
          <a:p>
            <a:pPr eaLnBrk="1" fontAlgn="auto" hangingPunct="1">
              <a:buClr>
                <a:schemeClr val="tx1">
                  <a:lumMod val="75000"/>
                  <a:lumOff val="25000"/>
                </a:schemeClr>
              </a:buClr>
              <a:buFont typeface="Wingdings 2" charset="2"/>
              <a:buChar char=""/>
              <a:defRPr/>
            </a:pPr>
            <a:r>
              <a:rPr lang="en-US" altLang="zh-CN" sz="2800" dirty="0" smtClean="0">
                <a:solidFill>
                  <a:schemeClr val="tx1">
                    <a:lumMod val="75000"/>
                    <a:lumOff val="25000"/>
                  </a:schemeClr>
                </a:solidFill>
                <a:cs typeface="+mn-cs"/>
              </a:rPr>
              <a:t>Will </a:t>
            </a:r>
            <a:r>
              <a:rPr lang="en-US" altLang="zh-CN" sz="2800" dirty="0">
                <a:solidFill>
                  <a:schemeClr val="tx1">
                    <a:lumMod val="75000"/>
                    <a:lumOff val="25000"/>
                  </a:schemeClr>
                </a:solidFill>
                <a:cs typeface="+mn-cs"/>
              </a:rPr>
              <a:t>you please</a:t>
            </a:r>
            <a:r>
              <a:rPr lang="en-US" altLang="zh-CN" sz="2800" dirty="0" smtClean="0">
                <a:solidFill>
                  <a:schemeClr val="tx1">
                    <a:lumMod val="75000"/>
                    <a:lumOff val="25000"/>
                  </a:schemeClr>
                </a:solidFill>
                <a:cs typeface="+mn-cs"/>
              </a:rPr>
              <a:t>……..?</a:t>
            </a:r>
          </a:p>
          <a:p>
            <a:pPr marL="0" indent="0" eaLnBrk="1" fontAlgn="auto" hangingPunct="1">
              <a:buClr>
                <a:schemeClr val="tx1">
                  <a:lumMod val="75000"/>
                  <a:lumOff val="25000"/>
                </a:schemeClr>
              </a:buClr>
              <a:buFont typeface="Wingdings 2" charset="2"/>
              <a:buNone/>
              <a:defRPr/>
            </a:pPr>
            <a:r>
              <a:rPr lang="en-US" altLang="zh-CN" sz="2800" dirty="0" smtClean="0">
                <a:solidFill>
                  <a:schemeClr val="tx1">
                    <a:lumMod val="75000"/>
                    <a:lumOff val="25000"/>
                  </a:schemeClr>
                </a:solidFill>
                <a:cs typeface="+mn-cs"/>
              </a:rPr>
              <a:t>E.g.</a:t>
            </a:r>
            <a:r>
              <a:rPr lang="zh-CN" altLang="zh-CN" sz="2800" dirty="0" smtClean="0">
                <a:solidFill>
                  <a:schemeClr val="tx1">
                    <a:lumMod val="75000"/>
                    <a:lumOff val="25000"/>
                  </a:schemeClr>
                </a:solidFill>
                <a:cs typeface="+mn-cs"/>
              </a:rPr>
              <a:t>：</a:t>
            </a:r>
            <a:r>
              <a:rPr lang="en-US" altLang="zh-CN" sz="2800" dirty="0" smtClean="0">
                <a:solidFill>
                  <a:schemeClr val="tx1">
                    <a:lumMod val="75000"/>
                    <a:lumOff val="25000"/>
                  </a:schemeClr>
                </a:solidFill>
                <a:cs typeface="+mn-cs"/>
              </a:rPr>
              <a:t> </a:t>
            </a:r>
            <a:r>
              <a:rPr lang="en-US" altLang="zh-CN" sz="2800" dirty="0">
                <a:solidFill>
                  <a:schemeClr val="tx1">
                    <a:lumMod val="75000"/>
                    <a:lumOff val="25000"/>
                  </a:schemeClr>
                </a:solidFill>
                <a:cs typeface="+mn-cs"/>
              </a:rPr>
              <a:t>a) Will you give us more detailed information on your requirement? </a:t>
            </a:r>
            <a:endParaRPr lang="en-US" altLang="zh-CN" sz="2800" dirty="0" smtClean="0">
              <a:solidFill>
                <a:schemeClr val="tx1">
                  <a:lumMod val="75000"/>
                  <a:lumOff val="25000"/>
                </a:schemeClr>
              </a:solidFill>
              <a:cs typeface="+mn-cs"/>
            </a:endParaRPr>
          </a:p>
          <a:p>
            <a:pPr marL="0" indent="0" eaLnBrk="1" fontAlgn="auto" hangingPunct="1">
              <a:buClr>
                <a:schemeClr val="tx1">
                  <a:lumMod val="75000"/>
                  <a:lumOff val="25000"/>
                </a:schemeClr>
              </a:buClr>
              <a:buFont typeface="Wingdings 2" charset="2"/>
              <a:buNone/>
              <a:defRPr/>
            </a:pPr>
            <a:r>
              <a:rPr lang="en-US" altLang="zh-CN" sz="2800" dirty="0">
                <a:solidFill>
                  <a:schemeClr val="tx1">
                    <a:lumMod val="75000"/>
                    <a:lumOff val="25000"/>
                  </a:schemeClr>
                </a:solidFill>
                <a:cs typeface="+mn-cs"/>
              </a:rPr>
              <a:t> </a:t>
            </a:r>
            <a:r>
              <a:rPr lang="en-US" altLang="zh-CN" sz="2800" dirty="0" smtClean="0">
                <a:solidFill>
                  <a:schemeClr val="tx1">
                    <a:lumMod val="75000"/>
                    <a:lumOff val="25000"/>
                  </a:schemeClr>
                </a:solidFill>
                <a:cs typeface="+mn-cs"/>
              </a:rPr>
              <a:t>         b</a:t>
            </a:r>
            <a:r>
              <a:rPr lang="en-US" altLang="zh-CN" sz="2800" dirty="0">
                <a:solidFill>
                  <a:schemeClr val="tx1">
                    <a:lumMod val="75000"/>
                    <a:lumOff val="25000"/>
                  </a:schemeClr>
                </a:solidFill>
                <a:cs typeface="+mn-cs"/>
              </a:rPr>
              <a:t>) Will you please (kindly) let us hear from you on these two points? </a:t>
            </a:r>
            <a:endParaRPr lang="zh-CN" altLang="zh-CN" sz="2800" dirty="0">
              <a:solidFill>
                <a:schemeClr val="tx1">
                  <a:lumMod val="75000"/>
                  <a:lumOff val="25000"/>
                </a:schemeClr>
              </a:solidFill>
              <a:cs typeface="+mn-cs"/>
            </a:endParaRPr>
          </a:p>
          <a:p>
            <a:pPr eaLnBrk="1" fontAlgn="auto" hangingPunct="1">
              <a:buClr>
                <a:schemeClr val="tx1">
                  <a:lumMod val="75000"/>
                  <a:lumOff val="25000"/>
                </a:schemeClr>
              </a:buClr>
              <a:buFont typeface="Wingdings 2" charset="2"/>
              <a:buChar char=""/>
              <a:defRPr/>
            </a:pPr>
            <a:endParaRPr lang="zh-CN" altLang="en-US" sz="2800" dirty="0">
              <a:solidFill>
                <a:schemeClr val="tx1">
                  <a:lumMod val="75000"/>
                  <a:lumOff val="25000"/>
                </a:schemeClr>
              </a:solidFill>
              <a:cs typeface="+mn-cs"/>
            </a:endParaRPr>
          </a:p>
        </p:txBody>
      </p:sp>
    </p:spTree>
    <p:extLst>
      <p:ext uri="{BB962C8B-B14F-4D97-AF65-F5344CB8AC3E}">
        <p14:creationId xmlns:p14="http://schemas.microsoft.com/office/powerpoint/2010/main" val="16040971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755650" y="188913"/>
            <a:ext cx="7124700" cy="923925"/>
          </a:xfrm>
        </p:spPr>
        <p:txBody>
          <a:bodyPr/>
          <a:lstStyle/>
          <a:p>
            <a:pPr eaLnBrk="1" hangingPunct="1"/>
            <a:r>
              <a:rPr lang="zh-CN" altLang="zh-CN" sz="2800" b="1" dirty="0" smtClean="0">
                <a:solidFill>
                  <a:schemeClr val="tx1"/>
                </a:solidFill>
                <a:cs typeface="Trebuchet MS" pitchFamily="34" charset="0"/>
              </a:rPr>
              <a:t> </a:t>
            </a:r>
            <a:r>
              <a:rPr lang="en-US" altLang="zh-CN" sz="2800" b="1" dirty="0" smtClean="0">
                <a:solidFill>
                  <a:schemeClr val="tx1"/>
                </a:solidFill>
                <a:cs typeface="Trebuchet MS" pitchFamily="34" charset="0"/>
              </a:rPr>
              <a:t>2. </a:t>
            </a:r>
            <a:r>
              <a:rPr lang="zh-CN" altLang="zh-CN" sz="2800" b="1" dirty="0" smtClean="0">
                <a:solidFill>
                  <a:schemeClr val="tx1"/>
                </a:solidFill>
                <a:cs typeface="Trebuchet MS" pitchFamily="34" charset="0"/>
              </a:rPr>
              <a:t>虚拟式</a:t>
            </a:r>
            <a:r>
              <a:rPr lang="zh-CN" altLang="zh-CN" sz="2800" dirty="0" smtClean="0">
                <a:solidFill>
                  <a:schemeClr val="tx1"/>
                </a:solidFill>
                <a:cs typeface="Trebuchet MS" pitchFamily="34" charset="0"/>
              </a:rPr>
              <a:t>（</a:t>
            </a:r>
            <a:r>
              <a:rPr lang="en-US" altLang="zh-CN" sz="2800" dirty="0" smtClean="0">
                <a:solidFill>
                  <a:schemeClr val="tx1"/>
                </a:solidFill>
                <a:cs typeface="Trebuchet MS" pitchFamily="34" charset="0"/>
              </a:rPr>
              <a:t>Past Subjunctive From</a:t>
            </a:r>
            <a:r>
              <a:rPr lang="zh-CN" altLang="zh-CN" sz="2800" dirty="0" smtClean="0">
                <a:solidFill>
                  <a:schemeClr val="tx1"/>
                </a:solidFill>
                <a:cs typeface="Trebuchet MS" pitchFamily="34" charset="0"/>
              </a:rPr>
              <a:t>）</a:t>
            </a:r>
            <a:endParaRPr lang="zh-CN" altLang="en-US" sz="2800" dirty="0" smtClean="0">
              <a:solidFill>
                <a:schemeClr val="tx1"/>
              </a:solidFill>
              <a:cs typeface="Trebuchet MS" pitchFamily="34" charset="0"/>
            </a:endParaRPr>
          </a:p>
        </p:txBody>
      </p:sp>
      <p:sp>
        <p:nvSpPr>
          <p:cNvPr id="31746" name="内容占位符 2"/>
          <p:cNvSpPr>
            <a:spLocks noGrp="1"/>
          </p:cNvSpPr>
          <p:nvPr>
            <p:ph idx="1"/>
          </p:nvPr>
        </p:nvSpPr>
        <p:spPr>
          <a:xfrm>
            <a:off x="395288" y="981075"/>
            <a:ext cx="8353425" cy="5543550"/>
          </a:xfrm>
        </p:spPr>
        <p:txBody>
          <a:bodyPr/>
          <a:lstStyle/>
          <a:p>
            <a:pPr marL="0" indent="0" eaLnBrk="1" hangingPunct="1">
              <a:lnSpc>
                <a:spcPct val="110000"/>
              </a:lnSpc>
              <a:buFont typeface="Wingdings 2" pitchFamily="18" charset="2"/>
              <a:buNone/>
            </a:pPr>
            <a:r>
              <a:rPr lang="en-US" altLang="zh-CN" sz="2800" dirty="0" smtClean="0"/>
              <a:t>1. Would you compare our sample with the goods of other firms? </a:t>
            </a:r>
            <a:br>
              <a:rPr lang="en-US" altLang="zh-CN" sz="2800" dirty="0" smtClean="0"/>
            </a:br>
            <a:r>
              <a:rPr lang="en-US" altLang="zh-CN" sz="2800" dirty="0" smtClean="0"/>
              <a:t>2. We wish you would let us have your reply soon. </a:t>
            </a:r>
            <a:br>
              <a:rPr lang="en-US" altLang="zh-CN" sz="2800" dirty="0" smtClean="0"/>
            </a:br>
            <a:r>
              <a:rPr lang="en-US" altLang="zh-CN" sz="2800" dirty="0" smtClean="0"/>
              <a:t>3. This would seem to confirm our opinion. </a:t>
            </a:r>
          </a:p>
          <a:p>
            <a:pPr marL="0" indent="0" eaLnBrk="1" hangingPunct="1">
              <a:lnSpc>
                <a:spcPct val="110000"/>
              </a:lnSpc>
              <a:buFont typeface="Wingdings 2" pitchFamily="18" charset="2"/>
              <a:buNone/>
            </a:pPr>
            <a:r>
              <a:rPr lang="en-US" altLang="zh-CN" sz="2800" dirty="0" smtClean="0"/>
              <a:t>4. We might be of some service to you in a similar case.</a:t>
            </a:r>
            <a:br>
              <a:rPr lang="en-US" altLang="zh-CN" sz="2800" dirty="0" smtClean="0"/>
            </a:br>
            <a:r>
              <a:rPr lang="en-US" altLang="zh-CN" sz="2800" dirty="0" smtClean="0"/>
              <a:t>5. We think if advisable that you should accept this offer at this price. </a:t>
            </a:r>
          </a:p>
          <a:p>
            <a:pPr marL="0" indent="0" eaLnBrk="1" hangingPunct="1">
              <a:lnSpc>
                <a:spcPct val="110000"/>
              </a:lnSpc>
              <a:buFont typeface="Wingdings 2" pitchFamily="18" charset="2"/>
              <a:buNone/>
            </a:pPr>
            <a:r>
              <a:rPr lang="zh-CN" altLang="zh-CN" sz="2800" dirty="0" smtClean="0"/>
              <a:t>　　</a:t>
            </a:r>
            <a:r>
              <a:rPr lang="en-US" altLang="zh-CN" sz="2400" dirty="0" smtClean="0"/>
              <a:t/>
            </a:r>
            <a:br>
              <a:rPr lang="en-US" altLang="zh-CN" sz="2400" dirty="0" smtClean="0"/>
            </a:br>
            <a:endParaRPr lang="zh-CN" altLang="en-US" sz="2400" dirty="0" smtClean="0"/>
          </a:p>
        </p:txBody>
      </p:sp>
    </p:spTree>
    <p:extLst>
      <p:ext uri="{BB962C8B-B14F-4D97-AF65-F5344CB8AC3E}">
        <p14:creationId xmlns:p14="http://schemas.microsoft.com/office/powerpoint/2010/main" val="3148004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8928992" cy="6407993"/>
          </a:xfrm>
        </p:spPr>
        <p:txBody>
          <a:bodyPr rtlCol="0">
            <a:normAutofit/>
          </a:bodyPr>
          <a:lstStyle/>
          <a:p>
            <a:pPr eaLnBrk="1" fontAlgn="auto" hangingPunct="1">
              <a:buClr>
                <a:schemeClr val="tx1">
                  <a:lumMod val="75000"/>
                  <a:lumOff val="25000"/>
                </a:schemeClr>
              </a:buClr>
              <a:buFont typeface="Wingdings 2" charset="2"/>
              <a:buChar char=""/>
              <a:defRPr/>
            </a:pPr>
            <a:r>
              <a:rPr lang="zh-CN" altLang="en-US" sz="2800" dirty="0">
                <a:cs typeface="+mn-cs"/>
              </a:rPr>
              <a:t>请让我们知道具体的</a:t>
            </a:r>
            <a:r>
              <a:rPr lang="zh-CN" altLang="en-US" sz="2800" dirty="0" smtClean="0">
                <a:cs typeface="+mn-cs"/>
              </a:rPr>
              <a:t>数量</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zh-CN" altLang="en-US" sz="2800" dirty="0">
                <a:cs typeface="+mn-cs"/>
              </a:rPr>
              <a:t/>
            </a:r>
            <a:br>
              <a:rPr lang="zh-CN" altLang="en-US" sz="2800" dirty="0">
                <a:cs typeface="+mn-cs"/>
              </a:rPr>
            </a:br>
            <a:r>
              <a:rPr lang="en-US" altLang="zh-CN" sz="2800" dirty="0">
                <a:cs typeface="+mn-cs"/>
              </a:rPr>
              <a:t>We should(would) like you to let us know the exact amount. </a:t>
            </a:r>
          </a:p>
          <a:p>
            <a:pPr eaLnBrk="1" fontAlgn="auto" hangingPunct="1">
              <a:buClr>
                <a:schemeClr val="tx1">
                  <a:lumMod val="75000"/>
                  <a:lumOff val="25000"/>
                </a:schemeClr>
              </a:buClr>
              <a:buFont typeface="Wingdings 2" charset="2"/>
              <a:buChar char=""/>
              <a:defRPr/>
            </a:pPr>
            <a:r>
              <a:rPr lang="zh-CN" altLang="en-US" sz="2800" dirty="0">
                <a:cs typeface="+mn-cs"/>
              </a:rPr>
              <a:t>请看一下实际的</a:t>
            </a:r>
            <a:r>
              <a:rPr lang="zh-CN" altLang="en-US" sz="2800" dirty="0" smtClean="0">
                <a:cs typeface="+mn-cs"/>
              </a:rPr>
              <a:t>商品</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zh-CN" altLang="en-US" sz="2800" dirty="0">
                <a:cs typeface="+mn-cs"/>
              </a:rPr>
              <a:t/>
            </a:r>
            <a:br>
              <a:rPr lang="zh-CN" altLang="en-US" sz="2800" dirty="0">
                <a:cs typeface="+mn-cs"/>
              </a:rPr>
            </a:br>
            <a:r>
              <a:rPr lang="en-US" altLang="zh-CN" sz="2800" dirty="0">
                <a:cs typeface="+mn-cs"/>
              </a:rPr>
              <a:t>Perhaps you might like to have a look at the actual goods.</a:t>
            </a:r>
          </a:p>
          <a:p>
            <a:pPr eaLnBrk="1" fontAlgn="auto" hangingPunct="1">
              <a:buClr>
                <a:schemeClr val="tx1">
                  <a:lumMod val="75000"/>
                  <a:lumOff val="25000"/>
                </a:schemeClr>
              </a:buClr>
              <a:buFont typeface="Wingdings 2" charset="2"/>
              <a:buChar char=""/>
              <a:defRPr/>
            </a:pPr>
            <a:r>
              <a:rPr lang="zh-CN" altLang="en-US" sz="2800" dirty="0">
                <a:cs typeface="+mn-cs"/>
              </a:rPr>
              <a:t>如能给予我们一些建议，将不胜</a:t>
            </a:r>
            <a:r>
              <a:rPr lang="zh-CN" altLang="en-US" sz="2800" dirty="0" smtClean="0">
                <a:cs typeface="+mn-cs"/>
              </a:rPr>
              <a:t>感激</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endParaRPr lang="zh-CN" altLang="en-US" sz="2800" dirty="0">
              <a:cs typeface="+mn-cs"/>
            </a:endParaRPr>
          </a:p>
          <a:p>
            <a:pPr marL="0" indent="0" eaLnBrk="1" fontAlgn="auto" hangingPunct="1">
              <a:buClr>
                <a:schemeClr val="tx1">
                  <a:lumMod val="75000"/>
                  <a:lumOff val="25000"/>
                </a:schemeClr>
              </a:buClr>
              <a:buFont typeface="Wingdings 2" charset="2"/>
              <a:buNone/>
              <a:defRPr/>
            </a:pPr>
            <a:r>
              <a:rPr lang="en-US" altLang="zh-CN" sz="2800" dirty="0">
                <a:cs typeface="+mn-cs"/>
              </a:rPr>
              <a:t>We should be grateful if you would help us with your suggestion.</a:t>
            </a:r>
            <a:br>
              <a:rPr lang="en-US" altLang="zh-CN" sz="2800" dirty="0">
                <a:cs typeface="+mn-cs"/>
              </a:rPr>
            </a:br>
            <a:endParaRPr lang="zh-CN" altLang="en-US" sz="2800" dirty="0">
              <a:cs typeface="+mn-cs"/>
            </a:endParaRPr>
          </a:p>
        </p:txBody>
      </p:sp>
    </p:spTree>
    <p:extLst>
      <p:ext uri="{BB962C8B-B14F-4D97-AF65-F5344CB8AC3E}">
        <p14:creationId xmlns:p14="http://schemas.microsoft.com/office/powerpoint/2010/main" val="412540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p:cTn id="2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900113" y="115888"/>
            <a:ext cx="7124700" cy="925512"/>
          </a:xfrm>
        </p:spPr>
        <p:txBody>
          <a:bodyPr/>
          <a:lstStyle/>
          <a:p>
            <a:pPr eaLnBrk="1" hangingPunct="1"/>
            <a:r>
              <a:rPr lang="en-US" altLang="zh-CN" sz="2800" b="1" dirty="0" smtClean="0">
                <a:solidFill>
                  <a:schemeClr val="tx1"/>
                </a:solidFill>
                <a:cs typeface="Trebuchet MS" pitchFamily="34" charset="0"/>
              </a:rPr>
              <a:t>3. </a:t>
            </a:r>
            <a:r>
              <a:rPr lang="zh-CN" altLang="zh-CN" sz="2800" b="1" dirty="0" smtClean="0">
                <a:solidFill>
                  <a:schemeClr val="tx1"/>
                </a:solidFill>
                <a:cs typeface="Trebuchet MS" pitchFamily="34" charset="0"/>
              </a:rPr>
              <a:t>缓和用法（</a:t>
            </a:r>
            <a:r>
              <a:rPr lang="en-US" altLang="zh-CN" sz="2800" b="1" dirty="0" smtClean="0">
                <a:solidFill>
                  <a:schemeClr val="tx1"/>
                </a:solidFill>
                <a:cs typeface="Trebuchet MS" pitchFamily="34" charset="0"/>
              </a:rPr>
              <a:t>Mitigation</a:t>
            </a:r>
            <a:r>
              <a:rPr lang="zh-CN" altLang="zh-CN" sz="2800" b="1" dirty="0" smtClean="0">
                <a:solidFill>
                  <a:schemeClr val="tx1"/>
                </a:solidFill>
                <a:cs typeface="Trebuchet MS" pitchFamily="34" charset="0"/>
              </a:rPr>
              <a:t>）</a:t>
            </a:r>
            <a:r>
              <a:rPr lang="zh-CN" altLang="zh-CN" sz="2800" dirty="0" smtClean="0">
                <a:solidFill>
                  <a:schemeClr val="tx1"/>
                </a:solidFill>
                <a:cs typeface="Trebuchet MS" pitchFamily="34" charset="0"/>
              </a:rPr>
              <a:t> </a:t>
            </a:r>
            <a:endParaRPr lang="zh-CN" altLang="en-US" sz="2800" dirty="0" smtClean="0">
              <a:solidFill>
                <a:schemeClr val="tx1"/>
              </a:solidFill>
              <a:cs typeface="Trebuchet MS" pitchFamily="34" charset="0"/>
            </a:endParaRPr>
          </a:p>
        </p:txBody>
      </p:sp>
      <p:sp>
        <p:nvSpPr>
          <p:cNvPr id="3" name="内容占位符 2"/>
          <p:cNvSpPr>
            <a:spLocks noGrp="1"/>
          </p:cNvSpPr>
          <p:nvPr>
            <p:ph idx="1"/>
          </p:nvPr>
        </p:nvSpPr>
        <p:spPr>
          <a:xfrm>
            <a:off x="323850" y="908050"/>
            <a:ext cx="8569325" cy="5761038"/>
          </a:xfrm>
        </p:spPr>
        <p:txBody>
          <a:bodyPr rtlCol="0">
            <a:normAutofit/>
          </a:bodyPr>
          <a:lstStyle/>
          <a:p>
            <a:pPr eaLnBrk="1" fontAlgn="auto" hangingPunct="1">
              <a:buClr>
                <a:schemeClr val="tx1">
                  <a:lumMod val="75000"/>
                  <a:lumOff val="25000"/>
                </a:schemeClr>
              </a:buClr>
              <a:buFont typeface="Wingdings 2" charset="2"/>
              <a:buChar char=""/>
              <a:defRPr/>
            </a:pPr>
            <a:r>
              <a:rPr lang="zh-CN" altLang="zh-CN" sz="2800" dirty="0">
                <a:cs typeface="+mn-cs"/>
              </a:rPr>
              <a:t>缓和过分强调或刺激对方，常用</a:t>
            </a:r>
            <a:r>
              <a:rPr lang="en-US" altLang="zh-CN" sz="2800" dirty="0">
                <a:cs typeface="+mn-cs"/>
              </a:rPr>
              <a:t>: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en-US" altLang="zh-CN" sz="2800" dirty="0" smtClean="0">
                <a:cs typeface="+mn-cs"/>
              </a:rPr>
              <a:t>We </a:t>
            </a:r>
            <a:r>
              <a:rPr lang="en-US" altLang="zh-CN" sz="2800" dirty="0">
                <a:cs typeface="+mn-cs"/>
              </a:rPr>
              <a:t>are </a:t>
            </a:r>
            <a:r>
              <a:rPr lang="en-US" altLang="zh-CN" sz="2800" dirty="0" smtClean="0">
                <a:cs typeface="+mn-cs"/>
              </a:rPr>
              <a:t>afraid</a:t>
            </a:r>
          </a:p>
          <a:p>
            <a:pPr marL="0" indent="0" eaLnBrk="1" fontAlgn="auto" hangingPunct="1">
              <a:buClr>
                <a:schemeClr val="tx1">
                  <a:lumMod val="75000"/>
                  <a:lumOff val="25000"/>
                </a:schemeClr>
              </a:buClr>
              <a:buFont typeface="Wingdings 2" charset="2"/>
              <a:buNone/>
              <a:defRPr/>
            </a:pPr>
            <a:r>
              <a:rPr lang="en-US" altLang="zh-CN" sz="2800" dirty="0" smtClean="0">
                <a:cs typeface="+mn-cs"/>
              </a:rPr>
              <a:t>we </a:t>
            </a:r>
            <a:r>
              <a:rPr lang="en-US" altLang="zh-CN" sz="2800" dirty="0">
                <a:cs typeface="+mn-cs"/>
              </a:rPr>
              <a:t>would </a:t>
            </a:r>
            <a:r>
              <a:rPr lang="en-US" altLang="zh-CN" sz="2800" dirty="0" smtClean="0">
                <a:cs typeface="+mn-cs"/>
              </a:rPr>
              <a:t>say</a:t>
            </a:r>
          </a:p>
          <a:p>
            <a:pPr marL="0" indent="0" eaLnBrk="1" fontAlgn="auto" hangingPunct="1">
              <a:buClr>
                <a:schemeClr val="tx1">
                  <a:lumMod val="75000"/>
                  <a:lumOff val="25000"/>
                </a:schemeClr>
              </a:buClr>
              <a:buFont typeface="Wingdings 2" charset="2"/>
              <a:buNone/>
              <a:defRPr/>
            </a:pPr>
            <a:r>
              <a:rPr lang="en-US" altLang="zh-CN" sz="2800" dirty="0" smtClean="0">
                <a:cs typeface="+mn-cs"/>
              </a:rPr>
              <a:t>we </a:t>
            </a:r>
            <a:r>
              <a:rPr lang="en-US" altLang="zh-CN" sz="2800" dirty="0">
                <a:cs typeface="+mn-cs"/>
              </a:rPr>
              <a:t>may(or, might) </a:t>
            </a:r>
            <a:r>
              <a:rPr lang="en-US" altLang="zh-CN" sz="2800" dirty="0" smtClean="0">
                <a:cs typeface="+mn-cs"/>
              </a:rPr>
              <a:t>say</a:t>
            </a:r>
          </a:p>
          <a:p>
            <a:pPr marL="0" indent="0" eaLnBrk="1" fontAlgn="auto" hangingPunct="1">
              <a:buClr>
                <a:schemeClr val="tx1">
                  <a:lumMod val="75000"/>
                  <a:lumOff val="25000"/>
                </a:schemeClr>
              </a:buClr>
              <a:buFont typeface="Wingdings 2" charset="2"/>
              <a:buNone/>
              <a:defRPr/>
            </a:pPr>
            <a:r>
              <a:rPr lang="en-US" altLang="zh-CN" sz="2800" dirty="0" smtClean="0">
                <a:cs typeface="+mn-cs"/>
              </a:rPr>
              <a:t>we(would</a:t>
            </a:r>
            <a:r>
              <a:rPr lang="en-US" altLang="zh-CN" sz="2800" dirty="0">
                <a:cs typeface="+mn-cs"/>
              </a:rPr>
              <a:t>) </a:t>
            </a:r>
            <a:r>
              <a:rPr lang="en-US" altLang="zh-CN" sz="2800" dirty="0" smtClean="0">
                <a:cs typeface="+mn-cs"/>
              </a:rPr>
              <a:t>think</a:t>
            </a:r>
          </a:p>
          <a:p>
            <a:pPr marL="0" indent="0" eaLnBrk="1" fontAlgn="auto" hangingPunct="1">
              <a:buClr>
                <a:schemeClr val="tx1">
                  <a:lumMod val="75000"/>
                  <a:lumOff val="25000"/>
                </a:schemeClr>
              </a:buClr>
              <a:buFont typeface="Wingdings 2" charset="2"/>
              <a:buNone/>
              <a:defRPr/>
            </a:pPr>
            <a:r>
              <a:rPr lang="en-US" altLang="zh-CN" sz="2800" dirty="0" smtClean="0">
                <a:cs typeface="+mn-cs"/>
              </a:rPr>
              <a:t>it </a:t>
            </a:r>
            <a:r>
              <a:rPr lang="en-US" altLang="zh-CN" sz="2800" dirty="0">
                <a:cs typeface="+mn-cs"/>
              </a:rPr>
              <a:t>seems(or would seem) to </a:t>
            </a:r>
            <a:r>
              <a:rPr lang="en-US" altLang="zh-CN" sz="2800" dirty="0" smtClean="0">
                <a:cs typeface="+mn-cs"/>
              </a:rPr>
              <a:t>us</a:t>
            </a:r>
          </a:p>
          <a:p>
            <a:pPr marL="0" indent="0" eaLnBrk="1" fontAlgn="auto" hangingPunct="1">
              <a:buClr>
                <a:schemeClr val="tx1">
                  <a:lumMod val="75000"/>
                  <a:lumOff val="25000"/>
                </a:schemeClr>
              </a:buClr>
              <a:buFont typeface="Wingdings 2" charset="2"/>
              <a:buNone/>
              <a:defRPr/>
            </a:pPr>
            <a:r>
              <a:rPr lang="en-US" altLang="zh-CN" sz="2800" dirty="0" smtClean="0">
                <a:cs typeface="+mn-cs"/>
              </a:rPr>
              <a:t>we(would</a:t>
            </a:r>
            <a:r>
              <a:rPr lang="en-US" altLang="zh-CN" sz="2800" dirty="0">
                <a:cs typeface="+mn-cs"/>
              </a:rPr>
              <a:t>) </a:t>
            </a:r>
            <a:r>
              <a:rPr lang="en-US" altLang="zh-CN" sz="2800" dirty="0" smtClean="0">
                <a:cs typeface="+mn-cs"/>
              </a:rPr>
              <a:t>suggest</a:t>
            </a:r>
          </a:p>
          <a:p>
            <a:pPr marL="0" indent="0" eaLnBrk="1" fontAlgn="auto" hangingPunct="1">
              <a:buClr>
                <a:schemeClr val="tx1">
                  <a:lumMod val="75000"/>
                  <a:lumOff val="25000"/>
                </a:schemeClr>
              </a:buClr>
              <a:buFont typeface="Wingdings 2" charset="2"/>
              <a:buNone/>
              <a:defRPr/>
            </a:pPr>
            <a:r>
              <a:rPr lang="en-US" altLang="zh-CN" sz="2800" dirty="0" smtClean="0">
                <a:cs typeface="+mn-cs"/>
              </a:rPr>
              <a:t>as </a:t>
            </a:r>
            <a:r>
              <a:rPr lang="en-US" altLang="zh-CN" sz="2800" dirty="0">
                <a:cs typeface="+mn-cs"/>
              </a:rPr>
              <a:t>you are (or: may be) </a:t>
            </a:r>
            <a:r>
              <a:rPr lang="en-US" altLang="zh-CN" sz="2800" dirty="0" smtClean="0">
                <a:cs typeface="+mn-cs"/>
              </a:rPr>
              <a:t>aware</a:t>
            </a:r>
          </a:p>
          <a:p>
            <a:pPr marL="0" indent="0" eaLnBrk="1" fontAlgn="auto" hangingPunct="1">
              <a:buClr>
                <a:schemeClr val="tx1">
                  <a:lumMod val="75000"/>
                  <a:lumOff val="25000"/>
                </a:schemeClr>
              </a:buClr>
              <a:buFont typeface="Wingdings 2" charset="2"/>
              <a:buNone/>
              <a:defRPr/>
            </a:pPr>
            <a:r>
              <a:rPr lang="en-US" altLang="zh-CN" sz="2800" dirty="0" smtClean="0">
                <a:cs typeface="+mn-cs"/>
              </a:rPr>
              <a:t>as </a:t>
            </a:r>
            <a:r>
              <a:rPr lang="en-US" altLang="zh-CN" sz="2800" dirty="0">
                <a:cs typeface="+mn-cs"/>
              </a:rPr>
              <a:t>we need hardly point </a:t>
            </a:r>
            <a:r>
              <a:rPr lang="en-US" altLang="zh-CN" sz="2800" dirty="0" smtClean="0">
                <a:cs typeface="+mn-cs"/>
              </a:rPr>
              <a:t>out</a:t>
            </a:r>
            <a:endParaRPr lang="zh-CN" altLang="en-US" sz="2800" dirty="0">
              <a:cs typeface="+mn-cs"/>
            </a:endParaRPr>
          </a:p>
        </p:txBody>
      </p:sp>
    </p:spTree>
    <p:extLst>
      <p:ext uri="{BB962C8B-B14F-4D97-AF65-F5344CB8AC3E}">
        <p14:creationId xmlns:p14="http://schemas.microsoft.com/office/powerpoint/2010/main" val="2093244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0"/>
            <a:ext cx="9036496" cy="6597650"/>
          </a:xfrm>
        </p:spPr>
        <p:txBody>
          <a:bodyPr rtlCol="0">
            <a:noAutofit/>
          </a:bodyPr>
          <a:lstStyle/>
          <a:p>
            <a:pPr marL="0" indent="0" eaLnBrk="1" fontAlgn="auto" hangingPunct="1">
              <a:buClr>
                <a:schemeClr val="tx1">
                  <a:lumMod val="75000"/>
                  <a:lumOff val="25000"/>
                </a:schemeClr>
              </a:buClr>
              <a:buFont typeface="Wingdings 2" charset="2"/>
              <a:buNone/>
              <a:defRPr/>
            </a:pPr>
            <a:r>
              <a:rPr lang="en-US" altLang="zh-CN" sz="2400" dirty="0">
                <a:cs typeface="+mn-cs"/>
              </a:rPr>
              <a:t>(a)  It was unwise of you to have done that. </a:t>
            </a:r>
            <a:endParaRPr lang="en-US" altLang="zh-CN" sz="2400" dirty="0" smtClean="0">
              <a:cs typeface="+mn-cs"/>
            </a:endParaRPr>
          </a:p>
          <a:p>
            <a:pPr marL="0" indent="0" eaLnBrk="1" fontAlgn="auto" hangingPunct="1">
              <a:buClr>
                <a:schemeClr val="tx1">
                  <a:lumMod val="75000"/>
                  <a:lumOff val="25000"/>
                </a:schemeClr>
              </a:buClr>
              <a:buFont typeface="Wingdings 2" charset="2"/>
              <a:buNone/>
              <a:defRPr/>
            </a:pPr>
            <a:r>
              <a:rPr lang="en-US" altLang="zh-CN" sz="2400" dirty="0">
                <a:cs typeface="+mn-cs"/>
              </a:rPr>
              <a:t> </a:t>
            </a:r>
            <a:r>
              <a:rPr lang="en-US" altLang="zh-CN" sz="2400" dirty="0" smtClean="0">
                <a:cs typeface="+mn-cs"/>
              </a:rPr>
              <a:t>     We </a:t>
            </a:r>
            <a:r>
              <a:rPr lang="en-US" altLang="zh-CN" sz="2400" dirty="0">
                <a:cs typeface="+mn-cs"/>
              </a:rPr>
              <a:t>would say that it was unwise of you to have done that. </a:t>
            </a:r>
            <a:br>
              <a:rPr lang="en-US" altLang="zh-CN" sz="2400" dirty="0">
                <a:cs typeface="+mn-cs"/>
              </a:rPr>
            </a:br>
            <a:r>
              <a:rPr lang="en-US" altLang="zh-CN" sz="2400" dirty="0" smtClean="0">
                <a:cs typeface="+mn-cs"/>
              </a:rPr>
              <a:t>(</a:t>
            </a:r>
            <a:r>
              <a:rPr lang="en-US" altLang="zh-CN" sz="2400" dirty="0">
                <a:cs typeface="+mn-cs"/>
              </a:rPr>
              <a:t>b)  You ought to have done it. </a:t>
            </a:r>
            <a:endParaRPr lang="en-US" altLang="zh-CN" sz="2400" dirty="0" smtClean="0">
              <a:cs typeface="+mn-cs"/>
            </a:endParaRPr>
          </a:p>
          <a:p>
            <a:pPr marL="0" indent="0" eaLnBrk="1" fontAlgn="auto" hangingPunct="1">
              <a:buClr>
                <a:schemeClr val="tx1">
                  <a:lumMod val="75000"/>
                  <a:lumOff val="25000"/>
                </a:schemeClr>
              </a:buClr>
              <a:buFont typeface="Wingdings 2" charset="2"/>
              <a:buNone/>
              <a:defRPr/>
            </a:pPr>
            <a:r>
              <a:rPr lang="en-US" altLang="zh-CN" sz="2400" dirty="0">
                <a:cs typeface="+mn-cs"/>
              </a:rPr>
              <a:t> </a:t>
            </a:r>
            <a:r>
              <a:rPr lang="en-US" altLang="zh-CN" sz="2400" dirty="0" smtClean="0">
                <a:cs typeface="+mn-cs"/>
              </a:rPr>
              <a:t>      It </a:t>
            </a:r>
            <a:r>
              <a:rPr lang="en-US" altLang="zh-CN" sz="2400" dirty="0">
                <a:cs typeface="+mn-cs"/>
              </a:rPr>
              <a:t>seems to us that you ought to have done it.</a:t>
            </a:r>
            <a:br>
              <a:rPr lang="en-US" altLang="zh-CN" sz="2400" dirty="0">
                <a:cs typeface="+mn-cs"/>
              </a:rPr>
            </a:br>
            <a:r>
              <a:rPr lang="en-US" altLang="zh-CN" sz="2400" dirty="0" smtClean="0">
                <a:cs typeface="+mn-cs"/>
              </a:rPr>
              <a:t>(</a:t>
            </a:r>
            <a:r>
              <a:rPr lang="en-US" altLang="zh-CN" sz="2400" dirty="0">
                <a:cs typeface="+mn-cs"/>
              </a:rPr>
              <a:t>c)  We cannot comply with your request</a:t>
            </a:r>
            <a:r>
              <a:rPr lang="en-US" altLang="zh-CN" sz="2400" dirty="0" smtClean="0">
                <a:cs typeface="+mn-cs"/>
              </a:rPr>
              <a:t>.</a:t>
            </a:r>
          </a:p>
          <a:p>
            <a:pPr marL="0" indent="0" eaLnBrk="1" fontAlgn="auto" hangingPunct="1">
              <a:buClr>
                <a:schemeClr val="tx1">
                  <a:lumMod val="75000"/>
                  <a:lumOff val="25000"/>
                </a:schemeClr>
              </a:buClr>
              <a:buFont typeface="Wingdings 2" charset="2"/>
              <a:buNone/>
              <a:defRPr/>
            </a:pPr>
            <a:r>
              <a:rPr lang="en-US" altLang="zh-CN" sz="2400" dirty="0">
                <a:cs typeface="+mn-cs"/>
              </a:rPr>
              <a:t> </a:t>
            </a:r>
            <a:r>
              <a:rPr lang="en-US" altLang="zh-CN" sz="2400" dirty="0" smtClean="0">
                <a:cs typeface="+mn-cs"/>
              </a:rPr>
              <a:t>     </a:t>
            </a:r>
            <a:r>
              <a:rPr lang="en-US" altLang="zh-CN" sz="2400" dirty="0">
                <a:cs typeface="+mn-cs"/>
              </a:rPr>
              <a:t>We are afraid we cannot comply with your request. </a:t>
            </a:r>
            <a:br>
              <a:rPr lang="en-US" altLang="zh-CN" sz="2400" dirty="0">
                <a:cs typeface="+mn-cs"/>
              </a:rPr>
            </a:br>
            <a:r>
              <a:rPr lang="en-US" altLang="zh-CN" sz="2400" dirty="0" smtClean="0">
                <a:cs typeface="+mn-cs"/>
              </a:rPr>
              <a:t>(</a:t>
            </a:r>
            <a:r>
              <a:rPr lang="en-US" altLang="zh-CN" sz="2400" dirty="0">
                <a:cs typeface="+mn-cs"/>
              </a:rPr>
              <a:t>d)  Our products are the very best on the market. </a:t>
            </a:r>
            <a:endParaRPr lang="en-US" altLang="zh-CN" sz="2400" dirty="0" smtClean="0">
              <a:cs typeface="+mn-cs"/>
            </a:endParaRPr>
          </a:p>
          <a:p>
            <a:pPr marL="0" indent="0" eaLnBrk="1" fontAlgn="auto" hangingPunct="1">
              <a:buClr>
                <a:schemeClr val="tx1">
                  <a:lumMod val="75000"/>
                  <a:lumOff val="25000"/>
                </a:schemeClr>
              </a:buClr>
              <a:buFont typeface="Wingdings 2" charset="2"/>
              <a:buNone/>
              <a:defRPr/>
            </a:pPr>
            <a:r>
              <a:rPr lang="en-US" altLang="zh-CN" sz="2400" dirty="0">
                <a:cs typeface="+mn-cs"/>
              </a:rPr>
              <a:t> </a:t>
            </a:r>
            <a:r>
              <a:rPr lang="en-US" altLang="zh-CN" sz="2400" dirty="0" smtClean="0">
                <a:cs typeface="+mn-cs"/>
              </a:rPr>
              <a:t>     We </a:t>
            </a:r>
            <a:r>
              <a:rPr lang="en-US" altLang="zh-CN" sz="2400" dirty="0">
                <a:cs typeface="+mn-cs"/>
              </a:rPr>
              <a:t>might say that our products are the very best on the market. </a:t>
            </a:r>
            <a:endParaRPr lang="en-US" altLang="zh-CN" sz="2400" dirty="0" smtClean="0">
              <a:cs typeface="+mn-cs"/>
            </a:endParaRPr>
          </a:p>
          <a:p>
            <a:pPr marL="0" indent="0" eaLnBrk="1" fontAlgn="auto" hangingPunct="1">
              <a:buClr>
                <a:schemeClr val="tx1">
                  <a:lumMod val="75000"/>
                  <a:lumOff val="25000"/>
                </a:schemeClr>
              </a:buClr>
              <a:buFont typeface="Wingdings 2" charset="2"/>
              <a:buNone/>
              <a:defRPr/>
            </a:pPr>
            <a:r>
              <a:rPr lang="en-US" altLang="zh-CN" sz="2400" dirty="0" smtClean="0">
                <a:cs typeface="+mn-cs"/>
              </a:rPr>
              <a:t>(</a:t>
            </a:r>
            <a:r>
              <a:rPr lang="en-US" altLang="zh-CN" sz="2400" dirty="0">
                <a:cs typeface="+mn-cs"/>
              </a:rPr>
              <a:t>e)  You must keep the matter to yourselves. </a:t>
            </a:r>
            <a:endParaRPr lang="en-US" altLang="zh-CN" sz="2400" dirty="0" smtClean="0">
              <a:cs typeface="+mn-cs"/>
            </a:endParaRPr>
          </a:p>
          <a:p>
            <a:pPr marL="0" indent="0" eaLnBrk="1" fontAlgn="auto" hangingPunct="1">
              <a:buClr>
                <a:schemeClr val="tx1">
                  <a:lumMod val="75000"/>
                  <a:lumOff val="25000"/>
                </a:schemeClr>
              </a:buClr>
              <a:buFont typeface="Wingdings 2" charset="2"/>
              <a:buNone/>
              <a:defRPr/>
            </a:pPr>
            <a:r>
              <a:rPr lang="en-US" altLang="zh-CN" sz="2400" dirty="0">
                <a:cs typeface="+mn-cs"/>
              </a:rPr>
              <a:t> </a:t>
            </a:r>
            <a:r>
              <a:rPr lang="en-US" altLang="zh-CN" sz="2400" dirty="0" smtClean="0">
                <a:cs typeface="+mn-cs"/>
              </a:rPr>
              <a:t>     You </a:t>
            </a:r>
            <a:r>
              <a:rPr lang="en-US" altLang="zh-CN" sz="2400" dirty="0">
                <a:cs typeface="+mn-cs"/>
              </a:rPr>
              <a:t>must, we would add, keep the matter to yourselves. </a:t>
            </a:r>
            <a:br>
              <a:rPr lang="en-US" altLang="zh-CN" sz="2400" dirty="0">
                <a:cs typeface="+mn-cs"/>
              </a:rPr>
            </a:br>
            <a:r>
              <a:rPr lang="en-US" altLang="zh-CN" sz="2400" dirty="0">
                <a:cs typeface="+mn-cs"/>
              </a:rPr>
              <a:t>(f)  You must cut off your order in half. </a:t>
            </a:r>
            <a:endParaRPr lang="en-US" altLang="zh-CN" sz="2400" dirty="0" smtClean="0">
              <a:cs typeface="+mn-cs"/>
            </a:endParaRPr>
          </a:p>
          <a:p>
            <a:pPr marL="0" indent="0" eaLnBrk="1" fontAlgn="auto" hangingPunct="1">
              <a:buClr>
                <a:schemeClr val="tx1">
                  <a:lumMod val="75000"/>
                  <a:lumOff val="25000"/>
                </a:schemeClr>
              </a:buClr>
              <a:buFont typeface="Wingdings 2" charset="2"/>
              <a:buNone/>
              <a:defRPr/>
            </a:pPr>
            <a:r>
              <a:rPr lang="en-US" altLang="zh-CN" sz="2400" dirty="0">
                <a:cs typeface="+mn-cs"/>
              </a:rPr>
              <a:t> </a:t>
            </a:r>
            <a:r>
              <a:rPr lang="en-US" altLang="zh-CN" sz="2400" dirty="0" smtClean="0">
                <a:cs typeface="+mn-cs"/>
              </a:rPr>
              <a:t>     We </a:t>
            </a:r>
            <a:r>
              <a:rPr lang="en-US" altLang="zh-CN" sz="2400" dirty="0">
                <a:cs typeface="+mn-cs"/>
              </a:rPr>
              <a:t>would suggest that you cut your order in half. </a:t>
            </a:r>
            <a:br>
              <a:rPr lang="en-US" altLang="zh-CN" sz="2400" dirty="0">
                <a:cs typeface="+mn-cs"/>
              </a:rPr>
            </a:br>
            <a:r>
              <a:rPr lang="en-US" altLang="zh-CN" sz="2400" dirty="0">
                <a:cs typeface="+mn-cs"/>
              </a:rPr>
              <a:t>(g)  We have not yet had your reply. </a:t>
            </a:r>
            <a:endParaRPr lang="en-US" altLang="zh-CN" sz="2400" dirty="0" smtClean="0">
              <a:cs typeface="+mn-cs"/>
            </a:endParaRPr>
          </a:p>
          <a:p>
            <a:pPr marL="0" indent="0" eaLnBrk="1" fontAlgn="auto" hangingPunct="1">
              <a:buClr>
                <a:schemeClr val="tx1">
                  <a:lumMod val="75000"/>
                  <a:lumOff val="25000"/>
                </a:schemeClr>
              </a:buClr>
              <a:buFont typeface="Wingdings 2" charset="2"/>
              <a:buNone/>
              <a:defRPr/>
            </a:pPr>
            <a:r>
              <a:rPr lang="en-US" altLang="zh-CN" sz="2400" dirty="0">
                <a:cs typeface="+mn-cs"/>
              </a:rPr>
              <a:t> </a:t>
            </a:r>
            <a:r>
              <a:rPr lang="en-US" altLang="zh-CN" sz="2400" dirty="0" smtClean="0">
                <a:cs typeface="+mn-cs"/>
              </a:rPr>
              <a:t>      It </a:t>
            </a:r>
            <a:r>
              <a:rPr lang="en-US" altLang="zh-CN" sz="2400" dirty="0">
                <a:cs typeface="+mn-cs"/>
              </a:rPr>
              <a:t>appears that we have not yet had your reply. </a:t>
            </a:r>
            <a:endParaRPr lang="zh-CN" altLang="en-US" sz="2400" dirty="0">
              <a:cs typeface="+mn-cs"/>
            </a:endParaRPr>
          </a:p>
        </p:txBody>
      </p:sp>
    </p:spTree>
    <p:extLst>
      <p:ext uri="{BB962C8B-B14F-4D97-AF65-F5344CB8AC3E}">
        <p14:creationId xmlns:p14="http://schemas.microsoft.com/office/powerpoint/2010/main" val="83665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611188" y="188913"/>
            <a:ext cx="7124700" cy="923925"/>
          </a:xfrm>
        </p:spPr>
        <p:txBody>
          <a:bodyPr/>
          <a:lstStyle/>
          <a:p>
            <a:pPr eaLnBrk="1" hangingPunct="1"/>
            <a:r>
              <a:rPr lang="en-US" altLang="zh-CN" sz="2800" dirty="0" smtClean="0">
                <a:solidFill>
                  <a:schemeClr val="tx1"/>
                </a:solidFill>
                <a:cs typeface="Trebuchet MS" pitchFamily="34" charset="0"/>
              </a:rPr>
              <a:t>4. </a:t>
            </a:r>
            <a:r>
              <a:rPr lang="zh-CN" altLang="zh-CN" sz="2800" b="1" dirty="0" smtClean="0">
                <a:solidFill>
                  <a:schemeClr val="tx1"/>
                </a:solidFill>
                <a:cs typeface="Trebuchet MS" pitchFamily="34" charset="0"/>
              </a:rPr>
              <a:t>运用被动语气</a:t>
            </a:r>
            <a:r>
              <a:rPr lang="zh-CN" altLang="zh-CN" sz="2800" dirty="0" smtClean="0">
                <a:solidFill>
                  <a:schemeClr val="tx1"/>
                </a:solidFill>
                <a:cs typeface="Trebuchet MS" pitchFamily="34" charset="0"/>
              </a:rPr>
              <a:t> </a:t>
            </a:r>
            <a:r>
              <a:rPr lang="zh-CN" altLang="zh-CN" dirty="0" smtClean="0">
                <a:solidFill>
                  <a:schemeClr val="tx1"/>
                </a:solidFill>
                <a:cs typeface="Trebuchet MS" pitchFamily="34" charset="0"/>
              </a:rPr>
              <a:t>　</a:t>
            </a:r>
            <a:endParaRPr lang="zh-CN" altLang="en-US" dirty="0" smtClean="0">
              <a:solidFill>
                <a:schemeClr val="tx1"/>
              </a:solidFill>
              <a:cs typeface="Trebuchet MS" pitchFamily="34" charset="0"/>
            </a:endParaRPr>
          </a:p>
        </p:txBody>
      </p:sp>
      <p:sp>
        <p:nvSpPr>
          <p:cNvPr id="3" name="内容占位符 2"/>
          <p:cNvSpPr>
            <a:spLocks noGrp="1"/>
          </p:cNvSpPr>
          <p:nvPr>
            <p:ph idx="1"/>
          </p:nvPr>
        </p:nvSpPr>
        <p:spPr>
          <a:xfrm>
            <a:off x="250825" y="981075"/>
            <a:ext cx="8713788" cy="5876925"/>
          </a:xfrm>
        </p:spPr>
        <p:txBody>
          <a:bodyPr rtlCol="0">
            <a:normAutofit/>
          </a:bodyPr>
          <a:lstStyle/>
          <a:p>
            <a:pPr marL="0" indent="0" eaLnBrk="1" fontAlgn="auto" hangingPunct="1">
              <a:buClr>
                <a:schemeClr val="tx1">
                  <a:lumMod val="75000"/>
                  <a:lumOff val="25000"/>
                </a:schemeClr>
              </a:buClr>
              <a:buFont typeface="Wingdings 2" charset="2"/>
              <a:buNone/>
              <a:defRPr/>
            </a:pPr>
            <a:r>
              <a:rPr lang="en-US" altLang="zh-CN" sz="2800" dirty="0">
                <a:cs typeface="+mn-cs"/>
              </a:rPr>
              <a:t>a) You made a very careless mistake. </a:t>
            </a:r>
            <a:r>
              <a:rPr lang="zh-CN" altLang="zh-CN" sz="2800" dirty="0">
                <a:cs typeface="+mn-cs"/>
              </a:rPr>
              <a:t>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en-US" altLang="zh-CN" sz="2800" dirty="0" smtClean="0">
                <a:cs typeface="+mn-cs"/>
              </a:rPr>
              <a:t>    </a:t>
            </a:r>
            <a:r>
              <a:rPr lang="en-US" altLang="zh-CN" sz="2800" dirty="0">
                <a:cs typeface="+mn-cs"/>
              </a:rPr>
              <a:t>A very careless mistake was made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en-US" altLang="zh-CN" sz="2800" dirty="0" smtClean="0">
                <a:cs typeface="+mn-cs"/>
              </a:rPr>
              <a:t>b</a:t>
            </a:r>
            <a:r>
              <a:rPr lang="en-US" altLang="zh-CN" sz="2800" dirty="0">
                <a:cs typeface="+mn-cs"/>
              </a:rPr>
              <a:t>) You did not enclose the check with your order. </a:t>
            </a:r>
            <a:r>
              <a:rPr lang="zh-CN" altLang="zh-CN" sz="2800" dirty="0">
                <a:cs typeface="+mn-cs"/>
              </a:rPr>
              <a:t>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en-US" altLang="zh-CN" sz="2800" dirty="0">
                <a:cs typeface="+mn-cs"/>
              </a:rPr>
              <a:t> </a:t>
            </a:r>
            <a:r>
              <a:rPr lang="en-US" altLang="zh-CN" sz="2800" dirty="0" smtClean="0">
                <a:cs typeface="+mn-cs"/>
              </a:rPr>
              <a:t>   The </a:t>
            </a:r>
            <a:r>
              <a:rPr lang="en-US" altLang="zh-CN" sz="2800" dirty="0">
                <a:cs typeface="+mn-cs"/>
              </a:rPr>
              <a:t>check was not enclosed with your order.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en-US" altLang="zh-CN" sz="2800" dirty="0" smtClean="0">
                <a:cs typeface="+mn-cs"/>
              </a:rPr>
              <a:t>c</a:t>
            </a:r>
            <a:r>
              <a:rPr lang="en-US" altLang="zh-CN" sz="2800" dirty="0">
                <a:cs typeface="+mn-cs"/>
              </a:rPr>
              <a:t>) For the past two years, you did not give us any order. </a:t>
            </a:r>
            <a:r>
              <a:rPr lang="zh-CN" altLang="zh-CN" sz="2800" dirty="0">
                <a:cs typeface="+mn-cs"/>
              </a:rPr>
              <a:t>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en-US" altLang="zh-CN" sz="2800" dirty="0">
                <a:cs typeface="+mn-cs"/>
              </a:rPr>
              <a:t> </a:t>
            </a:r>
            <a:r>
              <a:rPr lang="en-US" altLang="zh-CN" sz="2800" dirty="0" smtClean="0">
                <a:cs typeface="+mn-cs"/>
              </a:rPr>
              <a:t>   </a:t>
            </a:r>
            <a:r>
              <a:rPr lang="en-US" altLang="zh-CN" sz="2800" dirty="0">
                <a:cs typeface="+mn-cs"/>
              </a:rPr>
              <a:t>For the past two years, no order has been </a:t>
            </a:r>
            <a:r>
              <a:rPr lang="en-US" altLang="zh-CN" sz="2800" dirty="0" smtClean="0">
                <a:cs typeface="+mn-cs"/>
              </a:rPr>
              <a:t>given to </a:t>
            </a:r>
            <a:r>
              <a:rPr lang="en-US" altLang="zh-CN" sz="2800" dirty="0">
                <a:cs typeface="+mn-cs"/>
              </a:rPr>
              <a:t>us</a:t>
            </a:r>
            <a:r>
              <a:rPr lang="en-US" altLang="zh-CN" sz="2800" dirty="0" smtClean="0">
                <a:cs typeface="+mn-cs"/>
              </a:rPr>
              <a:t>.</a:t>
            </a:r>
          </a:p>
          <a:p>
            <a:pPr marL="0" indent="0" eaLnBrk="1" fontAlgn="auto" hangingPunct="1">
              <a:buClr>
                <a:schemeClr val="tx1">
                  <a:lumMod val="75000"/>
                  <a:lumOff val="25000"/>
                </a:schemeClr>
              </a:buClr>
              <a:buFont typeface="Wingdings 2" charset="2"/>
              <a:buNone/>
              <a:defRPr/>
            </a:pPr>
            <a:r>
              <a:rPr lang="en-US" altLang="zh-CN" sz="2800" dirty="0" smtClean="0">
                <a:cs typeface="+mn-cs"/>
              </a:rPr>
              <a:t>    For </a:t>
            </a:r>
            <a:r>
              <a:rPr lang="en-US" altLang="zh-CN" sz="2800" dirty="0">
                <a:cs typeface="+mn-cs"/>
              </a:rPr>
              <a:t>the past two years, no business has been materialized between us. </a:t>
            </a:r>
            <a:endParaRPr lang="zh-CN" altLang="zh-CN" sz="2800" dirty="0">
              <a:cs typeface="+mn-cs"/>
            </a:endParaRPr>
          </a:p>
          <a:p>
            <a:pPr eaLnBrk="1" fontAlgn="auto" hangingPunct="1">
              <a:buClr>
                <a:schemeClr val="tx1">
                  <a:lumMod val="75000"/>
                  <a:lumOff val="25000"/>
                </a:schemeClr>
              </a:buClr>
              <a:buFont typeface="Wingdings 2" charset="2"/>
              <a:buChar char=""/>
              <a:defRPr/>
            </a:pPr>
            <a:endParaRPr lang="zh-CN" altLang="en-US" dirty="0">
              <a:cs typeface="+mn-cs"/>
            </a:endParaRPr>
          </a:p>
        </p:txBody>
      </p:sp>
    </p:spTree>
    <p:extLst>
      <p:ext uri="{BB962C8B-B14F-4D97-AF65-F5344CB8AC3E}">
        <p14:creationId xmlns:p14="http://schemas.microsoft.com/office/powerpoint/2010/main" val="40793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arn(inVertical)">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8586" y="0"/>
            <a:ext cx="8928992" cy="925513"/>
          </a:xfrm>
        </p:spPr>
        <p:txBody>
          <a:bodyPr>
            <a:normAutofit fontScale="90000"/>
          </a:bodyPr>
          <a:lstStyle/>
          <a:p>
            <a:pPr eaLnBrk="1" hangingPunct="1"/>
            <a:r>
              <a:rPr lang="en-US" altLang="zh-CN" sz="2800" b="1" dirty="0" smtClean="0">
                <a:solidFill>
                  <a:schemeClr val="tx1"/>
                </a:solidFill>
                <a:cs typeface="Trebuchet MS" pitchFamily="34" charset="0"/>
              </a:rPr>
              <a:t>5.</a:t>
            </a:r>
            <a:r>
              <a:rPr lang="zh-CN" altLang="zh-CN" sz="2800" b="1" dirty="0" smtClean="0">
                <a:solidFill>
                  <a:schemeClr val="tx1"/>
                </a:solidFill>
                <a:cs typeface="Trebuchet MS" pitchFamily="34" charset="0"/>
              </a:rPr>
              <a:t> 避免（或力争避免）使用语气强烈或容易引起不快的词汇</a:t>
            </a:r>
            <a:endParaRPr lang="zh-CN" altLang="en-US" sz="2800" dirty="0" smtClean="0">
              <a:solidFill>
                <a:schemeClr val="tx1"/>
              </a:solidFill>
              <a:cs typeface="Trebuchet MS" pitchFamily="34" charset="0"/>
            </a:endParaRPr>
          </a:p>
        </p:txBody>
      </p:sp>
      <p:sp>
        <p:nvSpPr>
          <p:cNvPr id="3" name="内容占位符 2"/>
          <p:cNvSpPr>
            <a:spLocks noGrp="1"/>
          </p:cNvSpPr>
          <p:nvPr>
            <p:ph idx="1"/>
          </p:nvPr>
        </p:nvSpPr>
        <p:spPr>
          <a:xfrm>
            <a:off x="0" y="908721"/>
            <a:ext cx="9144000" cy="5760368"/>
          </a:xfrm>
        </p:spPr>
        <p:txBody>
          <a:bodyPr rtlCol="0">
            <a:normAutofit fontScale="92500" lnSpcReduction="10000"/>
          </a:bodyPr>
          <a:lstStyle/>
          <a:p>
            <a:pPr eaLnBrk="1" fontAlgn="auto" hangingPunct="1">
              <a:buClr>
                <a:schemeClr val="tx1">
                  <a:lumMod val="75000"/>
                  <a:lumOff val="25000"/>
                </a:schemeClr>
              </a:buClr>
              <a:buFont typeface="Wingdings 2" charset="2"/>
              <a:buAutoNum type="alphaLcParenR"/>
              <a:defRPr/>
            </a:pPr>
            <a:r>
              <a:rPr lang="en-US" altLang="zh-CN" sz="2800" dirty="0" smtClean="0">
                <a:cs typeface="+mn-cs"/>
              </a:rPr>
              <a:t>we </a:t>
            </a:r>
            <a:r>
              <a:rPr lang="en-US" altLang="zh-CN" sz="2800" dirty="0">
                <a:cs typeface="+mn-cs"/>
              </a:rPr>
              <a:t>demand immediate payment from you </a:t>
            </a:r>
            <a:r>
              <a:rPr lang="zh-CN" altLang="zh-CN" sz="2800" dirty="0">
                <a:cs typeface="+mn-cs"/>
              </a:rPr>
              <a:t>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zh-CN" altLang="zh-CN" sz="2800" dirty="0">
                <a:cs typeface="+mn-cs"/>
              </a:rPr>
              <a:t>　</a:t>
            </a:r>
            <a:r>
              <a:rPr lang="en-US" altLang="zh-CN" sz="2800" dirty="0" smtClean="0">
                <a:cs typeface="+mn-cs"/>
              </a:rPr>
              <a:t>  We </a:t>
            </a:r>
            <a:r>
              <a:rPr lang="en-US" altLang="zh-CN" sz="2800" dirty="0">
                <a:cs typeface="+mn-cs"/>
              </a:rPr>
              <a:t>request your immediate payment</a:t>
            </a:r>
            <a:r>
              <a:rPr lang="en-US" altLang="zh-CN" sz="2800" dirty="0" smtClean="0">
                <a:cs typeface="+mn-cs"/>
              </a:rPr>
              <a:t>.</a:t>
            </a:r>
          </a:p>
          <a:p>
            <a:pPr marL="0" indent="0" eaLnBrk="1" fontAlgn="auto" hangingPunct="1">
              <a:buClr>
                <a:schemeClr val="tx1">
                  <a:lumMod val="75000"/>
                  <a:lumOff val="25000"/>
                </a:schemeClr>
              </a:buClr>
              <a:buFont typeface="Wingdings 2" charset="2"/>
              <a:buNone/>
              <a:defRPr/>
            </a:pPr>
            <a:r>
              <a:rPr lang="en-US" altLang="zh-CN" sz="2800" dirty="0" smtClean="0">
                <a:cs typeface="+mn-cs"/>
              </a:rPr>
              <a:t> </a:t>
            </a:r>
          </a:p>
          <a:p>
            <a:pPr marL="0" indent="0" eaLnBrk="1" fontAlgn="auto" hangingPunct="1">
              <a:buClr>
                <a:schemeClr val="tx1">
                  <a:lumMod val="75000"/>
                  <a:lumOff val="25000"/>
                </a:schemeClr>
              </a:buClr>
              <a:buFont typeface="Wingdings 2" charset="2"/>
              <a:buNone/>
              <a:defRPr/>
            </a:pPr>
            <a:r>
              <a:rPr lang="en-US" altLang="zh-CN" sz="2800" dirty="0">
                <a:cs typeface="+mn-cs"/>
              </a:rPr>
              <a:t>b) We are disgusted with your manner of doing business. </a:t>
            </a:r>
            <a:r>
              <a:rPr lang="zh-CN" altLang="zh-CN" sz="2800" dirty="0">
                <a:cs typeface="+mn-cs"/>
              </a:rPr>
              <a:t>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en-US" altLang="zh-CN" sz="2800" dirty="0">
                <a:cs typeface="+mn-cs"/>
              </a:rPr>
              <a:t> </a:t>
            </a:r>
            <a:r>
              <a:rPr lang="en-US" altLang="zh-CN" sz="2800" dirty="0" smtClean="0">
                <a:cs typeface="+mn-cs"/>
              </a:rPr>
              <a:t>   </a:t>
            </a:r>
            <a:r>
              <a:rPr lang="en-US" altLang="zh-CN" sz="2800" dirty="0">
                <a:cs typeface="+mn-cs"/>
              </a:rPr>
              <a:t>We are not completely satisfied with your manner of doing business.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en-US" altLang="zh-CN" sz="2800" dirty="0">
                <a:cs typeface="+mn-cs"/>
              </a:rPr>
              <a:t/>
            </a:r>
            <a:br>
              <a:rPr lang="en-US" altLang="zh-CN" sz="2800" dirty="0">
                <a:cs typeface="+mn-cs"/>
              </a:rPr>
            </a:br>
            <a:r>
              <a:rPr lang="en-US" altLang="zh-CN" sz="2800" dirty="0">
                <a:cs typeface="+mn-cs"/>
              </a:rPr>
              <a:t>c) We must refuse your offer. </a:t>
            </a:r>
            <a:r>
              <a:rPr lang="zh-CN" altLang="zh-CN" sz="2800" dirty="0">
                <a:cs typeface="+mn-cs"/>
              </a:rPr>
              <a:t>　</a:t>
            </a:r>
            <a:r>
              <a:rPr lang="en-US" altLang="zh-CN" sz="2800" dirty="0">
                <a:cs typeface="+mn-cs"/>
              </a:rPr>
              <a:t>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en-US" altLang="zh-CN" sz="2800" dirty="0" smtClean="0">
                <a:cs typeface="+mn-cs"/>
              </a:rPr>
              <a:t>    We </a:t>
            </a:r>
            <a:r>
              <a:rPr lang="en-US" altLang="zh-CN" sz="2800" dirty="0">
                <a:cs typeface="+mn-cs"/>
              </a:rPr>
              <a:t>regret that we are unable to accept your offer.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en-US" altLang="zh-CN" sz="2800" dirty="0" smtClean="0">
                <a:cs typeface="+mn-cs"/>
              </a:rPr>
              <a:t>    Or</a:t>
            </a:r>
            <a:r>
              <a:rPr lang="en-US" altLang="zh-CN" sz="2800" dirty="0">
                <a:cs typeface="+mn-cs"/>
              </a:rPr>
              <a:t>: We regret that we are not in a position to accept your offer. </a:t>
            </a:r>
            <a:br>
              <a:rPr lang="en-US" altLang="zh-CN" sz="2800" dirty="0">
                <a:cs typeface="+mn-cs"/>
              </a:rPr>
            </a:br>
            <a:r>
              <a:rPr lang="en-US" altLang="zh-CN" sz="2800" dirty="0">
                <a:cs typeface="+mn-cs"/>
              </a:rPr>
              <a:t/>
            </a:r>
            <a:br>
              <a:rPr lang="en-US" altLang="zh-CN" sz="2800" dirty="0">
                <a:cs typeface="+mn-cs"/>
              </a:rPr>
            </a:br>
            <a:r>
              <a:rPr lang="en-US" altLang="zh-CN" sz="2800" dirty="0">
                <a:cs typeface="+mn-cs"/>
              </a:rPr>
              <a:t>d) We want you to assist </a:t>
            </a:r>
            <a:r>
              <a:rPr lang="en-US" altLang="zh-CN" sz="2800" dirty="0" smtClean="0">
                <a:cs typeface="+mn-cs"/>
              </a:rPr>
              <a:t>us</a:t>
            </a:r>
            <a:r>
              <a:rPr lang="en-US" altLang="zh-CN" sz="2800" dirty="0">
                <a:cs typeface="+mn-cs"/>
              </a:rPr>
              <a:t>.</a:t>
            </a:r>
            <a:r>
              <a:rPr lang="en-US" altLang="zh-CN" sz="2800" dirty="0" smtClean="0">
                <a:cs typeface="+mn-cs"/>
              </a:rPr>
              <a:t> </a:t>
            </a:r>
            <a:r>
              <a:rPr lang="zh-CN" altLang="zh-CN" sz="2800" dirty="0">
                <a:cs typeface="+mn-cs"/>
              </a:rPr>
              <a:t>　</a:t>
            </a:r>
            <a:endParaRPr lang="en-US" altLang="zh-CN" sz="2800" dirty="0" smtClean="0">
              <a:cs typeface="+mn-cs"/>
            </a:endParaRPr>
          </a:p>
          <a:p>
            <a:pPr marL="0" indent="0" eaLnBrk="1" fontAlgn="auto" hangingPunct="1">
              <a:buClr>
                <a:schemeClr val="tx1">
                  <a:lumMod val="75000"/>
                  <a:lumOff val="25000"/>
                </a:schemeClr>
              </a:buClr>
              <a:buFont typeface="Wingdings 2" charset="2"/>
              <a:buNone/>
              <a:defRPr/>
            </a:pPr>
            <a:r>
              <a:rPr lang="en-US" altLang="zh-CN" sz="2800" dirty="0">
                <a:cs typeface="+mn-cs"/>
              </a:rPr>
              <a:t> </a:t>
            </a:r>
            <a:r>
              <a:rPr lang="en-US" altLang="zh-CN" sz="2800" dirty="0" smtClean="0">
                <a:cs typeface="+mn-cs"/>
              </a:rPr>
              <a:t>  </a:t>
            </a:r>
            <a:r>
              <a:rPr lang="zh-CN" altLang="zh-CN" sz="2800" dirty="0" smtClean="0">
                <a:cs typeface="+mn-cs"/>
              </a:rPr>
              <a:t> </a:t>
            </a:r>
            <a:r>
              <a:rPr lang="en-US" altLang="zh-CN" sz="2800" dirty="0" smtClean="0">
                <a:cs typeface="+mn-cs"/>
              </a:rPr>
              <a:t>Your </a:t>
            </a:r>
            <a:r>
              <a:rPr lang="en-US" altLang="zh-CN" sz="2800" dirty="0">
                <a:cs typeface="+mn-cs"/>
              </a:rPr>
              <a:t>assistance would be appreciated. </a:t>
            </a:r>
            <a:endParaRPr lang="zh-CN" altLang="zh-CN" sz="2800" dirty="0">
              <a:cs typeface="+mn-cs"/>
            </a:endParaRPr>
          </a:p>
          <a:p>
            <a:pPr marL="0" indent="0" eaLnBrk="1" fontAlgn="auto" hangingPunct="1">
              <a:buClr>
                <a:schemeClr val="tx1">
                  <a:lumMod val="75000"/>
                  <a:lumOff val="25000"/>
                </a:schemeClr>
              </a:buClr>
              <a:buFont typeface="Wingdings 2" charset="2"/>
              <a:buNone/>
              <a:defRPr/>
            </a:pPr>
            <a:endParaRPr lang="zh-CN" altLang="en-US" dirty="0">
              <a:solidFill>
                <a:schemeClr val="tx1">
                  <a:lumMod val="75000"/>
                  <a:lumOff val="25000"/>
                </a:schemeClr>
              </a:solidFill>
              <a:cs typeface="+mn-cs"/>
            </a:endParaRPr>
          </a:p>
        </p:txBody>
      </p:sp>
    </p:spTree>
    <p:extLst>
      <p:ext uri="{BB962C8B-B14F-4D97-AF65-F5344CB8AC3E}">
        <p14:creationId xmlns:p14="http://schemas.microsoft.com/office/powerpoint/2010/main" val="207952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9036496" cy="6625481"/>
          </a:xfrm>
        </p:spPr>
        <p:txBody>
          <a:bodyPr/>
          <a:lstStyle/>
          <a:p>
            <a:pPr marL="0" indent="0" eaLnBrk="1" hangingPunct="1">
              <a:buFont typeface="Wingdings 2" pitchFamily="18" charset="2"/>
              <a:buNone/>
            </a:pPr>
            <a:r>
              <a:rPr lang="zh-CN" altLang="zh-CN" sz="2800" dirty="0" smtClean="0"/>
              <a:t>要分清</a:t>
            </a:r>
            <a:r>
              <a:rPr lang="en-US" altLang="zh-CN" sz="2800" dirty="0" smtClean="0"/>
              <a:t>"</a:t>
            </a:r>
            <a:r>
              <a:rPr lang="zh-CN" altLang="zh-CN" sz="2800" dirty="0" smtClean="0"/>
              <a:t>礼貌</a:t>
            </a:r>
            <a:r>
              <a:rPr lang="en-US" altLang="zh-CN" sz="2800" dirty="0" smtClean="0"/>
              <a:t>"</a:t>
            </a:r>
            <a:r>
              <a:rPr lang="zh-CN" altLang="zh-CN" sz="2800" dirty="0" smtClean="0"/>
              <a:t>与</a:t>
            </a:r>
            <a:r>
              <a:rPr lang="en-US" altLang="zh-CN" sz="2800" dirty="0" smtClean="0"/>
              <a:t>"</a:t>
            </a:r>
            <a:r>
              <a:rPr lang="zh-CN" altLang="zh-CN" sz="2800" dirty="0" smtClean="0"/>
              <a:t>卑恭</a:t>
            </a:r>
            <a:r>
              <a:rPr lang="en-US" altLang="zh-CN" sz="2800" dirty="0" smtClean="0"/>
              <a:t>"</a:t>
            </a:r>
            <a:r>
              <a:rPr lang="zh-CN" altLang="zh-CN" sz="2800" dirty="0" smtClean="0"/>
              <a:t>的界限</a:t>
            </a:r>
            <a:endParaRPr lang="en-US" altLang="zh-CN" sz="2800" dirty="0" smtClean="0"/>
          </a:p>
          <a:p>
            <a:pPr marL="0" indent="0" eaLnBrk="1" hangingPunct="1">
              <a:buFont typeface="Wingdings 2" pitchFamily="18" charset="2"/>
              <a:buNone/>
            </a:pPr>
            <a:r>
              <a:rPr lang="en-US" altLang="zh-CN" sz="2800" dirty="0" smtClean="0"/>
              <a:t>e.g.</a:t>
            </a:r>
            <a:r>
              <a:rPr lang="zh-CN" altLang="zh-CN" sz="2800" dirty="0" smtClean="0"/>
              <a:t>：</a:t>
            </a:r>
            <a:r>
              <a:rPr lang="en-US" altLang="zh-CN" sz="2800" dirty="0" smtClean="0"/>
              <a:t>(a) We are extremely and sincerely sorry for the error and ask that you accept our humble and sincere apology for the undue inconvenience suffered by you. </a:t>
            </a:r>
          </a:p>
          <a:p>
            <a:pPr marL="0" indent="0" eaLnBrk="1" hangingPunct="1">
              <a:buFont typeface="Wingdings 2" pitchFamily="18" charset="2"/>
              <a:buNone/>
            </a:pPr>
            <a:r>
              <a:rPr lang="en-US" altLang="zh-CN" sz="2800" dirty="0" smtClean="0"/>
              <a:t>           (b) We beg to acknowledge receipt of your letter dated 11th December.</a:t>
            </a:r>
          </a:p>
          <a:p>
            <a:pPr marL="0" indent="0" eaLnBrk="1" hangingPunct="1">
              <a:buFont typeface="Wingdings 2" pitchFamily="18" charset="2"/>
              <a:buNone/>
            </a:pPr>
            <a:r>
              <a:rPr lang="en-US" altLang="zh-CN" sz="2800" dirty="0" smtClean="0"/>
              <a:t>           (c) We beg to enclose herewith our invoice. </a:t>
            </a:r>
          </a:p>
          <a:p>
            <a:pPr marL="0" indent="0" eaLnBrk="1" hangingPunct="1">
              <a:buFont typeface="Wingdings 2" pitchFamily="18" charset="2"/>
              <a:buNone/>
            </a:pPr>
            <a:r>
              <a:rPr lang="zh-CN" altLang="en-US" sz="2800" b="1" dirty="0" smtClean="0">
                <a:solidFill>
                  <a:srgbClr val="FF0000"/>
                </a:solidFill>
              </a:rPr>
              <a:t>可改为</a:t>
            </a:r>
            <a:r>
              <a:rPr lang="en-US" altLang="zh-CN" sz="2800" b="1" dirty="0">
                <a:solidFill>
                  <a:srgbClr val="FF0000"/>
                </a:solidFill>
              </a:rPr>
              <a:t>:</a:t>
            </a:r>
            <a:r>
              <a:rPr lang="zh-CN" altLang="en-US" sz="2800" dirty="0" smtClean="0"/>
              <a:t>（</a:t>
            </a:r>
            <a:r>
              <a:rPr lang="en-US" altLang="zh-CN" sz="2800" dirty="0" smtClean="0"/>
              <a:t>a) We are concerned about the inconvenience you have suffered, and apologize sincerely.</a:t>
            </a:r>
          </a:p>
          <a:p>
            <a:pPr marL="0" indent="0" eaLnBrk="1" hangingPunct="1">
              <a:buFont typeface="Wingdings 2" pitchFamily="18" charset="2"/>
              <a:buNone/>
            </a:pPr>
            <a:r>
              <a:rPr lang="en-US" altLang="zh-CN" sz="2800" dirty="0" smtClean="0"/>
              <a:t>               </a:t>
            </a:r>
            <a:r>
              <a:rPr lang="zh-CN" altLang="en-US" sz="2800" dirty="0" smtClean="0"/>
              <a:t>（</a:t>
            </a:r>
            <a:r>
              <a:rPr lang="en-US" altLang="zh-CN" sz="2800" dirty="0" smtClean="0"/>
              <a:t>b) We have received your letter of Dec. 11. </a:t>
            </a:r>
          </a:p>
          <a:p>
            <a:pPr marL="0" indent="0" eaLnBrk="1" hangingPunct="1">
              <a:buFont typeface="Wingdings 2" pitchFamily="18" charset="2"/>
              <a:buNone/>
            </a:pPr>
            <a:r>
              <a:rPr lang="en-US" altLang="zh-CN" sz="2800" dirty="0" smtClean="0"/>
              <a:t>               </a:t>
            </a:r>
            <a:r>
              <a:rPr lang="zh-CN" altLang="en-US" sz="2800" dirty="0" smtClean="0"/>
              <a:t>（</a:t>
            </a:r>
            <a:r>
              <a:rPr lang="en-US" altLang="zh-CN" sz="2800" dirty="0" smtClean="0"/>
              <a:t>c) We enclose(herewith) our Invoice.</a:t>
            </a:r>
          </a:p>
          <a:p>
            <a:pPr marL="0" indent="0" eaLnBrk="1" hangingPunct="1">
              <a:buFont typeface="Wingdings 2" pitchFamily="18" charset="2"/>
              <a:buNone/>
            </a:pPr>
            <a:r>
              <a:rPr lang="en-US" altLang="zh-CN" sz="2800" dirty="0" smtClean="0"/>
              <a:t>                  Or: We are pleased to enclose our invoice .</a:t>
            </a:r>
          </a:p>
          <a:p>
            <a:pPr marL="0" indent="0" eaLnBrk="1" hangingPunct="1">
              <a:buFont typeface="Wingdings 2" pitchFamily="18" charset="2"/>
              <a:buNone/>
            </a:pPr>
            <a:endParaRPr lang="zh-CN" altLang="en-US" sz="2800" dirty="0" smtClean="0"/>
          </a:p>
        </p:txBody>
      </p:sp>
    </p:spTree>
    <p:extLst>
      <p:ext uri="{BB962C8B-B14F-4D97-AF65-F5344CB8AC3E}">
        <p14:creationId xmlns:p14="http://schemas.microsoft.com/office/powerpoint/2010/main" val="55780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632" y="1916832"/>
            <a:ext cx="6192688" cy="1872208"/>
          </a:xfrm>
        </p:spPr>
        <p:txBody>
          <a:bodyPr>
            <a:normAutofit/>
          </a:bodyPr>
          <a:lstStyle/>
          <a:p>
            <a:pPr marL="0" indent="0" algn="ctr">
              <a:buNone/>
            </a:pPr>
            <a:r>
              <a:rPr lang="en-US" altLang="zh-CN" sz="6000" dirty="0" smtClean="0"/>
              <a:t>Practice</a:t>
            </a:r>
            <a:endParaRPr lang="zh-CN" altLang="en-US" sz="6000" dirty="0"/>
          </a:p>
        </p:txBody>
      </p:sp>
    </p:spTree>
    <p:extLst>
      <p:ext uri="{BB962C8B-B14F-4D97-AF65-F5344CB8AC3E}">
        <p14:creationId xmlns:p14="http://schemas.microsoft.com/office/powerpoint/2010/main" val="1710554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9036496" cy="6624736"/>
          </a:xfrm>
        </p:spPr>
        <p:txBody>
          <a:bodyPr/>
          <a:lstStyle/>
          <a:p>
            <a:pPr lvl="0" algn="just"/>
            <a:endParaRPr lang="en-US" altLang="zh-CN" sz="2800" dirty="0" smtClean="0"/>
          </a:p>
          <a:p>
            <a:pPr lvl="0" algn="just"/>
            <a:r>
              <a:rPr lang="en-US" altLang="zh-CN" sz="2800" dirty="0" smtClean="0"/>
              <a:t>Luisa</a:t>
            </a:r>
            <a:r>
              <a:rPr lang="en-US" altLang="zh-CN" sz="2800" dirty="0"/>
              <a:t>, thanks for your email about the new brochure and the attached file with the quote from the printers. </a:t>
            </a:r>
            <a:r>
              <a:rPr lang="en-US" altLang="zh-CN" sz="2800" dirty="0">
                <a:solidFill>
                  <a:srgbClr val="FF0000"/>
                </a:solidFill>
              </a:rPr>
              <a:t>It is very expensive. Isn’t it a better </a:t>
            </a:r>
            <a:r>
              <a:rPr lang="en-US" altLang="zh-CN" sz="2800" dirty="0"/>
              <a:t>idea to contact some other printing firms and get some alternative quotes? After all, </a:t>
            </a:r>
            <a:r>
              <a:rPr lang="en-US" altLang="zh-CN" sz="2800" dirty="0">
                <a:solidFill>
                  <a:srgbClr val="FF0000"/>
                </a:solidFill>
              </a:rPr>
              <a:t>we have been very unhappy</a:t>
            </a:r>
            <a:r>
              <a:rPr lang="en-US" altLang="zh-CN" sz="2800" dirty="0"/>
              <a:t> with the quality of their work on the last few jobs. What do you think</a:t>
            </a:r>
            <a:r>
              <a:rPr lang="en-US" altLang="zh-CN" sz="2800" dirty="0" smtClean="0"/>
              <a:t>?</a:t>
            </a:r>
          </a:p>
          <a:p>
            <a:pPr lvl="0" algn="just"/>
            <a:endParaRPr lang="zh-CN" altLang="zh-CN" sz="2800" dirty="0"/>
          </a:p>
          <a:p>
            <a:r>
              <a:rPr lang="en-US" altLang="zh-CN" sz="2800" dirty="0"/>
              <a:t>It seems / I think it’s quite / a bit / a little / rather expensive. </a:t>
            </a:r>
            <a:endParaRPr lang="zh-CN" altLang="zh-CN" sz="2800" dirty="0"/>
          </a:p>
          <a:p>
            <a:r>
              <a:rPr lang="en-US" altLang="zh-CN" sz="2800" dirty="0"/>
              <a:t>Wouldn’t it be a better idea…</a:t>
            </a:r>
            <a:endParaRPr lang="zh-CN" altLang="zh-CN" sz="2800" dirty="0"/>
          </a:p>
          <a:p>
            <a:r>
              <a:rPr lang="en-US" altLang="zh-CN" sz="2800" dirty="0"/>
              <a:t>We haven’t been very happy…</a:t>
            </a:r>
            <a:endParaRPr lang="zh-CN" altLang="zh-CN" sz="2800" dirty="0"/>
          </a:p>
          <a:p>
            <a:endParaRPr lang="zh-CN" altLang="en-US" dirty="0"/>
          </a:p>
        </p:txBody>
      </p:sp>
    </p:spTree>
    <p:extLst>
      <p:ext uri="{BB962C8B-B14F-4D97-AF65-F5344CB8AC3E}">
        <p14:creationId xmlns:p14="http://schemas.microsoft.com/office/powerpoint/2010/main" val="3689438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70000" lnSpcReduction="20000"/>
          </a:bodyPr>
          <a:lstStyle/>
          <a:p>
            <a:r>
              <a:rPr lang="en-US" altLang="zh-CN" dirty="0"/>
              <a:t>You ____ two small eyes.</a:t>
            </a:r>
            <a:endParaRPr lang="zh-CN" altLang="zh-CN" dirty="0"/>
          </a:p>
          <a:p>
            <a:r>
              <a:rPr lang="en-US" altLang="zh-CN" dirty="0"/>
              <a:t>My sister _____ three pens.</a:t>
            </a:r>
            <a:endParaRPr lang="zh-CN" altLang="zh-CN" dirty="0"/>
          </a:p>
          <a:p>
            <a:r>
              <a:rPr lang="en-US" altLang="zh-CN" dirty="0"/>
              <a:t>Can I _____ a new bag?</a:t>
            </a:r>
            <a:endParaRPr lang="zh-CN" altLang="zh-CN" dirty="0"/>
          </a:p>
          <a:p>
            <a:r>
              <a:rPr lang="en-US" altLang="zh-CN" dirty="0"/>
              <a:t>A bird ____ two legs.</a:t>
            </a:r>
            <a:endParaRPr lang="zh-CN" altLang="zh-CN" dirty="0"/>
          </a:p>
          <a:p>
            <a:r>
              <a:rPr lang="en-US" altLang="zh-CN" dirty="0"/>
              <a:t>Our school _______ a library.</a:t>
            </a:r>
            <a:endParaRPr lang="zh-CN" altLang="zh-CN" dirty="0"/>
          </a:p>
          <a:p>
            <a:r>
              <a:rPr lang="en-US" altLang="zh-CN" dirty="0"/>
              <a:t>We _______ 37 chairs in our classroom.</a:t>
            </a:r>
            <a:endParaRPr lang="zh-CN" altLang="zh-CN" dirty="0"/>
          </a:p>
          <a:p>
            <a:r>
              <a:rPr lang="en-US" altLang="zh-CN" dirty="0"/>
              <a:t>My sister ________ a doll.</a:t>
            </a:r>
            <a:endParaRPr lang="zh-CN" altLang="zh-CN" dirty="0"/>
          </a:p>
          <a:p>
            <a:r>
              <a:rPr lang="en-US" altLang="zh-CN" dirty="0"/>
              <a:t>Everybody ______ two hands.</a:t>
            </a:r>
            <a:endParaRPr lang="zh-CN" altLang="zh-CN" dirty="0"/>
          </a:p>
          <a:p>
            <a:r>
              <a:rPr lang="en-US" altLang="zh-CN" dirty="0"/>
              <a:t>Girls ______ many skirts. </a:t>
            </a:r>
            <a:endParaRPr lang="zh-CN" altLang="zh-CN" dirty="0"/>
          </a:p>
          <a:p>
            <a:r>
              <a:rPr lang="en-US" altLang="zh-CN" dirty="0"/>
              <a:t> </a:t>
            </a:r>
            <a:endParaRPr lang="zh-CN" altLang="zh-CN" dirty="0"/>
          </a:p>
          <a:p>
            <a:r>
              <a:rPr lang="zh-CN" altLang="zh-CN" dirty="0"/>
              <a:t>她是大一学生。</a:t>
            </a:r>
          </a:p>
          <a:p>
            <a:r>
              <a:rPr lang="zh-CN" altLang="zh-CN" dirty="0"/>
              <a:t>他有一个有钱的父亲。</a:t>
            </a:r>
          </a:p>
          <a:p>
            <a:r>
              <a:rPr lang="zh-CN" altLang="zh-CN" dirty="0"/>
              <a:t>她加入了学生会。</a:t>
            </a:r>
          </a:p>
          <a:p>
            <a:r>
              <a:rPr lang="zh-CN" altLang="zh-CN" dirty="0"/>
              <a:t>他参加了共产党。</a:t>
            </a:r>
          </a:p>
          <a:p>
            <a:r>
              <a:rPr lang="zh-CN" altLang="zh-CN" dirty="0"/>
              <a:t>她是他的妹妹。</a:t>
            </a:r>
          </a:p>
          <a:p>
            <a:r>
              <a:rPr lang="zh-CN" altLang="zh-CN" dirty="0"/>
              <a:t>他是她的老师。</a:t>
            </a:r>
          </a:p>
          <a:p>
            <a:r>
              <a:rPr lang="zh-CN" altLang="zh-CN" dirty="0"/>
              <a:t>她的工作是什么？</a:t>
            </a:r>
          </a:p>
          <a:p>
            <a:r>
              <a:rPr lang="zh-CN" altLang="zh-CN" dirty="0"/>
              <a:t>他是一名软件开发师。</a:t>
            </a:r>
          </a:p>
          <a:p>
            <a:r>
              <a:rPr lang="zh-CN" altLang="zh-CN" dirty="0"/>
              <a:t>他是做什么的？</a:t>
            </a:r>
          </a:p>
          <a:p>
            <a:r>
              <a:rPr lang="zh-CN" altLang="zh-CN" dirty="0"/>
              <a:t>她是一名志愿者。</a:t>
            </a:r>
          </a:p>
          <a:p>
            <a:endParaRPr lang="zh-CN" altLang="en-US" dirty="0"/>
          </a:p>
        </p:txBody>
      </p:sp>
    </p:spTree>
    <p:extLst>
      <p:ext uri="{BB962C8B-B14F-4D97-AF65-F5344CB8AC3E}">
        <p14:creationId xmlns:p14="http://schemas.microsoft.com/office/powerpoint/2010/main" val="17061108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lvl="0" algn="just"/>
            <a:endParaRPr lang="en-US" altLang="zh-CN" sz="2800" dirty="0" smtClean="0"/>
          </a:p>
          <a:p>
            <a:pPr lvl="0" algn="just"/>
            <a:r>
              <a:rPr lang="en-US" altLang="zh-CN" sz="2800" dirty="0" smtClean="0"/>
              <a:t>Frank</a:t>
            </a:r>
            <a:r>
              <a:rPr lang="en-US" altLang="zh-CN" sz="2800" dirty="0"/>
              <a:t>, sorry we didn’t have a chance to talk yesterday. Actually</a:t>
            </a:r>
            <a:r>
              <a:rPr lang="en-US" altLang="zh-CN" sz="2800" dirty="0">
                <a:solidFill>
                  <a:srgbClr val="FF0000"/>
                </a:solidFill>
              </a:rPr>
              <a:t>, I have a </a:t>
            </a:r>
            <a:r>
              <a:rPr lang="en-US" altLang="zh-CN" sz="2800" dirty="0" err="1">
                <a:solidFill>
                  <a:srgbClr val="FF0000"/>
                </a:solidFill>
              </a:rPr>
              <a:t>favour</a:t>
            </a:r>
            <a:r>
              <a:rPr lang="en-US" altLang="zh-CN" sz="2800" dirty="0">
                <a:solidFill>
                  <a:srgbClr val="FF0000"/>
                </a:solidFill>
              </a:rPr>
              <a:t> </a:t>
            </a:r>
            <a:r>
              <a:rPr lang="en-US" altLang="zh-CN" sz="2800" dirty="0"/>
              <a:t>to ask. </a:t>
            </a:r>
            <a:r>
              <a:rPr lang="en-US" altLang="zh-CN" sz="2800" dirty="0">
                <a:solidFill>
                  <a:srgbClr val="FF0000"/>
                </a:solidFill>
              </a:rPr>
              <a:t>I wonder if you can </a:t>
            </a:r>
            <a:r>
              <a:rPr lang="en-US" altLang="zh-CN" sz="2800" dirty="0"/>
              <a:t>have a word with Sandra in Human Resources about when the position of Sales Director is going to be advertised. </a:t>
            </a:r>
            <a:r>
              <a:rPr lang="en-US" altLang="zh-CN" sz="2800" dirty="0">
                <a:solidFill>
                  <a:srgbClr val="FF0000"/>
                </a:solidFill>
              </a:rPr>
              <a:t>It’s delicate for me, </a:t>
            </a:r>
            <a:r>
              <a:rPr lang="en-US" altLang="zh-CN" sz="2800" dirty="0"/>
              <a:t>as I’m sure you understand, because there is a </a:t>
            </a:r>
            <a:r>
              <a:rPr lang="en-US" altLang="zh-CN" sz="2800" dirty="0">
                <a:solidFill>
                  <a:srgbClr val="FF0000"/>
                </a:solidFill>
              </a:rPr>
              <a:t>chance I will be </a:t>
            </a:r>
            <a:r>
              <a:rPr lang="en-US" altLang="zh-CN" sz="2800" dirty="0"/>
              <a:t>one of the candidates. Thanks. </a:t>
            </a:r>
            <a:endParaRPr lang="en-US" altLang="zh-CN" sz="2800" dirty="0" smtClean="0"/>
          </a:p>
          <a:p>
            <a:pPr lvl="0" algn="just"/>
            <a:endParaRPr lang="zh-CN" altLang="zh-CN" sz="2800" dirty="0"/>
          </a:p>
          <a:p>
            <a:r>
              <a:rPr lang="en-US" altLang="zh-CN" sz="2800" dirty="0"/>
              <a:t>Actually, I have small </a:t>
            </a:r>
            <a:r>
              <a:rPr lang="en-US" altLang="zh-CN" sz="2800" dirty="0" err="1"/>
              <a:t>favour</a:t>
            </a:r>
            <a:r>
              <a:rPr lang="en-US" altLang="zh-CN" sz="2800" dirty="0"/>
              <a:t> to ask.</a:t>
            </a:r>
            <a:endParaRPr lang="zh-CN" altLang="zh-CN" sz="2800" dirty="0"/>
          </a:p>
          <a:p>
            <a:r>
              <a:rPr lang="en-US" altLang="zh-CN" sz="2800" dirty="0"/>
              <a:t>I was wondering if you could …</a:t>
            </a:r>
            <a:endParaRPr lang="zh-CN" altLang="zh-CN" sz="2800" dirty="0"/>
          </a:p>
          <a:p>
            <a:r>
              <a:rPr lang="en-US" altLang="zh-CN" sz="2800" dirty="0"/>
              <a:t>It’s a bit delicate for me.</a:t>
            </a:r>
            <a:endParaRPr lang="zh-CN" altLang="zh-CN" sz="2800" dirty="0"/>
          </a:p>
          <a:p>
            <a:r>
              <a:rPr lang="en-US" altLang="zh-CN" sz="2800" dirty="0"/>
              <a:t>I might / may be one of the candidates.</a:t>
            </a:r>
            <a:endParaRPr lang="zh-CN" altLang="zh-CN" sz="2800" dirty="0"/>
          </a:p>
          <a:p>
            <a:endParaRPr lang="zh-CN" altLang="en-US" dirty="0"/>
          </a:p>
        </p:txBody>
      </p:sp>
    </p:spTree>
    <p:extLst>
      <p:ext uri="{BB962C8B-B14F-4D97-AF65-F5344CB8AC3E}">
        <p14:creationId xmlns:p14="http://schemas.microsoft.com/office/powerpoint/2010/main" val="2629660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lvl="0"/>
            <a:endParaRPr lang="en-US" altLang="zh-CN" sz="2800" dirty="0" smtClean="0"/>
          </a:p>
          <a:p>
            <a:pPr lvl="0"/>
            <a:r>
              <a:rPr lang="en-US" altLang="zh-CN" sz="2800" dirty="0" smtClean="0"/>
              <a:t>Steven</a:t>
            </a:r>
            <a:r>
              <a:rPr lang="en-US" altLang="zh-CN" sz="2800" dirty="0"/>
              <a:t>, thanks for sending the suggestions on how to price our new range of accessories. </a:t>
            </a:r>
            <a:r>
              <a:rPr lang="en-US" altLang="zh-CN" sz="2800" dirty="0">
                <a:solidFill>
                  <a:srgbClr val="FF0000"/>
                </a:solidFill>
              </a:rPr>
              <a:t>I don’t agree with you. </a:t>
            </a:r>
            <a:r>
              <a:rPr lang="en-US" altLang="zh-CN" sz="2800" dirty="0"/>
              <a:t>The prices you suggest </a:t>
            </a:r>
            <a:r>
              <a:rPr lang="en-US" altLang="zh-CN" sz="2800" dirty="0">
                <a:solidFill>
                  <a:srgbClr val="FF0000"/>
                </a:solidFill>
              </a:rPr>
              <a:t>are too high for </a:t>
            </a:r>
            <a:r>
              <a:rPr lang="en-US" altLang="zh-CN" sz="2800" dirty="0"/>
              <a:t>the market. </a:t>
            </a:r>
            <a:r>
              <a:rPr lang="en-US" altLang="zh-CN" sz="2800" dirty="0">
                <a:solidFill>
                  <a:srgbClr val="FF0000"/>
                </a:solidFill>
              </a:rPr>
              <a:t>Don’t you think </a:t>
            </a:r>
            <a:r>
              <a:rPr lang="en-US" altLang="zh-CN" sz="2800" dirty="0"/>
              <a:t>a lower price </a:t>
            </a:r>
            <a:r>
              <a:rPr lang="en-US" altLang="zh-CN" sz="2800" dirty="0">
                <a:solidFill>
                  <a:srgbClr val="FF0000"/>
                </a:solidFill>
              </a:rPr>
              <a:t>will</a:t>
            </a:r>
            <a:r>
              <a:rPr lang="en-US" altLang="zh-CN" sz="2800" dirty="0"/>
              <a:t> result in higher sales and therefore higher profits? Let me know what you think. </a:t>
            </a:r>
            <a:endParaRPr lang="zh-CN" altLang="zh-CN" sz="2800" dirty="0"/>
          </a:p>
          <a:p>
            <a:pPr marL="0" indent="0">
              <a:buNone/>
            </a:pPr>
            <a:endParaRPr lang="zh-CN" altLang="zh-CN" sz="2800" dirty="0"/>
          </a:p>
          <a:p>
            <a:r>
              <a:rPr lang="en-US" altLang="zh-CN" sz="2800" dirty="0"/>
              <a:t>To be honest, I’m not sure I agree with you.</a:t>
            </a:r>
            <a:endParaRPr lang="zh-CN" altLang="zh-CN" sz="2800" dirty="0"/>
          </a:p>
          <a:p>
            <a:r>
              <a:rPr lang="en-US" altLang="zh-CN" sz="2800" dirty="0"/>
              <a:t>The prices you suggest seem to be / might be quite / a bit / a little / too high for the market. </a:t>
            </a:r>
            <a:endParaRPr lang="zh-CN" altLang="zh-CN" sz="2800" dirty="0"/>
          </a:p>
          <a:p>
            <a:r>
              <a:rPr lang="en-US" altLang="zh-CN" sz="2800" dirty="0"/>
              <a:t>Don’t you think a lower price would result in ….</a:t>
            </a:r>
            <a:endParaRPr lang="zh-CN" altLang="zh-CN" sz="2800" dirty="0"/>
          </a:p>
          <a:p>
            <a:endParaRPr lang="zh-CN" altLang="en-US" dirty="0"/>
          </a:p>
        </p:txBody>
      </p:sp>
    </p:spTree>
    <p:extLst>
      <p:ext uri="{BB962C8B-B14F-4D97-AF65-F5344CB8AC3E}">
        <p14:creationId xmlns:p14="http://schemas.microsoft.com/office/powerpoint/2010/main" val="815518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564904"/>
            <a:ext cx="8229600" cy="1143000"/>
          </a:xfrm>
        </p:spPr>
        <p:txBody>
          <a:bodyPr/>
          <a:lstStyle/>
          <a:p>
            <a:r>
              <a:rPr lang="en-US" altLang="zh-CN" dirty="0" smtClean="0"/>
              <a:t>Visual reading </a:t>
            </a:r>
            <a:endParaRPr lang="zh-CN" altLang="en-US" dirty="0"/>
          </a:p>
        </p:txBody>
      </p:sp>
    </p:spTree>
    <p:extLst>
      <p:ext uri="{BB962C8B-B14F-4D97-AF65-F5344CB8AC3E}">
        <p14:creationId xmlns:p14="http://schemas.microsoft.com/office/powerpoint/2010/main" val="3975811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144000" cy="6741368"/>
          </a:xfrm>
        </p:spPr>
        <p:txBody>
          <a:bodyPr/>
          <a:lstStyle/>
          <a:p>
            <a:pPr marL="0" indent="0">
              <a:buNone/>
            </a:pPr>
            <a:r>
              <a:rPr lang="en-US" altLang="zh-CN" dirty="0"/>
              <a:t>Expensive Price </a:t>
            </a:r>
            <a:br>
              <a:rPr lang="en-US" altLang="zh-CN" dirty="0"/>
            </a:br>
            <a:r>
              <a:rPr lang="en-US" altLang="zh-CN" dirty="0"/>
              <a:t/>
            </a:r>
            <a:br>
              <a:rPr lang="en-US" altLang="zh-CN" dirty="0"/>
            </a:br>
            <a:r>
              <a:rPr lang="en-US" altLang="zh-CN" dirty="0"/>
              <a:t>Dentist: I'm sorry, madam, but I'll have to charge you twenty-five dollars for pulling your son's tooth. </a:t>
            </a:r>
            <a:br>
              <a:rPr lang="en-US" altLang="zh-CN" dirty="0"/>
            </a:br>
            <a:r>
              <a:rPr lang="en-US" altLang="zh-CN" dirty="0"/>
              <a:t/>
            </a:r>
            <a:br>
              <a:rPr lang="en-US" altLang="zh-CN" dirty="0"/>
            </a:br>
            <a:r>
              <a:rPr lang="en-US" altLang="zh-CN" dirty="0"/>
              <a:t>Mother: Twenty-five dollars! But I thought you only charged five dollars for an extraction. </a:t>
            </a:r>
            <a:br>
              <a:rPr lang="en-US" altLang="zh-CN" dirty="0"/>
            </a:br>
            <a:r>
              <a:rPr lang="en-US" altLang="zh-CN" dirty="0"/>
              <a:t/>
            </a:r>
            <a:br>
              <a:rPr lang="en-US" altLang="zh-CN" dirty="0"/>
            </a:br>
            <a:r>
              <a:rPr lang="en-US" altLang="zh-CN" dirty="0"/>
              <a:t>Dentist: I usually do. But your son yelled so loud, he scared four other patients out of the office.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2031618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marL="0" indent="0">
              <a:buNone/>
            </a:pPr>
            <a:r>
              <a:rPr lang="en-US" altLang="zh-CN" dirty="0"/>
              <a:t>Who's More Polite? </a:t>
            </a:r>
            <a:br>
              <a:rPr lang="en-US" altLang="zh-CN" dirty="0"/>
            </a:br>
            <a:r>
              <a:rPr lang="en-US" altLang="zh-CN" dirty="0"/>
              <a:t/>
            </a:r>
            <a:br>
              <a:rPr lang="en-US" altLang="zh-CN" dirty="0"/>
            </a:br>
            <a:r>
              <a:rPr lang="en-US" altLang="zh-CN" dirty="0"/>
              <a:t>A fat man and a skinny man were arguing about who was the more polite. The skinny man said he was more polite because he always tipped his hat to ladies. But the fat man knew he was more courteous because, whenever he got up and offered his seat, two ladies could sit down.</a:t>
            </a:r>
            <a:endParaRPr lang="zh-CN" altLang="en-US" dirty="0"/>
          </a:p>
        </p:txBody>
      </p:sp>
    </p:spTree>
    <p:extLst>
      <p:ext uri="{BB962C8B-B14F-4D97-AF65-F5344CB8AC3E}">
        <p14:creationId xmlns:p14="http://schemas.microsoft.com/office/powerpoint/2010/main" val="665313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marL="0" indent="0">
              <a:buNone/>
            </a:pPr>
            <a:r>
              <a:rPr lang="en-US" altLang="zh-CN" dirty="0"/>
              <a:t>Can we have our teacher back</a:t>
            </a:r>
            <a:r>
              <a:rPr lang="zh-CN" altLang="en-US" dirty="0"/>
              <a:t>？ </a:t>
            </a:r>
            <a:br>
              <a:rPr lang="zh-CN" altLang="en-US" dirty="0"/>
            </a:br>
            <a:r>
              <a:rPr lang="zh-CN" altLang="en-US" dirty="0"/>
              <a:t/>
            </a:r>
            <a:br>
              <a:rPr lang="zh-CN" altLang="en-US" dirty="0"/>
            </a:br>
            <a:r>
              <a:rPr lang="en-US" altLang="zh-CN" dirty="0"/>
              <a:t>Once a superintendent of schools was visiting a three-room school. One room was very noisy, so the man grabbed a tall boy who had been standing up talking. He took the boy into another room and stood him in the corner. Five minutes later, a </a:t>
            </a:r>
            <a:r>
              <a:rPr lang="en-US" altLang="zh-CN" dirty="0" err="1"/>
              <a:t>smalll</a:t>
            </a:r>
            <a:r>
              <a:rPr lang="en-US" altLang="zh-CN" dirty="0"/>
              <a:t> boy came out of the first room and said, "When can we have our teacher back?" </a:t>
            </a:r>
            <a:br>
              <a:rPr lang="en-US" altLang="zh-CN" dirty="0"/>
            </a:br>
            <a:r>
              <a:rPr lang="en-US" altLang="zh-CN" dirty="0"/>
              <a:t/>
            </a:r>
            <a:br>
              <a:rPr lang="en-US" altLang="zh-CN" dirty="0"/>
            </a:br>
            <a:endParaRPr lang="zh-CN" altLang="en-US" dirty="0"/>
          </a:p>
        </p:txBody>
      </p:sp>
    </p:spTree>
    <p:extLst>
      <p:ext uri="{BB962C8B-B14F-4D97-AF65-F5344CB8AC3E}">
        <p14:creationId xmlns:p14="http://schemas.microsoft.com/office/powerpoint/2010/main" val="1363056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lstStyle/>
          <a:p>
            <a:pPr marL="0" indent="0" latinLnBrk="1">
              <a:buNone/>
            </a:pPr>
            <a:r>
              <a:rPr lang="en-US" altLang="zh-CN" b="1" dirty="0"/>
              <a:t>How much English can you speak?</a:t>
            </a:r>
            <a:endParaRPr lang="en-US" altLang="zh-CN" dirty="0"/>
          </a:p>
          <a:p>
            <a:pPr marL="0" indent="0" latinLnBrk="1">
              <a:buNone/>
            </a:pPr>
            <a:r>
              <a:rPr lang="en-US" altLang="zh-CN" dirty="0"/>
              <a:t> </a:t>
            </a:r>
          </a:p>
          <a:p>
            <a:pPr marL="0" indent="0" latinLnBrk="1">
              <a:buNone/>
            </a:pPr>
            <a:r>
              <a:rPr lang="en-US" altLang="zh-CN" dirty="0"/>
              <a:t>"Your Honor, I want to bring to your attention how unfair it is for my client to be accused of theft. He arrived in New York City a week ago and barely knew his way around. What's more, he only speaks a few words of English."</a:t>
            </a:r>
          </a:p>
          <a:p>
            <a:pPr marL="0" indent="0" latinLnBrk="1">
              <a:buNone/>
            </a:pPr>
            <a:r>
              <a:rPr lang="en-US" altLang="zh-CN" dirty="0"/>
              <a:t>The judge looked at the defendant and asked, "How much English can you speak?"</a:t>
            </a:r>
          </a:p>
          <a:p>
            <a:pPr marL="0" indent="0" latinLnBrk="1">
              <a:buNone/>
            </a:pPr>
            <a:r>
              <a:rPr lang="en-US" altLang="zh-CN" dirty="0"/>
              <a:t>The defendant looked up and said, "Give me your wallet!"</a:t>
            </a:r>
          </a:p>
          <a:p>
            <a:pPr marL="0" indent="0">
              <a:buNone/>
            </a:pPr>
            <a:endParaRPr lang="zh-CN" altLang="en-US" dirty="0"/>
          </a:p>
        </p:txBody>
      </p:sp>
    </p:spTree>
    <p:extLst>
      <p:ext uri="{BB962C8B-B14F-4D97-AF65-F5344CB8AC3E}">
        <p14:creationId xmlns:p14="http://schemas.microsoft.com/office/powerpoint/2010/main" val="677404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1545</Words>
  <Application>Microsoft Office PowerPoint</Application>
  <PresentationFormat>全屏显示(4:3)</PresentationFormat>
  <Paragraphs>198</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Chapter Eight </vt:lpstr>
      <vt:lpstr>PowerPoint 演示文稿</vt:lpstr>
      <vt:lpstr>PowerPoint 演示文稿</vt:lpstr>
      <vt:lpstr>PowerPoint 演示文稿</vt:lpstr>
      <vt:lpstr>Visual reading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Recap and Practice </vt:lpstr>
      <vt:lpstr>PowerPoint 演示文稿</vt:lpstr>
      <vt:lpstr>Interview</vt:lpstr>
      <vt:lpstr>PowerPoint 演示文稿</vt:lpstr>
      <vt:lpstr>Reporting for Work</vt:lpstr>
      <vt:lpstr>PowerPoint 演示文稿</vt:lpstr>
      <vt:lpstr>Office Talk</vt:lpstr>
      <vt:lpstr>PowerPoint 演示文稿</vt:lpstr>
      <vt:lpstr>Describing job and company</vt:lpstr>
      <vt:lpstr>Telephone English</vt:lpstr>
      <vt:lpstr>PowerPoint 演示文稿</vt:lpstr>
      <vt:lpstr>Company Introduction</vt:lpstr>
      <vt:lpstr>PowerPoint 演示文稿</vt:lpstr>
      <vt:lpstr>PowerPoint 演示文稿</vt:lpstr>
      <vt:lpstr>PowerPoint 演示文稿</vt:lpstr>
      <vt:lpstr>Courtesy in Writing</vt:lpstr>
      <vt:lpstr> 1. 把命令变成请求的常用形式</vt:lpstr>
      <vt:lpstr> 2. 虚拟式（Past Subjunctive From）</vt:lpstr>
      <vt:lpstr>PowerPoint 演示文稿</vt:lpstr>
      <vt:lpstr>3. 缓和用法（Mitigation） </vt:lpstr>
      <vt:lpstr>PowerPoint 演示文稿</vt:lpstr>
      <vt:lpstr>4. 运用被动语气 　</vt:lpstr>
      <vt:lpstr>5. 避免（或力争避免）使用语气强烈或容易引起不快的词汇</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Eight </dc:title>
  <dc:creator>罗惠</dc:creator>
  <cp:lastModifiedBy>tfsp</cp:lastModifiedBy>
  <cp:revision>11</cp:revision>
  <dcterms:created xsi:type="dcterms:W3CDTF">2015-04-27T02:33:24Z</dcterms:created>
  <dcterms:modified xsi:type="dcterms:W3CDTF">2015-05-05T09:57:47Z</dcterms:modified>
</cp:coreProperties>
</file>