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63" r:id="rId5"/>
    <p:sldId id="264" r:id="rId6"/>
    <p:sldId id="265" r:id="rId7"/>
    <p:sldId id="266" r:id="rId8"/>
    <p:sldId id="267" r:id="rId9"/>
    <p:sldId id="257" r:id="rId10"/>
    <p:sldId id="258" r:id="rId11"/>
    <p:sldId id="259" r:id="rId12"/>
    <p:sldId id="261" r:id="rId13"/>
    <p:sldId id="313" r:id="rId14"/>
    <p:sldId id="314" r:id="rId15"/>
    <p:sldId id="315" r:id="rId16"/>
    <p:sldId id="293" r:id="rId17"/>
    <p:sldId id="268" r:id="rId18"/>
    <p:sldId id="269" r:id="rId19"/>
    <p:sldId id="270" r:id="rId20"/>
    <p:sldId id="271" r:id="rId21"/>
    <p:sldId id="272" r:id="rId22"/>
    <p:sldId id="273" r:id="rId23"/>
    <p:sldId id="274" r:id="rId24"/>
    <p:sldId id="275" r:id="rId25"/>
    <p:sldId id="282" r:id="rId26"/>
    <p:sldId id="283" r:id="rId27"/>
    <p:sldId id="284"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285" r:id="rId42"/>
    <p:sldId id="286" r:id="rId43"/>
    <p:sldId id="287" r:id="rId44"/>
    <p:sldId id="288" r:id="rId45"/>
    <p:sldId id="289" r:id="rId46"/>
    <p:sldId id="290" r:id="rId47"/>
    <p:sldId id="291" r:id="rId48"/>
    <p:sldId id="292" r:id="rId49"/>
    <p:sldId id="307" r:id="rId50"/>
    <p:sldId id="308" r:id="rId51"/>
    <p:sldId id="309" r:id="rId52"/>
    <p:sldId id="310" r:id="rId53"/>
    <p:sldId id="311" r:id="rId54"/>
    <p:sldId id="312"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50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2015/5/12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2015/5/12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2015/5/12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2015/5/12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Chapter Nine</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827281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pPr lvl="0" algn="just"/>
            <a:endParaRPr lang="en-US" altLang="zh-CN" sz="2800" dirty="0" smtClean="0"/>
          </a:p>
          <a:p>
            <a:pPr lvl="0" algn="just"/>
            <a:r>
              <a:rPr lang="en-US" altLang="zh-CN" sz="2800" dirty="0" smtClean="0"/>
              <a:t>Frank</a:t>
            </a:r>
            <a:r>
              <a:rPr lang="en-US" altLang="zh-CN" sz="2800" dirty="0"/>
              <a:t>, sorry we didn’t have a chance to talk yesterday. Actually</a:t>
            </a:r>
            <a:r>
              <a:rPr lang="en-US" altLang="zh-CN" sz="2800" dirty="0">
                <a:solidFill>
                  <a:srgbClr val="FF0000"/>
                </a:solidFill>
              </a:rPr>
              <a:t>, I have a </a:t>
            </a:r>
            <a:r>
              <a:rPr lang="en-US" altLang="zh-CN" sz="2800" dirty="0" err="1">
                <a:solidFill>
                  <a:srgbClr val="FF0000"/>
                </a:solidFill>
              </a:rPr>
              <a:t>favour</a:t>
            </a:r>
            <a:r>
              <a:rPr lang="en-US" altLang="zh-CN" sz="2800" dirty="0">
                <a:solidFill>
                  <a:srgbClr val="FF0000"/>
                </a:solidFill>
              </a:rPr>
              <a:t> </a:t>
            </a:r>
            <a:r>
              <a:rPr lang="en-US" altLang="zh-CN" sz="2800" dirty="0"/>
              <a:t>to ask. </a:t>
            </a:r>
            <a:r>
              <a:rPr lang="en-US" altLang="zh-CN" sz="2800" dirty="0">
                <a:solidFill>
                  <a:srgbClr val="FF0000"/>
                </a:solidFill>
              </a:rPr>
              <a:t>I wonder if you can </a:t>
            </a:r>
            <a:r>
              <a:rPr lang="en-US" altLang="zh-CN" sz="2800" dirty="0"/>
              <a:t>have a word with Sandra in Human Resources about when the position of Sales Director is going to be advertised. </a:t>
            </a:r>
            <a:r>
              <a:rPr lang="en-US" altLang="zh-CN" sz="2800" dirty="0">
                <a:solidFill>
                  <a:srgbClr val="FF0000"/>
                </a:solidFill>
              </a:rPr>
              <a:t>It’s delicate for me, </a:t>
            </a:r>
            <a:r>
              <a:rPr lang="en-US" altLang="zh-CN" sz="2800" dirty="0"/>
              <a:t>as I’m sure you understand, because there is a </a:t>
            </a:r>
            <a:r>
              <a:rPr lang="en-US" altLang="zh-CN" sz="2800" dirty="0">
                <a:solidFill>
                  <a:srgbClr val="FF0000"/>
                </a:solidFill>
              </a:rPr>
              <a:t>chance I will be </a:t>
            </a:r>
            <a:r>
              <a:rPr lang="en-US" altLang="zh-CN" sz="2800" dirty="0"/>
              <a:t>one of the candidates. Thanks. </a:t>
            </a:r>
            <a:endParaRPr lang="en-US" altLang="zh-CN" sz="2800" dirty="0" smtClean="0"/>
          </a:p>
          <a:p>
            <a:pPr lvl="0" algn="just"/>
            <a:endParaRPr lang="zh-CN" altLang="zh-CN" sz="2800" dirty="0"/>
          </a:p>
          <a:p>
            <a:r>
              <a:rPr lang="en-US" altLang="zh-CN" sz="2800" dirty="0"/>
              <a:t>Actually, I have small </a:t>
            </a:r>
            <a:r>
              <a:rPr lang="en-US" altLang="zh-CN" sz="2800" dirty="0" err="1"/>
              <a:t>favour</a:t>
            </a:r>
            <a:r>
              <a:rPr lang="en-US" altLang="zh-CN" sz="2800" dirty="0"/>
              <a:t> to ask.</a:t>
            </a:r>
            <a:endParaRPr lang="zh-CN" altLang="zh-CN" sz="2800" dirty="0"/>
          </a:p>
          <a:p>
            <a:r>
              <a:rPr lang="en-US" altLang="zh-CN" sz="2800" dirty="0"/>
              <a:t>I was wondering if you could …</a:t>
            </a:r>
            <a:endParaRPr lang="zh-CN" altLang="zh-CN" sz="2800" dirty="0"/>
          </a:p>
          <a:p>
            <a:r>
              <a:rPr lang="en-US" altLang="zh-CN" sz="2800" dirty="0"/>
              <a:t>It’s a bit delicate for me.</a:t>
            </a:r>
            <a:endParaRPr lang="zh-CN" altLang="zh-CN" sz="2800" dirty="0"/>
          </a:p>
          <a:p>
            <a:r>
              <a:rPr lang="en-US" altLang="zh-CN" sz="2800" dirty="0"/>
              <a:t>I might / may be one of the candidates.</a:t>
            </a:r>
            <a:endParaRPr lang="zh-CN" altLang="zh-CN" sz="2800" dirty="0"/>
          </a:p>
          <a:p>
            <a:endParaRPr lang="zh-CN" altLang="en-US" dirty="0"/>
          </a:p>
        </p:txBody>
      </p:sp>
    </p:spTree>
    <p:extLst>
      <p:ext uri="{BB962C8B-B14F-4D97-AF65-F5344CB8AC3E}">
        <p14:creationId xmlns:p14="http://schemas.microsoft.com/office/powerpoint/2010/main" val="3628354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3" dur="500"/>
                                        <p:tgtEl>
                                          <p:spTgt spid="3">
                                            <p:txEl>
                                              <p:pRg st="5" end="5"/>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pPr lvl="0"/>
            <a:endParaRPr lang="en-US" altLang="zh-CN" sz="2800" dirty="0" smtClean="0"/>
          </a:p>
          <a:p>
            <a:pPr lvl="0"/>
            <a:r>
              <a:rPr lang="en-US" altLang="zh-CN" sz="2800" dirty="0" smtClean="0"/>
              <a:t>Steven</a:t>
            </a:r>
            <a:r>
              <a:rPr lang="en-US" altLang="zh-CN" sz="2800" dirty="0"/>
              <a:t>, thanks for sending the suggestions on how to price our new range of accessories. </a:t>
            </a:r>
            <a:r>
              <a:rPr lang="en-US" altLang="zh-CN" sz="2800" dirty="0">
                <a:solidFill>
                  <a:srgbClr val="FF0000"/>
                </a:solidFill>
              </a:rPr>
              <a:t>I don’t agree with you. </a:t>
            </a:r>
            <a:r>
              <a:rPr lang="en-US" altLang="zh-CN" sz="2800" dirty="0"/>
              <a:t>The prices you suggest </a:t>
            </a:r>
            <a:r>
              <a:rPr lang="en-US" altLang="zh-CN" sz="2800" dirty="0">
                <a:solidFill>
                  <a:srgbClr val="FF0000"/>
                </a:solidFill>
              </a:rPr>
              <a:t>are too high for </a:t>
            </a:r>
            <a:r>
              <a:rPr lang="en-US" altLang="zh-CN" sz="2800" dirty="0"/>
              <a:t>the market. </a:t>
            </a:r>
            <a:r>
              <a:rPr lang="en-US" altLang="zh-CN" sz="2800" dirty="0">
                <a:solidFill>
                  <a:srgbClr val="FF0000"/>
                </a:solidFill>
              </a:rPr>
              <a:t>Don’t you think </a:t>
            </a:r>
            <a:r>
              <a:rPr lang="en-US" altLang="zh-CN" sz="2800" dirty="0"/>
              <a:t>a lower price </a:t>
            </a:r>
            <a:r>
              <a:rPr lang="en-US" altLang="zh-CN" sz="2800" dirty="0">
                <a:solidFill>
                  <a:srgbClr val="FF0000"/>
                </a:solidFill>
              </a:rPr>
              <a:t>will</a:t>
            </a:r>
            <a:r>
              <a:rPr lang="en-US" altLang="zh-CN" sz="2800" dirty="0"/>
              <a:t> result in higher sales and therefore higher profits? Let me know what you think. </a:t>
            </a:r>
            <a:endParaRPr lang="zh-CN" altLang="zh-CN" sz="2800" dirty="0"/>
          </a:p>
          <a:p>
            <a:pPr marL="0" indent="0">
              <a:buNone/>
            </a:pPr>
            <a:endParaRPr lang="zh-CN" altLang="zh-CN" sz="2800" dirty="0"/>
          </a:p>
          <a:p>
            <a:r>
              <a:rPr lang="en-US" altLang="zh-CN" sz="2800" dirty="0"/>
              <a:t>To be honest, I’m not sure I agree with you.</a:t>
            </a:r>
            <a:endParaRPr lang="zh-CN" altLang="zh-CN" sz="2800" dirty="0"/>
          </a:p>
          <a:p>
            <a:r>
              <a:rPr lang="en-US" altLang="zh-CN" sz="2800" dirty="0"/>
              <a:t>The prices you suggest seem to be / might be quite / a bit / a little / too high for the market. </a:t>
            </a:r>
            <a:endParaRPr lang="zh-CN" altLang="zh-CN" sz="2800" dirty="0"/>
          </a:p>
          <a:p>
            <a:r>
              <a:rPr lang="en-US" altLang="zh-CN" sz="2800" dirty="0"/>
              <a:t>Don’t you think a lower price would result in ….</a:t>
            </a:r>
            <a:endParaRPr lang="zh-CN" altLang="zh-CN" sz="2800" dirty="0"/>
          </a:p>
          <a:p>
            <a:endParaRPr lang="zh-CN" altLang="en-US" dirty="0"/>
          </a:p>
        </p:txBody>
      </p:sp>
    </p:spTree>
    <p:extLst>
      <p:ext uri="{BB962C8B-B14F-4D97-AF65-F5344CB8AC3E}">
        <p14:creationId xmlns:p14="http://schemas.microsoft.com/office/powerpoint/2010/main" val="2643098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836712"/>
          </a:xfrm>
        </p:spPr>
        <p:txBody>
          <a:bodyPr/>
          <a:lstStyle/>
          <a:p>
            <a:r>
              <a:rPr lang="en-US" altLang="zh-CN" dirty="0" smtClean="0"/>
              <a:t>IT Vocabulary</a:t>
            </a:r>
            <a:endParaRPr lang="zh-CN" altLang="en-US" dirty="0"/>
          </a:p>
        </p:txBody>
      </p:sp>
      <p:sp>
        <p:nvSpPr>
          <p:cNvPr id="3" name="内容占位符 2"/>
          <p:cNvSpPr>
            <a:spLocks noGrp="1"/>
          </p:cNvSpPr>
          <p:nvPr>
            <p:ph idx="1"/>
          </p:nvPr>
        </p:nvSpPr>
        <p:spPr>
          <a:xfrm>
            <a:off x="0" y="764704"/>
            <a:ext cx="9144000" cy="6093296"/>
          </a:xfrm>
        </p:spPr>
        <p:txBody>
          <a:bodyPr>
            <a:normAutofit lnSpcReduction="10000"/>
          </a:bodyPr>
          <a:lstStyle/>
          <a:p>
            <a:r>
              <a:rPr lang="en-US" altLang="zh-CN" sz="2800" dirty="0" smtClean="0"/>
              <a:t>Validation </a:t>
            </a:r>
            <a:r>
              <a:rPr lang="zh-CN" altLang="en-US" sz="2800" dirty="0" smtClean="0"/>
              <a:t>确认                        </a:t>
            </a:r>
            <a:r>
              <a:rPr lang="en-US" altLang="zh-CN" sz="2800" dirty="0" smtClean="0"/>
              <a:t>verification </a:t>
            </a:r>
            <a:r>
              <a:rPr lang="zh-CN" altLang="en-US" sz="2800" dirty="0" smtClean="0"/>
              <a:t>验证</a:t>
            </a:r>
            <a:endParaRPr lang="en-US" altLang="zh-CN" sz="2800" dirty="0" smtClean="0"/>
          </a:p>
          <a:p>
            <a:r>
              <a:rPr lang="en-US" altLang="zh-CN" sz="2800" dirty="0" smtClean="0"/>
              <a:t>Analysis</a:t>
            </a:r>
            <a:r>
              <a:rPr lang="zh-CN" altLang="en-US" sz="2800" dirty="0" smtClean="0"/>
              <a:t>分析                             </a:t>
            </a:r>
            <a:r>
              <a:rPr lang="en-US" altLang="zh-CN" sz="2800" dirty="0" smtClean="0"/>
              <a:t>analyze</a:t>
            </a:r>
            <a:r>
              <a:rPr lang="zh-CN" altLang="en-US" sz="2800" dirty="0" smtClean="0"/>
              <a:t>分析</a:t>
            </a:r>
            <a:endParaRPr lang="en-US" altLang="zh-CN" sz="2800" dirty="0" smtClean="0"/>
          </a:p>
          <a:p>
            <a:r>
              <a:rPr lang="zh-CN" altLang="en-US" sz="2800" dirty="0" smtClean="0"/>
              <a:t> </a:t>
            </a:r>
            <a:r>
              <a:rPr lang="en-US" altLang="zh-CN" sz="2800" dirty="0" smtClean="0"/>
              <a:t>inspection</a:t>
            </a:r>
            <a:r>
              <a:rPr lang="zh-CN" altLang="en-US" sz="2800" dirty="0" smtClean="0"/>
              <a:t>审核                        </a:t>
            </a:r>
            <a:r>
              <a:rPr lang="en-US" altLang="zh-CN" sz="2800" dirty="0" smtClean="0"/>
              <a:t>requirement</a:t>
            </a:r>
            <a:r>
              <a:rPr lang="zh-CN" altLang="en-US" sz="2800" dirty="0" smtClean="0"/>
              <a:t>需求</a:t>
            </a:r>
            <a:endParaRPr lang="en-US" altLang="zh-CN" sz="2800" dirty="0" smtClean="0"/>
          </a:p>
          <a:p>
            <a:r>
              <a:rPr lang="en-US" altLang="zh-CN" sz="2800" dirty="0" smtClean="0"/>
              <a:t>Document</a:t>
            </a:r>
            <a:r>
              <a:rPr lang="zh-CN" altLang="en-US" sz="2800" dirty="0" smtClean="0"/>
              <a:t>文档                         </a:t>
            </a:r>
            <a:r>
              <a:rPr lang="en-US" altLang="zh-CN" sz="2800" dirty="0" smtClean="0"/>
              <a:t>design</a:t>
            </a:r>
            <a:r>
              <a:rPr lang="zh-CN" altLang="en-US" sz="2800" dirty="0" smtClean="0"/>
              <a:t>设计</a:t>
            </a:r>
            <a:endParaRPr lang="en-US" altLang="zh-CN" sz="2800" dirty="0" smtClean="0"/>
          </a:p>
          <a:p>
            <a:r>
              <a:rPr lang="en-US" altLang="zh-CN" sz="2800" dirty="0" smtClean="0"/>
              <a:t>Diagram</a:t>
            </a:r>
            <a:r>
              <a:rPr lang="zh-CN" altLang="en-US" sz="2800" dirty="0" smtClean="0"/>
              <a:t>图表                             </a:t>
            </a:r>
            <a:r>
              <a:rPr lang="en-US" altLang="zh-CN" sz="2800" dirty="0" smtClean="0"/>
              <a:t>program</a:t>
            </a:r>
            <a:r>
              <a:rPr lang="zh-CN" altLang="en-US" sz="2800" dirty="0" smtClean="0"/>
              <a:t>程序</a:t>
            </a:r>
            <a:endParaRPr lang="en-US" altLang="zh-CN" sz="2800" dirty="0" smtClean="0"/>
          </a:p>
          <a:p>
            <a:r>
              <a:rPr lang="en-US" altLang="zh-CN" sz="2800" dirty="0" smtClean="0"/>
              <a:t>Source code</a:t>
            </a:r>
            <a:r>
              <a:rPr lang="zh-CN" altLang="en-US" sz="2800" dirty="0" smtClean="0"/>
              <a:t>源代码                  </a:t>
            </a:r>
            <a:r>
              <a:rPr lang="en-US" altLang="zh-CN" sz="2800" dirty="0" smtClean="0"/>
              <a:t>implementation</a:t>
            </a:r>
            <a:r>
              <a:rPr lang="zh-CN" altLang="en-US" sz="2800" dirty="0" smtClean="0"/>
              <a:t>实施</a:t>
            </a:r>
            <a:endParaRPr lang="en-US" altLang="zh-CN" sz="2800" dirty="0" smtClean="0"/>
          </a:p>
          <a:p>
            <a:r>
              <a:rPr lang="en-US" altLang="zh-CN" sz="2800" dirty="0" smtClean="0"/>
              <a:t>Test case </a:t>
            </a:r>
            <a:r>
              <a:rPr lang="zh-CN" altLang="en-US" sz="2800" dirty="0" smtClean="0"/>
              <a:t>测试用例                  </a:t>
            </a:r>
            <a:r>
              <a:rPr lang="en-US" altLang="zh-CN" sz="2800" dirty="0" smtClean="0"/>
              <a:t>custom software </a:t>
            </a:r>
            <a:r>
              <a:rPr lang="zh-CN" altLang="en-US" sz="2800" dirty="0" smtClean="0"/>
              <a:t>定制软件 </a:t>
            </a:r>
            <a:endParaRPr lang="en-US" altLang="zh-CN" sz="2800" dirty="0" smtClean="0"/>
          </a:p>
          <a:p>
            <a:r>
              <a:rPr lang="en-US" altLang="zh-CN" sz="2800" dirty="0" smtClean="0"/>
              <a:t>Generic software</a:t>
            </a:r>
            <a:r>
              <a:rPr lang="zh-CN" altLang="en-US" sz="2800" dirty="0" smtClean="0"/>
              <a:t>通用软件     </a:t>
            </a:r>
            <a:r>
              <a:rPr lang="en-US" altLang="zh-CN" sz="2800" dirty="0" smtClean="0"/>
              <a:t>incorporate</a:t>
            </a:r>
            <a:r>
              <a:rPr lang="zh-CN" altLang="en-US" sz="2800" dirty="0" smtClean="0"/>
              <a:t>整合</a:t>
            </a:r>
            <a:endParaRPr lang="en-US" altLang="zh-CN" sz="2800" dirty="0" smtClean="0"/>
          </a:p>
          <a:p>
            <a:r>
              <a:rPr lang="en-US" altLang="zh-CN" sz="2800" dirty="0" smtClean="0"/>
              <a:t>Release</a:t>
            </a:r>
            <a:r>
              <a:rPr lang="zh-CN" altLang="en-US" sz="2800" dirty="0" smtClean="0"/>
              <a:t>发布                               </a:t>
            </a:r>
            <a:r>
              <a:rPr lang="en-US" altLang="zh-CN" sz="2800" dirty="0" smtClean="0"/>
              <a:t>phase </a:t>
            </a:r>
            <a:r>
              <a:rPr lang="zh-CN" altLang="en-US" sz="2800" dirty="0" smtClean="0"/>
              <a:t>阶段</a:t>
            </a:r>
            <a:endParaRPr lang="en-US" altLang="zh-CN" sz="2800" dirty="0" smtClean="0"/>
          </a:p>
          <a:p>
            <a:r>
              <a:rPr lang="en-US" altLang="zh-CN" sz="2800" dirty="0" smtClean="0"/>
              <a:t>Deliver</a:t>
            </a:r>
            <a:r>
              <a:rPr lang="zh-CN" altLang="en-US" sz="2800" dirty="0" smtClean="0"/>
              <a:t>交货                                </a:t>
            </a:r>
            <a:r>
              <a:rPr lang="en-US" altLang="zh-CN" sz="2800" dirty="0" smtClean="0"/>
              <a:t>specification</a:t>
            </a:r>
            <a:r>
              <a:rPr lang="zh-CN" altLang="en-US" sz="2800" dirty="0" smtClean="0"/>
              <a:t>规约</a:t>
            </a:r>
            <a:endParaRPr lang="en-US" altLang="zh-CN" sz="2800" dirty="0" smtClean="0"/>
          </a:p>
          <a:p>
            <a:r>
              <a:rPr lang="en-US" altLang="zh-CN" sz="2800" dirty="0" smtClean="0"/>
              <a:t>Fault </a:t>
            </a:r>
            <a:r>
              <a:rPr lang="zh-CN" altLang="en-US" sz="2800" dirty="0" smtClean="0"/>
              <a:t>错误                                   </a:t>
            </a:r>
            <a:r>
              <a:rPr lang="en-US" altLang="zh-CN" sz="2800" dirty="0" smtClean="0"/>
              <a:t>defect </a:t>
            </a:r>
            <a:r>
              <a:rPr lang="zh-CN" altLang="en-US" sz="2800" dirty="0" smtClean="0"/>
              <a:t>缺陷</a:t>
            </a:r>
            <a:endParaRPr lang="en-US" altLang="zh-CN" sz="2800" dirty="0" smtClean="0"/>
          </a:p>
          <a:p>
            <a:r>
              <a:rPr lang="en-US" altLang="zh-CN" sz="2800" dirty="0" smtClean="0"/>
              <a:t>Crash</a:t>
            </a:r>
            <a:r>
              <a:rPr lang="zh-CN" altLang="en-US" sz="2800" dirty="0" smtClean="0"/>
              <a:t>崩溃                                   </a:t>
            </a:r>
            <a:r>
              <a:rPr lang="en-US" altLang="zh-CN" sz="2800" dirty="0" smtClean="0"/>
              <a:t>interaction </a:t>
            </a:r>
            <a:r>
              <a:rPr lang="zh-CN" altLang="en-US" sz="2800" dirty="0" smtClean="0"/>
              <a:t>交互</a:t>
            </a:r>
            <a:endParaRPr lang="en-US" altLang="zh-CN" sz="2800" dirty="0" smtClean="0"/>
          </a:p>
          <a:p>
            <a:endParaRPr lang="en-US" altLang="zh-CN" dirty="0"/>
          </a:p>
        </p:txBody>
      </p:sp>
    </p:spTree>
    <p:extLst>
      <p:ext uri="{BB962C8B-B14F-4D97-AF65-F5344CB8AC3E}">
        <p14:creationId xmlns:p14="http://schemas.microsoft.com/office/powerpoint/2010/main" val="4146390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r>
              <a:rPr lang="en-US" altLang="zh-CN" dirty="0" smtClean="0"/>
              <a:t>Corruption </a:t>
            </a:r>
            <a:r>
              <a:rPr lang="zh-CN" altLang="en-US" dirty="0" smtClean="0"/>
              <a:t>损坏                         </a:t>
            </a:r>
            <a:r>
              <a:rPr lang="en-US" altLang="zh-CN" dirty="0" smtClean="0"/>
              <a:t>perform</a:t>
            </a:r>
            <a:r>
              <a:rPr lang="zh-CN" altLang="en-US" dirty="0" smtClean="0"/>
              <a:t>运行</a:t>
            </a:r>
            <a:endParaRPr lang="en-US" altLang="zh-CN" dirty="0" smtClean="0"/>
          </a:p>
          <a:p>
            <a:r>
              <a:rPr lang="en-US" altLang="zh-CN" dirty="0" smtClean="0"/>
              <a:t>Statement </a:t>
            </a:r>
            <a:r>
              <a:rPr lang="zh-CN" altLang="en-US" dirty="0" smtClean="0"/>
              <a:t>说明                          </a:t>
            </a:r>
            <a:r>
              <a:rPr lang="en-US" altLang="zh-CN" dirty="0" smtClean="0"/>
              <a:t>result</a:t>
            </a:r>
            <a:r>
              <a:rPr lang="zh-CN" altLang="en-US" dirty="0" smtClean="0"/>
              <a:t>结果</a:t>
            </a:r>
            <a:endParaRPr lang="en-US" altLang="zh-CN" dirty="0" smtClean="0"/>
          </a:p>
          <a:p>
            <a:r>
              <a:rPr lang="en-US" altLang="zh-CN" dirty="0" smtClean="0"/>
              <a:t>Generate</a:t>
            </a:r>
            <a:r>
              <a:rPr lang="zh-CN" altLang="en-US" dirty="0" smtClean="0"/>
              <a:t>生成                             </a:t>
            </a:r>
            <a:r>
              <a:rPr lang="en-US" altLang="zh-CN" dirty="0" smtClean="0"/>
              <a:t>policy</a:t>
            </a:r>
            <a:r>
              <a:rPr lang="zh-CN" altLang="en-US" dirty="0" smtClean="0"/>
              <a:t>策略</a:t>
            </a:r>
            <a:endParaRPr lang="en-US" altLang="zh-CN" dirty="0" smtClean="0"/>
          </a:p>
          <a:p>
            <a:r>
              <a:rPr lang="en-US" altLang="zh-CN" dirty="0" smtClean="0"/>
              <a:t>Execute</a:t>
            </a:r>
            <a:r>
              <a:rPr lang="zh-CN" altLang="en-US" dirty="0" smtClean="0"/>
              <a:t>执行，运行                   </a:t>
            </a:r>
            <a:r>
              <a:rPr lang="en-US" altLang="zh-CN" dirty="0" smtClean="0"/>
              <a:t>feature</a:t>
            </a:r>
            <a:r>
              <a:rPr lang="zh-CN" altLang="en-US" dirty="0" smtClean="0"/>
              <a:t>性能</a:t>
            </a:r>
            <a:endParaRPr lang="en-US" altLang="zh-CN" dirty="0" smtClean="0"/>
          </a:p>
          <a:p>
            <a:r>
              <a:rPr lang="en-US" altLang="zh-CN" dirty="0" smtClean="0"/>
              <a:t>Function</a:t>
            </a:r>
            <a:r>
              <a:rPr lang="zh-CN" altLang="en-US" dirty="0" smtClean="0"/>
              <a:t>功能                               </a:t>
            </a:r>
            <a:r>
              <a:rPr lang="en-US" altLang="zh-CN" dirty="0" smtClean="0"/>
              <a:t>access</a:t>
            </a:r>
            <a:r>
              <a:rPr lang="zh-CN" altLang="en-US" dirty="0" smtClean="0"/>
              <a:t>访问</a:t>
            </a:r>
            <a:endParaRPr lang="en-US" altLang="zh-CN" dirty="0" smtClean="0"/>
          </a:p>
          <a:p>
            <a:r>
              <a:rPr lang="en-US" altLang="zh-CN" dirty="0" smtClean="0"/>
              <a:t>Figure</a:t>
            </a:r>
            <a:r>
              <a:rPr lang="zh-CN" altLang="en-US" dirty="0" smtClean="0"/>
              <a:t>数字                                    </a:t>
            </a:r>
            <a:r>
              <a:rPr lang="en-US" altLang="zh-CN" dirty="0" smtClean="0"/>
              <a:t>expect</a:t>
            </a:r>
            <a:r>
              <a:rPr lang="zh-CN" altLang="en-US" dirty="0" smtClean="0"/>
              <a:t>预期</a:t>
            </a:r>
            <a:endParaRPr lang="en-US" altLang="zh-CN" dirty="0" smtClean="0"/>
          </a:p>
          <a:p>
            <a:r>
              <a:rPr lang="en-US" altLang="zh-CN" dirty="0" smtClean="0"/>
              <a:t>Process</a:t>
            </a:r>
            <a:r>
              <a:rPr lang="zh-CN" altLang="en-US" dirty="0" smtClean="0"/>
              <a:t>过程                                 </a:t>
            </a:r>
            <a:r>
              <a:rPr lang="en-US" altLang="zh-CN" dirty="0" smtClean="0"/>
              <a:t>require</a:t>
            </a:r>
            <a:r>
              <a:rPr lang="zh-CN" altLang="en-US" dirty="0" smtClean="0"/>
              <a:t>要求</a:t>
            </a:r>
            <a:endParaRPr lang="en-US" altLang="zh-CN" dirty="0" smtClean="0"/>
          </a:p>
          <a:p>
            <a:r>
              <a:rPr lang="en-US" altLang="zh-CN" dirty="0" smtClean="0"/>
              <a:t>Menu</a:t>
            </a:r>
            <a:r>
              <a:rPr lang="zh-CN" altLang="en-US" dirty="0" smtClean="0"/>
              <a:t>菜单                                    </a:t>
            </a:r>
            <a:r>
              <a:rPr lang="en-US" altLang="zh-CN" dirty="0" smtClean="0"/>
              <a:t>user </a:t>
            </a:r>
            <a:r>
              <a:rPr lang="zh-CN" altLang="en-US" dirty="0" smtClean="0"/>
              <a:t>用户</a:t>
            </a:r>
            <a:endParaRPr lang="zh-CN" altLang="en-US" dirty="0"/>
          </a:p>
        </p:txBody>
      </p:sp>
    </p:spTree>
    <p:extLst>
      <p:ext uri="{BB962C8B-B14F-4D97-AF65-F5344CB8AC3E}">
        <p14:creationId xmlns:p14="http://schemas.microsoft.com/office/powerpoint/2010/main" val="2345543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lnSpcReduction="10000"/>
          </a:bodyPr>
          <a:lstStyle/>
          <a:p>
            <a:pPr algn="just"/>
            <a:r>
              <a:rPr lang="en-US" altLang="zh-CN" sz="2800" dirty="0" smtClean="0"/>
              <a:t>Within the Validation and Verification process, there are two complementary approaches to system checking and analysis. </a:t>
            </a:r>
          </a:p>
          <a:p>
            <a:pPr algn="just"/>
            <a:r>
              <a:rPr lang="en-US" altLang="zh-CN" sz="2800" dirty="0" smtClean="0"/>
              <a:t>Software inspections or peer reviews analyze and check system representations such as requirements document, design diagrams and program source code. You can use inspections at all stages of a testing process. Inspections may be supplemented by some automatic analysis of the source text of a system or associated documents. Software inspections and automated analysis are static V &amp;V techniques, so you do not need to run the software on a computer. </a:t>
            </a:r>
          </a:p>
          <a:p>
            <a:pPr algn="just"/>
            <a:r>
              <a:rPr lang="en-US" altLang="zh-CN" sz="2800" dirty="0" smtClean="0"/>
              <a:t>Software testing involves running an implementation of the software with testing data. You examine the outputs of the software and its operational behavior to check if it is performing as required. Testing is a dynamic technique of verification </a:t>
            </a:r>
            <a:r>
              <a:rPr lang="en-US" altLang="zh-CN" sz="2800" smtClean="0"/>
              <a:t>and validation. </a:t>
            </a:r>
            <a:endParaRPr lang="en-US" altLang="zh-CN" sz="2800" dirty="0" smtClean="0"/>
          </a:p>
        </p:txBody>
      </p:sp>
    </p:spTree>
    <p:extLst>
      <p:ext uri="{BB962C8B-B14F-4D97-AF65-F5344CB8AC3E}">
        <p14:creationId xmlns:p14="http://schemas.microsoft.com/office/powerpoint/2010/main" val="2581878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lnSpcReduction="10000"/>
          </a:bodyPr>
          <a:lstStyle/>
          <a:p>
            <a:pPr algn="just"/>
            <a:r>
              <a:rPr lang="en-US" altLang="zh-CN" sz="2800" dirty="0" smtClean="0"/>
              <a:t>The software testing process has two distinct goals:</a:t>
            </a:r>
          </a:p>
          <a:p>
            <a:pPr marL="514350" indent="-514350" algn="just">
              <a:buAutoNum type="arabicPeriod"/>
            </a:pPr>
            <a:r>
              <a:rPr lang="en-US" altLang="zh-CN" sz="2800" dirty="0" smtClean="0"/>
              <a:t>To demonstrate to the developer and the customer that the software meets its requirements. For custom software, there should be at least one test for every requirement in the user and system requirements documents. For generic software products, there should be tests for all of the system features. Such features will be incorporated in the product release. Some systems may have an explicit acceptance testing phase. In this phase, the customer formally checks the delivered system against its specification. </a:t>
            </a:r>
          </a:p>
          <a:p>
            <a:pPr marL="514350" indent="-514350" algn="just">
              <a:buAutoNum type="arabicPeriod"/>
            </a:pPr>
            <a:r>
              <a:rPr lang="en-US" altLang="zh-CN" sz="2800" dirty="0" smtClean="0"/>
              <a:t>To discover faults or defects in the software. Defect testing is concerned with rooting out all kinds of undesirable system behaviors, such as system crashes, unwanted interactions with other systems, incorrect computations and data corruption. </a:t>
            </a:r>
            <a:endParaRPr lang="zh-CN" altLang="en-US" sz="2800" dirty="0"/>
          </a:p>
        </p:txBody>
      </p:sp>
    </p:spTree>
    <p:extLst>
      <p:ext uri="{BB962C8B-B14F-4D97-AF65-F5344CB8AC3E}">
        <p14:creationId xmlns:p14="http://schemas.microsoft.com/office/powerpoint/2010/main" val="2581878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36912"/>
            <a:ext cx="8229600" cy="1143000"/>
          </a:xfrm>
        </p:spPr>
        <p:txBody>
          <a:bodyPr/>
          <a:lstStyle/>
          <a:p>
            <a:r>
              <a:rPr lang="en-US" altLang="zh-CN" dirty="0" smtClean="0"/>
              <a:t>Guest Reception</a:t>
            </a:r>
            <a:endParaRPr lang="zh-CN" altLang="en-US" dirty="0"/>
          </a:p>
        </p:txBody>
      </p:sp>
    </p:spTree>
    <p:extLst>
      <p:ext uri="{BB962C8B-B14F-4D97-AF65-F5344CB8AC3E}">
        <p14:creationId xmlns:p14="http://schemas.microsoft.com/office/powerpoint/2010/main" val="2198314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143000"/>
          </a:xfrm>
        </p:spPr>
        <p:txBody>
          <a:bodyPr/>
          <a:lstStyle/>
          <a:p>
            <a:r>
              <a:rPr lang="en-US" altLang="zh-CN" dirty="0">
                <a:solidFill>
                  <a:srgbClr val="7030A0"/>
                </a:solidFill>
              </a:rPr>
              <a:t>Meeting </a:t>
            </a:r>
            <a:r>
              <a:rPr lang="en-US" altLang="zh-CN" dirty="0" err="1">
                <a:solidFill>
                  <a:srgbClr val="7030A0"/>
                </a:solidFill>
              </a:rPr>
              <a:t>Sb</a:t>
            </a:r>
            <a:r>
              <a:rPr lang="en-US" altLang="zh-CN" dirty="0">
                <a:solidFill>
                  <a:srgbClr val="7030A0"/>
                </a:solidFill>
              </a:rPr>
              <a:t> at Airport</a:t>
            </a:r>
            <a:endParaRPr lang="zh-CN" altLang="en-US" dirty="0"/>
          </a:p>
        </p:txBody>
      </p:sp>
      <p:pic>
        <p:nvPicPr>
          <p:cNvPr id="1026" name="Picture 2" descr="http://pic.ahradio.com.cn/0/00/69/54/695400_57462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268760"/>
            <a:ext cx="3888432" cy="54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2896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856"/>
            <a:ext cx="8229600" cy="952872"/>
          </a:xfrm>
        </p:spPr>
        <p:txBody>
          <a:bodyPr/>
          <a:lstStyle/>
          <a:p>
            <a:r>
              <a:rPr lang="en-US" altLang="zh-CN" dirty="0" smtClean="0"/>
              <a:t>Useful Expressions</a:t>
            </a:r>
            <a:endParaRPr lang="zh-CN" altLang="en-US" dirty="0"/>
          </a:p>
        </p:txBody>
      </p:sp>
      <p:sp>
        <p:nvSpPr>
          <p:cNvPr id="3" name="内容占位符 2"/>
          <p:cNvSpPr>
            <a:spLocks noGrp="1"/>
          </p:cNvSpPr>
          <p:nvPr>
            <p:ph idx="1"/>
          </p:nvPr>
        </p:nvSpPr>
        <p:spPr>
          <a:xfrm>
            <a:off x="107504" y="980728"/>
            <a:ext cx="8928992" cy="5760640"/>
          </a:xfrm>
        </p:spPr>
        <p:txBody>
          <a:bodyPr>
            <a:normAutofit/>
          </a:bodyPr>
          <a:lstStyle/>
          <a:p>
            <a:pPr marL="0" indent="0">
              <a:buNone/>
            </a:pPr>
            <a:r>
              <a:rPr lang="en-US" altLang="zh-CN" dirty="0"/>
              <a:t>Confirm of the person’s name</a:t>
            </a:r>
          </a:p>
          <a:p>
            <a:pPr marL="0" indent="0">
              <a:buNone/>
            </a:pPr>
            <a:r>
              <a:rPr lang="en-US" altLang="zh-CN" dirty="0" smtClean="0">
                <a:solidFill>
                  <a:srgbClr val="00B050"/>
                </a:solidFill>
              </a:rPr>
              <a:t>Guess </a:t>
            </a:r>
            <a:r>
              <a:rPr lang="en-US" altLang="zh-CN" dirty="0">
                <a:solidFill>
                  <a:srgbClr val="00B050"/>
                </a:solidFill>
              </a:rPr>
              <a:t>/ presume/ You must be…</a:t>
            </a:r>
          </a:p>
          <a:p>
            <a:pPr marL="0" indent="0">
              <a:buNone/>
            </a:pPr>
            <a:r>
              <a:rPr lang="en-US" altLang="zh-CN" dirty="0"/>
              <a:t>Self-introduction </a:t>
            </a:r>
          </a:p>
          <a:p>
            <a:pPr marL="0" indent="0">
              <a:buNone/>
            </a:pPr>
            <a:r>
              <a:rPr lang="en-US" altLang="zh-CN" dirty="0">
                <a:solidFill>
                  <a:srgbClr val="00B050"/>
                </a:solidFill>
              </a:rPr>
              <a:t>I am here to meet you. /I’ve come to meet you. / I’m here to pick you up.</a:t>
            </a:r>
          </a:p>
          <a:p>
            <a:pPr marL="0" indent="0">
              <a:buNone/>
            </a:pPr>
            <a:r>
              <a:rPr lang="en-US" altLang="zh-CN" dirty="0"/>
              <a:t>Greeting</a:t>
            </a:r>
          </a:p>
          <a:p>
            <a:pPr marL="0" indent="0">
              <a:buNone/>
            </a:pPr>
            <a:r>
              <a:rPr lang="en-US" altLang="zh-CN" dirty="0">
                <a:solidFill>
                  <a:srgbClr val="00B050"/>
                </a:solidFill>
              </a:rPr>
              <a:t>Nice to meet you. / We are very happy to have you here. </a:t>
            </a:r>
          </a:p>
          <a:p>
            <a:pPr marL="0" indent="0">
              <a:buNone/>
            </a:pPr>
            <a:r>
              <a:rPr lang="en-US" altLang="zh-CN" dirty="0">
                <a:solidFill>
                  <a:srgbClr val="00B050"/>
                </a:solidFill>
              </a:rPr>
              <a:t>Thank you for meeting me.</a:t>
            </a:r>
          </a:p>
          <a:p>
            <a:pPr marL="0" indent="0">
              <a:buNone/>
            </a:pPr>
            <a:r>
              <a:rPr lang="en-US" altLang="zh-CN" dirty="0">
                <a:solidFill>
                  <a:srgbClr val="00B050"/>
                </a:solidFill>
              </a:rPr>
              <a:t>It’s my pleasure. Welcome to …</a:t>
            </a:r>
          </a:p>
          <a:p>
            <a:endParaRPr lang="zh-CN" altLang="en-US" dirty="0"/>
          </a:p>
        </p:txBody>
      </p:sp>
    </p:spTree>
    <p:extLst>
      <p:ext uri="{BB962C8B-B14F-4D97-AF65-F5344CB8AC3E}">
        <p14:creationId xmlns:p14="http://schemas.microsoft.com/office/powerpoint/2010/main" val="289255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0" dur="500"/>
                                        <p:tgtEl>
                                          <p:spTgt spid="3">
                                            <p:txEl>
                                              <p:pRg st="6" end="6"/>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6632"/>
            <a:ext cx="8856984" cy="6624736"/>
          </a:xfrm>
        </p:spPr>
        <p:txBody>
          <a:bodyPr>
            <a:normAutofit fontScale="92500" lnSpcReduction="20000"/>
          </a:bodyPr>
          <a:lstStyle/>
          <a:p>
            <a:pPr marL="0" indent="0">
              <a:buNone/>
            </a:pPr>
            <a:r>
              <a:rPr lang="en-US" altLang="zh-CN" sz="2800" dirty="0" smtClean="0"/>
              <a:t>Inquiry (Flight, luggage, hungry)</a:t>
            </a:r>
          </a:p>
          <a:p>
            <a:pPr marL="0" indent="0">
              <a:buNone/>
            </a:pPr>
            <a:r>
              <a:rPr lang="en-US" altLang="zh-CN" sz="2800" dirty="0" smtClean="0">
                <a:solidFill>
                  <a:srgbClr val="00B050"/>
                </a:solidFill>
              </a:rPr>
              <a:t>How was your flight? </a:t>
            </a:r>
          </a:p>
          <a:p>
            <a:pPr marL="0" indent="0">
              <a:buNone/>
            </a:pPr>
            <a:r>
              <a:rPr lang="en-US" altLang="zh-CN" sz="2800" dirty="0" smtClean="0">
                <a:solidFill>
                  <a:srgbClr val="00B050"/>
                </a:solidFill>
              </a:rPr>
              <a:t>Did you have a good trip? </a:t>
            </a:r>
          </a:p>
          <a:p>
            <a:pPr marL="0" indent="0">
              <a:buNone/>
            </a:pPr>
            <a:r>
              <a:rPr lang="en-US" altLang="zh-CN" sz="2800" dirty="0" smtClean="0">
                <a:solidFill>
                  <a:srgbClr val="00B050"/>
                </a:solidFill>
              </a:rPr>
              <a:t>It’s long way to China, isn’t it? </a:t>
            </a:r>
          </a:p>
          <a:p>
            <a:pPr marL="0" indent="0">
              <a:buNone/>
            </a:pPr>
            <a:r>
              <a:rPr lang="en-US" altLang="zh-CN" sz="2800" dirty="0" smtClean="0">
                <a:solidFill>
                  <a:srgbClr val="00B050"/>
                </a:solidFill>
              </a:rPr>
              <a:t>Did you enjoy flight?</a:t>
            </a:r>
          </a:p>
          <a:p>
            <a:pPr marL="0" indent="0">
              <a:buNone/>
            </a:pPr>
            <a:r>
              <a:rPr lang="en-US" altLang="zh-CN" sz="2800" dirty="0" smtClean="0">
                <a:solidFill>
                  <a:srgbClr val="00B050"/>
                </a:solidFill>
              </a:rPr>
              <a:t>Long but quite comfortable. </a:t>
            </a:r>
          </a:p>
          <a:p>
            <a:pPr marL="0" indent="0">
              <a:buNone/>
            </a:pPr>
            <a:r>
              <a:rPr lang="en-US" altLang="zh-CN" sz="2800" dirty="0" smtClean="0">
                <a:solidFill>
                  <a:srgbClr val="00B050"/>
                </a:solidFill>
              </a:rPr>
              <a:t>It’s not bad except for a little turbulence. </a:t>
            </a:r>
          </a:p>
          <a:p>
            <a:pPr marL="0" indent="0">
              <a:buNone/>
            </a:pPr>
            <a:r>
              <a:rPr lang="en-US" altLang="zh-CN" sz="2800" dirty="0" smtClean="0">
                <a:solidFill>
                  <a:srgbClr val="00B050"/>
                </a:solidFill>
              </a:rPr>
              <a:t>Wonderful! Good food and good service. </a:t>
            </a:r>
          </a:p>
          <a:p>
            <a:pPr marL="0" indent="0">
              <a:buNone/>
            </a:pPr>
            <a:r>
              <a:rPr lang="en-US" altLang="zh-CN" sz="2800" dirty="0">
                <a:solidFill>
                  <a:srgbClr val="00B050"/>
                </a:solidFill>
              </a:rPr>
              <a:t>Let me take your bag for you. </a:t>
            </a:r>
            <a:endParaRPr lang="en-US" altLang="zh-CN" sz="2800" dirty="0" smtClean="0">
              <a:solidFill>
                <a:srgbClr val="00B050"/>
              </a:solidFill>
            </a:endParaRPr>
          </a:p>
          <a:p>
            <a:pPr marL="0" indent="0">
              <a:buNone/>
            </a:pPr>
            <a:r>
              <a:rPr lang="en-US" altLang="zh-CN" sz="2800" dirty="0" smtClean="0">
                <a:solidFill>
                  <a:srgbClr val="00B050"/>
                </a:solidFill>
              </a:rPr>
              <a:t>Let </a:t>
            </a:r>
            <a:r>
              <a:rPr lang="en-US" altLang="zh-CN" sz="2800" dirty="0">
                <a:solidFill>
                  <a:srgbClr val="00B050"/>
                </a:solidFill>
              </a:rPr>
              <a:t>me help you with your luggage.</a:t>
            </a:r>
          </a:p>
          <a:p>
            <a:pPr marL="0" indent="0">
              <a:buNone/>
            </a:pPr>
            <a:r>
              <a:rPr lang="en-US" altLang="zh-CN" sz="2800" dirty="0" smtClean="0">
                <a:solidFill>
                  <a:srgbClr val="00B050"/>
                </a:solidFill>
              </a:rPr>
              <a:t>Would you like to have </a:t>
            </a:r>
            <a:r>
              <a:rPr lang="en-US" altLang="zh-CN" sz="2800" dirty="0" err="1" smtClean="0">
                <a:solidFill>
                  <a:srgbClr val="00B050"/>
                </a:solidFill>
              </a:rPr>
              <a:t>sth</a:t>
            </a:r>
            <a:r>
              <a:rPr lang="en-US" altLang="zh-CN" sz="2800" dirty="0" smtClean="0">
                <a:solidFill>
                  <a:srgbClr val="00B050"/>
                </a:solidFill>
              </a:rPr>
              <a:t>?</a:t>
            </a:r>
          </a:p>
          <a:p>
            <a:pPr marL="0" indent="0">
              <a:buNone/>
            </a:pPr>
            <a:r>
              <a:rPr lang="en-US" altLang="zh-CN" sz="2800" dirty="0" smtClean="0"/>
              <a:t>How to get back to the hotel?</a:t>
            </a:r>
          </a:p>
          <a:p>
            <a:pPr marL="0" indent="0">
              <a:buNone/>
            </a:pPr>
            <a:r>
              <a:rPr lang="en-US" altLang="zh-CN" sz="2800" dirty="0" smtClean="0">
                <a:solidFill>
                  <a:srgbClr val="00B050"/>
                </a:solidFill>
              </a:rPr>
              <a:t>Would you like to go to your hotel to rest and freshen up?</a:t>
            </a:r>
          </a:p>
          <a:p>
            <a:pPr marL="0" indent="0">
              <a:buNone/>
            </a:pPr>
            <a:r>
              <a:rPr lang="en-US" altLang="zh-CN" sz="2800" dirty="0" smtClean="0">
                <a:solidFill>
                  <a:srgbClr val="00B050"/>
                </a:solidFill>
              </a:rPr>
              <a:t>We’d better start for hotel. Our car is in the parking lots. </a:t>
            </a:r>
          </a:p>
          <a:p>
            <a:pPr marL="0" indent="0">
              <a:buNone/>
            </a:pPr>
            <a:r>
              <a:rPr lang="en-US" altLang="zh-CN" sz="2800" dirty="0" smtClean="0">
                <a:solidFill>
                  <a:srgbClr val="00B050"/>
                </a:solidFill>
              </a:rPr>
              <a:t>How long will it take from the airport to the hotel?</a:t>
            </a:r>
          </a:p>
          <a:p>
            <a:pPr marL="0" indent="0">
              <a:buNone/>
            </a:pPr>
            <a:r>
              <a:rPr lang="en-US" altLang="zh-CN" sz="2800" dirty="0" smtClean="0">
                <a:solidFill>
                  <a:srgbClr val="00B050"/>
                </a:solidFill>
              </a:rPr>
              <a:t>It will take / takes…</a:t>
            </a:r>
            <a:endParaRPr lang="zh-CN" altLang="en-US" sz="2800" dirty="0" smtClean="0">
              <a:solidFill>
                <a:srgbClr val="00B050"/>
              </a:solidFill>
            </a:endParaRPr>
          </a:p>
          <a:p>
            <a:endParaRPr lang="zh-CN" altLang="en-US" dirty="0"/>
          </a:p>
        </p:txBody>
      </p:sp>
    </p:spTree>
    <p:extLst>
      <p:ext uri="{BB962C8B-B14F-4D97-AF65-F5344CB8AC3E}">
        <p14:creationId xmlns:p14="http://schemas.microsoft.com/office/powerpoint/2010/main" val="188488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1" dur="500"/>
                                        <p:tgtEl>
                                          <p:spTgt spid="3">
                                            <p:txEl>
                                              <p:pRg st="5" end="5"/>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4" dur="500"/>
                                        <p:tgtEl>
                                          <p:spTgt spid="3">
                                            <p:txEl>
                                              <p:pRg st="6" end="6"/>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2" dur="500"/>
                                        <p:tgtEl>
                                          <p:spTgt spid="3">
                                            <p:txEl>
                                              <p:pRg st="8" end="8"/>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5" dur="500"/>
                                        <p:tgtEl>
                                          <p:spTgt spid="3">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0" dur="500"/>
                                        <p:tgtEl>
                                          <p:spTgt spid="3">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45" dur="500"/>
                                        <p:tgtEl>
                                          <p:spTgt spid="3">
                                            <p:txEl>
                                              <p:pRg st="12" end="12"/>
                                            </p:txEl>
                                          </p:spTgt>
                                        </p:tgtEl>
                                      </p:cBhvr>
                                    </p:animEffect>
                                  </p:childTnLst>
                                </p:cTn>
                              </p:par>
                              <p:par>
                                <p:cTn id="46" presetID="14" presetClass="entr" presetSubtype="10"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48" dur="500"/>
                                        <p:tgtEl>
                                          <p:spTgt spid="3">
                                            <p:txEl>
                                              <p:pRg st="13" end="1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nodeType="click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randombar(horizontal)">
                                      <p:cBhvr>
                                        <p:cTn id="53" dur="500"/>
                                        <p:tgtEl>
                                          <p:spTgt spid="3">
                                            <p:txEl>
                                              <p:pRg st="14" end="14"/>
                                            </p:txEl>
                                          </p:spTgt>
                                        </p:tgtEl>
                                      </p:cBhvr>
                                    </p:animEffect>
                                  </p:childTnLst>
                                </p:cTn>
                              </p:par>
                              <p:par>
                                <p:cTn id="54" presetID="14" presetClass="entr" presetSubtype="10" fill="hold" nodeType="with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randombar(horizontal)">
                                      <p:cBhvr>
                                        <p:cTn id="5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492896"/>
            <a:ext cx="8229600" cy="1143000"/>
          </a:xfrm>
        </p:spPr>
        <p:txBody>
          <a:bodyPr/>
          <a:lstStyle/>
          <a:p>
            <a:r>
              <a:rPr lang="en-US" altLang="zh-CN" dirty="0" smtClean="0">
                <a:solidFill>
                  <a:srgbClr val="FF0000"/>
                </a:solidFill>
              </a:rPr>
              <a:t>Courtesy in Writing</a:t>
            </a:r>
            <a:endParaRPr lang="zh-CN" altLang="en-US" dirty="0">
              <a:solidFill>
                <a:srgbClr val="FF0000"/>
              </a:solidFill>
            </a:endParaRPr>
          </a:p>
        </p:txBody>
      </p:sp>
    </p:spTree>
    <p:extLst>
      <p:ext uri="{BB962C8B-B14F-4D97-AF65-F5344CB8AC3E}">
        <p14:creationId xmlns:p14="http://schemas.microsoft.com/office/powerpoint/2010/main" val="3897392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036496" cy="6858000"/>
          </a:xfrm>
        </p:spPr>
        <p:txBody>
          <a:bodyPr>
            <a:noAutofit/>
          </a:bodyPr>
          <a:lstStyle/>
          <a:p>
            <a:r>
              <a:rPr lang="zh-CN" altLang="en-US" sz="2400" dirty="0" smtClean="0"/>
              <a:t>今 天下午我要去机场接一个客户。</a:t>
            </a:r>
            <a:endParaRPr lang="en-US" altLang="zh-CN" sz="2400" dirty="0" smtClean="0"/>
          </a:p>
          <a:p>
            <a:r>
              <a:rPr lang="en-US" altLang="zh-CN" sz="2400" dirty="0" smtClean="0"/>
              <a:t>I’m supposed to pick up a client at the airport this afternoon.</a:t>
            </a:r>
          </a:p>
          <a:p>
            <a:r>
              <a:rPr lang="zh-CN" altLang="en-US" sz="2400" dirty="0" smtClean="0"/>
              <a:t>我猜你是基德曼女士吧。</a:t>
            </a:r>
            <a:endParaRPr lang="en-US" altLang="zh-CN" sz="2400" dirty="0" smtClean="0"/>
          </a:p>
          <a:p>
            <a:r>
              <a:rPr lang="en-US" altLang="zh-CN" sz="2400" dirty="0" smtClean="0"/>
              <a:t>Ms. Kidman, I presume. /Are you Ms. Kidman?</a:t>
            </a:r>
          </a:p>
          <a:p>
            <a:r>
              <a:rPr lang="zh-CN" altLang="en-US" sz="2400" dirty="0" smtClean="0"/>
              <a:t>很高兴见到你。</a:t>
            </a:r>
            <a:endParaRPr lang="en-US" altLang="zh-CN" sz="2400" dirty="0" smtClean="0"/>
          </a:p>
          <a:p>
            <a:r>
              <a:rPr lang="en-US" altLang="zh-CN" sz="2400" dirty="0" smtClean="0"/>
              <a:t>It’s nice to meet you. / I’m pleased to meet you.</a:t>
            </a:r>
          </a:p>
          <a:p>
            <a:r>
              <a:rPr lang="zh-CN" altLang="en-US" sz="2400" dirty="0" smtClean="0"/>
              <a:t>你的旅途顺利吗？</a:t>
            </a:r>
            <a:endParaRPr lang="en-US" altLang="zh-CN" sz="2400" dirty="0" smtClean="0"/>
          </a:p>
          <a:p>
            <a:r>
              <a:rPr lang="en-US" altLang="zh-CN" sz="2400" dirty="0" smtClean="0"/>
              <a:t>How was your flight?</a:t>
            </a:r>
          </a:p>
          <a:p>
            <a:r>
              <a:rPr lang="zh-CN" altLang="en-US" sz="2400" dirty="0" smtClean="0"/>
              <a:t>谢谢你来机场接我。</a:t>
            </a:r>
            <a:endParaRPr lang="en-US" altLang="zh-CN" sz="2400" dirty="0" smtClean="0"/>
          </a:p>
          <a:p>
            <a:r>
              <a:rPr lang="en-US" altLang="zh-CN" sz="2400" dirty="0" smtClean="0"/>
              <a:t>Thank you for meeting me at the airport.</a:t>
            </a:r>
          </a:p>
          <a:p>
            <a:r>
              <a:rPr lang="zh-CN" altLang="en-US" sz="2400" dirty="0" smtClean="0"/>
              <a:t>我来帮你拿包吧。</a:t>
            </a:r>
            <a:endParaRPr lang="en-US" altLang="zh-CN" sz="2400" dirty="0" smtClean="0"/>
          </a:p>
          <a:p>
            <a:r>
              <a:rPr lang="en-US" altLang="zh-CN" sz="2400" dirty="0" smtClean="0"/>
              <a:t>Let me take your bag for you. / Let me help you with your luggage.</a:t>
            </a:r>
          </a:p>
        </p:txBody>
      </p:sp>
    </p:spTree>
    <p:extLst>
      <p:ext uri="{BB962C8B-B14F-4D97-AF65-F5344CB8AC3E}">
        <p14:creationId xmlns:p14="http://schemas.microsoft.com/office/powerpoint/2010/main" val="34048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3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036496" cy="6669360"/>
          </a:xfrm>
        </p:spPr>
        <p:txBody>
          <a:bodyPr>
            <a:normAutofit/>
          </a:bodyPr>
          <a:lstStyle/>
          <a:p>
            <a:r>
              <a:rPr lang="zh-CN" altLang="en-US" sz="2800" dirty="0" smtClean="0"/>
              <a:t>我们去酒店吧。</a:t>
            </a:r>
            <a:endParaRPr lang="en-US" altLang="zh-CN" sz="2800" dirty="0" smtClean="0"/>
          </a:p>
          <a:p>
            <a:r>
              <a:rPr lang="en-US" altLang="zh-CN" sz="2800" dirty="0" smtClean="0"/>
              <a:t>Let’s start for hotel.</a:t>
            </a:r>
          </a:p>
          <a:p>
            <a:r>
              <a:rPr lang="zh-CN" altLang="en-US" sz="2800" dirty="0" smtClean="0"/>
              <a:t>从</a:t>
            </a:r>
            <a:r>
              <a:rPr lang="zh-CN" altLang="en-US" sz="2800" dirty="0"/>
              <a:t>这里到洒店大约需要一个小时的时间。</a:t>
            </a:r>
            <a:endParaRPr lang="en-US" altLang="zh-CN" sz="2800" dirty="0"/>
          </a:p>
          <a:p>
            <a:r>
              <a:rPr lang="en-US" altLang="zh-CN" sz="2800" dirty="0"/>
              <a:t>It takes around an hour to go from the airport to the hotel.</a:t>
            </a:r>
            <a:endParaRPr lang="zh-CN" altLang="en-US" sz="2800" dirty="0"/>
          </a:p>
          <a:p>
            <a:r>
              <a:rPr lang="zh-CN" altLang="en-US" sz="2800" dirty="0" smtClean="0"/>
              <a:t>这是你第一次来韩国吗？</a:t>
            </a:r>
            <a:endParaRPr lang="en-US" altLang="zh-CN" sz="2800" dirty="0" smtClean="0"/>
          </a:p>
          <a:p>
            <a:r>
              <a:rPr lang="en-US" altLang="zh-CN" sz="2800" dirty="0" smtClean="0"/>
              <a:t>Is this your first time in South Korea?</a:t>
            </a:r>
          </a:p>
          <a:p>
            <a:r>
              <a:rPr lang="zh-CN" altLang="en-US" sz="2800" dirty="0" smtClean="0"/>
              <a:t>你想吃点东西吗？</a:t>
            </a:r>
            <a:endParaRPr lang="en-US" altLang="zh-CN" sz="2800" dirty="0" smtClean="0"/>
          </a:p>
          <a:p>
            <a:r>
              <a:rPr lang="en-US" altLang="zh-CN" sz="2800" dirty="0" smtClean="0"/>
              <a:t>Would you like to have something?</a:t>
            </a:r>
          </a:p>
          <a:p>
            <a:r>
              <a:rPr lang="zh-CN" altLang="en-US" sz="2800" dirty="0" smtClean="0"/>
              <a:t>我会告诉你明天的行程的。</a:t>
            </a:r>
            <a:endParaRPr lang="en-US" altLang="zh-CN" sz="2800" dirty="0" smtClean="0"/>
          </a:p>
          <a:p>
            <a:r>
              <a:rPr lang="en-US" altLang="zh-CN" sz="2800" dirty="0" smtClean="0"/>
              <a:t>I’ll let you know the schedule for tomorrow.</a:t>
            </a:r>
          </a:p>
          <a:p>
            <a:r>
              <a:rPr lang="zh-CN" altLang="en-US" sz="2800" dirty="0" smtClean="0"/>
              <a:t>好好休息吧。</a:t>
            </a:r>
            <a:endParaRPr lang="en-US" altLang="zh-CN" sz="2800" dirty="0" smtClean="0"/>
          </a:p>
          <a:p>
            <a:r>
              <a:rPr lang="en-US" altLang="zh-CN" sz="2800" dirty="0" smtClean="0"/>
              <a:t>Get a good rest.</a:t>
            </a:r>
            <a:endParaRPr lang="zh-CN" altLang="en-US" sz="2800" dirty="0"/>
          </a:p>
        </p:txBody>
      </p:sp>
    </p:spTree>
    <p:extLst>
      <p:ext uri="{BB962C8B-B14F-4D97-AF65-F5344CB8AC3E}">
        <p14:creationId xmlns:p14="http://schemas.microsoft.com/office/powerpoint/2010/main" val="120616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3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6632"/>
            <a:ext cx="8856984" cy="6624736"/>
          </a:xfrm>
        </p:spPr>
        <p:txBody>
          <a:bodyPr/>
          <a:lstStyle/>
          <a:p>
            <a:pPr marL="0" indent="0">
              <a:buNone/>
            </a:pPr>
            <a:r>
              <a:rPr lang="zh-CN" altLang="en-US" dirty="0" smtClean="0"/>
              <a:t>场景：</a:t>
            </a:r>
            <a:endParaRPr lang="en-US" altLang="zh-CN" dirty="0" smtClean="0"/>
          </a:p>
          <a:p>
            <a:pPr marL="0" indent="0">
              <a:buNone/>
            </a:pPr>
            <a:endParaRPr lang="en-US" altLang="zh-CN" dirty="0"/>
          </a:p>
          <a:p>
            <a:pPr marL="0" indent="0">
              <a:buNone/>
            </a:pPr>
            <a:r>
              <a:rPr lang="zh-CN" altLang="en-US" dirty="0" smtClean="0"/>
              <a:t>机场接客户</a:t>
            </a:r>
            <a:endParaRPr lang="en-US" altLang="zh-CN" dirty="0" smtClean="0"/>
          </a:p>
          <a:p>
            <a:pPr marL="0" indent="0">
              <a:buNone/>
            </a:pPr>
            <a:r>
              <a:rPr lang="zh-CN" altLang="en-US" dirty="0" smtClean="0"/>
              <a:t>（问候、介绍、问行程、行李、稍后安排）</a:t>
            </a:r>
            <a:endParaRPr lang="zh-CN" altLang="en-US" dirty="0"/>
          </a:p>
        </p:txBody>
      </p:sp>
    </p:spTree>
    <p:extLst>
      <p:ext uri="{BB962C8B-B14F-4D97-AF65-F5344CB8AC3E}">
        <p14:creationId xmlns:p14="http://schemas.microsoft.com/office/powerpoint/2010/main" val="28156337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14" y="24287"/>
            <a:ext cx="9139286" cy="6833713"/>
          </a:xfrm>
        </p:spPr>
        <p:txBody>
          <a:bodyPr>
            <a:normAutofit fontScale="70000" lnSpcReduction="20000"/>
          </a:bodyPr>
          <a:lstStyle/>
          <a:p>
            <a:pPr marL="0" indent="0">
              <a:buNone/>
            </a:pPr>
            <a:r>
              <a:rPr lang="en-US" altLang="zh-CN" dirty="0" smtClean="0"/>
              <a:t>Example:</a:t>
            </a:r>
          </a:p>
          <a:p>
            <a:pPr marL="0" indent="0">
              <a:buNone/>
            </a:pPr>
            <a:r>
              <a:rPr lang="en-US" altLang="zh-CN" dirty="0"/>
              <a:t>Mr. Li: You </a:t>
            </a:r>
            <a:r>
              <a:rPr lang="en-US" altLang="zh-CN" dirty="0">
                <a:solidFill>
                  <a:srgbClr val="FF0000"/>
                </a:solidFill>
              </a:rPr>
              <a:t>must be </a:t>
            </a:r>
            <a:r>
              <a:rPr lang="en-US" altLang="zh-CN" dirty="0"/>
              <a:t>Ms. Rogers from Chicago?</a:t>
            </a:r>
          </a:p>
          <a:p>
            <a:pPr marL="0" indent="0">
              <a:buNone/>
            </a:pPr>
            <a:r>
              <a:rPr lang="en-US" altLang="zh-CN" dirty="0">
                <a:solidFill>
                  <a:srgbClr val="00B050"/>
                </a:solidFill>
              </a:rPr>
              <a:t>Ms. </a:t>
            </a:r>
            <a:r>
              <a:rPr lang="en-US" altLang="zh-CN" dirty="0" smtClean="0">
                <a:solidFill>
                  <a:srgbClr val="00B050"/>
                </a:solidFill>
              </a:rPr>
              <a:t>Rogers: </a:t>
            </a:r>
            <a:r>
              <a:rPr lang="en-US" altLang="zh-CN" dirty="0"/>
              <a:t>And you must be Mr. Li. Thank you for meeting me.</a:t>
            </a:r>
          </a:p>
          <a:p>
            <a:pPr marL="0" indent="0">
              <a:buNone/>
            </a:pPr>
            <a:r>
              <a:rPr lang="en-US" altLang="zh-CN" dirty="0"/>
              <a:t>Mr. Li: It's my pleasure. </a:t>
            </a:r>
            <a:r>
              <a:rPr lang="en-US" altLang="zh-CN" dirty="0">
                <a:solidFill>
                  <a:srgbClr val="FF0000"/>
                </a:solidFill>
              </a:rPr>
              <a:t>Welcome</a:t>
            </a:r>
            <a:r>
              <a:rPr lang="en-US" altLang="zh-CN" dirty="0"/>
              <a:t> to Taipei.</a:t>
            </a:r>
          </a:p>
          <a:p>
            <a:pPr marL="0" indent="0">
              <a:buNone/>
            </a:pPr>
            <a:r>
              <a:rPr lang="en-US" altLang="zh-CN" dirty="0">
                <a:solidFill>
                  <a:srgbClr val="00B050"/>
                </a:solidFill>
              </a:rPr>
              <a:t>Ms. </a:t>
            </a:r>
            <a:r>
              <a:rPr lang="en-US" altLang="zh-CN" dirty="0" smtClean="0">
                <a:solidFill>
                  <a:srgbClr val="00B050"/>
                </a:solidFill>
              </a:rPr>
              <a:t>Rogers: </a:t>
            </a:r>
            <a:r>
              <a:rPr lang="en-US" altLang="zh-CN" dirty="0">
                <a:solidFill>
                  <a:srgbClr val="FF0000"/>
                </a:solidFill>
              </a:rPr>
              <a:t>It's good to be here.</a:t>
            </a:r>
          </a:p>
          <a:p>
            <a:pPr marL="0" indent="0">
              <a:buNone/>
            </a:pPr>
            <a:r>
              <a:rPr lang="en-US" altLang="zh-CN" dirty="0"/>
              <a:t>Mr. Li: </a:t>
            </a:r>
            <a:r>
              <a:rPr lang="en-US" altLang="zh-CN" dirty="0">
                <a:solidFill>
                  <a:srgbClr val="FF0000"/>
                </a:solidFill>
              </a:rPr>
              <a:t>How was your flight?</a:t>
            </a:r>
          </a:p>
          <a:p>
            <a:pPr marL="0" indent="0">
              <a:buNone/>
            </a:pPr>
            <a:r>
              <a:rPr lang="en-US" altLang="zh-CN" dirty="0">
                <a:solidFill>
                  <a:srgbClr val="00B050"/>
                </a:solidFill>
              </a:rPr>
              <a:t>Ms. </a:t>
            </a:r>
            <a:r>
              <a:rPr lang="en-US" altLang="zh-CN" dirty="0" smtClean="0">
                <a:solidFill>
                  <a:srgbClr val="00B050"/>
                </a:solidFill>
              </a:rPr>
              <a:t>Rogers: </a:t>
            </a:r>
            <a:r>
              <a:rPr lang="en-US" altLang="zh-CN" dirty="0"/>
              <a:t>Long, but quite comfortable. China Airlines treats its passengers well.</a:t>
            </a:r>
          </a:p>
          <a:p>
            <a:pPr marL="0" indent="0">
              <a:buNone/>
            </a:pPr>
            <a:r>
              <a:rPr lang="en-US" altLang="zh-CN" dirty="0"/>
              <a:t>Mr. Li: Did you have any trouble clearing customs?</a:t>
            </a:r>
          </a:p>
          <a:p>
            <a:pPr marL="0" indent="0">
              <a:buNone/>
            </a:pPr>
            <a:r>
              <a:rPr lang="en-US" altLang="zh-CN" dirty="0">
                <a:solidFill>
                  <a:srgbClr val="00B050"/>
                </a:solidFill>
              </a:rPr>
              <a:t>Ms. </a:t>
            </a:r>
            <a:r>
              <a:rPr lang="en-US" altLang="zh-CN" dirty="0" smtClean="0">
                <a:solidFill>
                  <a:srgbClr val="00B050"/>
                </a:solidFill>
              </a:rPr>
              <a:t>Rogers: </a:t>
            </a:r>
            <a:r>
              <a:rPr lang="en-US" altLang="zh-CN" dirty="0"/>
              <a:t>Oh no. They were quite quick and efficient.</a:t>
            </a:r>
          </a:p>
          <a:p>
            <a:pPr marL="0" indent="0">
              <a:buNone/>
            </a:pPr>
            <a:r>
              <a:rPr lang="en-US" altLang="zh-CN" dirty="0"/>
              <a:t>Mr. Li: </a:t>
            </a:r>
            <a:r>
              <a:rPr lang="en-US" altLang="zh-CN" dirty="0">
                <a:solidFill>
                  <a:srgbClr val="FF0000"/>
                </a:solidFill>
              </a:rPr>
              <a:t>I've got a company car waiting. </a:t>
            </a:r>
            <a:r>
              <a:rPr lang="en-US" altLang="zh-CN" dirty="0"/>
              <a:t>Would you like to go to your hotel to rest and freshen up? Then perhaps later on this afternoon we could start our business discussions.</a:t>
            </a:r>
          </a:p>
          <a:p>
            <a:pPr marL="0" indent="0">
              <a:buNone/>
            </a:pPr>
            <a:r>
              <a:rPr lang="en-US" altLang="zh-CN" dirty="0">
                <a:solidFill>
                  <a:srgbClr val="00B050"/>
                </a:solidFill>
              </a:rPr>
              <a:t>Ms. </a:t>
            </a:r>
            <a:r>
              <a:rPr lang="en-US" altLang="zh-CN" dirty="0" smtClean="0">
                <a:solidFill>
                  <a:srgbClr val="00B050"/>
                </a:solidFill>
              </a:rPr>
              <a:t>Rogers: </a:t>
            </a:r>
            <a:r>
              <a:rPr lang="en-US" altLang="zh-CN" dirty="0">
                <a:solidFill>
                  <a:srgbClr val="FF0000"/>
                </a:solidFill>
              </a:rPr>
              <a:t>That sounds fine</a:t>
            </a:r>
            <a:r>
              <a:rPr lang="en-US" altLang="zh-CN" dirty="0"/>
              <a:t>. </a:t>
            </a:r>
            <a:r>
              <a:rPr lang="en-US" altLang="zh-CN" dirty="0">
                <a:solidFill>
                  <a:srgbClr val="FF0000"/>
                </a:solidFill>
              </a:rPr>
              <a:t>How long </a:t>
            </a:r>
            <a:r>
              <a:rPr lang="en-US" altLang="zh-CN" dirty="0"/>
              <a:t>will it take from the airport to the hotel?</a:t>
            </a:r>
          </a:p>
          <a:p>
            <a:pPr marL="0" indent="0">
              <a:buNone/>
            </a:pPr>
            <a:r>
              <a:rPr lang="en-US" altLang="zh-CN" dirty="0"/>
              <a:t>Mr. Li: About an hour, depending on traffic.</a:t>
            </a:r>
          </a:p>
          <a:p>
            <a:pPr marL="0" indent="0">
              <a:buNone/>
            </a:pPr>
            <a:r>
              <a:rPr lang="en-US" altLang="zh-CN" dirty="0">
                <a:solidFill>
                  <a:srgbClr val="00B050"/>
                </a:solidFill>
              </a:rPr>
              <a:t>Ms. </a:t>
            </a:r>
            <a:r>
              <a:rPr lang="en-US" altLang="zh-CN" dirty="0" smtClean="0">
                <a:solidFill>
                  <a:srgbClr val="00B050"/>
                </a:solidFill>
              </a:rPr>
              <a:t>Rogers: </a:t>
            </a:r>
            <a:r>
              <a:rPr lang="en-US" altLang="zh-CN" dirty="0">
                <a:solidFill>
                  <a:srgbClr val="FF0000"/>
                </a:solidFill>
              </a:rPr>
              <a:t>Will I be meeting </a:t>
            </a:r>
            <a:r>
              <a:rPr lang="en-US" altLang="zh-CN" dirty="0"/>
              <a:t>any other members of your company?</a:t>
            </a:r>
          </a:p>
          <a:p>
            <a:pPr marL="0" indent="0">
              <a:buNone/>
            </a:pPr>
            <a:r>
              <a:rPr lang="en-US" altLang="zh-CN" dirty="0"/>
              <a:t>Mr. Li: Perhaps you'd like to continue our discussions </a:t>
            </a:r>
            <a:r>
              <a:rPr lang="en-US" altLang="zh-CN" dirty="0">
                <a:solidFill>
                  <a:srgbClr val="FF0000"/>
                </a:solidFill>
              </a:rPr>
              <a:t>over</a:t>
            </a:r>
            <a:r>
              <a:rPr lang="en-US" altLang="zh-CN" dirty="0"/>
              <a:t> dinner tonight. That would give some of our other staff members a chance to meet you.</a:t>
            </a:r>
          </a:p>
          <a:p>
            <a:pPr marL="0" indent="0">
              <a:buNone/>
            </a:pPr>
            <a:r>
              <a:rPr lang="en-US" altLang="zh-CN" dirty="0">
                <a:solidFill>
                  <a:srgbClr val="00B050"/>
                </a:solidFill>
              </a:rPr>
              <a:t>Ms. </a:t>
            </a:r>
            <a:r>
              <a:rPr lang="en-US" altLang="zh-CN" dirty="0" smtClean="0">
                <a:solidFill>
                  <a:srgbClr val="00B050"/>
                </a:solidFill>
              </a:rPr>
              <a:t>Rogers: </a:t>
            </a:r>
            <a:r>
              <a:rPr lang="en-US" altLang="zh-CN" dirty="0"/>
              <a:t>That sounds like a wonderful idea</a:t>
            </a:r>
            <a:r>
              <a:rPr lang="en-US" altLang="zh-CN" dirty="0" smtClean="0"/>
              <a:t>.</a:t>
            </a:r>
            <a:endParaRPr lang="en-US" altLang="zh-CN" dirty="0"/>
          </a:p>
        </p:txBody>
      </p:sp>
    </p:spTree>
    <p:extLst>
      <p:ext uri="{BB962C8B-B14F-4D97-AF65-F5344CB8AC3E}">
        <p14:creationId xmlns:p14="http://schemas.microsoft.com/office/powerpoint/2010/main" val="14363562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fontScale="85000" lnSpcReduction="10000"/>
          </a:bodyPr>
          <a:lstStyle/>
          <a:p>
            <a:pPr marL="0" indent="0">
              <a:buNone/>
            </a:pPr>
            <a:r>
              <a:rPr lang="en-US" altLang="zh-CN" dirty="0" smtClean="0"/>
              <a:t>Ms</a:t>
            </a:r>
            <a:r>
              <a:rPr lang="en-US" altLang="zh-CN" dirty="0"/>
              <a:t>. </a:t>
            </a:r>
            <a:r>
              <a:rPr lang="en-US" altLang="zh-CN" dirty="0" smtClean="0"/>
              <a:t>Lin: Hello</a:t>
            </a:r>
            <a:r>
              <a:rPr lang="en-US" altLang="zh-CN" dirty="0"/>
              <a:t>, Mr. Brown.</a:t>
            </a:r>
            <a:br>
              <a:rPr lang="en-US" altLang="zh-CN" dirty="0"/>
            </a:br>
            <a:r>
              <a:rPr lang="en-US" altLang="zh-CN" dirty="0" smtClean="0">
                <a:solidFill>
                  <a:srgbClr val="00B050"/>
                </a:solidFill>
              </a:rPr>
              <a:t>Mr</a:t>
            </a:r>
            <a:r>
              <a:rPr lang="en-US" altLang="zh-CN" dirty="0">
                <a:solidFill>
                  <a:srgbClr val="00B050"/>
                </a:solidFill>
              </a:rPr>
              <a:t>. </a:t>
            </a:r>
            <a:r>
              <a:rPr lang="en-US" altLang="zh-CN" dirty="0" smtClean="0">
                <a:solidFill>
                  <a:srgbClr val="00B050"/>
                </a:solidFill>
              </a:rPr>
              <a:t>Brown: </a:t>
            </a:r>
            <a:r>
              <a:rPr lang="en-US" altLang="zh-CN" dirty="0" smtClean="0"/>
              <a:t>Hello</a:t>
            </a:r>
            <a:r>
              <a:rPr lang="en-US" altLang="zh-CN" dirty="0"/>
              <a:t>, Lin.</a:t>
            </a:r>
            <a:br>
              <a:rPr lang="en-US" altLang="zh-CN" dirty="0"/>
            </a:br>
            <a:r>
              <a:rPr lang="en-US" altLang="zh-CN" dirty="0" smtClean="0"/>
              <a:t>Ms</a:t>
            </a:r>
            <a:r>
              <a:rPr lang="en-US" altLang="zh-CN" dirty="0"/>
              <a:t>. </a:t>
            </a:r>
            <a:r>
              <a:rPr lang="en-US" altLang="zh-CN" dirty="0" smtClean="0"/>
              <a:t>Lin: It's </a:t>
            </a:r>
            <a:r>
              <a:rPr lang="en-US" altLang="zh-CN" dirty="0"/>
              <a:t>nice to see you again in Shanghai.</a:t>
            </a:r>
            <a:br>
              <a:rPr lang="en-US" altLang="zh-CN" dirty="0"/>
            </a:br>
            <a:r>
              <a:rPr lang="en-US" altLang="zh-CN" dirty="0" smtClean="0">
                <a:solidFill>
                  <a:srgbClr val="00B050"/>
                </a:solidFill>
              </a:rPr>
              <a:t>Mr</a:t>
            </a:r>
            <a:r>
              <a:rPr lang="en-US" altLang="zh-CN" dirty="0">
                <a:solidFill>
                  <a:srgbClr val="00B050"/>
                </a:solidFill>
              </a:rPr>
              <a:t>. Brown:</a:t>
            </a:r>
            <a:r>
              <a:rPr lang="en-US" altLang="zh-CN" dirty="0"/>
              <a:t> </a:t>
            </a:r>
            <a:r>
              <a:rPr lang="en-US" altLang="zh-CN" dirty="0" smtClean="0"/>
              <a:t>Well</a:t>
            </a:r>
            <a:r>
              <a:rPr lang="en-US" altLang="zh-CN" dirty="0"/>
              <a:t>, I'm so glad to be able to </a:t>
            </a:r>
            <a:r>
              <a:rPr lang="en-US" altLang="zh-CN" dirty="0" smtClean="0"/>
              <a:t>come here again.</a:t>
            </a:r>
            <a:r>
              <a:rPr lang="en-US" altLang="zh-CN" dirty="0"/>
              <a:t/>
            </a:r>
            <a:br>
              <a:rPr lang="en-US" altLang="zh-CN" dirty="0"/>
            </a:br>
            <a:r>
              <a:rPr lang="en-US" altLang="zh-CN" dirty="0" smtClean="0"/>
              <a:t>Ms</a:t>
            </a:r>
            <a:r>
              <a:rPr lang="en-US" altLang="zh-CN" dirty="0"/>
              <a:t>. Lin: </a:t>
            </a:r>
            <a:r>
              <a:rPr lang="en-US" altLang="zh-CN" dirty="0" smtClean="0"/>
              <a:t>How </a:t>
            </a:r>
            <a:r>
              <a:rPr lang="en-US" altLang="zh-CN" dirty="0"/>
              <a:t>was your flight?</a:t>
            </a:r>
            <a:br>
              <a:rPr lang="en-US" altLang="zh-CN" dirty="0"/>
            </a:br>
            <a:r>
              <a:rPr lang="en-US" altLang="zh-CN" dirty="0" smtClean="0">
                <a:solidFill>
                  <a:srgbClr val="00B050"/>
                </a:solidFill>
              </a:rPr>
              <a:t>Mr</a:t>
            </a:r>
            <a:r>
              <a:rPr lang="en-US" altLang="zh-CN" dirty="0">
                <a:solidFill>
                  <a:srgbClr val="00B050"/>
                </a:solidFill>
              </a:rPr>
              <a:t>. Brown: </a:t>
            </a:r>
            <a:r>
              <a:rPr lang="en-US" altLang="zh-CN" dirty="0" smtClean="0"/>
              <a:t>Just </a:t>
            </a:r>
            <a:r>
              <a:rPr lang="en-US" altLang="zh-CN" dirty="0"/>
              <a:t>wonderful! Good food and good service.</a:t>
            </a:r>
            <a:br>
              <a:rPr lang="en-US" altLang="zh-CN" dirty="0"/>
            </a:br>
            <a:r>
              <a:rPr lang="en-US" altLang="zh-CN" dirty="0" smtClean="0"/>
              <a:t>Ms</a:t>
            </a:r>
            <a:r>
              <a:rPr lang="en-US" altLang="zh-CN" dirty="0"/>
              <a:t>. Lin: </a:t>
            </a:r>
            <a:r>
              <a:rPr lang="en-US" altLang="zh-CN" dirty="0" smtClean="0"/>
              <a:t>Now</a:t>
            </a:r>
            <a:r>
              <a:rPr lang="en-US" altLang="zh-CN" dirty="0"/>
              <a:t>, Mr. Brown, if all is ready, we'd better start for the hotel.</a:t>
            </a:r>
            <a:br>
              <a:rPr lang="en-US" altLang="zh-CN" dirty="0"/>
            </a:br>
            <a:r>
              <a:rPr lang="en-US" altLang="zh-CN" dirty="0" smtClean="0">
                <a:solidFill>
                  <a:srgbClr val="00B050"/>
                </a:solidFill>
              </a:rPr>
              <a:t>Mr</a:t>
            </a:r>
            <a:r>
              <a:rPr lang="en-US" altLang="zh-CN" dirty="0">
                <a:solidFill>
                  <a:srgbClr val="00B050"/>
                </a:solidFill>
              </a:rPr>
              <a:t>. Brown: </a:t>
            </a:r>
            <a:r>
              <a:rPr lang="en-US" altLang="zh-CN" dirty="0" smtClean="0"/>
              <a:t>I'd </a:t>
            </a:r>
            <a:r>
              <a:rPr lang="en-US" altLang="zh-CN" dirty="0"/>
              <a:t>like to. Let's go.</a:t>
            </a:r>
            <a:br>
              <a:rPr lang="en-US" altLang="zh-CN" dirty="0"/>
            </a:br>
            <a:r>
              <a:rPr lang="en-US" altLang="zh-CN" dirty="0" smtClean="0"/>
              <a:t>Ms</a:t>
            </a:r>
            <a:r>
              <a:rPr lang="en-US" altLang="zh-CN" dirty="0"/>
              <a:t>. Lin: </a:t>
            </a:r>
            <a:r>
              <a:rPr lang="en-US" altLang="zh-CN" dirty="0" smtClean="0"/>
              <a:t>This </a:t>
            </a:r>
            <a:r>
              <a:rPr lang="en-US" altLang="zh-CN" dirty="0"/>
              <a:t>way, please. Our car is in the parking </a:t>
            </a:r>
            <a:r>
              <a:rPr lang="en-US" altLang="zh-CN" dirty="0" smtClean="0"/>
              <a:t>lots.</a:t>
            </a:r>
            <a:r>
              <a:rPr lang="en-US" altLang="zh-CN" dirty="0"/>
              <a:t/>
            </a:r>
            <a:br>
              <a:rPr lang="en-US" altLang="zh-CN" dirty="0"/>
            </a:br>
            <a:r>
              <a:rPr lang="en-US" altLang="zh-CN" dirty="0" smtClean="0">
                <a:solidFill>
                  <a:srgbClr val="00B050"/>
                </a:solidFill>
              </a:rPr>
              <a:t>Mr</a:t>
            </a:r>
            <a:r>
              <a:rPr lang="en-US" altLang="zh-CN" dirty="0">
                <a:solidFill>
                  <a:srgbClr val="00B050"/>
                </a:solidFill>
              </a:rPr>
              <a:t>. </a:t>
            </a:r>
            <a:r>
              <a:rPr lang="en-US" altLang="zh-CN" dirty="0" smtClean="0">
                <a:solidFill>
                  <a:srgbClr val="00B050"/>
                </a:solidFill>
              </a:rPr>
              <a:t>Brown:</a:t>
            </a:r>
            <a:r>
              <a:rPr lang="en-US" altLang="zh-CN" dirty="0">
                <a:solidFill>
                  <a:srgbClr val="00B050"/>
                </a:solidFill>
              </a:rPr>
              <a:t> </a:t>
            </a:r>
            <a:r>
              <a:rPr lang="en-US" altLang="zh-CN" dirty="0" smtClean="0"/>
              <a:t>OK </a:t>
            </a:r>
            <a:r>
              <a:rPr lang="en-US" altLang="zh-CN" dirty="0"/>
              <a:t>... But Ms. Lin, the airport looks different from what I saw last time.</a:t>
            </a:r>
            <a:br>
              <a:rPr lang="en-US" altLang="zh-CN" dirty="0"/>
            </a:br>
            <a:r>
              <a:rPr lang="en-US" altLang="zh-CN" dirty="0" smtClean="0"/>
              <a:t>Ms</a:t>
            </a:r>
            <a:r>
              <a:rPr lang="en-US" altLang="zh-CN" dirty="0"/>
              <a:t>. Lin: </a:t>
            </a:r>
            <a:r>
              <a:rPr lang="en-US" altLang="zh-CN" dirty="0" smtClean="0"/>
              <a:t>Your </a:t>
            </a:r>
            <a:r>
              <a:rPr lang="en-US" altLang="zh-CN" dirty="0"/>
              <a:t>last time was two years ago, right?</a:t>
            </a:r>
            <a:br>
              <a:rPr lang="en-US" altLang="zh-CN" dirty="0"/>
            </a:br>
            <a:r>
              <a:rPr lang="en-US" altLang="zh-CN" dirty="0" smtClean="0"/>
              <a:t>Ms</a:t>
            </a:r>
            <a:r>
              <a:rPr lang="en-US" altLang="zh-CN" dirty="0"/>
              <a:t>. Lin: </a:t>
            </a:r>
            <a:r>
              <a:rPr lang="en-US" altLang="zh-CN" dirty="0" smtClean="0"/>
              <a:t>In </a:t>
            </a:r>
            <a:r>
              <a:rPr lang="en-US" altLang="zh-CN" dirty="0"/>
              <a:t>the past two years, Shanghai has speeded up the expansion project of the </a:t>
            </a:r>
            <a:r>
              <a:rPr lang="en-US" altLang="zh-CN" dirty="0" err="1"/>
              <a:t>Pudong</a:t>
            </a:r>
            <a:r>
              <a:rPr lang="en-US" altLang="zh-CN" dirty="0"/>
              <a:t> Airport. You'll see more changes elsewhere.</a:t>
            </a:r>
            <a:br>
              <a:rPr lang="en-US" altLang="zh-CN" dirty="0"/>
            </a:br>
            <a:r>
              <a:rPr lang="en-US" altLang="zh-CN" dirty="0" smtClean="0">
                <a:solidFill>
                  <a:srgbClr val="00B050"/>
                </a:solidFill>
              </a:rPr>
              <a:t>Mr</a:t>
            </a:r>
            <a:r>
              <a:rPr lang="en-US" altLang="zh-CN" dirty="0">
                <a:solidFill>
                  <a:srgbClr val="00B050"/>
                </a:solidFill>
              </a:rPr>
              <a:t>. Brown: </a:t>
            </a:r>
            <a:r>
              <a:rPr lang="en-US" altLang="zh-CN" dirty="0" smtClean="0"/>
              <a:t>That's </a:t>
            </a:r>
            <a:r>
              <a:rPr lang="en-US" altLang="zh-CN" dirty="0"/>
              <a:t>why I like Shanghai immensely.</a:t>
            </a:r>
            <a:br>
              <a:rPr lang="en-US" altLang="zh-CN" dirty="0"/>
            </a:br>
            <a:endParaRPr lang="zh-CN" altLang="en-US" dirty="0"/>
          </a:p>
        </p:txBody>
      </p:sp>
    </p:spTree>
    <p:extLst>
      <p:ext uri="{BB962C8B-B14F-4D97-AF65-F5344CB8AC3E}">
        <p14:creationId xmlns:p14="http://schemas.microsoft.com/office/powerpoint/2010/main" val="41620008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a:xfrm>
            <a:off x="539750" y="115888"/>
            <a:ext cx="8229600" cy="1143000"/>
          </a:xfrm>
        </p:spPr>
        <p:txBody>
          <a:bodyPr/>
          <a:lstStyle/>
          <a:p>
            <a:r>
              <a:rPr lang="en-US" altLang="zh-CN" smtClean="0">
                <a:solidFill>
                  <a:srgbClr val="7030A0"/>
                </a:solidFill>
              </a:rPr>
              <a:t>Giving banquet</a:t>
            </a:r>
            <a:endParaRPr lang="zh-CN" altLang="en-US" smtClean="0"/>
          </a:p>
        </p:txBody>
      </p:sp>
      <p:pic>
        <p:nvPicPr>
          <p:cNvPr id="20482" name="Picture 2" descr="http://pic16.nipic.com/20110928/7995528_112537342000_2.jpg"/>
          <p:cNvPicPr>
            <a:picLocks noChangeAspect="1" noChangeArrowheads="1"/>
          </p:cNvPicPr>
          <p:nvPr/>
        </p:nvPicPr>
        <p:blipFill>
          <a:blip r:embed="rId2"/>
          <a:srcRect/>
          <a:stretch>
            <a:fillRect/>
          </a:stretch>
        </p:blipFill>
        <p:spPr bwMode="auto">
          <a:xfrm>
            <a:off x="684213" y="1125538"/>
            <a:ext cx="7667625" cy="5543550"/>
          </a:xfrm>
          <a:prstGeom prst="rect">
            <a:avLst/>
          </a:prstGeom>
          <a:noFill/>
          <a:ln w="9525">
            <a:noFill/>
            <a:miter lim="800000"/>
            <a:headEnd/>
            <a:tailEnd/>
          </a:ln>
        </p:spPr>
      </p:pic>
    </p:spTree>
    <p:extLst>
      <p:ext uri="{BB962C8B-B14F-4D97-AF65-F5344CB8AC3E}">
        <p14:creationId xmlns:p14="http://schemas.microsoft.com/office/powerpoint/2010/main" val="25802426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lstStyle/>
          <a:p>
            <a:r>
              <a:rPr lang="en-US" altLang="zh-CN" sz="4800" smtClean="0">
                <a:solidFill>
                  <a:srgbClr val="6600FF"/>
                </a:solidFill>
              </a:rPr>
              <a:t>Dishes</a:t>
            </a:r>
            <a:endParaRPr lang="zh-CN" altLang="en-US" sz="4800" smtClean="0">
              <a:solidFill>
                <a:srgbClr val="6600FF"/>
              </a:solidFill>
            </a:endParaRPr>
          </a:p>
        </p:txBody>
      </p:sp>
      <p:sp>
        <p:nvSpPr>
          <p:cNvPr id="3" name="内容占位符 2"/>
          <p:cNvSpPr>
            <a:spLocks noGrp="1"/>
          </p:cNvSpPr>
          <p:nvPr>
            <p:ph idx="1"/>
          </p:nvPr>
        </p:nvSpPr>
        <p:spPr/>
        <p:txBody>
          <a:bodyPr rtlCol="0">
            <a:normAutofit/>
          </a:bodyPr>
          <a:lstStyle/>
          <a:p>
            <a:pPr fontAlgn="auto">
              <a:spcAft>
                <a:spcPts val="0"/>
              </a:spcAft>
              <a:buFont typeface="Arial" pitchFamily="34" charset="0"/>
              <a:buChar char="•"/>
              <a:defRPr/>
            </a:pPr>
            <a:r>
              <a:rPr lang="en-US" altLang="zh-CN" dirty="0"/>
              <a:t>Cooking method </a:t>
            </a:r>
            <a:r>
              <a:rPr lang="en-US" altLang="zh-CN" dirty="0" smtClean="0"/>
              <a:t>+ main material + sauce</a:t>
            </a:r>
            <a:endParaRPr lang="en-US" altLang="zh-CN" dirty="0"/>
          </a:p>
          <a:p>
            <a:pPr fontAlgn="auto">
              <a:spcAft>
                <a:spcPts val="0"/>
              </a:spcAft>
              <a:buFont typeface="Arial" pitchFamily="34" charset="0"/>
              <a:buChar char="•"/>
              <a:defRPr/>
            </a:pPr>
            <a:r>
              <a:rPr lang="en-US" altLang="zh-CN" dirty="0"/>
              <a:t>Shape +main material</a:t>
            </a:r>
          </a:p>
          <a:p>
            <a:pPr fontAlgn="auto">
              <a:spcAft>
                <a:spcPts val="0"/>
              </a:spcAft>
              <a:buFont typeface="Arial" pitchFamily="34" charset="0"/>
              <a:buChar char="•"/>
              <a:defRPr/>
            </a:pPr>
            <a:r>
              <a:rPr lang="en-US" altLang="zh-CN" dirty="0"/>
              <a:t>Flavor +main material</a:t>
            </a:r>
          </a:p>
          <a:p>
            <a:pPr marL="0" indent="0" fontAlgn="auto">
              <a:spcAft>
                <a:spcPts val="0"/>
              </a:spcAft>
              <a:buFont typeface="Arial" pitchFamily="34" charset="0"/>
              <a:buNone/>
              <a:defRPr/>
            </a:pPr>
            <a:endParaRPr lang="zh-CN" altLang="en-US" dirty="0"/>
          </a:p>
        </p:txBody>
      </p:sp>
      <p:pic>
        <p:nvPicPr>
          <p:cNvPr id="24579" name="Picture 2" descr="http://t3.baidu.com/it/u=72142002,1457755079&amp;fm=23&amp;gp=0.jpg"/>
          <p:cNvPicPr>
            <a:picLocks noChangeAspect="1" noChangeArrowheads="1"/>
          </p:cNvPicPr>
          <p:nvPr/>
        </p:nvPicPr>
        <p:blipFill>
          <a:blip r:embed="rId2"/>
          <a:srcRect/>
          <a:stretch>
            <a:fillRect/>
          </a:stretch>
        </p:blipFill>
        <p:spPr bwMode="auto">
          <a:xfrm>
            <a:off x="468313" y="3933825"/>
            <a:ext cx="3743325" cy="2581275"/>
          </a:xfrm>
          <a:prstGeom prst="rect">
            <a:avLst/>
          </a:prstGeom>
          <a:noFill/>
          <a:ln w="9525">
            <a:noFill/>
            <a:miter lim="800000"/>
            <a:headEnd/>
            <a:tailEnd/>
          </a:ln>
        </p:spPr>
      </p:pic>
      <p:pic>
        <p:nvPicPr>
          <p:cNvPr id="24580" name="Picture 4" descr="http://t2.baidu.com/it/u=2273539349,3396000537&amp;fm=23&amp;gp=0.jpg"/>
          <p:cNvPicPr>
            <a:picLocks noChangeAspect="1" noChangeArrowheads="1"/>
          </p:cNvPicPr>
          <p:nvPr/>
        </p:nvPicPr>
        <p:blipFill>
          <a:blip r:embed="rId3"/>
          <a:srcRect/>
          <a:stretch>
            <a:fillRect/>
          </a:stretch>
        </p:blipFill>
        <p:spPr bwMode="auto">
          <a:xfrm>
            <a:off x="4932363" y="3933825"/>
            <a:ext cx="3621087" cy="2508250"/>
          </a:xfrm>
          <a:prstGeom prst="rect">
            <a:avLst/>
          </a:prstGeom>
          <a:noFill/>
          <a:ln w="9525">
            <a:noFill/>
            <a:miter lim="800000"/>
            <a:headEnd/>
            <a:tailEnd/>
          </a:ln>
        </p:spPr>
      </p:pic>
    </p:spTree>
    <p:extLst>
      <p:ext uri="{BB962C8B-B14F-4D97-AF65-F5344CB8AC3E}">
        <p14:creationId xmlns:p14="http://schemas.microsoft.com/office/powerpoint/2010/main" val="14484494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0"/>
            <a:ext cx="8928992" cy="6741368"/>
          </a:xfrm>
        </p:spPr>
        <p:txBody>
          <a:bodyPr/>
          <a:lstStyle/>
          <a:p>
            <a:pPr marL="0" indent="0">
              <a:buNone/>
            </a:pPr>
            <a:r>
              <a:rPr lang="zh-CN" altLang="en-US" sz="2400" dirty="0" smtClean="0"/>
              <a:t>四季豆  </a:t>
            </a:r>
            <a:r>
              <a:rPr lang="en-US" altLang="zh-CN" sz="2400" dirty="0" smtClean="0"/>
              <a:t>string bean</a:t>
            </a:r>
          </a:p>
          <a:p>
            <a:pPr marL="0" indent="0">
              <a:buNone/>
            </a:pPr>
            <a:r>
              <a:rPr lang="zh-CN" altLang="en-US" sz="2400" dirty="0" smtClean="0"/>
              <a:t>豆芽 </a:t>
            </a:r>
            <a:r>
              <a:rPr lang="en-US" altLang="zh-CN" sz="2400" dirty="0" smtClean="0"/>
              <a:t>bean sprout</a:t>
            </a:r>
          </a:p>
          <a:p>
            <a:pPr marL="0" indent="0">
              <a:buNone/>
            </a:pPr>
            <a:r>
              <a:rPr lang="zh-CN" altLang="en-US" sz="2400" dirty="0" smtClean="0"/>
              <a:t>芹菜 </a:t>
            </a:r>
            <a:r>
              <a:rPr lang="en-US" altLang="zh-CN" sz="2400" dirty="0" smtClean="0"/>
              <a:t>celery</a:t>
            </a:r>
          </a:p>
          <a:p>
            <a:pPr marL="0" indent="0">
              <a:buNone/>
            </a:pPr>
            <a:r>
              <a:rPr lang="zh-CN" altLang="en-US" sz="2400" dirty="0" smtClean="0"/>
              <a:t>菠菜 </a:t>
            </a:r>
            <a:r>
              <a:rPr lang="en-US" altLang="zh-CN" sz="2400" dirty="0" smtClean="0"/>
              <a:t>spinach</a:t>
            </a:r>
          </a:p>
          <a:p>
            <a:pPr marL="0" indent="0">
              <a:buNone/>
            </a:pPr>
            <a:r>
              <a:rPr lang="zh-CN" altLang="en-US" sz="2400" dirty="0" smtClean="0"/>
              <a:t>韭菜 </a:t>
            </a:r>
            <a:r>
              <a:rPr lang="en-US" altLang="zh-CN" sz="2400" dirty="0" smtClean="0"/>
              <a:t>leek</a:t>
            </a:r>
          </a:p>
          <a:p>
            <a:pPr marL="0" indent="0">
              <a:buNone/>
            </a:pPr>
            <a:r>
              <a:rPr lang="zh-CN" altLang="en-US" sz="2400" dirty="0" smtClean="0"/>
              <a:t>丝瓜 </a:t>
            </a:r>
            <a:r>
              <a:rPr lang="en-US" altLang="zh-CN" sz="2400" dirty="0" err="1" smtClean="0"/>
              <a:t>loofah</a:t>
            </a:r>
            <a:endParaRPr lang="en-US" altLang="zh-CN" sz="2400" dirty="0" smtClean="0"/>
          </a:p>
          <a:p>
            <a:pPr marL="0" indent="0">
              <a:buNone/>
            </a:pPr>
            <a:r>
              <a:rPr lang="zh-CN" altLang="en-US" sz="2400" dirty="0" smtClean="0"/>
              <a:t>南瓜 </a:t>
            </a:r>
            <a:r>
              <a:rPr lang="en-US" altLang="zh-CN" sz="2400" dirty="0" smtClean="0"/>
              <a:t>pumpkin</a:t>
            </a:r>
          </a:p>
          <a:p>
            <a:pPr marL="0" indent="0">
              <a:buNone/>
            </a:pPr>
            <a:r>
              <a:rPr lang="zh-CN" altLang="en-US" sz="2400" dirty="0" smtClean="0"/>
              <a:t>苦瓜 </a:t>
            </a:r>
            <a:r>
              <a:rPr lang="en-US" altLang="zh-CN" sz="2400" dirty="0" smtClean="0"/>
              <a:t>bitter gourd</a:t>
            </a:r>
          </a:p>
          <a:p>
            <a:pPr marL="0" indent="0">
              <a:buNone/>
            </a:pPr>
            <a:r>
              <a:rPr lang="zh-CN" altLang="en-US" sz="2400" dirty="0" smtClean="0"/>
              <a:t>黄瓜</a:t>
            </a:r>
            <a:r>
              <a:rPr lang="en-US" altLang="zh-CN" sz="2400" dirty="0" smtClean="0"/>
              <a:t>cucumber</a:t>
            </a:r>
          </a:p>
          <a:p>
            <a:pPr marL="0" indent="0">
              <a:buNone/>
            </a:pPr>
            <a:r>
              <a:rPr lang="zh-CN" altLang="en-US" sz="2400" dirty="0" smtClean="0"/>
              <a:t>冬瓜 </a:t>
            </a:r>
            <a:r>
              <a:rPr lang="en-US" altLang="zh-CN" sz="2400" dirty="0" smtClean="0"/>
              <a:t>white gourd</a:t>
            </a:r>
            <a:endParaRPr lang="en-US" altLang="zh-CN" dirty="0" smtClean="0"/>
          </a:p>
          <a:p>
            <a:pPr marL="0" indent="0">
              <a:buNone/>
            </a:pPr>
            <a:r>
              <a:rPr lang="zh-CN" altLang="en-US" sz="2400" dirty="0" smtClean="0"/>
              <a:t>茄子 </a:t>
            </a:r>
            <a:r>
              <a:rPr lang="en-US" altLang="zh-CN" sz="2400" dirty="0" smtClean="0"/>
              <a:t>eggplant</a:t>
            </a:r>
          </a:p>
          <a:p>
            <a:pPr marL="0" indent="0">
              <a:buNone/>
            </a:pPr>
            <a:r>
              <a:rPr lang="zh-CN" altLang="en-US" sz="2400" dirty="0" smtClean="0"/>
              <a:t>藕 </a:t>
            </a:r>
            <a:r>
              <a:rPr lang="en-US" altLang="zh-CN" sz="2400" dirty="0" smtClean="0"/>
              <a:t>lotus root</a:t>
            </a:r>
          </a:p>
          <a:p>
            <a:pPr marL="0" indent="0">
              <a:buNone/>
            </a:pPr>
            <a:r>
              <a:rPr lang="zh-CN" altLang="en-US" sz="2400" dirty="0" smtClean="0"/>
              <a:t>金针菇 </a:t>
            </a:r>
            <a:r>
              <a:rPr lang="en-US" altLang="zh-CN" sz="2400" dirty="0" smtClean="0"/>
              <a:t>needle mushroom</a:t>
            </a:r>
          </a:p>
        </p:txBody>
      </p:sp>
    </p:spTree>
    <p:extLst>
      <p:ext uri="{BB962C8B-B14F-4D97-AF65-F5344CB8AC3E}">
        <p14:creationId xmlns:p14="http://schemas.microsoft.com/office/powerpoint/2010/main" val="2214304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内容占位符 2"/>
          <p:cNvSpPr>
            <a:spLocks noGrp="1"/>
          </p:cNvSpPr>
          <p:nvPr>
            <p:ph idx="1"/>
          </p:nvPr>
        </p:nvSpPr>
        <p:spPr>
          <a:xfrm>
            <a:off x="107950" y="260350"/>
            <a:ext cx="8785225" cy="6121400"/>
          </a:xfrm>
        </p:spPr>
        <p:txBody>
          <a:bodyPr/>
          <a:lstStyle/>
          <a:p>
            <a:pPr eaLnBrk="1" hangingPunct="1"/>
            <a:r>
              <a:rPr lang="en-US" altLang="zh-CN" sz="3200" smtClean="0"/>
              <a:t>Cooking method +main material+sauce</a:t>
            </a:r>
          </a:p>
          <a:p>
            <a:pPr eaLnBrk="1" hangingPunct="1"/>
            <a:r>
              <a:rPr lang="en-US" altLang="zh-CN" sz="3200" smtClean="0"/>
              <a:t>Shape +main material</a:t>
            </a:r>
          </a:p>
          <a:p>
            <a:pPr eaLnBrk="1" hangingPunct="1"/>
            <a:r>
              <a:rPr lang="en-US" altLang="zh-CN" sz="3200" smtClean="0"/>
              <a:t>Flavor +main material</a:t>
            </a:r>
          </a:p>
        </p:txBody>
      </p:sp>
    </p:spTree>
    <p:extLst>
      <p:ext uri="{BB962C8B-B14F-4D97-AF65-F5344CB8AC3E}">
        <p14:creationId xmlns:p14="http://schemas.microsoft.com/office/powerpoint/2010/main" val="31202498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p:txBody>
          <a:bodyPr/>
          <a:lstStyle/>
          <a:p>
            <a:pPr eaLnBrk="1" hangingPunct="1"/>
            <a:endParaRPr lang="zh-CN" altLang="en-US" smtClean="0">
              <a:cs typeface="Trebuchet MS" pitchFamily="34" charset="0"/>
            </a:endParaRPr>
          </a:p>
        </p:txBody>
      </p:sp>
      <p:sp>
        <p:nvSpPr>
          <p:cNvPr id="16386" name="内容占位符 2"/>
          <p:cNvSpPr>
            <a:spLocks noGrp="1"/>
          </p:cNvSpPr>
          <p:nvPr>
            <p:ph idx="1"/>
          </p:nvPr>
        </p:nvSpPr>
        <p:spPr/>
        <p:txBody>
          <a:bodyPr/>
          <a:lstStyle/>
          <a:p>
            <a:pPr eaLnBrk="1" hangingPunct="1"/>
            <a:r>
              <a:rPr lang="zh-CN" altLang="en-US" sz="3600" smtClean="0"/>
              <a:t>炖 </a:t>
            </a:r>
            <a:r>
              <a:rPr lang="en-US" altLang="zh-CN" sz="3600" smtClean="0"/>
              <a:t>stew</a:t>
            </a:r>
          </a:p>
          <a:p>
            <a:pPr eaLnBrk="1" hangingPunct="1"/>
            <a:r>
              <a:rPr lang="zh-CN" altLang="en-US" sz="3600" smtClean="0"/>
              <a:t>炒 </a:t>
            </a:r>
            <a:r>
              <a:rPr lang="en-US" altLang="zh-CN" sz="3600" smtClean="0"/>
              <a:t>fry</a:t>
            </a:r>
          </a:p>
          <a:p>
            <a:pPr eaLnBrk="1" hangingPunct="1"/>
            <a:r>
              <a:rPr lang="zh-CN" altLang="en-US" sz="3600" smtClean="0"/>
              <a:t>烧 </a:t>
            </a:r>
            <a:r>
              <a:rPr lang="en-US" altLang="zh-CN" sz="3600" smtClean="0"/>
              <a:t>braise</a:t>
            </a:r>
          </a:p>
          <a:p>
            <a:pPr eaLnBrk="1" hangingPunct="1"/>
            <a:r>
              <a:rPr lang="zh-CN" altLang="en-US" sz="3600" smtClean="0"/>
              <a:t>蒸 </a:t>
            </a:r>
            <a:r>
              <a:rPr lang="en-US" altLang="zh-CN" sz="3600" smtClean="0"/>
              <a:t>steam</a:t>
            </a:r>
          </a:p>
          <a:p>
            <a:pPr eaLnBrk="1" hangingPunct="1"/>
            <a:r>
              <a:rPr lang="zh-CN" altLang="en-US" sz="3600" smtClean="0"/>
              <a:t>烤 </a:t>
            </a:r>
            <a:r>
              <a:rPr lang="en-US" altLang="zh-CN" sz="3600" smtClean="0"/>
              <a:t>roast / bake</a:t>
            </a:r>
            <a:endParaRPr lang="zh-CN" altLang="en-US" sz="3600" smtClean="0"/>
          </a:p>
        </p:txBody>
      </p:sp>
    </p:spTree>
    <p:extLst>
      <p:ext uri="{BB962C8B-B14F-4D97-AF65-F5344CB8AC3E}">
        <p14:creationId xmlns:p14="http://schemas.microsoft.com/office/powerpoint/2010/main" val="2226001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9772" y="2306638"/>
            <a:ext cx="8229600" cy="1143000"/>
          </a:xfrm>
        </p:spPr>
        <p:txBody>
          <a:bodyPr/>
          <a:lstStyle/>
          <a:p>
            <a:r>
              <a:rPr lang="en-US" altLang="zh-CN" dirty="0" smtClean="0"/>
              <a:t>If I have a billion dollars, I will…</a:t>
            </a:r>
            <a:endParaRPr lang="zh-CN" altLang="en-US" dirty="0"/>
          </a:p>
        </p:txBody>
      </p:sp>
    </p:spTree>
    <p:extLst>
      <p:ext uri="{BB962C8B-B14F-4D97-AF65-F5344CB8AC3E}">
        <p14:creationId xmlns:p14="http://schemas.microsoft.com/office/powerpoint/2010/main" val="3797507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869160"/>
            <a:ext cx="8748464" cy="1632868"/>
          </a:xfrm>
        </p:spPr>
        <p:txBody>
          <a:bodyPr/>
          <a:lstStyle/>
          <a:p>
            <a:pPr eaLnBrk="1" hangingPunct="1"/>
            <a:r>
              <a:rPr lang="zh-CN" altLang="en-US" sz="3600" dirty="0" smtClean="0"/>
              <a:t>红烧牛肉</a:t>
            </a:r>
            <a:endParaRPr lang="en-US" altLang="zh-CN" sz="3600" dirty="0" smtClean="0"/>
          </a:p>
          <a:p>
            <a:pPr eaLnBrk="1" hangingPunct="1"/>
            <a:r>
              <a:rPr lang="en-US" altLang="zh-CN" sz="3600" dirty="0" smtClean="0"/>
              <a:t>Braised beef with brown sauce</a:t>
            </a:r>
          </a:p>
          <a:p>
            <a:pPr eaLnBrk="1" hangingPunct="1"/>
            <a:endParaRPr lang="zh-CN" altLang="en-US" dirty="0" smtClean="0"/>
          </a:p>
        </p:txBody>
      </p:sp>
      <p:pic>
        <p:nvPicPr>
          <p:cNvPr id="17410" name="Picture 2" descr="http://www.woteam-food.com/imageRepository/c2b6feda-1953-4f06-bf6d-8f8bc3fff5e3.jpg"/>
          <p:cNvPicPr>
            <a:picLocks noChangeAspect="1" noChangeArrowheads="1"/>
          </p:cNvPicPr>
          <p:nvPr/>
        </p:nvPicPr>
        <p:blipFill>
          <a:blip r:embed="rId2"/>
          <a:srcRect/>
          <a:stretch>
            <a:fillRect/>
          </a:stretch>
        </p:blipFill>
        <p:spPr bwMode="auto">
          <a:xfrm>
            <a:off x="611188" y="115888"/>
            <a:ext cx="4752900" cy="4029295"/>
          </a:xfrm>
          <a:prstGeom prst="rect">
            <a:avLst/>
          </a:prstGeom>
          <a:noFill/>
          <a:ln w="9525">
            <a:noFill/>
            <a:miter lim="800000"/>
            <a:headEnd/>
            <a:tailEnd/>
          </a:ln>
        </p:spPr>
      </p:pic>
    </p:spTree>
    <p:extLst>
      <p:ext uri="{BB962C8B-B14F-4D97-AF65-F5344CB8AC3E}">
        <p14:creationId xmlns:p14="http://schemas.microsoft.com/office/powerpoint/2010/main" val="24065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0" y="764704"/>
            <a:ext cx="7467600" cy="4873625"/>
          </a:xfrm>
        </p:spPr>
        <p:txBody>
          <a:bodyPr/>
          <a:lstStyle/>
          <a:p>
            <a:pPr eaLnBrk="1" hangingPunct="1"/>
            <a:r>
              <a:rPr lang="zh-CN" altLang="en-US" sz="2800" dirty="0" smtClean="0"/>
              <a:t>芝麻酥鸡</a:t>
            </a:r>
            <a:endParaRPr lang="en-US" altLang="zh-CN" sz="2800" dirty="0" smtClean="0"/>
          </a:p>
          <a:p>
            <a:pPr eaLnBrk="1" hangingPunct="1"/>
            <a:r>
              <a:rPr lang="en-US" altLang="zh-CN" sz="2800" dirty="0" smtClean="0"/>
              <a:t>Crisp chicken with sesame</a:t>
            </a:r>
          </a:p>
          <a:p>
            <a:pPr eaLnBrk="1" hangingPunct="1"/>
            <a:endParaRPr lang="zh-CN" altLang="en-US" dirty="0" smtClean="0"/>
          </a:p>
        </p:txBody>
      </p:sp>
      <p:pic>
        <p:nvPicPr>
          <p:cNvPr id="18434" name="Picture 2" descr="http://image215.poco.cn/mypoco/myphoto/20090924/21/17525175200909242151353395474378414_000_640.jpg"/>
          <p:cNvPicPr>
            <a:picLocks noChangeAspect="1" noChangeArrowheads="1"/>
          </p:cNvPicPr>
          <p:nvPr/>
        </p:nvPicPr>
        <p:blipFill>
          <a:blip r:embed="rId2"/>
          <a:srcRect/>
          <a:stretch>
            <a:fillRect/>
          </a:stretch>
        </p:blipFill>
        <p:spPr bwMode="auto">
          <a:xfrm>
            <a:off x="28574" y="315913"/>
            <a:ext cx="4471417" cy="5484812"/>
          </a:xfrm>
          <a:prstGeom prst="rect">
            <a:avLst/>
          </a:prstGeom>
          <a:noFill/>
          <a:ln w="9525">
            <a:noFill/>
            <a:miter lim="800000"/>
            <a:headEnd/>
            <a:tailEnd/>
          </a:ln>
        </p:spPr>
      </p:pic>
    </p:spTree>
    <p:extLst>
      <p:ext uri="{BB962C8B-B14F-4D97-AF65-F5344CB8AC3E}">
        <p14:creationId xmlns:p14="http://schemas.microsoft.com/office/powerpoint/2010/main" val="42358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404813"/>
            <a:ext cx="7467600" cy="2016125"/>
          </a:xfrm>
        </p:spPr>
        <p:txBody>
          <a:bodyPr/>
          <a:lstStyle/>
          <a:p>
            <a:pPr marL="0" indent="0" eaLnBrk="1" hangingPunct="1">
              <a:buFont typeface="Wingdings 2" pitchFamily="18" charset="2"/>
              <a:buNone/>
            </a:pPr>
            <a:r>
              <a:rPr lang="zh-CN" altLang="en-US" sz="3600" smtClean="0"/>
              <a:t>回锅肉</a:t>
            </a:r>
            <a:endParaRPr lang="en-US" altLang="zh-CN" sz="3600" smtClean="0"/>
          </a:p>
          <a:p>
            <a:pPr marL="0" indent="0" eaLnBrk="1" hangingPunct="1">
              <a:buFont typeface="Wingdings 2" pitchFamily="18" charset="2"/>
              <a:buNone/>
            </a:pPr>
            <a:r>
              <a:rPr lang="en-US" altLang="zh-CN" sz="3600" smtClean="0"/>
              <a:t>Twice-cooked pork slice </a:t>
            </a:r>
            <a:endParaRPr lang="zh-CN" altLang="en-US" sz="3600" smtClean="0"/>
          </a:p>
        </p:txBody>
      </p:sp>
      <p:pic>
        <p:nvPicPr>
          <p:cNvPr id="19458" name="Picture 2" descr="http://pic2.nipic.com/20090406/925088_111316041_2.jpg"/>
          <p:cNvPicPr>
            <a:picLocks noChangeAspect="1" noChangeArrowheads="1"/>
          </p:cNvPicPr>
          <p:nvPr/>
        </p:nvPicPr>
        <p:blipFill>
          <a:blip r:embed="rId2"/>
          <a:srcRect/>
          <a:stretch>
            <a:fillRect/>
          </a:stretch>
        </p:blipFill>
        <p:spPr bwMode="auto">
          <a:xfrm>
            <a:off x="2784726" y="2132856"/>
            <a:ext cx="5890962" cy="4552107"/>
          </a:xfrm>
          <a:prstGeom prst="rect">
            <a:avLst/>
          </a:prstGeom>
          <a:noFill/>
          <a:ln w="9525">
            <a:noFill/>
            <a:miter lim="800000"/>
            <a:headEnd/>
            <a:tailEnd/>
          </a:ln>
        </p:spPr>
      </p:pic>
    </p:spTree>
    <p:extLst>
      <p:ext uri="{BB962C8B-B14F-4D97-AF65-F5344CB8AC3E}">
        <p14:creationId xmlns:p14="http://schemas.microsoft.com/office/powerpoint/2010/main" val="214357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9147175" cy="1728192"/>
          </a:xfrm>
        </p:spPr>
        <p:txBody>
          <a:bodyPr/>
          <a:lstStyle/>
          <a:p>
            <a:pPr marL="0" indent="0" eaLnBrk="1" hangingPunct="1">
              <a:buFont typeface="Wingdings 2" pitchFamily="18" charset="2"/>
              <a:buNone/>
            </a:pPr>
            <a:r>
              <a:rPr lang="zh-CN" altLang="en-US" sz="3600" dirty="0" smtClean="0"/>
              <a:t>宫保鸡丁</a:t>
            </a:r>
            <a:endParaRPr lang="en-US" altLang="zh-CN" sz="3600" dirty="0" smtClean="0"/>
          </a:p>
          <a:p>
            <a:pPr marL="0" indent="0" eaLnBrk="1" hangingPunct="1">
              <a:buFont typeface="Wingdings 2" pitchFamily="18" charset="2"/>
              <a:buNone/>
            </a:pPr>
            <a:r>
              <a:rPr lang="en-US" altLang="zh-CN" sz="3600" dirty="0" smtClean="0"/>
              <a:t>Spicy diced chicken with peanuts</a:t>
            </a:r>
            <a:endParaRPr lang="zh-CN" altLang="en-US" sz="3600" dirty="0" smtClean="0"/>
          </a:p>
        </p:txBody>
      </p:sp>
      <p:pic>
        <p:nvPicPr>
          <p:cNvPr id="20482" name="Picture 2" descr="http://www.itravelqq.com/uploadfile/2010/1122/20101122094954624.jpg"/>
          <p:cNvPicPr>
            <a:picLocks noChangeAspect="1" noChangeArrowheads="1"/>
          </p:cNvPicPr>
          <p:nvPr/>
        </p:nvPicPr>
        <p:blipFill>
          <a:blip r:embed="rId2"/>
          <a:srcRect/>
          <a:stretch>
            <a:fillRect/>
          </a:stretch>
        </p:blipFill>
        <p:spPr bwMode="auto">
          <a:xfrm>
            <a:off x="2700338" y="2133600"/>
            <a:ext cx="6119812" cy="4608513"/>
          </a:xfrm>
          <a:prstGeom prst="rect">
            <a:avLst/>
          </a:prstGeom>
          <a:noFill/>
          <a:ln w="9525">
            <a:noFill/>
            <a:miter lim="800000"/>
            <a:headEnd/>
            <a:tailEnd/>
          </a:ln>
        </p:spPr>
      </p:pic>
    </p:spTree>
    <p:extLst>
      <p:ext uri="{BB962C8B-B14F-4D97-AF65-F5344CB8AC3E}">
        <p14:creationId xmlns:p14="http://schemas.microsoft.com/office/powerpoint/2010/main" val="333308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565" y="15032"/>
            <a:ext cx="7467600" cy="2641600"/>
          </a:xfrm>
        </p:spPr>
        <p:txBody>
          <a:bodyPr/>
          <a:lstStyle/>
          <a:p>
            <a:pPr marL="0" indent="0" eaLnBrk="1" hangingPunct="1">
              <a:buFont typeface="Wingdings 2" pitchFamily="18" charset="2"/>
              <a:buNone/>
            </a:pPr>
            <a:r>
              <a:rPr lang="zh-CN" altLang="en-US" sz="3600" dirty="0" smtClean="0"/>
              <a:t>麻婆豆腐</a:t>
            </a:r>
            <a:endParaRPr lang="en-US" altLang="zh-CN" sz="3600" dirty="0" smtClean="0"/>
          </a:p>
          <a:p>
            <a:pPr marL="0" indent="0" eaLnBrk="1" hangingPunct="1">
              <a:buFont typeface="Wingdings 2" pitchFamily="18" charset="2"/>
              <a:buNone/>
            </a:pPr>
            <a:r>
              <a:rPr lang="en-US" altLang="zh-CN" sz="3600" dirty="0" smtClean="0"/>
              <a:t>Ma </a:t>
            </a:r>
            <a:r>
              <a:rPr lang="en-US" altLang="zh-CN" sz="3600" dirty="0" err="1" smtClean="0"/>
              <a:t>po</a:t>
            </a:r>
            <a:r>
              <a:rPr lang="en-US" altLang="zh-CN" sz="3600" dirty="0" smtClean="0"/>
              <a:t> </a:t>
            </a:r>
            <a:r>
              <a:rPr lang="en-US" altLang="zh-CN" sz="3600" dirty="0" err="1" smtClean="0"/>
              <a:t>beancurd</a:t>
            </a:r>
            <a:endParaRPr lang="zh-CN" altLang="en-US" sz="3600" dirty="0" smtClean="0"/>
          </a:p>
        </p:txBody>
      </p:sp>
      <p:pic>
        <p:nvPicPr>
          <p:cNvPr id="21506" name="Picture 2" descr="http://pic3.nipic.com/20090616/925088_204504073_2.jpg"/>
          <p:cNvPicPr>
            <a:picLocks noChangeAspect="1" noChangeArrowheads="1"/>
          </p:cNvPicPr>
          <p:nvPr/>
        </p:nvPicPr>
        <p:blipFill>
          <a:blip r:embed="rId2"/>
          <a:srcRect/>
          <a:stretch>
            <a:fillRect/>
          </a:stretch>
        </p:blipFill>
        <p:spPr bwMode="auto">
          <a:xfrm>
            <a:off x="1187624" y="1501278"/>
            <a:ext cx="6695934" cy="4843092"/>
          </a:xfrm>
          <a:prstGeom prst="rect">
            <a:avLst/>
          </a:prstGeom>
          <a:noFill/>
          <a:ln w="9525">
            <a:noFill/>
            <a:miter lim="800000"/>
            <a:headEnd/>
            <a:tailEnd/>
          </a:ln>
        </p:spPr>
      </p:pic>
    </p:spTree>
    <p:extLst>
      <p:ext uri="{BB962C8B-B14F-4D97-AF65-F5344CB8AC3E}">
        <p14:creationId xmlns:p14="http://schemas.microsoft.com/office/powerpoint/2010/main" val="203245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388" y="115888"/>
            <a:ext cx="7467600" cy="4875212"/>
          </a:xfrm>
        </p:spPr>
        <p:txBody>
          <a:bodyPr/>
          <a:lstStyle/>
          <a:p>
            <a:pPr marL="0" indent="0" eaLnBrk="1" hangingPunct="1">
              <a:buFont typeface="Wingdings 2" pitchFamily="18" charset="2"/>
              <a:buNone/>
            </a:pPr>
            <a:r>
              <a:rPr lang="zh-CN" altLang="en-US" sz="4800" smtClean="0"/>
              <a:t>火锅</a:t>
            </a:r>
            <a:endParaRPr lang="en-US" altLang="zh-CN" sz="4800" smtClean="0"/>
          </a:p>
          <a:p>
            <a:pPr marL="0" indent="0" eaLnBrk="1" hangingPunct="1">
              <a:buFont typeface="Wingdings 2" pitchFamily="18" charset="2"/>
              <a:buNone/>
            </a:pPr>
            <a:r>
              <a:rPr lang="en-US" altLang="zh-CN" sz="4800" smtClean="0"/>
              <a:t>hotpot</a:t>
            </a:r>
            <a:endParaRPr lang="zh-CN" altLang="en-US" sz="4800" smtClean="0"/>
          </a:p>
        </p:txBody>
      </p:sp>
      <p:pic>
        <p:nvPicPr>
          <p:cNvPr id="22530" name="Picture 2" descr="http://pic6.nipic.com/20100324/1942326_105746379837_2.jpg"/>
          <p:cNvPicPr>
            <a:picLocks noChangeAspect="1" noChangeArrowheads="1"/>
          </p:cNvPicPr>
          <p:nvPr/>
        </p:nvPicPr>
        <p:blipFill>
          <a:blip r:embed="rId2"/>
          <a:srcRect/>
          <a:stretch>
            <a:fillRect/>
          </a:stretch>
        </p:blipFill>
        <p:spPr bwMode="auto">
          <a:xfrm>
            <a:off x="2411413" y="1557338"/>
            <a:ext cx="6315075" cy="4598987"/>
          </a:xfrm>
          <a:prstGeom prst="rect">
            <a:avLst/>
          </a:prstGeom>
          <a:noFill/>
          <a:ln w="9525">
            <a:noFill/>
            <a:miter lim="800000"/>
            <a:headEnd/>
            <a:tailEnd/>
          </a:ln>
        </p:spPr>
      </p:pic>
    </p:spTree>
    <p:extLst>
      <p:ext uri="{BB962C8B-B14F-4D97-AF65-F5344CB8AC3E}">
        <p14:creationId xmlns:p14="http://schemas.microsoft.com/office/powerpoint/2010/main" val="135686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850" y="260350"/>
            <a:ext cx="7467600" cy="2160588"/>
          </a:xfrm>
        </p:spPr>
        <p:txBody>
          <a:bodyPr/>
          <a:lstStyle/>
          <a:p>
            <a:pPr eaLnBrk="1" hangingPunct="1"/>
            <a:r>
              <a:rPr lang="zh-CN" altLang="en-US" sz="3600" smtClean="0"/>
              <a:t>水煮肉片</a:t>
            </a:r>
            <a:endParaRPr lang="en-US" altLang="zh-CN" sz="3600" smtClean="0"/>
          </a:p>
          <a:p>
            <a:pPr eaLnBrk="1" hangingPunct="1"/>
            <a:r>
              <a:rPr lang="en-US" altLang="zh-CN" sz="3600" smtClean="0"/>
              <a:t>Chili water boiled beef slices</a:t>
            </a:r>
          </a:p>
        </p:txBody>
      </p:sp>
      <p:pic>
        <p:nvPicPr>
          <p:cNvPr id="23554" name="Picture 4" descr="http://pic4.nipic.com/20090817/2482394_102628099_2.jpg"/>
          <p:cNvPicPr>
            <a:picLocks noChangeAspect="1" noChangeArrowheads="1"/>
          </p:cNvPicPr>
          <p:nvPr/>
        </p:nvPicPr>
        <p:blipFill>
          <a:blip r:embed="rId2"/>
          <a:srcRect/>
          <a:stretch>
            <a:fillRect/>
          </a:stretch>
        </p:blipFill>
        <p:spPr bwMode="auto">
          <a:xfrm>
            <a:off x="1835150" y="2178050"/>
            <a:ext cx="6240463" cy="4679950"/>
          </a:xfrm>
          <a:prstGeom prst="rect">
            <a:avLst/>
          </a:prstGeom>
          <a:noFill/>
          <a:ln w="9525">
            <a:noFill/>
            <a:miter lim="800000"/>
            <a:headEnd/>
            <a:tailEnd/>
          </a:ln>
        </p:spPr>
      </p:pic>
    </p:spTree>
    <p:extLst>
      <p:ext uri="{BB962C8B-B14F-4D97-AF65-F5344CB8AC3E}">
        <p14:creationId xmlns:p14="http://schemas.microsoft.com/office/powerpoint/2010/main" val="48199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813"/>
            <a:ext cx="7467600" cy="1439862"/>
          </a:xfrm>
        </p:spPr>
        <p:txBody>
          <a:bodyPr/>
          <a:lstStyle/>
          <a:p>
            <a:pPr eaLnBrk="1" hangingPunct="1"/>
            <a:r>
              <a:rPr lang="zh-CN" altLang="en-US" sz="3600" smtClean="0"/>
              <a:t>蕃茄炒蛋</a:t>
            </a:r>
            <a:endParaRPr lang="en-US" altLang="zh-CN" sz="3600" smtClean="0"/>
          </a:p>
          <a:p>
            <a:pPr eaLnBrk="1" hangingPunct="1"/>
            <a:r>
              <a:rPr lang="en-US" altLang="zh-CN" sz="3600" smtClean="0"/>
              <a:t>Scrambled egg with tomato</a:t>
            </a:r>
            <a:endParaRPr lang="zh-CN" altLang="en-US" sz="3600" smtClean="0"/>
          </a:p>
        </p:txBody>
      </p:sp>
      <p:pic>
        <p:nvPicPr>
          <p:cNvPr id="24578" name="Picture 2" descr="http://pic15.nipic.com/20110715/5944823_192609569167_2.jpg"/>
          <p:cNvPicPr>
            <a:picLocks noChangeAspect="1" noChangeArrowheads="1"/>
          </p:cNvPicPr>
          <p:nvPr/>
        </p:nvPicPr>
        <p:blipFill>
          <a:blip r:embed="rId2"/>
          <a:srcRect/>
          <a:stretch>
            <a:fillRect/>
          </a:stretch>
        </p:blipFill>
        <p:spPr bwMode="auto">
          <a:xfrm>
            <a:off x="1908175" y="2252663"/>
            <a:ext cx="6156325" cy="4616450"/>
          </a:xfrm>
          <a:prstGeom prst="rect">
            <a:avLst/>
          </a:prstGeom>
          <a:noFill/>
          <a:ln w="9525">
            <a:noFill/>
            <a:miter lim="800000"/>
            <a:headEnd/>
            <a:tailEnd/>
          </a:ln>
        </p:spPr>
      </p:pic>
    </p:spTree>
    <p:extLst>
      <p:ext uri="{BB962C8B-B14F-4D97-AF65-F5344CB8AC3E}">
        <p14:creationId xmlns:p14="http://schemas.microsoft.com/office/powerpoint/2010/main" val="267432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88913"/>
            <a:ext cx="7467600" cy="1439862"/>
          </a:xfrm>
        </p:spPr>
        <p:txBody>
          <a:bodyPr/>
          <a:lstStyle/>
          <a:p>
            <a:pPr eaLnBrk="1" hangingPunct="1"/>
            <a:r>
              <a:rPr lang="zh-CN" altLang="en-US" sz="3600" smtClean="0"/>
              <a:t>辣子鸡</a:t>
            </a:r>
            <a:endParaRPr lang="en-US" altLang="zh-CN" sz="3600" smtClean="0"/>
          </a:p>
          <a:p>
            <a:pPr eaLnBrk="1" hangingPunct="1"/>
            <a:r>
              <a:rPr lang="en-US" altLang="zh-CN" sz="3600" smtClean="0"/>
              <a:t>Spicy chicken</a:t>
            </a:r>
            <a:endParaRPr lang="zh-CN" altLang="en-US" sz="3600" smtClean="0"/>
          </a:p>
        </p:txBody>
      </p:sp>
      <p:pic>
        <p:nvPicPr>
          <p:cNvPr id="25602" name="Picture 2" descr="http://pic4.nipic.com/20090923/3201708_100237077621_2.jpg"/>
          <p:cNvPicPr>
            <a:picLocks noChangeAspect="1" noChangeArrowheads="1"/>
          </p:cNvPicPr>
          <p:nvPr/>
        </p:nvPicPr>
        <p:blipFill>
          <a:blip r:embed="rId2"/>
          <a:srcRect/>
          <a:stretch>
            <a:fillRect/>
          </a:stretch>
        </p:blipFill>
        <p:spPr bwMode="auto">
          <a:xfrm>
            <a:off x="1706563" y="1754188"/>
            <a:ext cx="6249987" cy="4699000"/>
          </a:xfrm>
          <a:prstGeom prst="rect">
            <a:avLst/>
          </a:prstGeom>
          <a:noFill/>
          <a:ln w="9525">
            <a:noFill/>
            <a:miter lim="800000"/>
            <a:headEnd/>
            <a:tailEnd/>
          </a:ln>
        </p:spPr>
      </p:pic>
    </p:spTree>
    <p:extLst>
      <p:ext uri="{BB962C8B-B14F-4D97-AF65-F5344CB8AC3E}">
        <p14:creationId xmlns:p14="http://schemas.microsoft.com/office/powerpoint/2010/main" val="412619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549275"/>
            <a:ext cx="8712968" cy="2016125"/>
          </a:xfrm>
        </p:spPr>
        <p:txBody>
          <a:bodyPr/>
          <a:lstStyle/>
          <a:p>
            <a:pPr eaLnBrk="1" hangingPunct="1"/>
            <a:r>
              <a:rPr lang="zh-CN" altLang="en-US" sz="3600" dirty="0" smtClean="0"/>
              <a:t>酸菜鱼</a:t>
            </a:r>
            <a:endParaRPr lang="en-US" altLang="zh-CN" sz="3600" dirty="0" smtClean="0"/>
          </a:p>
          <a:p>
            <a:pPr eaLnBrk="1" hangingPunct="1"/>
            <a:r>
              <a:rPr lang="en-US" altLang="zh-CN" sz="3600" dirty="0" smtClean="0"/>
              <a:t>Boiled fish with pickled cabbage and chili</a:t>
            </a:r>
          </a:p>
          <a:p>
            <a:pPr eaLnBrk="1" hangingPunct="1"/>
            <a:endParaRPr lang="en-US" altLang="zh-CN" dirty="0" smtClean="0"/>
          </a:p>
          <a:p>
            <a:pPr eaLnBrk="1" hangingPunct="1"/>
            <a:endParaRPr lang="zh-CN" altLang="en-US" dirty="0" smtClean="0"/>
          </a:p>
        </p:txBody>
      </p:sp>
      <p:pic>
        <p:nvPicPr>
          <p:cNvPr id="26626" name="Picture 2" descr="http://pic4.nipic.com/20091107/3285852_194546064043_2.jpg"/>
          <p:cNvPicPr>
            <a:picLocks noChangeAspect="1" noChangeArrowheads="1"/>
          </p:cNvPicPr>
          <p:nvPr/>
        </p:nvPicPr>
        <p:blipFill>
          <a:blip r:embed="rId2"/>
          <a:srcRect/>
          <a:stretch>
            <a:fillRect/>
          </a:stretch>
        </p:blipFill>
        <p:spPr bwMode="auto">
          <a:xfrm>
            <a:off x="1258887" y="2060848"/>
            <a:ext cx="6829425" cy="4581525"/>
          </a:xfrm>
          <a:prstGeom prst="rect">
            <a:avLst/>
          </a:prstGeom>
          <a:noFill/>
          <a:ln w="9525">
            <a:noFill/>
            <a:miter lim="800000"/>
            <a:headEnd/>
            <a:tailEnd/>
          </a:ln>
        </p:spPr>
      </p:pic>
    </p:spTree>
    <p:extLst>
      <p:ext uri="{BB962C8B-B14F-4D97-AF65-F5344CB8AC3E}">
        <p14:creationId xmlns:p14="http://schemas.microsoft.com/office/powerpoint/2010/main" val="229505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9772" y="2306638"/>
            <a:ext cx="8229600" cy="1143000"/>
          </a:xfrm>
        </p:spPr>
        <p:txBody>
          <a:bodyPr/>
          <a:lstStyle/>
          <a:p>
            <a:r>
              <a:rPr lang="en-US" altLang="zh-CN" dirty="0" smtClean="0"/>
              <a:t>I have a dream…</a:t>
            </a:r>
            <a:endParaRPr lang="zh-CN" altLang="en-US" dirty="0"/>
          </a:p>
        </p:txBody>
      </p:sp>
    </p:spTree>
    <p:extLst>
      <p:ext uri="{BB962C8B-B14F-4D97-AF65-F5344CB8AC3E}">
        <p14:creationId xmlns:p14="http://schemas.microsoft.com/office/powerpoint/2010/main" val="14007198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850" y="333375"/>
            <a:ext cx="7467600" cy="1727200"/>
          </a:xfrm>
        </p:spPr>
        <p:txBody>
          <a:bodyPr/>
          <a:lstStyle/>
          <a:p>
            <a:pPr eaLnBrk="1" hangingPunct="1"/>
            <a:r>
              <a:rPr lang="zh-CN" altLang="en-US" sz="3600" smtClean="0"/>
              <a:t>干煸四季豆</a:t>
            </a:r>
            <a:endParaRPr lang="en-US" altLang="zh-CN" sz="3600" smtClean="0"/>
          </a:p>
          <a:p>
            <a:pPr eaLnBrk="1" hangingPunct="1"/>
            <a:r>
              <a:rPr lang="zh-CN" altLang="en-US" sz="3600" smtClean="0"/>
              <a:t> </a:t>
            </a:r>
            <a:r>
              <a:rPr lang="en-US" altLang="zh-CN" sz="3600" smtClean="0"/>
              <a:t>dry fried string beans </a:t>
            </a:r>
          </a:p>
          <a:p>
            <a:pPr eaLnBrk="1" hangingPunct="1"/>
            <a:endParaRPr lang="zh-CN" altLang="en-US" sz="3600" smtClean="0"/>
          </a:p>
        </p:txBody>
      </p:sp>
      <p:pic>
        <p:nvPicPr>
          <p:cNvPr id="27650" name="Picture 2" descr="http://www.comefromchina.org/uploads/201103/1299446938i6GGKwiG.jpg"/>
          <p:cNvPicPr>
            <a:picLocks noChangeAspect="1" noChangeArrowheads="1"/>
          </p:cNvPicPr>
          <p:nvPr/>
        </p:nvPicPr>
        <p:blipFill>
          <a:blip r:embed="rId2"/>
          <a:srcRect/>
          <a:stretch>
            <a:fillRect/>
          </a:stretch>
        </p:blipFill>
        <p:spPr bwMode="auto">
          <a:xfrm>
            <a:off x="1244600" y="1700213"/>
            <a:ext cx="6816725" cy="4824412"/>
          </a:xfrm>
          <a:prstGeom prst="rect">
            <a:avLst/>
          </a:prstGeom>
          <a:noFill/>
          <a:ln w="9525">
            <a:noFill/>
            <a:miter lim="800000"/>
            <a:headEnd/>
            <a:tailEnd/>
          </a:ln>
        </p:spPr>
      </p:pic>
    </p:spTree>
    <p:extLst>
      <p:ext uri="{BB962C8B-B14F-4D97-AF65-F5344CB8AC3E}">
        <p14:creationId xmlns:p14="http://schemas.microsoft.com/office/powerpoint/2010/main" val="367187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388" y="188913"/>
            <a:ext cx="8964612" cy="6553200"/>
          </a:xfrm>
        </p:spPr>
        <p:txBody>
          <a:bodyPr rtlCol="0">
            <a:normAutofit/>
          </a:bodyPr>
          <a:lstStyle/>
          <a:p>
            <a:pPr marL="0" indent="0" fontAlgn="auto">
              <a:spcAft>
                <a:spcPts val="0"/>
              </a:spcAft>
              <a:buFont typeface="Arial" pitchFamily="34" charset="0"/>
              <a:buNone/>
              <a:defRPr/>
            </a:pPr>
            <a:r>
              <a:rPr lang="en-US" altLang="zh-CN" dirty="0" smtClean="0">
                <a:solidFill>
                  <a:srgbClr val="FF0000"/>
                </a:solidFill>
              </a:rPr>
              <a:t>Invite:</a:t>
            </a:r>
          </a:p>
          <a:p>
            <a:pPr fontAlgn="auto">
              <a:spcAft>
                <a:spcPts val="0"/>
              </a:spcAft>
              <a:buFont typeface="Arial" pitchFamily="34" charset="0"/>
              <a:buChar char="•"/>
              <a:defRPr/>
            </a:pPr>
            <a:r>
              <a:rPr lang="en-US" altLang="zh-CN" dirty="0"/>
              <a:t>I wonder if you are </a:t>
            </a:r>
            <a:r>
              <a:rPr lang="en-US" altLang="zh-CN" dirty="0" smtClean="0"/>
              <a:t>free...</a:t>
            </a:r>
            <a:endParaRPr lang="en-US" altLang="zh-CN" dirty="0"/>
          </a:p>
          <a:p>
            <a:pPr fontAlgn="auto">
              <a:spcAft>
                <a:spcPts val="0"/>
              </a:spcAft>
              <a:buFont typeface="Arial" pitchFamily="34" charset="0"/>
              <a:buChar char="•"/>
              <a:defRPr/>
            </a:pPr>
            <a:r>
              <a:rPr lang="en-US" altLang="zh-CN" dirty="0"/>
              <a:t>I wonder if you’ve had any </a:t>
            </a:r>
            <a:r>
              <a:rPr lang="en-US" altLang="zh-CN" dirty="0" smtClean="0"/>
              <a:t>plans…</a:t>
            </a:r>
            <a:endParaRPr lang="en-US" altLang="zh-CN" dirty="0"/>
          </a:p>
          <a:p>
            <a:pPr marL="0" indent="0" fontAlgn="auto">
              <a:spcAft>
                <a:spcPts val="0"/>
              </a:spcAft>
              <a:buFont typeface="Arial" pitchFamily="34" charset="0"/>
              <a:buNone/>
              <a:defRPr/>
            </a:pPr>
            <a:r>
              <a:rPr lang="en-US" altLang="zh-CN" dirty="0" smtClean="0">
                <a:solidFill>
                  <a:srgbClr val="FF0000"/>
                </a:solidFill>
              </a:rPr>
              <a:t>Plan:</a:t>
            </a:r>
          </a:p>
          <a:p>
            <a:pPr fontAlgn="auto">
              <a:spcAft>
                <a:spcPts val="0"/>
              </a:spcAft>
              <a:buFont typeface="Arial" pitchFamily="34" charset="0"/>
              <a:buChar char="•"/>
              <a:defRPr/>
            </a:pPr>
            <a:r>
              <a:rPr lang="en-US" altLang="zh-CN" dirty="0" smtClean="0"/>
              <a:t>We’d like to invite </a:t>
            </a:r>
            <a:r>
              <a:rPr lang="en-US" altLang="zh-CN" dirty="0"/>
              <a:t>you to the banquet held in your </a:t>
            </a:r>
            <a:r>
              <a:rPr lang="en-US" altLang="zh-CN" dirty="0" smtClean="0"/>
              <a:t>honor...</a:t>
            </a:r>
            <a:endParaRPr lang="en-US" altLang="zh-CN" dirty="0"/>
          </a:p>
          <a:p>
            <a:pPr fontAlgn="auto">
              <a:spcAft>
                <a:spcPts val="0"/>
              </a:spcAft>
              <a:buFont typeface="Arial" pitchFamily="34" charset="0"/>
              <a:buChar char="•"/>
              <a:defRPr/>
            </a:pPr>
            <a:r>
              <a:rPr lang="en-US" altLang="zh-CN" dirty="0" smtClean="0"/>
              <a:t>I’d </a:t>
            </a:r>
            <a:r>
              <a:rPr lang="en-US" altLang="zh-CN" dirty="0"/>
              <a:t>like to hold a dinner in your honor</a:t>
            </a:r>
            <a:r>
              <a:rPr lang="en-US" altLang="zh-CN" dirty="0" smtClean="0"/>
              <a:t>.</a:t>
            </a:r>
          </a:p>
          <a:p>
            <a:pPr marL="0" indent="0" fontAlgn="auto">
              <a:spcAft>
                <a:spcPts val="0"/>
              </a:spcAft>
              <a:buFont typeface="Arial" pitchFamily="34" charset="0"/>
              <a:buNone/>
              <a:defRPr/>
            </a:pPr>
            <a:r>
              <a:rPr lang="en-US" altLang="zh-CN" dirty="0" smtClean="0">
                <a:solidFill>
                  <a:srgbClr val="FF0000"/>
                </a:solidFill>
              </a:rPr>
              <a:t>Respond:</a:t>
            </a:r>
          </a:p>
          <a:p>
            <a:pPr fontAlgn="auto">
              <a:spcAft>
                <a:spcPts val="0"/>
              </a:spcAft>
              <a:buFont typeface="Arial" pitchFamily="34" charset="0"/>
              <a:buChar char="•"/>
              <a:defRPr/>
            </a:pPr>
            <a:r>
              <a:rPr lang="en-US" altLang="zh-CN" dirty="0" smtClean="0"/>
              <a:t>I’d </a:t>
            </a:r>
            <a:r>
              <a:rPr lang="en-US" altLang="zh-CN" dirty="0"/>
              <a:t>be delighted to come</a:t>
            </a:r>
            <a:r>
              <a:rPr lang="en-US" altLang="zh-CN" dirty="0" smtClean="0"/>
              <a:t>.</a:t>
            </a:r>
          </a:p>
          <a:p>
            <a:pPr fontAlgn="auto">
              <a:spcAft>
                <a:spcPts val="0"/>
              </a:spcAft>
              <a:buFont typeface="Arial" pitchFamily="34" charset="0"/>
              <a:buChar char="•"/>
              <a:defRPr/>
            </a:pPr>
            <a:r>
              <a:rPr lang="en-US" altLang="zh-CN" dirty="0" smtClean="0"/>
              <a:t>I’m pleased to come.</a:t>
            </a:r>
            <a:endParaRPr lang="en-US" altLang="zh-CN" dirty="0"/>
          </a:p>
          <a:p>
            <a:pPr marL="0" indent="0" fontAlgn="auto">
              <a:spcAft>
                <a:spcPts val="0"/>
              </a:spcAft>
              <a:buFont typeface="Arial" pitchFamily="34" charset="0"/>
              <a:buNone/>
              <a:defRPr/>
            </a:pPr>
            <a:endParaRPr lang="en-US" altLang="zh-CN" dirty="0"/>
          </a:p>
          <a:p>
            <a:pPr marL="0" indent="0" fontAlgn="auto">
              <a:spcAft>
                <a:spcPts val="0"/>
              </a:spcAft>
              <a:buFont typeface="Arial" pitchFamily="34" charset="0"/>
              <a:buNone/>
              <a:defRPr/>
            </a:pPr>
            <a:endParaRPr lang="zh-CN" altLang="en-US" dirty="0"/>
          </a:p>
        </p:txBody>
      </p:sp>
    </p:spTree>
    <p:extLst>
      <p:ext uri="{BB962C8B-B14F-4D97-AF65-F5344CB8AC3E}">
        <p14:creationId xmlns:p14="http://schemas.microsoft.com/office/powerpoint/2010/main" val="272526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arn(inVertical)">
                                      <p:cBhvr>
                                        <p:cTn id="38" dur="500"/>
                                        <p:tgtEl>
                                          <p:spTgt spid="3">
                                            <p:txEl>
                                              <p:pRg st="7" end="7"/>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arn(inVertical)">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950" y="188913"/>
            <a:ext cx="8928100" cy="6553200"/>
          </a:xfrm>
        </p:spPr>
        <p:txBody>
          <a:bodyPr rtlCol="0">
            <a:normAutofit/>
          </a:bodyPr>
          <a:lstStyle/>
          <a:p>
            <a:pPr marL="0" indent="0" fontAlgn="auto">
              <a:spcAft>
                <a:spcPts val="0"/>
              </a:spcAft>
              <a:buFont typeface="Arial" pitchFamily="34" charset="0"/>
              <a:buNone/>
              <a:defRPr/>
            </a:pPr>
            <a:r>
              <a:rPr lang="en-US" altLang="zh-CN" dirty="0" smtClean="0">
                <a:solidFill>
                  <a:srgbClr val="FF0000"/>
                </a:solidFill>
              </a:rPr>
              <a:t>Time:</a:t>
            </a:r>
          </a:p>
          <a:p>
            <a:pPr fontAlgn="auto">
              <a:spcAft>
                <a:spcPts val="0"/>
              </a:spcAft>
              <a:buFont typeface="Arial" pitchFamily="34" charset="0"/>
              <a:buChar char="•"/>
              <a:defRPr/>
            </a:pPr>
            <a:r>
              <a:rPr lang="en-US" altLang="zh-CN" dirty="0" smtClean="0"/>
              <a:t>I’ll pick you up at …</a:t>
            </a:r>
          </a:p>
          <a:p>
            <a:pPr marL="0" indent="0" fontAlgn="auto">
              <a:spcAft>
                <a:spcPts val="0"/>
              </a:spcAft>
              <a:buFont typeface="Arial" pitchFamily="34" charset="0"/>
              <a:buNone/>
              <a:defRPr/>
            </a:pPr>
            <a:endParaRPr lang="en-US" altLang="zh-CN" dirty="0" smtClean="0"/>
          </a:p>
          <a:p>
            <a:pPr marL="0" indent="0" fontAlgn="auto">
              <a:spcAft>
                <a:spcPts val="0"/>
              </a:spcAft>
              <a:buFont typeface="Arial" pitchFamily="34" charset="0"/>
              <a:buNone/>
              <a:defRPr/>
            </a:pPr>
            <a:r>
              <a:rPr lang="en-US" altLang="zh-CN" dirty="0" smtClean="0">
                <a:solidFill>
                  <a:srgbClr val="FF0000"/>
                </a:solidFill>
              </a:rPr>
              <a:t>Complimentary close:</a:t>
            </a:r>
          </a:p>
          <a:p>
            <a:pPr fontAlgn="auto">
              <a:spcAft>
                <a:spcPts val="0"/>
              </a:spcAft>
              <a:buFont typeface="Arial" pitchFamily="34" charset="0"/>
              <a:buChar char="•"/>
              <a:defRPr/>
            </a:pPr>
            <a:r>
              <a:rPr lang="en-US" altLang="zh-CN" dirty="0"/>
              <a:t>We shall be </a:t>
            </a:r>
            <a:r>
              <a:rPr lang="en-US" altLang="zh-CN" dirty="0" smtClean="0"/>
              <a:t>honored </a:t>
            </a:r>
            <a:r>
              <a:rPr lang="en-US" altLang="zh-CN" dirty="0"/>
              <a:t>by your </a:t>
            </a:r>
            <a:r>
              <a:rPr lang="en-US" altLang="zh-CN" dirty="0" smtClean="0"/>
              <a:t>presence.</a:t>
            </a:r>
          </a:p>
          <a:p>
            <a:pPr fontAlgn="auto">
              <a:spcAft>
                <a:spcPts val="0"/>
              </a:spcAft>
              <a:buFont typeface="Arial" pitchFamily="34" charset="0"/>
              <a:buChar char="•"/>
              <a:defRPr/>
            </a:pPr>
            <a:r>
              <a:rPr lang="en-US" altLang="zh-CN" dirty="0" smtClean="0"/>
              <a:t>Looking forward to seeing you there.</a:t>
            </a:r>
            <a:endParaRPr lang="en-US" altLang="zh-CN" dirty="0"/>
          </a:p>
          <a:p>
            <a:pPr marL="0" indent="0" fontAlgn="auto">
              <a:spcAft>
                <a:spcPts val="0"/>
              </a:spcAft>
              <a:buFont typeface="Arial" pitchFamily="34" charset="0"/>
              <a:buNone/>
              <a:defRPr/>
            </a:pPr>
            <a:endParaRPr lang="en-US" altLang="zh-CN" dirty="0" smtClean="0"/>
          </a:p>
          <a:p>
            <a:pPr marL="0" indent="0" fontAlgn="auto">
              <a:spcAft>
                <a:spcPts val="0"/>
              </a:spcAft>
              <a:buFont typeface="Arial" pitchFamily="34" charset="0"/>
              <a:buNone/>
              <a:defRPr/>
            </a:pPr>
            <a:endParaRPr lang="en-US" altLang="zh-CN" dirty="0" smtClean="0"/>
          </a:p>
          <a:p>
            <a:pPr marL="0" indent="0" fontAlgn="auto">
              <a:spcAft>
                <a:spcPts val="0"/>
              </a:spcAft>
              <a:buFont typeface="Arial" pitchFamily="34" charset="0"/>
              <a:buNone/>
              <a:defRPr/>
            </a:pPr>
            <a:endParaRPr lang="zh-CN" altLang="en-US" dirty="0"/>
          </a:p>
        </p:txBody>
      </p:sp>
    </p:spTree>
    <p:extLst>
      <p:ext uri="{BB962C8B-B14F-4D97-AF65-F5344CB8AC3E}">
        <p14:creationId xmlns:p14="http://schemas.microsoft.com/office/powerpoint/2010/main" val="19181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arn(inVertical)">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88913"/>
            <a:ext cx="9036050" cy="6335712"/>
          </a:xfrm>
        </p:spPr>
        <p:txBody>
          <a:bodyPr rtlCol="0">
            <a:normAutofit fontScale="92500" lnSpcReduction="20000"/>
          </a:bodyPr>
          <a:lstStyle/>
          <a:p>
            <a:pPr fontAlgn="auto">
              <a:spcAft>
                <a:spcPts val="0"/>
              </a:spcAft>
              <a:buFont typeface="Arial" pitchFamily="34" charset="0"/>
              <a:buChar char="•"/>
              <a:defRPr/>
            </a:pPr>
            <a:r>
              <a:rPr lang="zh-CN" altLang="en-US" sz="2400" dirty="0" smtClean="0"/>
              <a:t>你明晚上有空吗？</a:t>
            </a:r>
            <a:endParaRPr lang="en-US" altLang="zh-CN" sz="2400" dirty="0"/>
          </a:p>
          <a:p>
            <a:pPr fontAlgn="auto">
              <a:spcAft>
                <a:spcPts val="0"/>
              </a:spcAft>
              <a:buFont typeface="Arial" pitchFamily="34" charset="0"/>
              <a:buChar char="•"/>
              <a:defRPr/>
            </a:pPr>
            <a:r>
              <a:rPr lang="en-US" altLang="zh-CN" sz="2400" dirty="0" smtClean="0"/>
              <a:t>I wonder if you are free tomorrow evening.</a:t>
            </a:r>
          </a:p>
          <a:p>
            <a:pPr fontAlgn="auto">
              <a:spcAft>
                <a:spcPts val="0"/>
              </a:spcAft>
              <a:buFont typeface="Arial" pitchFamily="34" charset="0"/>
              <a:buChar char="•"/>
              <a:defRPr/>
            </a:pPr>
            <a:r>
              <a:rPr lang="en-US" altLang="zh-CN" sz="2400" dirty="0" smtClean="0"/>
              <a:t>I wonder if you’ve had any plans for tomorrow evening.</a:t>
            </a:r>
          </a:p>
          <a:p>
            <a:pPr fontAlgn="auto">
              <a:spcAft>
                <a:spcPts val="0"/>
              </a:spcAft>
              <a:buFont typeface="Arial" pitchFamily="34" charset="0"/>
              <a:buChar char="•"/>
              <a:defRPr/>
            </a:pPr>
            <a:r>
              <a:rPr lang="zh-CN" altLang="en-US" sz="2400" dirty="0" smtClean="0"/>
              <a:t>我们董事长要我来邀请您参加晚上七点在北京饭店为您举办的宴会</a:t>
            </a:r>
            <a:endParaRPr lang="en-US" altLang="zh-CN" sz="2400" dirty="0" smtClean="0"/>
          </a:p>
          <a:p>
            <a:pPr fontAlgn="auto">
              <a:spcAft>
                <a:spcPts val="0"/>
              </a:spcAft>
              <a:buFont typeface="Arial" pitchFamily="34" charset="0"/>
              <a:buChar char="•"/>
              <a:defRPr/>
            </a:pPr>
            <a:r>
              <a:rPr lang="en-US" altLang="zh-CN" sz="2400" dirty="0" smtClean="0"/>
              <a:t>Our president has asked me to come over to invite you to the banquet held in your honor at the Beijing Hotel 7:00.</a:t>
            </a:r>
          </a:p>
          <a:p>
            <a:pPr fontAlgn="auto">
              <a:spcAft>
                <a:spcPts val="0"/>
              </a:spcAft>
              <a:buFont typeface="Arial" pitchFamily="34" charset="0"/>
              <a:buChar char="•"/>
              <a:defRPr/>
            </a:pPr>
            <a:r>
              <a:rPr lang="zh-CN" altLang="en-US" sz="2400" dirty="0" smtClean="0"/>
              <a:t>那我就设宴为你洗尘</a:t>
            </a:r>
            <a:endParaRPr lang="en-US" altLang="zh-CN" sz="2400" dirty="0" smtClean="0"/>
          </a:p>
          <a:p>
            <a:pPr fontAlgn="auto">
              <a:spcAft>
                <a:spcPts val="0"/>
              </a:spcAft>
              <a:buFont typeface="Arial" pitchFamily="34" charset="0"/>
              <a:buChar char="•"/>
              <a:defRPr/>
            </a:pPr>
            <a:r>
              <a:rPr lang="en-US" altLang="zh-CN" sz="2400" dirty="0" smtClean="0"/>
              <a:t>I’d like to hold a dinner in your honor.</a:t>
            </a:r>
          </a:p>
          <a:p>
            <a:pPr fontAlgn="auto">
              <a:spcAft>
                <a:spcPts val="0"/>
              </a:spcAft>
              <a:buFont typeface="Arial" pitchFamily="34" charset="0"/>
              <a:buChar char="•"/>
              <a:defRPr/>
            </a:pPr>
            <a:r>
              <a:rPr lang="zh-CN" altLang="en-US" sz="2400" dirty="0" smtClean="0"/>
              <a:t>请你的夫人今晚一起来</a:t>
            </a:r>
            <a:endParaRPr lang="en-US" altLang="zh-CN" sz="2400" dirty="0" smtClean="0"/>
          </a:p>
          <a:p>
            <a:pPr fontAlgn="auto">
              <a:spcAft>
                <a:spcPts val="0"/>
              </a:spcAft>
              <a:buFont typeface="Arial" pitchFamily="34" charset="0"/>
              <a:buChar char="•"/>
              <a:defRPr/>
            </a:pPr>
            <a:r>
              <a:rPr lang="en-US" altLang="zh-CN" sz="2400" dirty="0" smtClean="0"/>
              <a:t>Please ask your wife to join us for dinner tonight.</a:t>
            </a:r>
          </a:p>
          <a:p>
            <a:pPr fontAlgn="auto">
              <a:spcAft>
                <a:spcPts val="0"/>
              </a:spcAft>
              <a:buFont typeface="Arial" pitchFamily="34" charset="0"/>
              <a:buChar char="•"/>
              <a:defRPr/>
            </a:pPr>
            <a:r>
              <a:rPr lang="zh-CN" altLang="en-US" sz="2400" dirty="0" smtClean="0"/>
              <a:t>我很高兴前往</a:t>
            </a:r>
            <a:endParaRPr lang="en-US" altLang="zh-CN" sz="2400" dirty="0" smtClean="0"/>
          </a:p>
          <a:p>
            <a:pPr fontAlgn="auto">
              <a:spcAft>
                <a:spcPts val="0"/>
              </a:spcAft>
              <a:buFont typeface="Arial" pitchFamily="34" charset="0"/>
              <a:buChar char="•"/>
              <a:defRPr/>
            </a:pPr>
            <a:r>
              <a:rPr lang="en-US" altLang="zh-CN" sz="2400" dirty="0" smtClean="0"/>
              <a:t>I’d be delighted to come.</a:t>
            </a:r>
          </a:p>
          <a:p>
            <a:pPr fontAlgn="auto">
              <a:spcAft>
                <a:spcPts val="0"/>
              </a:spcAft>
              <a:buFont typeface="Arial" pitchFamily="34" charset="0"/>
              <a:buChar char="•"/>
              <a:defRPr/>
            </a:pPr>
            <a:r>
              <a:rPr lang="zh-CN" altLang="en-US" sz="2400" dirty="0"/>
              <a:t>你想得可真周到</a:t>
            </a:r>
            <a:endParaRPr lang="en-US" altLang="zh-CN" sz="2400" dirty="0"/>
          </a:p>
          <a:p>
            <a:pPr fontAlgn="auto">
              <a:spcAft>
                <a:spcPts val="0"/>
              </a:spcAft>
              <a:buFont typeface="Arial" pitchFamily="34" charset="0"/>
              <a:buChar char="•"/>
              <a:defRPr/>
            </a:pPr>
            <a:r>
              <a:rPr lang="en-US" altLang="zh-CN" sz="2400" dirty="0"/>
              <a:t>It’s very thoughtful of you.</a:t>
            </a:r>
          </a:p>
          <a:p>
            <a:pPr fontAlgn="auto">
              <a:spcAft>
                <a:spcPts val="0"/>
              </a:spcAft>
              <a:buFont typeface="Arial" pitchFamily="34" charset="0"/>
              <a:buChar char="•"/>
              <a:defRPr/>
            </a:pPr>
            <a:r>
              <a:rPr lang="zh-CN" altLang="en-US" sz="2400" dirty="0"/>
              <a:t>六点半我到这里来接你</a:t>
            </a:r>
            <a:endParaRPr lang="en-US" altLang="zh-CN" sz="2400" dirty="0"/>
          </a:p>
          <a:p>
            <a:pPr fontAlgn="auto">
              <a:spcAft>
                <a:spcPts val="0"/>
              </a:spcAft>
              <a:buFont typeface="Arial" pitchFamily="34" charset="0"/>
              <a:buChar char="•"/>
              <a:defRPr/>
            </a:pPr>
            <a:r>
              <a:rPr lang="en-US" altLang="zh-CN" sz="2400" dirty="0"/>
              <a:t>I’ll be there to pick you up at 6:30.</a:t>
            </a:r>
          </a:p>
          <a:p>
            <a:pPr fontAlgn="auto">
              <a:spcAft>
                <a:spcPts val="0"/>
              </a:spcAft>
              <a:buFont typeface="Arial" pitchFamily="34" charset="0"/>
              <a:buChar char="•"/>
              <a:defRPr/>
            </a:pPr>
            <a:r>
              <a:rPr lang="zh-CN" altLang="en-US" sz="2400" dirty="0"/>
              <a:t>如蒙光临，不胜荣幸</a:t>
            </a:r>
            <a:endParaRPr lang="en-US" altLang="zh-CN" sz="2400" dirty="0"/>
          </a:p>
          <a:p>
            <a:pPr fontAlgn="auto">
              <a:spcAft>
                <a:spcPts val="0"/>
              </a:spcAft>
              <a:buFont typeface="Arial" pitchFamily="34" charset="0"/>
              <a:buChar char="•"/>
              <a:defRPr/>
            </a:pPr>
            <a:r>
              <a:rPr lang="en-US" altLang="zh-CN" sz="2400" dirty="0"/>
              <a:t>We shall be greatly honored by your gracious presence</a:t>
            </a:r>
            <a:r>
              <a:rPr lang="en-US" altLang="zh-CN" sz="2400" dirty="0" smtClean="0"/>
              <a:t>.</a:t>
            </a:r>
          </a:p>
          <a:p>
            <a:pPr fontAlgn="auto">
              <a:spcAft>
                <a:spcPts val="0"/>
              </a:spcAft>
              <a:buFont typeface="Arial" pitchFamily="34" charset="0"/>
              <a:buChar char="•"/>
              <a:defRPr/>
            </a:pPr>
            <a:endParaRPr lang="zh-CN" altLang="en-US" sz="2400" dirty="0"/>
          </a:p>
        </p:txBody>
      </p:sp>
    </p:spTree>
    <p:extLst>
      <p:ext uri="{BB962C8B-B14F-4D97-AF65-F5344CB8AC3E}">
        <p14:creationId xmlns:p14="http://schemas.microsoft.com/office/powerpoint/2010/main" val="70012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5" dur="500"/>
                                        <p:tgtEl>
                                          <p:spTgt spid="3">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0" dur="500"/>
                                        <p:tgtEl>
                                          <p:spTgt spid="3">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35" dur="500"/>
                                        <p:tgtEl>
                                          <p:spTgt spid="3">
                                            <p:txEl>
                                              <p:pRg st="11" end="1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40" dur="500"/>
                                        <p:tgtEl>
                                          <p:spTgt spid="3">
                                            <p:txEl>
                                              <p:pRg st="12" end="1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45" dur="500"/>
                                        <p:tgtEl>
                                          <p:spTgt spid="3">
                                            <p:txEl>
                                              <p:pRg st="13" end="1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3">
                                            <p:txEl>
                                              <p:pRg st="14" end="14"/>
                                            </p:txEl>
                                          </p:spTgt>
                                        </p:tgtEl>
                                        <p:attrNameLst>
                                          <p:attrName>style.visibility</p:attrName>
                                        </p:attrNameLst>
                                      </p:cBhvr>
                                      <p:to>
                                        <p:strVal val="visible"/>
                                      </p:to>
                                    </p:set>
                                    <p:animEffect transition="in" filter="randombar(horizontal)">
                                      <p:cBhvr>
                                        <p:cTn id="50" dur="500"/>
                                        <p:tgtEl>
                                          <p:spTgt spid="3">
                                            <p:txEl>
                                              <p:pRg st="14" end="1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animEffect transition="in" filter="randombar(horizontal)">
                                      <p:cBhvr>
                                        <p:cTn id="55" dur="500"/>
                                        <p:tgtEl>
                                          <p:spTgt spid="3">
                                            <p:txEl>
                                              <p:pRg st="15" end="1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3">
                                            <p:txEl>
                                              <p:pRg st="16" end="16"/>
                                            </p:txEl>
                                          </p:spTgt>
                                        </p:tgtEl>
                                        <p:attrNameLst>
                                          <p:attrName>style.visibility</p:attrName>
                                        </p:attrNameLst>
                                      </p:cBhvr>
                                      <p:to>
                                        <p:strVal val="visible"/>
                                      </p:to>
                                    </p:set>
                                    <p:animEffect transition="in" filter="randombar(horizontal)">
                                      <p:cBhvr>
                                        <p:cTn id="60"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388" y="260350"/>
            <a:ext cx="8785225" cy="6337300"/>
          </a:xfrm>
        </p:spPr>
        <p:txBody>
          <a:bodyPr rtlCol="0">
            <a:normAutofit fontScale="92500" lnSpcReduction="20000"/>
          </a:bodyPr>
          <a:lstStyle/>
          <a:p>
            <a:pPr fontAlgn="auto">
              <a:spcAft>
                <a:spcPts val="0"/>
              </a:spcAft>
              <a:buFont typeface="Arial" pitchFamily="34" charset="0"/>
              <a:buChar char="•"/>
              <a:defRPr/>
            </a:pPr>
            <a:r>
              <a:rPr lang="en-US" altLang="zh-CN" dirty="0" smtClean="0">
                <a:solidFill>
                  <a:srgbClr val="009900"/>
                </a:solidFill>
              </a:rPr>
              <a:t>What would you like to have?</a:t>
            </a:r>
          </a:p>
          <a:p>
            <a:pPr fontAlgn="auto">
              <a:spcAft>
                <a:spcPts val="0"/>
              </a:spcAft>
              <a:buFont typeface="Arial" pitchFamily="34" charset="0"/>
              <a:buChar char="•"/>
              <a:defRPr/>
            </a:pPr>
            <a:r>
              <a:rPr lang="en-US" altLang="zh-CN" dirty="0" smtClean="0">
                <a:solidFill>
                  <a:srgbClr val="009900"/>
                </a:solidFill>
              </a:rPr>
              <a:t>Which kind of meat do you like?</a:t>
            </a:r>
          </a:p>
          <a:p>
            <a:pPr fontAlgn="auto">
              <a:spcAft>
                <a:spcPts val="0"/>
              </a:spcAft>
              <a:buFont typeface="Arial" pitchFamily="34" charset="0"/>
              <a:buChar char="•"/>
              <a:defRPr/>
            </a:pPr>
            <a:r>
              <a:rPr lang="en-US" altLang="zh-CN" dirty="0">
                <a:solidFill>
                  <a:srgbClr val="009900"/>
                </a:solidFill>
              </a:rPr>
              <a:t>Are there any types of food you really don’t like</a:t>
            </a:r>
            <a:r>
              <a:rPr lang="en-US" altLang="zh-CN" dirty="0" smtClean="0">
                <a:solidFill>
                  <a:srgbClr val="009900"/>
                </a:solidFill>
              </a:rPr>
              <a:t>?</a:t>
            </a:r>
          </a:p>
          <a:p>
            <a:pPr fontAlgn="auto">
              <a:spcAft>
                <a:spcPts val="0"/>
              </a:spcAft>
              <a:buFont typeface="Arial" pitchFamily="34" charset="0"/>
              <a:buChar char="•"/>
              <a:defRPr/>
            </a:pPr>
            <a:r>
              <a:rPr lang="en-US" altLang="zh-CN" dirty="0" smtClean="0">
                <a:solidFill>
                  <a:srgbClr val="009900"/>
                </a:solidFill>
              </a:rPr>
              <a:t>Would </a:t>
            </a:r>
            <a:r>
              <a:rPr lang="en-US" altLang="zh-CN" dirty="0">
                <a:solidFill>
                  <a:srgbClr val="009900"/>
                </a:solidFill>
              </a:rPr>
              <a:t>you like anything else</a:t>
            </a:r>
            <a:r>
              <a:rPr lang="en-US" altLang="zh-CN" dirty="0" smtClean="0">
                <a:solidFill>
                  <a:srgbClr val="009900"/>
                </a:solidFill>
              </a:rPr>
              <a:t>?</a:t>
            </a:r>
          </a:p>
          <a:p>
            <a:pPr marL="0" indent="0" fontAlgn="auto">
              <a:spcAft>
                <a:spcPts val="0"/>
              </a:spcAft>
              <a:buFont typeface="Arial" pitchFamily="34" charset="0"/>
              <a:buNone/>
              <a:defRPr/>
            </a:pPr>
            <a:endParaRPr lang="en-US" altLang="zh-CN" dirty="0" smtClean="0"/>
          </a:p>
          <a:p>
            <a:pPr fontAlgn="auto">
              <a:spcAft>
                <a:spcPts val="0"/>
              </a:spcAft>
              <a:buFont typeface="Arial" pitchFamily="34" charset="0"/>
              <a:buChar char="•"/>
              <a:defRPr/>
            </a:pPr>
            <a:r>
              <a:rPr lang="en-US" altLang="zh-CN" dirty="0">
                <a:solidFill>
                  <a:srgbClr val="CC66FF"/>
                </a:solidFill>
              </a:rPr>
              <a:t>I’m not familiar to the name of the food. I’m at your disposal.</a:t>
            </a:r>
          </a:p>
          <a:p>
            <a:pPr fontAlgn="auto">
              <a:spcAft>
                <a:spcPts val="0"/>
              </a:spcAft>
              <a:buFont typeface="Arial" pitchFamily="34" charset="0"/>
              <a:buChar char="•"/>
              <a:defRPr/>
            </a:pPr>
            <a:r>
              <a:rPr lang="en-US" altLang="zh-CN" dirty="0" smtClean="0">
                <a:solidFill>
                  <a:srgbClr val="CC66FF"/>
                </a:solidFill>
              </a:rPr>
              <a:t>Why not?</a:t>
            </a:r>
          </a:p>
          <a:p>
            <a:pPr fontAlgn="auto">
              <a:spcAft>
                <a:spcPts val="0"/>
              </a:spcAft>
              <a:buFont typeface="Arial" pitchFamily="34" charset="0"/>
              <a:buChar char="•"/>
              <a:defRPr/>
            </a:pPr>
            <a:r>
              <a:rPr lang="en-US" altLang="zh-CN" dirty="0" smtClean="0">
                <a:solidFill>
                  <a:srgbClr val="CC66FF"/>
                </a:solidFill>
              </a:rPr>
              <a:t>That sounds fine.</a:t>
            </a:r>
          </a:p>
          <a:p>
            <a:pPr fontAlgn="auto">
              <a:spcAft>
                <a:spcPts val="0"/>
              </a:spcAft>
              <a:buFont typeface="Arial" pitchFamily="34" charset="0"/>
              <a:buChar char="•"/>
              <a:defRPr/>
            </a:pPr>
            <a:r>
              <a:rPr lang="en-US" altLang="zh-CN" dirty="0" smtClean="0">
                <a:solidFill>
                  <a:srgbClr val="CC66FF"/>
                </a:solidFill>
              </a:rPr>
              <a:t>It’s interesting. Let’s have some.</a:t>
            </a:r>
          </a:p>
          <a:p>
            <a:pPr marL="0" indent="0" fontAlgn="auto">
              <a:spcAft>
                <a:spcPts val="0"/>
              </a:spcAft>
              <a:buFont typeface="Arial" pitchFamily="34" charset="0"/>
              <a:buNone/>
              <a:defRPr/>
            </a:pPr>
            <a:endParaRPr lang="en-US" altLang="zh-CN" dirty="0" smtClean="0"/>
          </a:p>
          <a:p>
            <a:pPr fontAlgn="auto">
              <a:spcAft>
                <a:spcPts val="0"/>
              </a:spcAft>
              <a:buFont typeface="Arial" pitchFamily="34" charset="0"/>
              <a:buChar char="•"/>
              <a:defRPr/>
            </a:pPr>
            <a:r>
              <a:rPr lang="en-US" altLang="zh-CN" dirty="0" smtClean="0">
                <a:solidFill>
                  <a:srgbClr val="FF9933"/>
                </a:solidFill>
              </a:rPr>
              <a:t>I’d </a:t>
            </a:r>
            <a:r>
              <a:rPr lang="en-US" altLang="zh-CN" dirty="0">
                <a:solidFill>
                  <a:srgbClr val="FF9933"/>
                </a:solidFill>
              </a:rPr>
              <a:t>like to make a toast to our business.</a:t>
            </a:r>
          </a:p>
          <a:p>
            <a:pPr fontAlgn="auto">
              <a:spcAft>
                <a:spcPts val="0"/>
              </a:spcAft>
              <a:buFont typeface="Arial" pitchFamily="34" charset="0"/>
              <a:buChar char="•"/>
              <a:defRPr/>
            </a:pPr>
            <a:r>
              <a:rPr lang="en-US" altLang="zh-CN" dirty="0" smtClean="0">
                <a:solidFill>
                  <a:srgbClr val="FF9933"/>
                </a:solidFill>
              </a:rPr>
              <a:t>On </a:t>
            </a:r>
            <a:r>
              <a:rPr lang="en-US" altLang="zh-CN" dirty="0">
                <a:solidFill>
                  <a:srgbClr val="FF9933"/>
                </a:solidFill>
              </a:rPr>
              <a:t>behalf of my corporation, may I propose a toast to you?</a:t>
            </a:r>
            <a:endParaRPr lang="zh-CN" altLang="en-US" dirty="0">
              <a:solidFill>
                <a:srgbClr val="FF9933"/>
              </a:solidFill>
            </a:endParaRPr>
          </a:p>
          <a:p>
            <a:pPr marL="0" indent="0" fontAlgn="auto">
              <a:spcAft>
                <a:spcPts val="0"/>
              </a:spcAft>
              <a:buFont typeface="Arial" pitchFamily="34" charset="0"/>
              <a:buNone/>
              <a:defRPr/>
            </a:pPr>
            <a:endParaRPr lang="en-US" altLang="zh-CN" dirty="0" smtClean="0"/>
          </a:p>
          <a:p>
            <a:pPr marL="0" indent="0" fontAlgn="auto">
              <a:spcAft>
                <a:spcPts val="0"/>
              </a:spcAft>
              <a:buFont typeface="Arial" pitchFamily="34" charset="0"/>
              <a:buNone/>
              <a:defRPr/>
            </a:pPr>
            <a:endParaRPr lang="zh-CN" altLang="en-US" dirty="0"/>
          </a:p>
        </p:txBody>
      </p:sp>
    </p:spTree>
    <p:extLst>
      <p:ext uri="{BB962C8B-B14F-4D97-AF65-F5344CB8AC3E}">
        <p14:creationId xmlns:p14="http://schemas.microsoft.com/office/powerpoint/2010/main" val="256108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arn(inVertical)">
                                      <p:cBhvr>
                                        <p:cTn id="21" dur="500"/>
                                        <p:tgtEl>
                                          <p:spTgt spid="3">
                                            <p:txEl>
                                              <p:pRg st="5" end="5"/>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arn(inVertical)">
                                      <p:cBhvr>
                                        <p:cTn id="27" dur="500"/>
                                        <p:tgtEl>
                                          <p:spTgt spid="3">
                                            <p:txEl>
                                              <p:pRg st="7" end="7"/>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arn(inVertical)">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1000"/>
                                        <p:tgtEl>
                                          <p:spTgt spid="3">
                                            <p:txEl>
                                              <p:pRg st="10" end="10"/>
                                            </p:txEl>
                                          </p:spTgt>
                                        </p:tgtEl>
                                      </p:cBhvr>
                                    </p:animEffect>
                                    <p:anim calcmode="lin" valueType="num">
                                      <p:cBhvr>
                                        <p:cTn id="3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1000"/>
                                        <p:tgtEl>
                                          <p:spTgt spid="3">
                                            <p:txEl>
                                              <p:pRg st="11" end="11"/>
                                            </p:txEl>
                                          </p:spTgt>
                                        </p:tgtEl>
                                      </p:cBhvr>
                                    </p:animEffect>
                                    <p:anim calcmode="lin" valueType="num">
                                      <p:cBhvr>
                                        <p:cTn id="4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260350"/>
            <a:ext cx="8435975" cy="5865813"/>
          </a:xfrm>
        </p:spPr>
        <p:txBody>
          <a:bodyPr rtlCol="0">
            <a:normAutofit/>
          </a:bodyPr>
          <a:lstStyle/>
          <a:p>
            <a:pPr fontAlgn="auto">
              <a:spcAft>
                <a:spcPts val="0"/>
              </a:spcAft>
              <a:buFont typeface="Arial" pitchFamily="34" charset="0"/>
              <a:buChar char="•"/>
              <a:defRPr/>
            </a:pPr>
            <a:r>
              <a:rPr lang="en-US" altLang="zh-CN" sz="2800" dirty="0" smtClean="0"/>
              <a:t>What would you like to drink?</a:t>
            </a:r>
          </a:p>
          <a:p>
            <a:pPr fontAlgn="auto">
              <a:spcAft>
                <a:spcPts val="0"/>
              </a:spcAft>
              <a:buFont typeface="Arial" pitchFamily="34" charset="0"/>
              <a:buChar char="•"/>
              <a:defRPr/>
            </a:pPr>
            <a:r>
              <a:rPr lang="en-US" altLang="zh-CN" sz="2800" dirty="0" smtClean="0"/>
              <a:t>How much can you drink?</a:t>
            </a:r>
          </a:p>
          <a:p>
            <a:pPr marL="0" indent="0" fontAlgn="auto">
              <a:spcAft>
                <a:spcPts val="0"/>
              </a:spcAft>
              <a:buFont typeface="Arial" pitchFamily="34" charset="0"/>
              <a:buNone/>
              <a:defRPr/>
            </a:pPr>
            <a:endParaRPr lang="en-US" altLang="zh-CN" sz="2800" dirty="0" smtClean="0"/>
          </a:p>
          <a:p>
            <a:pPr fontAlgn="auto">
              <a:spcAft>
                <a:spcPts val="0"/>
              </a:spcAft>
              <a:buFont typeface="Arial" pitchFamily="34" charset="0"/>
              <a:buChar char="•"/>
              <a:defRPr/>
            </a:pPr>
            <a:r>
              <a:rPr lang="en-US" altLang="zh-CN" sz="2800" dirty="0" smtClean="0"/>
              <a:t>I’m a moderate drinker.</a:t>
            </a:r>
          </a:p>
          <a:p>
            <a:pPr fontAlgn="auto">
              <a:spcAft>
                <a:spcPts val="0"/>
              </a:spcAft>
              <a:buFont typeface="Arial" pitchFamily="34" charset="0"/>
              <a:buChar char="•"/>
              <a:defRPr/>
            </a:pPr>
            <a:r>
              <a:rPr lang="en-US" altLang="zh-CN" sz="2800" dirty="0" smtClean="0"/>
              <a:t>I drink like a fish. / I’m a heavy drinker.</a:t>
            </a:r>
          </a:p>
          <a:p>
            <a:pPr fontAlgn="auto">
              <a:spcAft>
                <a:spcPts val="0"/>
              </a:spcAft>
              <a:buFont typeface="Arial" pitchFamily="34" charset="0"/>
              <a:buChar char="•"/>
              <a:defRPr/>
            </a:pPr>
            <a:r>
              <a:rPr lang="en-US" altLang="zh-CN" sz="2800" dirty="0" smtClean="0"/>
              <a:t>I am a teetotaler. / I do not drink at all.</a:t>
            </a:r>
          </a:p>
          <a:p>
            <a:pPr marL="0" indent="0" fontAlgn="auto">
              <a:spcAft>
                <a:spcPts val="0"/>
              </a:spcAft>
              <a:buFont typeface="Arial" pitchFamily="34" charset="0"/>
              <a:buNone/>
              <a:defRPr/>
            </a:pPr>
            <a:endParaRPr lang="en-US" altLang="zh-CN" sz="2800" dirty="0" smtClean="0"/>
          </a:p>
          <a:p>
            <a:pPr fontAlgn="auto">
              <a:spcAft>
                <a:spcPts val="0"/>
              </a:spcAft>
              <a:buFont typeface="Arial" pitchFamily="34" charset="0"/>
              <a:buChar char="•"/>
              <a:defRPr/>
            </a:pPr>
            <a:r>
              <a:rPr lang="en-US" altLang="zh-CN" sz="2800" dirty="0"/>
              <a:t>I’ll have </a:t>
            </a:r>
            <a:r>
              <a:rPr lang="en-US" altLang="zh-CN" sz="2800" dirty="0" err="1"/>
              <a:t>sth</a:t>
            </a:r>
            <a:r>
              <a:rPr lang="en-US" altLang="zh-CN" sz="2800" dirty="0"/>
              <a:t> milder, if you don’t mind</a:t>
            </a:r>
            <a:r>
              <a:rPr lang="en-US" altLang="zh-CN" sz="2800" dirty="0" smtClean="0"/>
              <a:t>.</a:t>
            </a:r>
          </a:p>
          <a:p>
            <a:pPr fontAlgn="auto">
              <a:spcAft>
                <a:spcPts val="0"/>
              </a:spcAft>
              <a:buFont typeface="Arial" pitchFamily="34" charset="0"/>
              <a:buChar char="•"/>
              <a:defRPr/>
            </a:pPr>
            <a:r>
              <a:rPr lang="en-US" altLang="zh-CN" sz="2800" dirty="0" smtClean="0"/>
              <a:t>It suits my taste.</a:t>
            </a:r>
          </a:p>
          <a:p>
            <a:pPr fontAlgn="auto">
              <a:spcAft>
                <a:spcPts val="0"/>
              </a:spcAft>
              <a:buFont typeface="Arial" pitchFamily="34" charset="0"/>
              <a:buChar char="•"/>
              <a:defRPr/>
            </a:pPr>
            <a:r>
              <a:rPr lang="en-US" altLang="zh-CN" sz="2800" dirty="0" smtClean="0"/>
              <a:t>It’s strong/light.</a:t>
            </a:r>
          </a:p>
          <a:p>
            <a:pPr marL="0" indent="0" fontAlgn="auto">
              <a:spcAft>
                <a:spcPts val="0"/>
              </a:spcAft>
              <a:buFont typeface="Arial" pitchFamily="34" charset="0"/>
              <a:buNone/>
              <a:defRPr/>
            </a:pPr>
            <a:endParaRPr lang="zh-CN" altLang="en-US" dirty="0"/>
          </a:p>
        </p:txBody>
      </p:sp>
      <p:pic>
        <p:nvPicPr>
          <p:cNvPr id="26626" name="Picture 4" descr="http://img.sootuu.com/vector/2006-4/20064251436433.jpg"/>
          <p:cNvPicPr>
            <a:picLocks noChangeAspect="1" noChangeArrowheads="1"/>
          </p:cNvPicPr>
          <p:nvPr/>
        </p:nvPicPr>
        <p:blipFill>
          <a:blip r:embed="rId2"/>
          <a:srcRect/>
          <a:stretch>
            <a:fillRect/>
          </a:stretch>
        </p:blipFill>
        <p:spPr bwMode="auto">
          <a:xfrm>
            <a:off x="6227763" y="188913"/>
            <a:ext cx="2916237" cy="4032250"/>
          </a:xfrm>
          <a:prstGeom prst="rect">
            <a:avLst/>
          </a:prstGeom>
          <a:noFill/>
          <a:ln w="9525">
            <a:noFill/>
            <a:miter lim="800000"/>
            <a:headEnd/>
            <a:tailEnd/>
          </a:ln>
        </p:spPr>
      </p:pic>
    </p:spTree>
    <p:extLst>
      <p:ext uri="{BB962C8B-B14F-4D97-AF65-F5344CB8AC3E}">
        <p14:creationId xmlns:p14="http://schemas.microsoft.com/office/powerpoint/2010/main" val="339552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内容占位符 2"/>
          <p:cNvSpPr>
            <a:spLocks noGrp="1"/>
          </p:cNvSpPr>
          <p:nvPr>
            <p:ph idx="1"/>
          </p:nvPr>
        </p:nvSpPr>
        <p:spPr>
          <a:xfrm>
            <a:off x="179388" y="260350"/>
            <a:ext cx="8507412" cy="6408738"/>
          </a:xfrm>
        </p:spPr>
        <p:txBody>
          <a:bodyPr/>
          <a:lstStyle/>
          <a:p>
            <a:r>
              <a:rPr lang="en-US" altLang="zh-CN" smtClean="0"/>
              <a:t>Let me fill your cup.</a:t>
            </a:r>
          </a:p>
          <a:p>
            <a:r>
              <a:rPr lang="en-US" altLang="zh-CN" smtClean="0"/>
              <a:t>Just a little or I’ll get drunk.</a:t>
            </a:r>
          </a:p>
          <a:p>
            <a:r>
              <a:rPr lang="en-US" altLang="zh-CN" smtClean="0"/>
              <a:t>Please help yourself. / please enjoy your meal.</a:t>
            </a:r>
          </a:p>
          <a:p>
            <a:r>
              <a:rPr lang="en-US" altLang="zh-CN" smtClean="0"/>
              <a:t>You should give it a try.</a:t>
            </a:r>
          </a:p>
        </p:txBody>
      </p:sp>
      <p:pic>
        <p:nvPicPr>
          <p:cNvPr id="27650" name="Picture 2" descr="http://t1.baidu.com/it/u=3788186989,1484514033&amp;fm=23&amp;gp=0.jpg"/>
          <p:cNvPicPr>
            <a:picLocks noChangeAspect="1" noChangeArrowheads="1"/>
          </p:cNvPicPr>
          <p:nvPr/>
        </p:nvPicPr>
        <p:blipFill>
          <a:blip r:embed="rId2"/>
          <a:srcRect/>
          <a:stretch>
            <a:fillRect/>
          </a:stretch>
        </p:blipFill>
        <p:spPr bwMode="auto">
          <a:xfrm>
            <a:off x="1331913" y="2781300"/>
            <a:ext cx="5543550" cy="3703638"/>
          </a:xfrm>
          <a:prstGeom prst="rect">
            <a:avLst/>
          </a:prstGeom>
          <a:noFill/>
          <a:ln w="9525">
            <a:noFill/>
            <a:miter lim="800000"/>
            <a:headEnd/>
            <a:tailEnd/>
          </a:ln>
        </p:spPr>
      </p:pic>
    </p:spTree>
    <p:extLst>
      <p:ext uri="{BB962C8B-B14F-4D97-AF65-F5344CB8AC3E}">
        <p14:creationId xmlns:p14="http://schemas.microsoft.com/office/powerpoint/2010/main" val="32455377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内容占位符 2"/>
          <p:cNvSpPr>
            <a:spLocks noGrp="1"/>
          </p:cNvSpPr>
          <p:nvPr>
            <p:ph idx="1"/>
          </p:nvPr>
        </p:nvSpPr>
        <p:spPr>
          <a:xfrm>
            <a:off x="457200" y="333375"/>
            <a:ext cx="8229600" cy="6264275"/>
          </a:xfrm>
        </p:spPr>
        <p:txBody>
          <a:bodyPr/>
          <a:lstStyle/>
          <a:p>
            <a:pPr marL="0" indent="0">
              <a:buFont typeface="Arial" charset="0"/>
              <a:buNone/>
            </a:pPr>
            <a:r>
              <a:rPr lang="en-US" altLang="zh-CN" smtClean="0"/>
              <a:t>It’s delicious.</a:t>
            </a:r>
          </a:p>
          <a:p>
            <a:pPr marL="0" indent="0">
              <a:buFont typeface="Arial" charset="0"/>
              <a:buNone/>
            </a:pPr>
            <a:r>
              <a:rPr lang="en-US" altLang="zh-CN" smtClean="0"/>
              <a:t>It tastes great.</a:t>
            </a:r>
          </a:p>
          <a:p>
            <a:pPr marL="0" indent="0">
              <a:buFont typeface="Arial" charset="0"/>
              <a:buNone/>
            </a:pPr>
            <a:r>
              <a:rPr lang="en-US" altLang="zh-CN" smtClean="0"/>
              <a:t>It’s out of this world.</a:t>
            </a:r>
          </a:p>
          <a:p>
            <a:pPr marL="0" indent="0">
              <a:buFont typeface="Arial" charset="0"/>
              <a:buNone/>
            </a:pPr>
            <a:r>
              <a:rPr lang="en-US" altLang="zh-CN" smtClean="0"/>
              <a:t>This meal is fit for a king.</a:t>
            </a:r>
          </a:p>
          <a:p>
            <a:pPr marL="0" indent="0">
              <a:buFont typeface="Arial" charset="0"/>
              <a:buNone/>
            </a:pPr>
            <a:r>
              <a:rPr lang="en-US" altLang="zh-CN" smtClean="0"/>
              <a:t>This meal was made in heaven.</a:t>
            </a:r>
          </a:p>
          <a:p>
            <a:pPr marL="0" indent="0">
              <a:buFont typeface="Arial" charset="0"/>
              <a:buNone/>
            </a:pPr>
            <a:r>
              <a:rPr lang="en-US" altLang="zh-CN" smtClean="0"/>
              <a:t>I couldn’t ask for a better meal.</a:t>
            </a:r>
            <a:endParaRPr lang="zh-CN" altLang="en-US" smtClean="0"/>
          </a:p>
        </p:txBody>
      </p:sp>
      <p:pic>
        <p:nvPicPr>
          <p:cNvPr id="28674" name="Picture 2" descr="http://down.mmskoo.com/GreenMms/file/20100802/332/2010080215323949153.gif"/>
          <p:cNvPicPr>
            <a:picLocks noChangeAspect="1" noChangeArrowheads="1" noCrop="1"/>
          </p:cNvPicPr>
          <p:nvPr/>
        </p:nvPicPr>
        <p:blipFill>
          <a:blip r:embed="rId2"/>
          <a:srcRect/>
          <a:stretch>
            <a:fillRect/>
          </a:stretch>
        </p:blipFill>
        <p:spPr bwMode="auto">
          <a:xfrm>
            <a:off x="5867400" y="3141663"/>
            <a:ext cx="3097213" cy="3167062"/>
          </a:xfrm>
          <a:prstGeom prst="rect">
            <a:avLst/>
          </a:prstGeom>
          <a:noFill/>
          <a:ln w="9525">
            <a:noFill/>
            <a:miter lim="800000"/>
            <a:headEnd/>
            <a:tailEnd/>
          </a:ln>
        </p:spPr>
      </p:pic>
    </p:spTree>
    <p:extLst>
      <p:ext uri="{BB962C8B-B14F-4D97-AF65-F5344CB8AC3E}">
        <p14:creationId xmlns:p14="http://schemas.microsoft.com/office/powerpoint/2010/main" val="28363018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850106"/>
          </a:xfrm>
        </p:spPr>
        <p:txBody>
          <a:bodyPr/>
          <a:lstStyle/>
          <a:p>
            <a:r>
              <a:rPr lang="en-US" altLang="zh-CN" b="1" dirty="0" smtClean="0">
                <a:solidFill>
                  <a:srgbClr val="00B0F0"/>
                </a:solidFill>
              </a:rPr>
              <a:t>Practice</a:t>
            </a:r>
            <a:endParaRPr lang="zh-CN" altLang="en-US" b="1" dirty="0">
              <a:solidFill>
                <a:srgbClr val="00B0F0"/>
              </a:solidFill>
            </a:endParaRPr>
          </a:p>
        </p:txBody>
      </p:sp>
      <p:sp>
        <p:nvSpPr>
          <p:cNvPr id="3" name="内容占位符 2"/>
          <p:cNvSpPr>
            <a:spLocks noGrp="1"/>
          </p:cNvSpPr>
          <p:nvPr>
            <p:ph idx="1"/>
          </p:nvPr>
        </p:nvSpPr>
        <p:spPr>
          <a:xfrm>
            <a:off x="107504" y="764704"/>
            <a:ext cx="9036496" cy="5904656"/>
          </a:xfrm>
        </p:spPr>
        <p:txBody>
          <a:bodyPr>
            <a:normAutofit/>
          </a:bodyPr>
          <a:lstStyle/>
          <a:p>
            <a:r>
              <a:rPr lang="en-US" altLang="zh-CN" dirty="0" smtClean="0"/>
              <a:t>Scenario 1: </a:t>
            </a:r>
            <a:r>
              <a:rPr lang="en-US" altLang="zh-CN" dirty="0"/>
              <a:t>your manager asked you to invite Beckham to dinner</a:t>
            </a:r>
          </a:p>
          <a:p>
            <a:pPr marL="0" indent="0">
              <a:buFont typeface="Arial" charset="0"/>
              <a:buNone/>
            </a:pPr>
            <a:r>
              <a:rPr lang="en-US" altLang="zh-CN" dirty="0">
                <a:solidFill>
                  <a:srgbClr val="FF0000"/>
                </a:solidFill>
              </a:rPr>
              <a:t>    </a:t>
            </a:r>
            <a:r>
              <a:rPr lang="en-US" altLang="zh-CN" dirty="0" smtClean="0">
                <a:solidFill>
                  <a:srgbClr val="FF0000"/>
                </a:solidFill>
              </a:rPr>
              <a:t> </a:t>
            </a:r>
            <a:r>
              <a:rPr lang="en-US" altLang="zh-CN" dirty="0">
                <a:solidFill>
                  <a:srgbClr val="FF0000"/>
                </a:solidFill>
              </a:rPr>
              <a:t>(time, place, how to get there</a:t>
            </a:r>
            <a:r>
              <a:rPr lang="en-US" altLang="zh-CN" dirty="0" smtClean="0">
                <a:solidFill>
                  <a:srgbClr val="FF0000"/>
                </a:solidFill>
              </a:rPr>
              <a:t>)</a:t>
            </a:r>
            <a:endParaRPr lang="en-US" altLang="zh-CN" dirty="0"/>
          </a:p>
          <a:p>
            <a:r>
              <a:rPr lang="en-US" altLang="zh-CN" dirty="0" smtClean="0"/>
              <a:t>Scenario 2: </a:t>
            </a:r>
            <a:r>
              <a:rPr lang="en-US" altLang="zh-CN" dirty="0"/>
              <a:t>have dinner with Beckham</a:t>
            </a:r>
          </a:p>
          <a:p>
            <a:pPr marL="0" indent="0">
              <a:buFont typeface="Arial" charset="0"/>
              <a:buNone/>
            </a:pPr>
            <a:r>
              <a:rPr lang="en-US" altLang="zh-CN" dirty="0" smtClean="0">
                <a:solidFill>
                  <a:srgbClr val="FF0000"/>
                </a:solidFill>
              </a:rPr>
              <a:t>     (</a:t>
            </a:r>
            <a:r>
              <a:rPr lang="en-US" altLang="zh-CN" dirty="0">
                <a:solidFill>
                  <a:srgbClr val="FF0000"/>
                </a:solidFill>
              </a:rPr>
              <a:t>introduction of dishes and drinks, expressing thanks, make a toast)</a:t>
            </a:r>
          </a:p>
          <a:p>
            <a:pPr marL="0" indent="0">
              <a:buNone/>
            </a:pPr>
            <a:endParaRPr lang="en-US" altLang="zh-CN" dirty="0" smtClean="0"/>
          </a:p>
        </p:txBody>
      </p:sp>
    </p:spTree>
    <p:extLst>
      <p:ext uri="{BB962C8B-B14F-4D97-AF65-F5344CB8AC3E}">
        <p14:creationId xmlns:p14="http://schemas.microsoft.com/office/powerpoint/2010/main" val="33820529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44824"/>
            <a:ext cx="8229600" cy="1143000"/>
          </a:xfrm>
        </p:spPr>
        <p:txBody>
          <a:bodyPr/>
          <a:lstStyle/>
          <a:p>
            <a:r>
              <a:rPr lang="en-US" altLang="zh-CN" dirty="0" smtClean="0"/>
              <a:t>Linking Words </a:t>
            </a:r>
            <a:endParaRPr lang="zh-CN" altLang="en-US" dirty="0"/>
          </a:p>
        </p:txBody>
      </p:sp>
    </p:spTree>
    <p:extLst>
      <p:ext uri="{BB962C8B-B14F-4D97-AF65-F5344CB8AC3E}">
        <p14:creationId xmlns:p14="http://schemas.microsoft.com/office/powerpoint/2010/main" val="2115759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9772" y="2306638"/>
            <a:ext cx="8229600" cy="1143000"/>
          </a:xfrm>
        </p:spPr>
        <p:txBody>
          <a:bodyPr/>
          <a:lstStyle/>
          <a:p>
            <a:r>
              <a:rPr lang="en-US" altLang="zh-CN" dirty="0" smtClean="0"/>
              <a:t>My ideal life…</a:t>
            </a:r>
            <a:endParaRPr lang="zh-CN" altLang="en-US" dirty="0"/>
          </a:p>
        </p:txBody>
      </p:sp>
    </p:spTree>
    <p:extLst>
      <p:ext uri="{BB962C8B-B14F-4D97-AF65-F5344CB8AC3E}">
        <p14:creationId xmlns:p14="http://schemas.microsoft.com/office/powerpoint/2010/main" val="31070125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741368"/>
          </a:xfrm>
        </p:spPr>
        <p:txBody>
          <a:bodyPr>
            <a:normAutofit lnSpcReduction="10000"/>
          </a:bodyPr>
          <a:lstStyle/>
          <a:p>
            <a:r>
              <a:rPr lang="en-US" altLang="zh-CN" dirty="0"/>
              <a:t>Showing sequence:                 </a:t>
            </a:r>
            <a:endParaRPr lang="en-US" altLang="zh-CN" dirty="0" smtClean="0"/>
          </a:p>
          <a:p>
            <a:r>
              <a:rPr lang="en-US" altLang="zh-CN" dirty="0" smtClean="0"/>
              <a:t>Firstly,              </a:t>
            </a:r>
            <a:r>
              <a:rPr lang="en-US" altLang="zh-CN" dirty="0" smtClean="0">
                <a:solidFill>
                  <a:srgbClr val="FF0000"/>
                </a:solidFill>
              </a:rPr>
              <a:t>Secondly</a:t>
            </a:r>
            <a:r>
              <a:rPr lang="en-US" altLang="zh-CN" dirty="0">
                <a:solidFill>
                  <a:srgbClr val="FF0000"/>
                </a:solidFill>
              </a:rPr>
              <a:t>, </a:t>
            </a:r>
            <a:r>
              <a:rPr lang="en-US" altLang="zh-CN" dirty="0" smtClean="0">
                <a:solidFill>
                  <a:srgbClr val="FF0000"/>
                </a:solidFill>
              </a:rPr>
              <a:t>                  Finally</a:t>
            </a:r>
            <a:endParaRPr lang="zh-CN" altLang="zh-CN" dirty="0">
              <a:solidFill>
                <a:srgbClr val="FF0000"/>
              </a:solidFill>
            </a:endParaRPr>
          </a:p>
          <a:p>
            <a:r>
              <a:rPr lang="en-US" altLang="zh-CN" dirty="0"/>
              <a:t>Talking generally:                  </a:t>
            </a:r>
            <a:endParaRPr lang="en-US" altLang="zh-CN" dirty="0" smtClean="0"/>
          </a:p>
          <a:p>
            <a:r>
              <a:rPr lang="en-US" altLang="zh-CN" dirty="0" smtClean="0"/>
              <a:t> </a:t>
            </a:r>
            <a:r>
              <a:rPr lang="en-US" altLang="zh-CN" dirty="0"/>
              <a:t>In </a:t>
            </a:r>
            <a:r>
              <a:rPr lang="en-US" altLang="zh-CN" dirty="0" smtClean="0"/>
              <a:t>general,     </a:t>
            </a:r>
            <a:r>
              <a:rPr lang="en-US" altLang="zh-CN" dirty="0" smtClean="0">
                <a:solidFill>
                  <a:srgbClr val="FF0000"/>
                </a:solidFill>
              </a:rPr>
              <a:t>On </a:t>
            </a:r>
            <a:r>
              <a:rPr lang="en-US" altLang="zh-CN" dirty="0">
                <a:solidFill>
                  <a:srgbClr val="FF0000"/>
                </a:solidFill>
              </a:rPr>
              <a:t>the whole,  </a:t>
            </a:r>
            <a:r>
              <a:rPr lang="en-US" altLang="zh-CN" dirty="0" smtClean="0">
                <a:solidFill>
                  <a:srgbClr val="FF0000"/>
                </a:solidFill>
              </a:rPr>
              <a:t>           Usually</a:t>
            </a:r>
            <a:endParaRPr lang="zh-CN" altLang="zh-CN" dirty="0">
              <a:solidFill>
                <a:srgbClr val="FF0000"/>
              </a:solidFill>
            </a:endParaRPr>
          </a:p>
          <a:p>
            <a:r>
              <a:rPr lang="en-US" altLang="zh-CN" dirty="0"/>
              <a:t>Making contrast:                 </a:t>
            </a:r>
            <a:endParaRPr lang="en-US" altLang="zh-CN" dirty="0" smtClean="0"/>
          </a:p>
          <a:p>
            <a:r>
              <a:rPr lang="en-US" altLang="zh-CN" dirty="0" smtClean="0"/>
              <a:t> However,      </a:t>
            </a:r>
            <a:r>
              <a:rPr lang="en-US" altLang="zh-CN" dirty="0" smtClean="0">
                <a:solidFill>
                  <a:srgbClr val="FF0000"/>
                </a:solidFill>
              </a:rPr>
              <a:t>Nevertheless</a:t>
            </a:r>
            <a:r>
              <a:rPr lang="en-US" altLang="zh-CN" dirty="0">
                <a:solidFill>
                  <a:srgbClr val="FF0000"/>
                </a:solidFill>
              </a:rPr>
              <a:t>,  </a:t>
            </a:r>
            <a:r>
              <a:rPr lang="en-US" altLang="zh-CN" dirty="0" smtClean="0">
                <a:solidFill>
                  <a:srgbClr val="FF0000"/>
                </a:solidFill>
              </a:rPr>
              <a:t>       On </a:t>
            </a:r>
            <a:r>
              <a:rPr lang="en-US" altLang="zh-CN" dirty="0">
                <a:solidFill>
                  <a:srgbClr val="FF0000"/>
                </a:solidFill>
              </a:rPr>
              <a:t>the other hand</a:t>
            </a:r>
            <a:endParaRPr lang="zh-CN" altLang="zh-CN" dirty="0">
              <a:solidFill>
                <a:srgbClr val="FF0000"/>
              </a:solidFill>
            </a:endParaRPr>
          </a:p>
          <a:p>
            <a:r>
              <a:rPr lang="en-US" altLang="zh-CN" dirty="0"/>
              <a:t>Adding another point:            </a:t>
            </a:r>
            <a:endParaRPr lang="en-US" altLang="zh-CN" dirty="0" smtClean="0"/>
          </a:p>
          <a:p>
            <a:r>
              <a:rPr lang="en-US" altLang="zh-CN" dirty="0" smtClean="0"/>
              <a:t>In addition,    </a:t>
            </a:r>
            <a:r>
              <a:rPr lang="en-US" altLang="zh-CN" dirty="0" smtClean="0">
                <a:solidFill>
                  <a:srgbClr val="FF0000"/>
                </a:solidFill>
              </a:rPr>
              <a:t>Moreover</a:t>
            </a:r>
            <a:r>
              <a:rPr lang="en-US" altLang="zh-CN" dirty="0">
                <a:solidFill>
                  <a:srgbClr val="FF0000"/>
                </a:solidFill>
              </a:rPr>
              <a:t>, </a:t>
            </a:r>
            <a:r>
              <a:rPr lang="en-US" altLang="zh-CN" dirty="0" smtClean="0">
                <a:solidFill>
                  <a:srgbClr val="FF0000"/>
                </a:solidFill>
              </a:rPr>
              <a:t>             On </a:t>
            </a:r>
            <a:r>
              <a:rPr lang="en-US" altLang="zh-CN" dirty="0">
                <a:solidFill>
                  <a:srgbClr val="FF0000"/>
                </a:solidFill>
              </a:rPr>
              <a:t>another point</a:t>
            </a:r>
            <a:endParaRPr lang="zh-CN" altLang="zh-CN" dirty="0">
              <a:solidFill>
                <a:srgbClr val="FF0000"/>
              </a:solidFill>
            </a:endParaRPr>
          </a:p>
          <a:p>
            <a:r>
              <a:rPr lang="en-US" altLang="zh-CN" dirty="0"/>
              <a:t>Giving an example:                 </a:t>
            </a:r>
            <a:endParaRPr lang="en-US" altLang="zh-CN" dirty="0" smtClean="0"/>
          </a:p>
          <a:p>
            <a:r>
              <a:rPr lang="en-US" altLang="zh-CN" dirty="0" smtClean="0"/>
              <a:t>For example,       </a:t>
            </a:r>
            <a:r>
              <a:rPr lang="en-US" altLang="zh-CN" dirty="0" smtClean="0">
                <a:solidFill>
                  <a:srgbClr val="FF0000"/>
                </a:solidFill>
              </a:rPr>
              <a:t>e.g</a:t>
            </a:r>
            <a:r>
              <a:rPr lang="en-US" altLang="zh-CN" dirty="0">
                <a:solidFill>
                  <a:srgbClr val="FF0000"/>
                </a:solidFill>
              </a:rPr>
              <a:t>.  </a:t>
            </a:r>
            <a:r>
              <a:rPr lang="en-US" altLang="zh-CN" dirty="0" smtClean="0">
                <a:solidFill>
                  <a:srgbClr val="FF0000"/>
                </a:solidFill>
              </a:rPr>
              <a:t>                   </a:t>
            </a:r>
            <a:r>
              <a:rPr lang="en-US" altLang="zh-CN" dirty="0">
                <a:solidFill>
                  <a:srgbClr val="FF0000"/>
                </a:solidFill>
              </a:rPr>
              <a:t>For instance</a:t>
            </a:r>
            <a:endParaRPr lang="zh-CN" altLang="zh-CN" dirty="0">
              <a:solidFill>
                <a:srgbClr val="FF0000"/>
              </a:solidFill>
            </a:endParaRPr>
          </a:p>
          <a:p>
            <a:r>
              <a:rPr lang="en-US" altLang="zh-CN" dirty="0"/>
              <a:t>Giving an alternative:               </a:t>
            </a:r>
            <a:endParaRPr lang="en-US" altLang="zh-CN" dirty="0" smtClean="0"/>
          </a:p>
          <a:p>
            <a:r>
              <a:rPr lang="en-US" altLang="zh-CN" dirty="0" smtClean="0"/>
              <a:t>Either </a:t>
            </a:r>
            <a:r>
              <a:rPr lang="en-US" altLang="zh-CN" dirty="0"/>
              <a:t>… or </a:t>
            </a:r>
            <a:r>
              <a:rPr lang="en-US" altLang="zh-CN" dirty="0" smtClean="0"/>
              <a:t>…,     </a:t>
            </a:r>
            <a:r>
              <a:rPr lang="en-US" altLang="zh-CN" dirty="0" smtClean="0">
                <a:solidFill>
                  <a:srgbClr val="FF0000"/>
                </a:solidFill>
              </a:rPr>
              <a:t>Alternatively</a:t>
            </a:r>
            <a:r>
              <a:rPr lang="en-US" altLang="zh-CN" dirty="0">
                <a:solidFill>
                  <a:srgbClr val="FF0000"/>
                </a:solidFill>
              </a:rPr>
              <a:t>,   </a:t>
            </a:r>
            <a:r>
              <a:rPr lang="en-US" altLang="zh-CN" dirty="0" smtClean="0">
                <a:solidFill>
                  <a:srgbClr val="FF0000"/>
                </a:solidFill>
              </a:rPr>
              <a:t>     Instead </a:t>
            </a:r>
            <a:r>
              <a:rPr lang="en-US" altLang="zh-CN" dirty="0">
                <a:solidFill>
                  <a:srgbClr val="FF0000"/>
                </a:solidFill>
              </a:rPr>
              <a:t>of </a:t>
            </a:r>
            <a:endParaRPr lang="zh-CN" altLang="zh-CN" dirty="0">
              <a:solidFill>
                <a:srgbClr val="FF0000"/>
              </a:solidFill>
            </a:endParaRPr>
          </a:p>
          <a:p>
            <a:endParaRPr lang="zh-CN" altLang="en-US" dirty="0"/>
          </a:p>
        </p:txBody>
      </p:sp>
    </p:spTree>
    <p:extLst>
      <p:ext uri="{BB962C8B-B14F-4D97-AF65-F5344CB8AC3E}">
        <p14:creationId xmlns:p14="http://schemas.microsoft.com/office/powerpoint/2010/main" val="341202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3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741368"/>
          </a:xfrm>
        </p:spPr>
        <p:txBody>
          <a:bodyPr>
            <a:normAutofit lnSpcReduction="10000"/>
          </a:bodyPr>
          <a:lstStyle/>
          <a:p>
            <a:r>
              <a:rPr lang="en-US" altLang="zh-CN" dirty="0"/>
              <a:t>Saying what the real situation is:     </a:t>
            </a:r>
            <a:endParaRPr lang="en-US" altLang="zh-CN" dirty="0" smtClean="0"/>
          </a:p>
          <a:p>
            <a:r>
              <a:rPr lang="en-US" altLang="zh-CN" dirty="0" smtClean="0"/>
              <a:t>In fact,              </a:t>
            </a:r>
            <a:r>
              <a:rPr lang="en-US" altLang="zh-CN" dirty="0" smtClean="0">
                <a:solidFill>
                  <a:srgbClr val="FF0000"/>
                </a:solidFill>
              </a:rPr>
              <a:t>Actually</a:t>
            </a:r>
            <a:r>
              <a:rPr lang="en-US" altLang="zh-CN" dirty="0">
                <a:solidFill>
                  <a:srgbClr val="FF0000"/>
                </a:solidFill>
              </a:rPr>
              <a:t>,   </a:t>
            </a:r>
            <a:r>
              <a:rPr lang="en-US" altLang="zh-CN" dirty="0" smtClean="0">
                <a:solidFill>
                  <a:srgbClr val="FF0000"/>
                </a:solidFill>
              </a:rPr>
              <a:t>            </a:t>
            </a:r>
            <a:r>
              <a:rPr lang="en-US" altLang="zh-CN" dirty="0">
                <a:solidFill>
                  <a:srgbClr val="FF0000"/>
                </a:solidFill>
              </a:rPr>
              <a:t>As a matter of fact</a:t>
            </a:r>
            <a:endParaRPr lang="zh-CN" altLang="zh-CN" dirty="0">
              <a:solidFill>
                <a:srgbClr val="FF0000"/>
              </a:solidFill>
            </a:endParaRPr>
          </a:p>
          <a:p>
            <a:r>
              <a:rPr lang="en-US" altLang="zh-CN" dirty="0"/>
              <a:t>Saying something is obvious:         </a:t>
            </a:r>
            <a:endParaRPr lang="en-US" altLang="zh-CN" dirty="0" smtClean="0"/>
          </a:p>
          <a:p>
            <a:r>
              <a:rPr lang="en-US" altLang="zh-CN" dirty="0" smtClean="0"/>
              <a:t>Clearly,             </a:t>
            </a:r>
            <a:r>
              <a:rPr lang="en-US" altLang="zh-CN" dirty="0" smtClean="0">
                <a:solidFill>
                  <a:srgbClr val="FF0000"/>
                </a:solidFill>
              </a:rPr>
              <a:t>Obviously</a:t>
            </a:r>
            <a:r>
              <a:rPr lang="en-US" altLang="zh-CN" dirty="0">
                <a:solidFill>
                  <a:srgbClr val="FF0000"/>
                </a:solidFill>
              </a:rPr>
              <a:t>,   </a:t>
            </a:r>
            <a:r>
              <a:rPr lang="en-US" altLang="zh-CN" dirty="0" smtClean="0">
                <a:solidFill>
                  <a:srgbClr val="FF0000"/>
                </a:solidFill>
              </a:rPr>
              <a:t>         Of </a:t>
            </a:r>
            <a:r>
              <a:rPr lang="en-US" altLang="zh-CN" dirty="0">
                <a:solidFill>
                  <a:srgbClr val="FF0000"/>
                </a:solidFill>
              </a:rPr>
              <a:t>course</a:t>
            </a:r>
            <a:endParaRPr lang="zh-CN" altLang="zh-CN" dirty="0">
              <a:solidFill>
                <a:srgbClr val="FF0000"/>
              </a:solidFill>
            </a:endParaRPr>
          </a:p>
          <a:p>
            <a:r>
              <a:rPr lang="en-US" altLang="zh-CN" dirty="0"/>
              <a:t>Giving the most important point:      </a:t>
            </a:r>
            <a:endParaRPr lang="en-US" altLang="zh-CN" dirty="0" smtClean="0"/>
          </a:p>
          <a:p>
            <a:r>
              <a:rPr lang="en-US" altLang="zh-CN" dirty="0" smtClean="0"/>
              <a:t>Especially,         </a:t>
            </a:r>
            <a:r>
              <a:rPr lang="en-US" altLang="zh-CN" dirty="0" smtClean="0">
                <a:solidFill>
                  <a:srgbClr val="FF0000"/>
                </a:solidFill>
              </a:rPr>
              <a:t>Above </a:t>
            </a:r>
            <a:r>
              <a:rPr lang="en-US" altLang="zh-CN" dirty="0">
                <a:solidFill>
                  <a:srgbClr val="FF0000"/>
                </a:solidFill>
              </a:rPr>
              <a:t>all,     </a:t>
            </a:r>
            <a:r>
              <a:rPr lang="en-US" altLang="zh-CN" dirty="0" smtClean="0">
                <a:solidFill>
                  <a:srgbClr val="FF0000"/>
                </a:solidFill>
              </a:rPr>
              <a:t>        In </a:t>
            </a:r>
            <a:r>
              <a:rPr lang="en-US" altLang="zh-CN" dirty="0">
                <a:solidFill>
                  <a:srgbClr val="FF0000"/>
                </a:solidFill>
              </a:rPr>
              <a:t>particular</a:t>
            </a:r>
            <a:endParaRPr lang="zh-CN" altLang="zh-CN" dirty="0">
              <a:solidFill>
                <a:srgbClr val="FF0000"/>
              </a:solidFill>
            </a:endParaRPr>
          </a:p>
          <a:p>
            <a:r>
              <a:rPr lang="en-US" altLang="zh-CN" dirty="0"/>
              <a:t>Rephrasing in a different way:         </a:t>
            </a:r>
            <a:endParaRPr lang="en-US" altLang="zh-CN" dirty="0" smtClean="0"/>
          </a:p>
          <a:p>
            <a:r>
              <a:rPr lang="en-US" altLang="zh-CN" dirty="0" smtClean="0"/>
              <a:t>In </a:t>
            </a:r>
            <a:r>
              <a:rPr lang="en-US" altLang="zh-CN" dirty="0"/>
              <a:t>other </a:t>
            </a:r>
            <a:r>
              <a:rPr lang="en-US" altLang="zh-CN" dirty="0" smtClean="0"/>
              <a:t>words,    </a:t>
            </a:r>
            <a:r>
              <a:rPr lang="en-US" altLang="zh-CN" dirty="0" smtClean="0">
                <a:solidFill>
                  <a:srgbClr val="FF0000"/>
                </a:solidFill>
              </a:rPr>
              <a:t>That’s </a:t>
            </a:r>
            <a:r>
              <a:rPr lang="en-US" altLang="zh-CN" dirty="0">
                <a:solidFill>
                  <a:srgbClr val="FF0000"/>
                </a:solidFill>
              </a:rPr>
              <a:t>to say,    </a:t>
            </a:r>
            <a:r>
              <a:rPr lang="en-US" altLang="zh-CN" dirty="0" smtClean="0">
                <a:solidFill>
                  <a:srgbClr val="FF0000"/>
                </a:solidFill>
              </a:rPr>
              <a:t>       i.e</a:t>
            </a:r>
            <a:r>
              <a:rPr lang="en-US" altLang="zh-CN" dirty="0">
                <a:solidFill>
                  <a:srgbClr val="FF0000"/>
                </a:solidFill>
              </a:rPr>
              <a:t>. </a:t>
            </a:r>
            <a:endParaRPr lang="zh-CN" altLang="zh-CN" dirty="0">
              <a:solidFill>
                <a:srgbClr val="FF0000"/>
              </a:solidFill>
            </a:endParaRPr>
          </a:p>
          <a:p>
            <a:r>
              <a:rPr lang="en-US" altLang="zh-CN" dirty="0"/>
              <a:t>Giving a result / consequence:        </a:t>
            </a:r>
            <a:endParaRPr lang="en-US" altLang="zh-CN" dirty="0" smtClean="0"/>
          </a:p>
          <a:p>
            <a:r>
              <a:rPr lang="en-US" altLang="zh-CN" dirty="0" smtClean="0"/>
              <a:t>As </a:t>
            </a:r>
            <a:r>
              <a:rPr lang="en-US" altLang="zh-CN" dirty="0"/>
              <a:t>a </a:t>
            </a:r>
            <a:r>
              <a:rPr lang="en-US" altLang="zh-CN" dirty="0" smtClean="0"/>
              <a:t>result,         </a:t>
            </a:r>
            <a:r>
              <a:rPr lang="en-US" altLang="zh-CN" dirty="0" smtClean="0">
                <a:solidFill>
                  <a:srgbClr val="FF0000"/>
                </a:solidFill>
              </a:rPr>
              <a:t>For </a:t>
            </a:r>
            <a:r>
              <a:rPr lang="en-US" altLang="zh-CN" dirty="0">
                <a:solidFill>
                  <a:srgbClr val="FF0000"/>
                </a:solidFill>
              </a:rPr>
              <a:t>this reason,   </a:t>
            </a:r>
            <a:r>
              <a:rPr lang="en-US" altLang="zh-CN" dirty="0" smtClean="0">
                <a:solidFill>
                  <a:srgbClr val="FF0000"/>
                </a:solidFill>
              </a:rPr>
              <a:t>   Therefore</a:t>
            </a:r>
            <a:r>
              <a:rPr lang="en-US" altLang="zh-CN" dirty="0">
                <a:solidFill>
                  <a:srgbClr val="FF0000"/>
                </a:solidFill>
              </a:rPr>
              <a:t>, </a:t>
            </a:r>
            <a:endParaRPr lang="zh-CN" altLang="zh-CN" dirty="0">
              <a:solidFill>
                <a:srgbClr val="FF0000"/>
              </a:solidFill>
            </a:endParaRPr>
          </a:p>
          <a:p>
            <a:r>
              <a:rPr lang="en-US" altLang="zh-CN" dirty="0"/>
              <a:t>Introducing a new topic:             </a:t>
            </a:r>
            <a:endParaRPr lang="en-US" altLang="zh-CN" dirty="0" smtClean="0"/>
          </a:p>
          <a:p>
            <a:r>
              <a:rPr lang="en-US" altLang="zh-CN" dirty="0" smtClean="0"/>
              <a:t>In </a:t>
            </a:r>
            <a:r>
              <a:rPr lang="en-US" altLang="zh-CN" dirty="0"/>
              <a:t>relation </a:t>
            </a:r>
            <a:r>
              <a:rPr lang="en-US" altLang="zh-CN" dirty="0" smtClean="0"/>
              <a:t>to,    </a:t>
            </a:r>
            <a:r>
              <a:rPr lang="en-US" altLang="zh-CN" dirty="0" smtClean="0">
                <a:solidFill>
                  <a:srgbClr val="FF0000"/>
                </a:solidFill>
              </a:rPr>
              <a:t>Regarding</a:t>
            </a:r>
            <a:r>
              <a:rPr lang="en-US" altLang="zh-CN" dirty="0">
                <a:solidFill>
                  <a:srgbClr val="FF0000"/>
                </a:solidFill>
              </a:rPr>
              <a:t>,  </a:t>
            </a:r>
            <a:r>
              <a:rPr lang="en-US" altLang="zh-CN" dirty="0" smtClean="0">
                <a:solidFill>
                  <a:srgbClr val="FF0000"/>
                </a:solidFill>
              </a:rPr>
              <a:t>           With </a:t>
            </a:r>
            <a:r>
              <a:rPr lang="en-US" altLang="zh-CN" dirty="0">
                <a:solidFill>
                  <a:srgbClr val="FF0000"/>
                </a:solidFill>
              </a:rPr>
              <a:t>reference to </a:t>
            </a:r>
            <a:endParaRPr lang="zh-CN" altLang="zh-CN" dirty="0">
              <a:solidFill>
                <a:srgbClr val="FF0000"/>
              </a:solidFill>
            </a:endParaRPr>
          </a:p>
          <a:p>
            <a:endParaRPr lang="zh-CN" altLang="en-US" dirty="0"/>
          </a:p>
        </p:txBody>
      </p:sp>
    </p:spTree>
    <p:extLst>
      <p:ext uri="{BB962C8B-B14F-4D97-AF65-F5344CB8AC3E}">
        <p14:creationId xmlns:p14="http://schemas.microsoft.com/office/powerpoint/2010/main" val="153668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3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741368"/>
          </a:xfrm>
        </p:spPr>
        <p:txBody>
          <a:bodyPr>
            <a:normAutofit fontScale="62500" lnSpcReduction="20000"/>
          </a:bodyPr>
          <a:lstStyle/>
          <a:p>
            <a:pPr lvl="0"/>
            <a:r>
              <a:rPr lang="zh-CN" altLang="zh-CN" dirty="0"/>
              <a:t>关于最新的市场数据，我们可以看出其在下降</a:t>
            </a:r>
            <a:r>
              <a:rPr lang="zh-CN" altLang="zh-CN" dirty="0" smtClean="0"/>
              <a:t>。</a:t>
            </a:r>
            <a:endParaRPr lang="zh-CN" altLang="zh-CN" dirty="0"/>
          </a:p>
          <a:p>
            <a:pPr marL="0" indent="0">
              <a:buNone/>
            </a:pPr>
            <a:r>
              <a:rPr lang="en-US" altLang="zh-CN" dirty="0" smtClean="0">
                <a:solidFill>
                  <a:srgbClr val="FF0000"/>
                </a:solidFill>
              </a:rPr>
              <a:t>With </a:t>
            </a:r>
            <a:r>
              <a:rPr lang="en-US" altLang="zh-CN" dirty="0">
                <a:solidFill>
                  <a:srgbClr val="FF0000"/>
                </a:solidFill>
              </a:rPr>
              <a:t>regard to </a:t>
            </a:r>
            <a:r>
              <a:rPr lang="en-US" altLang="zh-CN" dirty="0"/>
              <a:t>the latest market figures we can see that they are decreasing</a:t>
            </a:r>
            <a:r>
              <a:rPr lang="en-US" altLang="zh-CN" dirty="0" smtClean="0"/>
              <a:t>.</a:t>
            </a:r>
          </a:p>
          <a:p>
            <a:pPr marL="0" indent="0">
              <a:buNone/>
            </a:pPr>
            <a:endParaRPr lang="en-US" altLang="zh-CN" dirty="0"/>
          </a:p>
          <a:p>
            <a:r>
              <a:rPr lang="zh-CN" altLang="zh-CN" dirty="0" smtClean="0"/>
              <a:t>对于</a:t>
            </a:r>
            <a:r>
              <a:rPr lang="zh-CN" altLang="zh-CN" dirty="0"/>
              <a:t>约翰的想法，我们看看他发给我的</a:t>
            </a:r>
            <a:r>
              <a:rPr lang="zh-CN" altLang="zh-CN" dirty="0" smtClean="0"/>
              <a:t>报告</a:t>
            </a:r>
            <a:r>
              <a:rPr lang="zh-CN" altLang="en-US" dirty="0" smtClean="0"/>
              <a:t>。</a:t>
            </a:r>
            <a:endParaRPr lang="en-US" altLang="zh-CN" dirty="0" smtClean="0"/>
          </a:p>
          <a:p>
            <a:pPr marL="0" indent="0">
              <a:buNone/>
            </a:pPr>
            <a:r>
              <a:rPr lang="en-US" altLang="zh-CN" dirty="0"/>
              <a:t/>
            </a:r>
            <a:br>
              <a:rPr lang="en-US" altLang="zh-CN" dirty="0"/>
            </a:br>
            <a:r>
              <a:rPr lang="en-US" altLang="zh-CN" dirty="0">
                <a:solidFill>
                  <a:srgbClr val="FF0000"/>
                </a:solidFill>
              </a:rPr>
              <a:t>As for </a:t>
            </a:r>
            <a:r>
              <a:rPr lang="en-US" altLang="zh-CN" dirty="0"/>
              <a:t>John's thoughts, let's take a look at this report he sent </a:t>
            </a:r>
            <a:r>
              <a:rPr lang="en-US" altLang="zh-CN" dirty="0" smtClean="0"/>
              <a:t>me.</a:t>
            </a:r>
          </a:p>
          <a:p>
            <a:pPr marL="0" indent="0">
              <a:buNone/>
            </a:pPr>
            <a:endParaRPr lang="zh-CN" altLang="zh-CN" dirty="0"/>
          </a:p>
          <a:p>
            <a:r>
              <a:rPr lang="zh-CN" altLang="zh-CN" dirty="0" smtClean="0"/>
              <a:t>我们</a:t>
            </a:r>
            <a:r>
              <a:rPr lang="zh-CN" altLang="zh-CN" dirty="0"/>
              <a:t>一直稳步提升我们的客服中心，另一方面我们的运输部门也需重新</a:t>
            </a:r>
            <a:r>
              <a:rPr lang="zh-CN" altLang="zh-CN" dirty="0" smtClean="0"/>
              <a:t>设计</a:t>
            </a:r>
            <a:r>
              <a:rPr lang="zh-CN" altLang="en-US" dirty="0" smtClean="0"/>
              <a:t>。</a:t>
            </a:r>
            <a:endParaRPr lang="en-US" altLang="zh-CN" dirty="0" smtClean="0"/>
          </a:p>
          <a:p>
            <a:pPr marL="0" indent="0">
              <a:buNone/>
            </a:pPr>
            <a:r>
              <a:rPr lang="en-US" altLang="zh-CN" dirty="0"/>
              <a:t/>
            </a:r>
            <a:br>
              <a:rPr lang="en-US" altLang="zh-CN" dirty="0"/>
            </a:br>
            <a:r>
              <a:rPr lang="en-US" altLang="zh-CN" dirty="0">
                <a:solidFill>
                  <a:srgbClr val="FF0000"/>
                </a:solidFill>
              </a:rPr>
              <a:t>On the one hand </a:t>
            </a:r>
            <a:r>
              <a:rPr lang="en-US" altLang="zh-CN" dirty="0"/>
              <a:t>we've been steadily improving our customer service center. </a:t>
            </a:r>
            <a:r>
              <a:rPr lang="en-US" altLang="zh-CN" dirty="0">
                <a:solidFill>
                  <a:srgbClr val="FF0000"/>
                </a:solidFill>
              </a:rPr>
              <a:t>On the other hand</a:t>
            </a:r>
            <a:r>
              <a:rPr lang="en-US" altLang="zh-CN" dirty="0"/>
              <a:t> our shipping department needs to be redesigned</a:t>
            </a:r>
            <a:r>
              <a:rPr lang="en-US" altLang="zh-CN" dirty="0" smtClean="0"/>
              <a:t>.</a:t>
            </a:r>
          </a:p>
          <a:p>
            <a:pPr marL="0" indent="0">
              <a:buNone/>
            </a:pPr>
            <a:endParaRPr lang="zh-CN" altLang="zh-CN" dirty="0"/>
          </a:p>
          <a:p>
            <a:r>
              <a:rPr lang="zh-CN" altLang="zh-CN" dirty="0" smtClean="0"/>
              <a:t>杰</a:t>
            </a:r>
            <a:r>
              <a:rPr lang="zh-CN" altLang="zh-CN" dirty="0"/>
              <a:t>克认为我们可以开始了，但汤姆觉得我们还需等等</a:t>
            </a:r>
            <a:r>
              <a:rPr lang="zh-CN" altLang="zh-CN" dirty="0" smtClean="0"/>
              <a:t>。</a:t>
            </a:r>
            <a:endParaRPr lang="en-US" altLang="zh-CN" dirty="0" smtClean="0"/>
          </a:p>
          <a:p>
            <a:pPr marL="0" indent="0">
              <a:buNone/>
            </a:pPr>
            <a:r>
              <a:rPr lang="en-US" altLang="zh-CN" dirty="0"/>
              <a:t/>
            </a:r>
            <a:br>
              <a:rPr lang="en-US" altLang="zh-CN" dirty="0"/>
            </a:br>
            <a:r>
              <a:rPr lang="en-US" altLang="zh-CN" dirty="0"/>
              <a:t>Jack thinks we're ready to begin </a:t>
            </a:r>
            <a:r>
              <a:rPr lang="en-US" altLang="zh-CN" dirty="0">
                <a:solidFill>
                  <a:srgbClr val="FF0000"/>
                </a:solidFill>
              </a:rPr>
              <a:t>whereas </a:t>
            </a:r>
            <a:r>
              <a:rPr lang="en-US" altLang="zh-CN" dirty="0"/>
              <a:t>Tom thinks we still need to wait</a:t>
            </a:r>
            <a:r>
              <a:rPr lang="en-US" altLang="zh-CN" dirty="0" smtClean="0"/>
              <a:t>.</a:t>
            </a:r>
          </a:p>
          <a:p>
            <a:pPr marL="0" indent="0">
              <a:buNone/>
            </a:pPr>
            <a:endParaRPr lang="zh-CN" altLang="zh-CN" dirty="0"/>
          </a:p>
          <a:p>
            <a:r>
              <a:rPr lang="zh-CN" altLang="zh-CN" dirty="0" smtClean="0"/>
              <a:t>吸烟</a:t>
            </a:r>
            <a:r>
              <a:rPr lang="zh-CN" altLang="zh-CN" dirty="0"/>
              <a:t>被证明有害健康，但仍有</a:t>
            </a:r>
            <a:r>
              <a:rPr lang="en-US" altLang="zh-CN" dirty="0"/>
              <a:t>40%</a:t>
            </a:r>
            <a:r>
              <a:rPr lang="zh-CN" altLang="zh-CN" dirty="0"/>
              <a:t>的人吸烟</a:t>
            </a:r>
            <a:r>
              <a:rPr lang="zh-CN" altLang="zh-CN" dirty="0" smtClean="0"/>
              <a:t>。</a:t>
            </a:r>
            <a:endParaRPr lang="en-US" altLang="zh-CN" dirty="0" smtClean="0"/>
          </a:p>
          <a:p>
            <a:pPr marL="0" indent="0">
              <a:buNone/>
            </a:pPr>
            <a:endParaRPr lang="zh-CN" altLang="zh-CN" dirty="0"/>
          </a:p>
          <a:p>
            <a:pPr marL="0" indent="0">
              <a:buNone/>
            </a:pPr>
            <a:r>
              <a:rPr lang="en-US" altLang="zh-CN" dirty="0"/>
              <a:t>Smoking is proved to be dangerous to health. </a:t>
            </a:r>
            <a:r>
              <a:rPr lang="en-US" altLang="zh-CN" dirty="0">
                <a:solidFill>
                  <a:srgbClr val="FF0000"/>
                </a:solidFill>
              </a:rPr>
              <a:t>Nonetheless, </a:t>
            </a:r>
            <a:r>
              <a:rPr lang="en-US" altLang="zh-CN" dirty="0"/>
              <a:t>40% of the population smokes.</a:t>
            </a:r>
            <a:br>
              <a:rPr lang="en-US" altLang="zh-CN" dirty="0"/>
            </a:br>
            <a:endParaRPr lang="zh-CN" altLang="en-US" dirty="0"/>
          </a:p>
        </p:txBody>
      </p:sp>
    </p:spTree>
    <p:extLst>
      <p:ext uri="{BB962C8B-B14F-4D97-AF65-F5344CB8AC3E}">
        <p14:creationId xmlns:p14="http://schemas.microsoft.com/office/powerpoint/2010/main" val="144181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randombar(horizontal)">
                                      <p:cBhvr>
                                        <p:cTn id="2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741368"/>
          </a:xfrm>
        </p:spPr>
        <p:txBody>
          <a:bodyPr>
            <a:normAutofit fontScale="70000" lnSpcReduction="20000"/>
          </a:bodyPr>
          <a:lstStyle/>
          <a:p>
            <a:r>
              <a:rPr lang="zh-CN" altLang="zh-CN" dirty="0"/>
              <a:t>老师承诺给我们一次音乐课，上周却改变了</a:t>
            </a:r>
            <a:r>
              <a:rPr lang="zh-CN" altLang="zh-CN" dirty="0" smtClean="0"/>
              <a:t>主意</a:t>
            </a:r>
            <a:r>
              <a:rPr lang="zh-CN" altLang="en-US" dirty="0"/>
              <a:t>。</a:t>
            </a:r>
            <a:endParaRPr lang="en-US" altLang="zh-CN" dirty="0" smtClean="0"/>
          </a:p>
          <a:p>
            <a:pPr marL="0" indent="0">
              <a:buNone/>
            </a:pPr>
            <a:endParaRPr lang="zh-CN" altLang="zh-CN" dirty="0"/>
          </a:p>
          <a:p>
            <a:pPr marL="0" indent="0">
              <a:buNone/>
            </a:pPr>
            <a:r>
              <a:rPr lang="en-US" altLang="zh-CN" dirty="0"/>
              <a:t>Our teacher promised to give us a music class. </a:t>
            </a:r>
            <a:r>
              <a:rPr lang="en-US" altLang="zh-CN" dirty="0">
                <a:solidFill>
                  <a:srgbClr val="FF0000"/>
                </a:solidFill>
              </a:rPr>
              <a:t>However, </a:t>
            </a:r>
            <a:r>
              <a:rPr lang="en-US" altLang="zh-CN" dirty="0"/>
              <a:t>he changed his mind last week</a:t>
            </a:r>
            <a:r>
              <a:rPr lang="en-US" altLang="zh-CN" dirty="0" smtClean="0"/>
              <a:t>.</a:t>
            </a:r>
          </a:p>
          <a:p>
            <a:pPr marL="0" indent="0">
              <a:buNone/>
            </a:pPr>
            <a:endParaRPr lang="zh-CN" altLang="zh-CN" dirty="0"/>
          </a:p>
          <a:p>
            <a:r>
              <a:rPr lang="zh-CN" altLang="zh-CN" dirty="0" smtClean="0"/>
              <a:t>我</a:t>
            </a:r>
            <a:r>
              <a:rPr lang="zh-CN" altLang="zh-CN" dirty="0"/>
              <a:t>向他保证会参加他的演讲。另外，我还邀请了一些公司的重要代表</a:t>
            </a:r>
            <a:r>
              <a:rPr lang="zh-CN" altLang="zh-CN" dirty="0" smtClean="0"/>
              <a:t>。</a:t>
            </a:r>
            <a:endParaRPr lang="en-US" altLang="zh-CN" dirty="0" smtClean="0"/>
          </a:p>
          <a:p>
            <a:endParaRPr lang="en-US" altLang="zh-CN" dirty="0"/>
          </a:p>
          <a:p>
            <a:pPr marL="0" indent="0">
              <a:buNone/>
            </a:pPr>
            <a:r>
              <a:rPr lang="en-US" altLang="zh-CN" dirty="0" smtClean="0"/>
              <a:t>I </a:t>
            </a:r>
            <a:r>
              <a:rPr lang="en-US" altLang="zh-CN" dirty="0"/>
              <a:t>assured him that I would come to his presentation. </a:t>
            </a:r>
            <a:r>
              <a:rPr lang="en-US" altLang="zh-CN" dirty="0">
                <a:solidFill>
                  <a:srgbClr val="FF0000"/>
                </a:solidFill>
              </a:rPr>
              <a:t>Furthermore, </a:t>
            </a:r>
            <a:r>
              <a:rPr lang="en-US" altLang="zh-CN" dirty="0"/>
              <a:t>I also invited a number of important representatives from some companies</a:t>
            </a:r>
            <a:r>
              <a:rPr lang="en-US" altLang="zh-CN" dirty="0" smtClean="0"/>
              <a:t>.</a:t>
            </a:r>
          </a:p>
          <a:p>
            <a:pPr marL="0" indent="0">
              <a:buNone/>
            </a:pPr>
            <a:endParaRPr lang="zh-CN" altLang="zh-CN" dirty="0"/>
          </a:p>
          <a:p>
            <a:r>
              <a:rPr lang="zh-CN" altLang="zh-CN" dirty="0" smtClean="0"/>
              <a:t>他</a:t>
            </a:r>
            <a:r>
              <a:rPr lang="zh-CN" altLang="zh-CN" dirty="0"/>
              <a:t>减少了学习时间，结果考试分</a:t>
            </a:r>
            <a:r>
              <a:rPr lang="zh-CN" altLang="zh-CN"/>
              <a:t>非常</a:t>
            </a:r>
            <a:r>
              <a:rPr lang="zh-CN" altLang="zh-CN" smtClean="0"/>
              <a:t>低</a:t>
            </a:r>
            <a:r>
              <a:rPr lang="zh-CN" altLang="en-US" smtClean="0"/>
              <a:t>。</a:t>
            </a:r>
            <a:endParaRPr lang="en-US" altLang="zh-CN" dirty="0" smtClean="0"/>
          </a:p>
          <a:p>
            <a:endParaRPr lang="zh-CN" altLang="zh-CN" dirty="0"/>
          </a:p>
          <a:p>
            <a:pPr marL="0" indent="0">
              <a:buNone/>
            </a:pPr>
            <a:r>
              <a:rPr lang="en-US" altLang="zh-CN" dirty="0"/>
              <a:t>He reduced the amount of studying time. </a:t>
            </a:r>
            <a:r>
              <a:rPr lang="en-US" altLang="zh-CN" dirty="0">
                <a:solidFill>
                  <a:srgbClr val="FF0000"/>
                </a:solidFill>
              </a:rPr>
              <a:t>As a result, </a:t>
            </a:r>
            <a:r>
              <a:rPr lang="en-US" altLang="zh-CN" dirty="0"/>
              <a:t>his marks were rather low</a:t>
            </a:r>
            <a:r>
              <a:rPr lang="en-US" altLang="zh-CN" dirty="0" smtClean="0"/>
              <a:t>.</a:t>
            </a:r>
          </a:p>
          <a:p>
            <a:pPr marL="0" indent="0">
              <a:buNone/>
            </a:pPr>
            <a:endParaRPr lang="en-US" altLang="zh-CN" dirty="0"/>
          </a:p>
          <a:p>
            <a:r>
              <a:rPr lang="zh-CN" altLang="zh-CN" dirty="0" smtClean="0"/>
              <a:t>政府</a:t>
            </a:r>
            <a:r>
              <a:rPr lang="zh-CN" altLang="zh-CN" dirty="0"/>
              <a:t>大量缩减开支，许多项目因此而被取消</a:t>
            </a:r>
            <a:r>
              <a:rPr lang="zh-CN" altLang="zh-CN" dirty="0" smtClean="0"/>
              <a:t>。</a:t>
            </a:r>
            <a:endParaRPr lang="en-US" altLang="zh-CN" dirty="0" smtClean="0"/>
          </a:p>
          <a:p>
            <a:endParaRPr lang="en-US" altLang="zh-CN" dirty="0"/>
          </a:p>
          <a:p>
            <a:pPr marL="0" indent="0">
              <a:buNone/>
            </a:pPr>
            <a:r>
              <a:rPr lang="en-US" altLang="zh-CN" dirty="0" smtClean="0"/>
              <a:t>The </a:t>
            </a:r>
            <a:r>
              <a:rPr lang="en-US" altLang="zh-CN" dirty="0"/>
              <a:t>government has drastically reduced its spending. </a:t>
            </a:r>
            <a:r>
              <a:rPr lang="en-US" altLang="zh-CN" dirty="0">
                <a:solidFill>
                  <a:srgbClr val="FF0000"/>
                </a:solidFill>
              </a:rPr>
              <a:t>Therefore, </a:t>
            </a:r>
            <a:r>
              <a:rPr lang="en-US" altLang="zh-CN" dirty="0"/>
              <a:t>a number of programs have been canceled.</a:t>
            </a:r>
            <a:endParaRPr lang="zh-CN" altLang="zh-CN" dirty="0"/>
          </a:p>
          <a:p>
            <a:endParaRPr lang="zh-CN" altLang="en-US" dirty="0"/>
          </a:p>
        </p:txBody>
      </p:sp>
    </p:spTree>
    <p:extLst>
      <p:ext uri="{BB962C8B-B14F-4D97-AF65-F5344CB8AC3E}">
        <p14:creationId xmlns:p14="http://schemas.microsoft.com/office/powerpoint/2010/main" val="244512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17" dur="500"/>
                                        <p:tgtEl>
                                          <p:spTgt spid="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14" end="14"/>
                                            </p:txEl>
                                          </p:spTgt>
                                        </p:tgtEl>
                                        <p:attrNameLst>
                                          <p:attrName>style.visibility</p:attrName>
                                        </p:attrNameLst>
                                      </p:cBhvr>
                                      <p:to>
                                        <p:strVal val="visible"/>
                                      </p:to>
                                    </p:set>
                                    <p:animEffect transition="in" filter="randombar(horizontal)">
                                      <p:cBhvr>
                                        <p:cTn id="2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741368"/>
          </a:xfrm>
        </p:spPr>
        <p:txBody>
          <a:bodyPr>
            <a:normAutofit fontScale="77500" lnSpcReduction="20000"/>
          </a:bodyPr>
          <a:lstStyle/>
          <a:p>
            <a:r>
              <a:rPr lang="en-US" altLang="zh-CN" dirty="0"/>
              <a:t>I am writing to complain about the poor service we have received from your company. _________, the goods you sent were not the ones that we ordered. Our order dated 16 September clearly stated that we wanted 1,000 t-shirts. _________, we only received 800. ________, we asked you to print our company logo in the top left corner of the shirts and you have printed it in the </a:t>
            </a:r>
            <a:r>
              <a:rPr lang="en-US" altLang="zh-CN" dirty="0" err="1"/>
              <a:t>centre</a:t>
            </a:r>
            <a:r>
              <a:rPr lang="en-US" altLang="zh-CN" dirty="0"/>
              <a:t>. </a:t>
            </a:r>
            <a:endParaRPr lang="zh-CN" altLang="zh-CN" dirty="0"/>
          </a:p>
          <a:p>
            <a:r>
              <a:rPr lang="en-US" altLang="zh-CN" dirty="0"/>
              <a:t> </a:t>
            </a:r>
            <a:endParaRPr lang="zh-CN" altLang="zh-CN" dirty="0"/>
          </a:p>
          <a:p>
            <a:r>
              <a:rPr lang="en-US" altLang="zh-CN" dirty="0"/>
              <a:t>To make matters worse, your staff were very unhelpful when I called. _________, no one took responsibility to sort out the problem – I was simply passed from person to person. _________, after 30 minutes I gave up in frustration and ended the call. </a:t>
            </a:r>
            <a:endParaRPr lang="zh-CN" altLang="zh-CN" dirty="0"/>
          </a:p>
          <a:p>
            <a:r>
              <a:rPr lang="en-US" altLang="zh-CN" dirty="0"/>
              <a:t> </a:t>
            </a:r>
            <a:endParaRPr lang="zh-CN" altLang="zh-CN" dirty="0"/>
          </a:p>
          <a:p>
            <a:r>
              <a:rPr lang="en-US" altLang="zh-CN" dirty="0"/>
              <a:t>The whole matter was treated by your staff as though it was completely unimportant, </a:t>
            </a:r>
            <a:r>
              <a:rPr lang="en-US" altLang="zh-CN" dirty="0" smtClean="0"/>
              <a:t>_________________ </a:t>
            </a:r>
            <a:r>
              <a:rPr lang="en-US" altLang="zh-CN" dirty="0"/>
              <a:t>we have been your customers for more than five years. _________, we are considering stopping all future business with your company.</a:t>
            </a:r>
            <a:endParaRPr lang="zh-CN" altLang="zh-CN" dirty="0"/>
          </a:p>
          <a:p>
            <a:r>
              <a:rPr lang="en-US" altLang="zh-CN" dirty="0"/>
              <a:t> </a:t>
            </a:r>
            <a:endParaRPr lang="zh-CN" altLang="zh-CN" dirty="0"/>
          </a:p>
          <a:p>
            <a:r>
              <a:rPr lang="en-US" altLang="zh-CN" dirty="0" smtClean="0"/>
              <a:t>__________________________, </a:t>
            </a:r>
            <a:r>
              <a:rPr lang="en-US" altLang="zh-CN" dirty="0"/>
              <a:t>we must insist on an immediate replacement order, to reach here within 14 working days, at no cost to ourselves. </a:t>
            </a:r>
            <a:endParaRPr lang="zh-CN" altLang="zh-CN" dirty="0"/>
          </a:p>
          <a:p>
            <a:endParaRPr lang="zh-CN" altLang="en-US" dirty="0"/>
          </a:p>
        </p:txBody>
      </p:sp>
      <p:sp>
        <p:nvSpPr>
          <p:cNvPr id="2" name="TextBox 1"/>
          <p:cNvSpPr txBox="1"/>
          <p:nvPr/>
        </p:nvSpPr>
        <p:spPr>
          <a:xfrm>
            <a:off x="3275856" y="332656"/>
            <a:ext cx="1008112" cy="400110"/>
          </a:xfrm>
          <a:prstGeom prst="rect">
            <a:avLst/>
          </a:prstGeom>
          <a:noFill/>
        </p:spPr>
        <p:txBody>
          <a:bodyPr wrap="square" rtlCol="0">
            <a:spAutoFit/>
          </a:bodyPr>
          <a:lstStyle/>
          <a:p>
            <a:r>
              <a:rPr lang="en-US" altLang="zh-CN" sz="2000" dirty="0" smtClean="0">
                <a:solidFill>
                  <a:srgbClr val="FF0000"/>
                </a:solidFill>
              </a:rPr>
              <a:t>Firstly</a:t>
            </a:r>
            <a:endParaRPr lang="zh-CN" altLang="en-US" sz="2000" dirty="0">
              <a:solidFill>
                <a:srgbClr val="FF0000"/>
              </a:solidFill>
            </a:endParaRPr>
          </a:p>
        </p:txBody>
      </p:sp>
      <p:sp>
        <p:nvSpPr>
          <p:cNvPr id="4" name="TextBox 3"/>
          <p:cNvSpPr txBox="1"/>
          <p:nvPr/>
        </p:nvSpPr>
        <p:spPr>
          <a:xfrm>
            <a:off x="5436096" y="900292"/>
            <a:ext cx="1224136" cy="400110"/>
          </a:xfrm>
          <a:prstGeom prst="rect">
            <a:avLst/>
          </a:prstGeom>
          <a:noFill/>
        </p:spPr>
        <p:txBody>
          <a:bodyPr wrap="square" rtlCol="0">
            <a:spAutoFit/>
          </a:bodyPr>
          <a:lstStyle/>
          <a:p>
            <a:r>
              <a:rPr lang="en-US" altLang="zh-CN" sz="2000" dirty="0" smtClean="0">
                <a:solidFill>
                  <a:srgbClr val="FF0000"/>
                </a:solidFill>
              </a:rPr>
              <a:t>However</a:t>
            </a:r>
            <a:endParaRPr lang="zh-CN" altLang="en-US" sz="2000" dirty="0">
              <a:solidFill>
                <a:srgbClr val="FF0000"/>
              </a:solidFill>
            </a:endParaRPr>
          </a:p>
        </p:txBody>
      </p:sp>
      <p:sp>
        <p:nvSpPr>
          <p:cNvPr id="5" name="TextBox 4"/>
          <p:cNvSpPr txBox="1"/>
          <p:nvPr/>
        </p:nvSpPr>
        <p:spPr>
          <a:xfrm>
            <a:off x="899592" y="1154082"/>
            <a:ext cx="1584176" cy="400110"/>
          </a:xfrm>
          <a:prstGeom prst="rect">
            <a:avLst/>
          </a:prstGeom>
          <a:noFill/>
        </p:spPr>
        <p:txBody>
          <a:bodyPr wrap="square" rtlCol="0">
            <a:spAutoFit/>
          </a:bodyPr>
          <a:lstStyle/>
          <a:p>
            <a:r>
              <a:rPr lang="en-US" altLang="zh-CN" sz="2000" dirty="0" smtClean="0">
                <a:solidFill>
                  <a:srgbClr val="FF0000"/>
                </a:solidFill>
              </a:rPr>
              <a:t>Furthermore</a:t>
            </a:r>
            <a:endParaRPr lang="zh-CN" altLang="en-US" sz="2000" dirty="0">
              <a:solidFill>
                <a:srgbClr val="FF0000"/>
              </a:solidFill>
            </a:endParaRPr>
          </a:p>
        </p:txBody>
      </p:sp>
      <p:sp>
        <p:nvSpPr>
          <p:cNvPr id="6" name="TextBox 5"/>
          <p:cNvSpPr txBox="1"/>
          <p:nvPr/>
        </p:nvSpPr>
        <p:spPr>
          <a:xfrm>
            <a:off x="1217038" y="2535890"/>
            <a:ext cx="1482753" cy="400110"/>
          </a:xfrm>
          <a:prstGeom prst="rect">
            <a:avLst/>
          </a:prstGeom>
          <a:noFill/>
        </p:spPr>
        <p:txBody>
          <a:bodyPr wrap="square" rtlCol="0">
            <a:spAutoFit/>
          </a:bodyPr>
          <a:lstStyle/>
          <a:p>
            <a:r>
              <a:rPr lang="en-US" altLang="zh-CN" sz="2000" dirty="0" smtClean="0">
                <a:solidFill>
                  <a:srgbClr val="FF0000"/>
                </a:solidFill>
              </a:rPr>
              <a:t>Above all</a:t>
            </a:r>
            <a:endParaRPr lang="zh-CN" altLang="en-US" sz="2000" dirty="0">
              <a:solidFill>
                <a:srgbClr val="FF0000"/>
              </a:solidFill>
            </a:endParaRPr>
          </a:p>
        </p:txBody>
      </p:sp>
      <p:sp>
        <p:nvSpPr>
          <p:cNvPr id="7" name="TextBox 6"/>
          <p:cNvSpPr txBox="1"/>
          <p:nvPr/>
        </p:nvSpPr>
        <p:spPr>
          <a:xfrm>
            <a:off x="7620182" y="2918345"/>
            <a:ext cx="1008112" cy="400110"/>
          </a:xfrm>
          <a:prstGeom prst="rect">
            <a:avLst/>
          </a:prstGeom>
          <a:noFill/>
        </p:spPr>
        <p:txBody>
          <a:bodyPr wrap="square" rtlCol="0">
            <a:spAutoFit/>
          </a:bodyPr>
          <a:lstStyle/>
          <a:p>
            <a:r>
              <a:rPr lang="en-US" altLang="zh-CN" sz="2000" dirty="0" smtClean="0">
                <a:solidFill>
                  <a:srgbClr val="FF0000"/>
                </a:solidFill>
              </a:rPr>
              <a:t>In fact</a:t>
            </a:r>
            <a:endParaRPr lang="zh-CN" altLang="en-US" sz="2000" dirty="0">
              <a:solidFill>
                <a:srgbClr val="FF0000"/>
              </a:solidFill>
            </a:endParaRPr>
          </a:p>
        </p:txBody>
      </p:sp>
      <p:sp>
        <p:nvSpPr>
          <p:cNvPr id="8" name="TextBox 7"/>
          <p:cNvSpPr txBox="1"/>
          <p:nvPr/>
        </p:nvSpPr>
        <p:spPr>
          <a:xfrm>
            <a:off x="3635896" y="4221088"/>
            <a:ext cx="2664296" cy="400110"/>
          </a:xfrm>
          <a:prstGeom prst="rect">
            <a:avLst/>
          </a:prstGeom>
          <a:noFill/>
        </p:spPr>
        <p:txBody>
          <a:bodyPr wrap="square" rtlCol="0">
            <a:spAutoFit/>
          </a:bodyPr>
          <a:lstStyle/>
          <a:p>
            <a:r>
              <a:rPr lang="en-US" altLang="zh-CN" sz="2000" dirty="0" smtClean="0">
                <a:solidFill>
                  <a:srgbClr val="FF0000"/>
                </a:solidFill>
              </a:rPr>
              <a:t>In spite of the fact that </a:t>
            </a:r>
            <a:endParaRPr lang="zh-CN" altLang="en-US" sz="2000" dirty="0">
              <a:solidFill>
                <a:srgbClr val="FF0000"/>
              </a:solidFill>
            </a:endParaRPr>
          </a:p>
        </p:txBody>
      </p:sp>
      <p:sp>
        <p:nvSpPr>
          <p:cNvPr id="9" name="TextBox 8"/>
          <p:cNvSpPr txBox="1"/>
          <p:nvPr/>
        </p:nvSpPr>
        <p:spPr>
          <a:xfrm>
            <a:off x="5128491" y="4615424"/>
            <a:ext cx="1538367" cy="400110"/>
          </a:xfrm>
          <a:prstGeom prst="rect">
            <a:avLst/>
          </a:prstGeom>
          <a:noFill/>
        </p:spPr>
        <p:txBody>
          <a:bodyPr wrap="square" rtlCol="0">
            <a:spAutoFit/>
          </a:bodyPr>
          <a:lstStyle/>
          <a:p>
            <a:r>
              <a:rPr lang="en-US" altLang="zh-CN" sz="2000" dirty="0" smtClean="0">
                <a:solidFill>
                  <a:srgbClr val="FF0000"/>
                </a:solidFill>
              </a:rPr>
              <a:t>As a result</a:t>
            </a:r>
            <a:endParaRPr lang="zh-CN" altLang="en-US" sz="2000" dirty="0">
              <a:solidFill>
                <a:srgbClr val="FF0000"/>
              </a:solidFill>
            </a:endParaRPr>
          </a:p>
        </p:txBody>
      </p:sp>
      <p:sp>
        <p:nvSpPr>
          <p:cNvPr id="10" name="TextBox 9"/>
          <p:cNvSpPr txBox="1"/>
          <p:nvPr/>
        </p:nvSpPr>
        <p:spPr>
          <a:xfrm>
            <a:off x="395536" y="5517232"/>
            <a:ext cx="4032448" cy="400110"/>
          </a:xfrm>
          <a:prstGeom prst="rect">
            <a:avLst/>
          </a:prstGeom>
          <a:noFill/>
        </p:spPr>
        <p:txBody>
          <a:bodyPr wrap="square" rtlCol="0">
            <a:spAutoFit/>
          </a:bodyPr>
          <a:lstStyle/>
          <a:p>
            <a:r>
              <a:rPr lang="en-US" altLang="zh-CN" sz="2000" dirty="0" smtClean="0">
                <a:solidFill>
                  <a:srgbClr val="FF0000"/>
                </a:solidFill>
              </a:rPr>
              <a:t>Taking everything into consideration</a:t>
            </a:r>
            <a:endParaRPr lang="zh-CN" altLang="en-US" sz="2000" dirty="0">
              <a:solidFill>
                <a:srgbClr val="FF0000"/>
              </a:solidFill>
            </a:endParaRPr>
          </a:p>
        </p:txBody>
      </p:sp>
    </p:spTree>
    <p:extLst>
      <p:ext uri="{BB962C8B-B14F-4D97-AF65-F5344CB8AC3E}">
        <p14:creationId xmlns:p14="http://schemas.microsoft.com/office/powerpoint/2010/main" val="158297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randombar(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randombar(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randombar(horizontal)">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204864"/>
            <a:ext cx="8614228" cy="1143000"/>
          </a:xfrm>
        </p:spPr>
        <p:txBody>
          <a:bodyPr>
            <a:normAutofit fontScale="90000"/>
          </a:bodyPr>
          <a:lstStyle/>
          <a:p>
            <a:r>
              <a:rPr lang="en-US" altLang="zh-CN" dirty="0" smtClean="0"/>
              <a:t>What will China look like after 100 years?</a:t>
            </a:r>
            <a:endParaRPr lang="zh-CN" altLang="en-US" dirty="0"/>
          </a:p>
        </p:txBody>
      </p:sp>
    </p:spTree>
    <p:extLst>
      <p:ext uri="{BB962C8B-B14F-4D97-AF65-F5344CB8AC3E}">
        <p14:creationId xmlns:p14="http://schemas.microsoft.com/office/powerpoint/2010/main" val="1480710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06638"/>
            <a:ext cx="9036496" cy="1143000"/>
          </a:xfrm>
        </p:spPr>
        <p:txBody>
          <a:bodyPr>
            <a:normAutofit fontScale="90000"/>
          </a:bodyPr>
          <a:lstStyle/>
          <a:p>
            <a:r>
              <a:rPr lang="en-US" altLang="zh-CN" dirty="0" smtClean="0"/>
              <a:t>What is Tianfu software park in your eyes?</a:t>
            </a:r>
            <a:endParaRPr lang="zh-CN" altLang="en-US" dirty="0"/>
          </a:p>
        </p:txBody>
      </p:sp>
    </p:spTree>
    <p:extLst>
      <p:ext uri="{BB962C8B-B14F-4D97-AF65-F5344CB8AC3E}">
        <p14:creationId xmlns:p14="http://schemas.microsoft.com/office/powerpoint/2010/main" val="2556156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9772" y="2306638"/>
            <a:ext cx="8229600" cy="1143000"/>
          </a:xfrm>
        </p:spPr>
        <p:txBody>
          <a:bodyPr/>
          <a:lstStyle/>
          <a:p>
            <a:r>
              <a:rPr lang="en-US" altLang="zh-CN" dirty="0" smtClean="0"/>
              <a:t>If Lin </a:t>
            </a:r>
            <a:r>
              <a:rPr lang="en-US" altLang="zh-CN" dirty="0" err="1" smtClean="0"/>
              <a:t>Zhiling</a:t>
            </a:r>
            <a:r>
              <a:rPr lang="en-US" altLang="zh-CN" dirty="0" smtClean="0"/>
              <a:t> is my girlfriend…</a:t>
            </a:r>
            <a:endParaRPr lang="zh-CN" altLang="en-US" dirty="0"/>
          </a:p>
        </p:txBody>
      </p:sp>
    </p:spTree>
    <p:extLst>
      <p:ext uri="{BB962C8B-B14F-4D97-AF65-F5344CB8AC3E}">
        <p14:creationId xmlns:p14="http://schemas.microsoft.com/office/powerpoint/2010/main" val="3512846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6632"/>
            <a:ext cx="9036496" cy="6624736"/>
          </a:xfrm>
        </p:spPr>
        <p:txBody>
          <a:bodyPr/>
          <a:lstStyle/>
          <a:p>
            <a:pPr lvl="0" algn="just"/>
            <a:endParaRPr lang="en-US" altLang="zh-CN" sz="2800" dirty="0" smtClean="0"/>
          </a:p>
          <a:p>
            <a:pPr lvl="0" algn="just"/>
            <a:r>
              <a:rPr lang="en-US" altLang="zh-CN" sz="2800" dirty="0" smtClean="0"/>
              <a:t>Luisa</a:t>
            </a:r>
            <a:r>
              <a:rPr lang="en-US" altLang="zh-CN" sz="2800" dirty="0"/>
              <a:t>, thanks for your email about the new brochure and the attached file with the quote from the printers. </a:t>
            </a:r>
            <a:r>
              <a:rPr lang="en-US" altLang="zh-CN" sz="2800" dirty="0">
                <a:solidFill>
                  <a:srgbClr val="FF0000"/>
                </a:solidFill>
              </a:rPr>
              <a:t>It is very expensive. Isn’t it a better </a:t>
            </a:r>
            <a:r>
              <a:rPr lang="en-US" altLang="zh-CN" sz="2800" dirty="0"/>
              <a:t>idea to contact some other printing firms and get some alternative quotes? After all, </a:t>
            </a:r>
            <a:r>
              <a:rPr lang="en-US" altLang="zh-CN" sz="2800" dirty="0">
                <a:solidFill>
                  <a:srgbClr val="FF0000"/>
                </a:solidFill>
              </a:rPr>
              <a:t>we have been very unhappy</a:t>
            </a:r>
            <a:r>
              <a:rPr lang="en-US" altLang="zh-CN" sz="2800" dirty="0"/>
              <a:t> with the quality of their work on the last few jobs. What do you think</a:t>
            </a:r>
            <a:r>
              <a:rPr lang="en-US" altLang="zh-CN" sz="2800" dirty="0" smtClean="0"/>
              <a:t>?</a:t>
            </a:r>
          </a:p>
          <a:p>
            <a:pPr lvl="0" algn="just"/>
            <a:endParaRPr lang="zh-CN" altLang="zh-CN" sz="2800" dirty="0"/>
          </a:p>
          <a:p>
            <a:r>
              <a:rPr lang="en-US" altLang="zh-CN" sz="2800" dirty="0"/>
              <a:t>It seems / I think it’s quite / a bit / a little / rather expensive. </a:t>
            </a:r>
            <a:endParaRPr lang="zh-CN" altLang="zh-CN" sz="2800" dirty="0"/>
          </a:p>
          <a:p>
            <a:r>
              <a:rPr lang="en-US" altLang="zh-CN" sz="2800" dirty="0"/>
              <a:t>Wouldn’t it be a better idea…</a:t>
            </a:r>
            <a:endParaRPr lang="zh-CN" altLang="zh-CN" sz="2800" dirty="0"/>
          </a:p>
          <a:p>
            <a:r>
              <a:rPr lang="en-US" altLang="zh-CN" sz="2800" dirty="0"/>
              <a:t>We haven’t been very happy…</a:t>
            </a:r>
            <a:endParaRPr lang="zh-CN" altLang="zh-CN" sz="2800" dirty="0"/>
          </a:p>
          <a:p>
            <a:endParaRPr lang="zh-CN" altLang="en-US" dirty="0"/>
          </a:p>
        </p:txBody>
      </p:sp>
    </p:spTree>
    <p:extLst>
      <p:ext uri="{BB962C8B-B14F-4D97-AF65-F5344CB8AC3E}">
        <p14:creationId xmlns:p14="http://schemas.microsoft.com/office/powerpoint/2010/main" val="541954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TotalTime>
  <Words>2468</Words>
  <Application>Microsoft Office PowerPoint</Application>
  <PresentationFormat>全屏显示(4:3)</PresentationFormat>
  <Paragraphs>313</Paragraphs>
  <Slides>54</Slides>
  <Notes>0</Notes>
  <HiddenSlides>0</HiddenSlides>
  <MMClips>0</MMClips>
  <ScaleCrop>false</ScaleCrop>
  <HeadingPairs>
    <vt:vector size="4" baseType="variant">
      <vt:variant>
        <vt:lpstr>主题</vt:lpstr>
      </vt:variant>
      <vt:variant>
        <vt:i4>1</vt:i4>
      </vt:variant>
      <vt:variant>
        <vt:lpstr>幻灯片标题</vt:lpstr>
      </vt:variant>
      <vt:variant>
        <vt:i4>54</vt:i4>
      </vt:variant>
    </vt:vector>
  </HeadingPairs>
  <TitlesOfParts>
    <vt:vector size="55" baseType="lpstr">
      <vt:lpstr>Office 主题</vt:lpstr>
      <vt:lpstr>Chapter Nine</vt:lpstr>
      <vt:lpstr>Courtesy in Writing</vt:lpstr>
      <vt:lpstr>If I have a billion dollars, I will…</vt:lpstr>
      <vt:lpstr>I have a dream…</vt:lpstr>
      <vt:lpstr>My ideal life…</vt:lpstr>
      <vt:lpstr>What will China look like after 100 years?</vt:lpstr>
      <vt:lpstr>What is Tianfu software park in your eyes?</vt:lpstr>
      <vt:lpstr>If Lin Zhiling is my girlfriend…</vt:lpstr>
      <vt:lpstr>PowerPoint 演示文稿</vt:lpstr>
      <vt:lpstr>PowerPoint 演示文稿</vt:lpstr>
      <vt:lpstr>PowerPoint 演示文稿</vt:lpstr>
      <vt:lpstr>IT Vocabulary</vt:lpstr>
      <vt:lpstr>PowerPoint 演示文稿</vt:lpstr>
      <vt:lpstr>PowerPoint 演示文稿</vt:lpstr>
      <vt:lpstr>PowerPoint 演示文稿</vt:lpstr>
      <vt:lpstr>Guest Reception</vt:lpstr>
      <vt:lpstr>Meeting Sb at Airport</vt:lpstr>
      <vt:lpstr>Useful Expressions</vt:lpstr>
      <vt:lpstr>PowerPoint 演示文稿</vt:lpstr>
      <vt:lpstr>PowerPoint 演示文稿</vt:lpstr>
      <vt:lpstr>PowerPoint 演示文稿</vt:lpstr>
      <vt:lpstr>PowerPoint 演示文稿</vt:lpstr>
      <vt:lpstr>PowerPoint 演示文稿</vt:lpstr>
      <vt:lpstr>PowerPoint 演示文稿</vt:lpstr>
      <vt:lpstr>Giving banquet</vt:lpstr>
      <vt:lpstr>Dishes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Practice</vt:lpstr>
      <vt:lpstr>Linking Words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Nine</dc:title>
  <dc:creator>罗惠</dc:creator>
  <cp:lastModifiedBy>tfsp</cp:lastModifiedBy>
  <cp:revision>10</cp:revision>
  <dcterms:created xsi:type="dcterms:W3CDTF">2015-05-11T02:26:52Z</dcterms:created>
  <dcterms:modified xsi:type="dcterms:W3CDTF">2015-05-12T02:34:06Z</dcterms:modified>
</cp:coreProperties>
</file>