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Pronunciation Correction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18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8928992" cy="674136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Our frien</a:t>
            </a:r>
            <a:r>
              <a:rPr lang="en-US" altLang="zh-CN" dirty="0" smtClean="0">
                <a:solidFill>
                  <a:srgbClr val="FF0000"/>
                </a:solidFill>
              </a:rPr>
              <a:t>ds</a:t>
            </a:r>
            <a:r>
              <a:rPr lang="en-US" altLang="zh-CN" dirty="0" smtClean="0"/>
              <a:t> have arrived. Le</a:t>
            </a:r>
            <a:r>
              <a:rPr lang="en-US" altLang="zh-CN" dirty="0" smtClean="0">
                <a:solidFill>
                  <a:srgbClr val="FF0000"/>
                </a:solidFill>
              </a:rPr>
              <a:t>t’s</a:t>
            </a:r>
            <a:r>
              <a:rPr lang="en-US" altLang="zh-CN" dirty="0" smtClean="0"/>
              <a:t> go and meet them now.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Wha</a:t>
            </a:r>
            <a:r>
              <a:rPr lang="en-US" altLang="zh-CN" dirty="0" smtClean="0">
                <a:solidFill>
                  <a:srgbClr val="FF0000"/>
                </a:solidFill>
              </a:rPr>
              <a:t>t’s</a:t>
            </a:r>
            <a:r>
              <a:rPr lang="en-US" altLang="zh-CN" dirty="0" smtClean="0"/>
              <a:t> the matter with you? He nee</a:t>
            </a:r>
            <a:r>
              <a:rPr lang="en-US" altLang="zh-CN" dirty="0" smtClean="0">
                <a:solidFill>
                  <a:srgbClr val="FF0000"/>
                </a:solidFill>
              </a:rPr>
              <a:t>ds</a:t>
            </a:r>
            <a:r>
              <a:rPr lang="en-US" altLang="zh-CN" dirty="0" smtClean="0"/>
              <a:t> frien</a:t>
            </a:r>
            <a:r>
              <a:rPr lang="en-US" altLang="zh-CN" dirty="0" smtClean="0">
                <a:solidFill>
                  <a:srgbClr val="FF0000"/>
                </a:solidFill>
              </a:rPr>
              <a:t>ds</a:t>
            </a:r>
            <a:r>
              <a:rPr lang="en-US" altLang="zh-CN" dirty="0" smtClean="0"/>
              <a:t> at the moment.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</a:t>
            </a:r>
            <a:r>
              <a:rPr lang="en-US" altLang="zh-CN" dirty="0" smtClean="0">
                <a:solidFill>
                  <a:srgbClr val="FF0000"/>
                </a:solidFill>
              </a:rPr>
              <a:t>t’s</a:t>
            </a:r>
            <a:r>
              <a:rPr lang="en-US" altLang="zh-CN" dirty="0" smtClean="0"/>
              <a:t> a big problem for me that I can never remember the roa</a:t>
            </a:r>
            <a:r>
              <a:rPr lang="en-US" altLang="zh-CN" dirty="0" smtClean="0">
                <a:solidFill>
                  <a:srgbClr val="FF0000"/>
                </a:solidFill>
              </a:rPr>
              <a:t>ds</a:t>
            </a:r>
            <a:r>
              <a:rPr lang="en-US" altLang="zh-C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I’ve got lots of </a:t>
            </a:r>
            <a:r>
              <a:rPr lang="en-US" altLang="zh-CN" dirty="0" smtClean="0">
                <a:solidFill>
                  <a:srgbClr val="FF0000"/>
                </a:solidFill>
              </a:rPr>
              <a:t>odds and ends </a:t>
            </a:r>
            <a:r>
              <a:rPr lang="en-US" altLang="zh-CN" dirty="0" smtClean="0"/>
              <a:t>to deal with.</a:t>
            </a:r>
          </a:p>
        </p:txBody>
      </p:sp>
    </p:spTree>
    <p:extLst>
      <p:ext uri="{BB962C8B-B14F-4D97-AF65-F5344CB8AC3E}">
        <p14:creationId xmlns:p14="http://schemas.microsoft.com/office/powerpoint/2010/main" val="4232145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8928992" cy="67413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/>
              <a:t>I 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eally app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eciate your help.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So</a:t>
            </a:r>
            <a:r>
              <a:rPr lang="en-US" altLang="zh-CN" dirty="0" smtClean="0">
                <a:solidFill>
                  <a:srgbClr val="FF0000"/>
                </a:solidFill>
              </a:rPr>
              <a:t>rr</a:t>
            </a:r>
            <a:r>
              <a:rPr lang="en-US" altLang="zh-CN" dirty="0" smtClean="0"/>
              <a:t>y, I’m in a hu</a:t>
            </a:r>
            <a:r>
              <a:rPr lang="en-US" altLang="zh-CN" dirty="0" smtClean="0">
                <a:solidFill>
                  <a:srgbClr val="FF0000"/>
                </a:solidFill>
              </a:rPr>
              <a:t>rr</a:t>
            </a:r>
            <a:r>
              <a:rPr lang="en-US" altLang="zh-CN" dirty="0" smtClean="0"/>
              <a:t>y.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The whole performance was just te</a:t>
            </a:r>
            <a:r>
              <a:rPr lang="en-US" altLang="zh-CN" dirty="0" smtClean="0">
                <a:solidFill>
                  <a:srgbClr val="FF0000"/>
                </a:solidFill>
              </a:rPr>
              <a:t>rr</a:t>
            </a:r>
            <a:r>
              <a:rPr lang="en-US" altLang="zh-CN" dirty="0" smtClean="0"/>
              <a:t>ible.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Your encou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agement 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dirty="0" smtClean="0"/>
              <a:t>eally helped.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96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Pronunciation Practice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890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:] &amp; 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See     he    she     me     meet</a:t>
            </a:r>
            <a:endParaRPr lang="zh-CN" altLang="zh-CN" dirty="0"/>
          </a:p>
          <a:p>
            <a:r>
              <a:rPr lang="en-US" altLang="zh-CN" dirty="0"/>
              <a:t>Lily    bill    hit     give     sit 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[e] &amp; [æ]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Bed     tell      heaven     feather    dead</a:t>
            </a:r>
            <a:endParaRPr lang="zh-CN" altLang="zh-CN" dirty="0"/>
          </a:p>
          <a:p>
            <a:r>
              <a:rPr lang="en-US" altLang="zh-CN" dirty="0"/>
              <a:t>Map     stamp    fact       man       rat 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ei</a:t>
            </a:r>
            <a:r>
              <a:rPr lang="en-US" altLang="zh-CN" dirty="0">
                <a:solidFill>
                  <a:srgbClr val="FF0000"/>
                </a:solidFill>
              </a:rPr>
              <a:t> &amp; [</a:t>
            </a:r>
            <a:r>
              <a:rPr lang="en-US" altLang="zh-CN" dirty="0" err="1">
                <a:solidFill>
                  <a:srgbClr val="FF0000"/>
                </a:solidFill>
              </a:rPr>
              <a:t>ai</a:t>
            </a:r>
            <a:r>
              <a:rPr lang="en-US" altLang="zh-CN" dirty="0">
                <a:solidFill>
                  <a:srgbClr val="FF0000"/>
                </a:solidFill>
              </a:rPr>
              <a:t>] &amp; [</a:t>
            </a:r>
            <a:r>
              <a:rPr lang="en-US" altLang="zh-CN" dirty="0" err="1">
                <a:solidFill>
                  <a:srgbClr val="FF0000"/>
                </a:solidFill>
              </a:rPr>
              <a:t>ɔi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Great    pain     face     strait      break</a:t>
            </a:r>
            <a:endParaRPr lang="zh-CN" altLang="zh-CN" dirty="0"/>
          </a:p>
          <a:p>
            <a:r>
              <a:rPr lang="en-US" altLang="zh-CN" dirty="0"/>
              <a:t>Bye     sky      mine    bright     reply</a:t>
            </a:r>
            <a:endParaRPr lang="zh-CN" altLang="zh-CN" dirty="0"/>
          </a:p>
          <a:p>
            <a:r>
              <a:rPr lang="en-US" altLang="zh-CN" dirty="0"/>
              <a:t>Voice    soil      choice   destroy   employer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53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əu</a:t>
            </a:r>
            <a:r>
              <a:rPr lang="en-US" altLang="zh-CN" dirty="0">
                <a:solidFill>
                  <a:srgbClr val="FF0000"/>
                </a:solidFill>
              </a:rPr>
              <a:t>] &amp; [</a:t>
            </a:r>
            <a:r>
              <a:rPr lang="en-US" altLang="zh-CN" dirty="0" err="1">
                <a:solidFill>
                  <a:srgbClr val="FF0000"/>
                </a:solidFill>
              </a:rPr>
              <a:t>əu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Hope    soul    October    coast    window</a:t>
            </a:r>
            <a:endParaRPr lang="zh-CN" altLang="zh-CN" dirty="0"/>
          </a:p>
          <a:p>
            <a:r>
              <a:rPr lang="en-US" altLang="zh-CN" dirty="0"/>
              <a:t>House   brown   mouse     crowd    </a:t>
            </a:r>
            <a:r>
              <a:rPr lang="en-US" altLang="zh-CN" dirty="0" smtClean="0"/>
              <a:t>town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iə</a:t>
            </a:r>
            <a:r>
              <a:rPr lang="en-US" altLang="zh-CN" dirty="0">
                <a:solidFill>
                  <a:srgbClr val="FF0000"/>
                </a:solidFill>
              </a:rPr>
              <a:t>] &amp; [</a:t>
            </a:r>
            <a:r>
              <a:rPr lang="en-US" altLang="zh-CN" dirty="0" err="1">
                <a:solidFill>
                  <a:srgbClr val="FF0000"/>
                </a:solidFill>
              </a:rPr>
              <a:t>eə</a:t>
            </a:r>
            <a:r>
              <a:rPr lang="en-US" altLang="zh-CN" dirty="0">
                <a:solidFill>
                  <a:srgbClr val="FF0000"/>
                </a:solidFill>
              </a:rPr>
              <a:t>] &amp; [</a:t>
            </a:r>
            <a:r>
              <a:rPr lang="en-US" altLang="zh-CN" dirty="0" err="1">
                <a:solidFill>
                  <a:srgbClr val="FF0000"/>
                </a:solidFill>
              </a:rPr>
              <a:t>uə</a:t>
            </a:r>
            <a:r>
              <a:rPr lang="en-US" altLang="zh-CN" dirty="0">
                <a:solidFill>
                  <a:srgbClr val="FF0000"/>
                </a:solidFill>
              </a:rPr>
              <a:t>] &amp; [</a:t>
            </a:r>
            <a:r>
              <a:rPr lang="en-US" altLang="zh-CN" dirty="0" err="1">
                <a:solidFill>
                  <a:srgbClr val="FF0000"/>
                </a:solidFill>
              </a:rPr>
              <a:t>juə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Ear     hear     </a:t>
            </a:r>
            <a:r>
              <a:rPr lang="en-US" altLang="zh-CN" dirty="0" err="1"/>
              <a:t>hear</a:t>
            </a:r>
            <a:r>
              <a:rPr lang="en-US" altLang="zh-CN" dirty="0"/>
              <a:t>     dear      near </a:t>
            </a:r>
            <a:endParaRPr lang="zh-CN" altLang="zh-CN" dirty="0"/>
          </a:p>
          <a:p>
            <a:r>
              <a:rPr lang="en-US" altLang="zh-CN" dirty="0"/>
              <a:t>Care    wear     there    careful    various</a:t>
            </a:r>
            <a:endParaRPr lang="zh-CN" altLang="zh-CN" dirty="0"/>
          </a:p>
          <a:p>
            <a:r>
              <a:rPr lang="en-US" altLang="zh-CN" dirty="0"/>
              <a:t>Tour    sure      poor    tourist   </a:t>
            </a:r>
            <a:endParaRPr lang="zh-CN" altLang="zh-CN" dirty="0"/>
          </a:p>
          <a:p>
            <a:r>
              <a:rPr lang="en-US" altLang="zh-CN" dirty="0"/>
              <a:t>Cure    pure      fury 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35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[s] &amp; [z]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Star     snake     pencil     grass     celebrate</a:t>
            </a:r>
            <a:endParaRPr lang="zh-CN" altLang="zh-CN" dirty="0"/>
          </a:p>
          <a:p>
            <a:r>
              <a:rPr lang="en-US" altLang="zh-CN" dirty="0"/>
              <a:t>Zoo     shoes     busy      tears      </a:t>
            </a:r>
            <a:r>
              <a:rPr lang="en-US" altLang="zh-CN" dirty="0" smtClean="0"/>
              <a:t>nose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[θ] &amp; [ð]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Teeth     mouth     thirsty    Thursday     thousand</a:t>
            </a:r>
            <a:endParaRPr lang="zh-CN" altLang="zh-CN" dirty="0"/>
          </a:p>
          <a:p>
            <a:r>
              <a:rPr lang="en-US" altLang="zh-CN" dirty="0"/>
              <a:t>Brother    weather   they      clothe        father 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ts</a:t>
            </a:r>
            <a:r>
              <a:rPr lang="en-US" altLang="zh-CN" dirty="0">
                <a:solidFill>
                  <a:srgbClr val="FF0000"/>
                </a:solidFill>
              </a:rPr>
              <a:t>] &amp; [</a:t>
            </a:r>
            <a:r>
              <a:rPr lang="en-US" altLang="zh-CN" dirty="0" err="1">
                <a:solidFill>
                  <a:srgbClr val="FF0000"/>
                </a:solidFill>
              </a:rPr>
              <a:t>dz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Seats      goats      boots     dates      tastes</a:t>
            </a:r>
            <a:endParaRPr lang="zh-CN" altLang="zh-CN" dirty="0"/>
          </a:p>
          <a:p>
            <a:r>
              <a:rPr lang="en-US" altLang="zh-CN" dirty="0"/>
              <a:t>Hands     seeds      friends    birds      rides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03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[ʃ] &amp; [ʒ] 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Sugar     wash      shell      brush      shirt</a:t>
            </a:r>
            <a:endParaRPr lang="zh-CN" altLang="zh-CN" dirty="0"/>
          </a:p>
          <a:p>
            <a:r>
              <a:rPr lang="en-US" altLang="zh-CN" dirty="0"/>
              <a:t>Measure   pleasure   casual     Asia       </a:t>
            </a:r>
            <a:r>
              <a:rPr lang="en-US" altLang="zh-CN" dirty="0" smtClean="0"/>
              <a:t>television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[l] &amp; [n]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Look      light      tail       dollar      ball</a:t>
            </a:r>
            <a:endParaRPr lang="zh-CN" altLang="zh-CN" dirty="0"/>
          </a:p>
          <a:p>
            <a:r>
              <a:rPr lang="en-US" altLang="zh-CN" dirty="0"/>
              <a:t>Nose      night      knock     sign       </a:t>
            </a:r>
            <a:r>
              <a:rPr lang="en-US" altLang="zh-CN" dirty="0" smtClean="0"/>
              <a:t>train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[f] &amp; [v] &amp; [w]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Leaf      photo      laugh      knife       fan</a:t>
            </a:r>
            <a:endParaRPr lang="zh-CN" altLang="zh-CN" dirty="0"/>
          </a:p>
          <a:p>
            <a:r>
              <a:rPr lang="en-US" altLang="zh-CN" dirty="0"/>
              <a:t>Video     violin      move      victory     volcano</a:t>
            </a:r>
            <a:endParaRPr lang="zh-CN" altLang="zh-CN" dirty="0"/>
          </a:p>
          <a:p>
            <a:r>
              <a:rPr lang="en-US" altLang="zh-CN" dirty="0"/>
              <a:t>Wheel     well       would     white       wheat</a:t>
            </a:r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0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0"/>
            <a:r>
              <a:rPr lang="en-US" altLang="zh-CN" dirty="0"/>
              <a:t>On May Day they made a paper plane with their playmates.</a:t>
            </a:r>
            <a:endParaRPr lang="zh-CN" altLang="zh-CN" dirty="0"/>
          </a:p>
          <a:p>
            <a:pPr lvl="0"/>
            <a:r>
              <a:rPr lang="en-US" altLang="zh-CN" dirty="0"/>
              <a:t>We see Peter eating green peas.</a:t>
            </a:r>
            <a:endParaRPr lang="zh-CN" altLang="zh-CN" dirty="0"/>
          </a:p>
          <a:p>
            <a:pPr lvl="0"/>
            <a:r>
              <a:rPr lang="en-US" altLang="zh-CN" dirty="0"/>
              <a:t>Mike is flying a nice white kite in the sky.</a:t>
            </a:r>
            <a:endParaRPr lang="zh-CN" altLang="zh-CN" dirty="0"/>
          </a:p>
          <a:p>
            <a:pPr lvl="0"/>
            <a:r>
              <a:rPr lang="en-US" altLang="zh-CN" dirty="0"/>
              <a:t>The old Pole told us it’s cold in Poland. </a:t>
            </a:r>
            <a:endParaRPr lang="zh-CN" altLang="zh-CN" dirty="0"/>
          </a:p>
          <a:p>
            <a:pPr lvl="0"/>
            <a:r>
              <a:rPr lang="en-US" altLang="zh-CN" dirty="0"/>
              <a:t>A fat cat catches a black rat. </a:t>
            </a:r>
            <a:endParaRPr lang="zh-CN" altLang="zh-CN" dirty="0"/>
          </a:p>
          <a:p>
            <a:pPr lvl="0"/>
            <a:r>
              <a:rPr lang="en-US" altLang="zh-CN" dirty="0"/>
              <a:t>Ted lent a pen to his best friend.</a:t>
            </a:r>
            <a:endParaRPr lang="zh-CN" altLang="zh-CN" dirty="0"/>
          </a:p>
          <a:p>
            <a:pPr lvl="0"/>
            <a:r>
              <a:rPr lang="en-US" altLang="zh-CN" dirty="0"/>
              <a:t>This pretty kid is Dick’s kid sister. </a:t>
            </a:r>
            <a:endParaRPr lang="zh-CN" altLang="zh-CN" dirty="0"/>
          </a:p>
          <a:p>
            <a:pPr lvl="0"/>
            <a:r>
              <a:rPr lang="en-US" altLang="zh-CN" dirty="0"/>
              <a:t>The third girl with curly hair is working hard. </a:t>
            </a:r>
            <a:endParaRPr lang="zh-CN" altLang="zh-CN" dirty="0"/>
          </a:p>
          <a:p>
            <a:pPr lvl="0"/>
            <a:r>
              <a:rPr lang="en-US" altLang="zh-CN" dirty="0"/>
              <a:t>This famous method is obvious to scientists on the campus.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0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zh-CN" dirty="0"/>
              <a:t>Their fathers and mothers rather like the weather there.</a:t>
            </a:r>
            <a:endParaRPr lang="zh-CN" altLang="zh-CN" dirty="0"/>
          </a:p>
          <a:p>
            <a:pPr lvl="0"/>
            <a:r>
              <a:rPr lang="en-US" altLang="zh-CN" dirty="0"/>
              <a:t>Thank you very much for your valuable view on volleyball. </a:t>
            </a:r>
            <a:endParaRPr lang="zh-CN" altLang="zh-CN" dirty="0"/>
          </a:p>
          <a:p>
            <a:pPr lvl="0"/>
            <a:r>
              <a:rPr lang="en-US" altLang="zh-CN" dirty="0"/>
              <a:t>White wine is often taken with western food. </a:t>
            </a:r>
            <a:endParaRPr lang="zh-CN" altLang="zh-CN" dirty="0"/>
          </a:p>
          <a:p>
            <a:pPr lvl="0"/>
            <a:r>
              <a:rPr lang="en-US" altLang="zh-CN" dirty="0"/>
              <a:t>She sells sea shells on the sea shore. </a:t>
            </a:r>
            <a:endParaRPr lang="zh-CN" altLang="zh-CN" dirty="0"/>
          </a:p>
          <a:p>
            <a:pPr lvl="0"/>
            <a:r>
              <a:rPr lang="en-US" altLang="zh-CN" dirty="0"/>
              <a:t>She usually watches television for pleasure. </a:t>
            </a:r>
            <a:endParaRPr lang="zh-CN" altLang="zh-CN" dirty="0"/>
          </a:p>
          <a:p>
            <a:pPr lvl="0"/>
            <a:r>
              <a:rPr lang="en-US" altLang="zh-CN" dirty="0"/>
              <a:t>Rose is reading and writing Russian in the reading room.</a:t>
            </a:r>
            <a:endParaRPr lang="zh-CN" altLang="zh-CN" dirty="0"/>
          </a:p>
          <a:p>
            <a:pPr lvl="0"/>
            <a:r>
              <a:rPr lang="en-US" altLang="zh-CN" dirty="0"/>
              <a:t>We have a surprise for you – five big sweet apples. </a:t>
            </a:r>
            <a:endParaRPr lang="zh-CN" altLang="zh-CN" dirty="0"/>
          </a:p>
          <a:p>
            <a:pPr lvl="0"/>
            <a:r>
              <a:rPr lang="en-US" altLang="zh-CN" dirty="0"/>
              <a:t>Now Nick and Ned are nice to the new nanny.</a:t>
            </a:r>
            <a:endParaRPr lang="zh-CN" altLang="zh-CN" dirty="0"/>
          </a:p>
          <a:p>
            <a:pPr lvl="0"/>
            <a:r>
              <a:rPr lang="en-US" altLang="zh-CN" dirty="0"/>
              <a:t>The lads and lasses from Lake Lowland are late for their lessons.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012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Phrasing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“Breath groups”</a:t>
            </a:r>
            <a:r>
              <a:rPr lang="en-US" altLang="zh-CN" dirty="0"/>
              <a:t> (break at every comma and period)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b="1" dirty="0" smtClean="0"/>
              <a:t>“</a:t>
            </a:r>
            <a:r>
              <a:rPr lang="en-US" altLang="zh-CN" b="1" dirty="0"/>
              <a:t>Idea groups”</a:t>
            </a:r>
            <a:r>
              <a:rPr lang="en-US" altLang="zh-CN" dirty="0"/>
              <a:t> (break your sentences with pauses between natural word groups of related thought or ideas)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77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Gulim" pitchFamily="34" charset="-127"/>
                <a:ea typeface="Gulim" pitchFamily="34" charset="-127"/>
              </a:rPr>
              <a:t>English with Mandarin Accent</a:t>
            </a:r>
            <a:endParaRPr lang="zh-CN" altLang="en-US" b="1" dirty="0">
              <a:solidFill>
                <a:srgbClr val="0000FF"/>
              </a:solidFill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Different alphabets</a:t>
            </a:r>
          </a:p>
          <a:p>
            <a:r>
              <a:rPr lang="en-US" altLang="zh-CN" dirty="0" smtClean="0"/>
              <a:t>Pronounce every single letter extra clearly with a weird tone</a:t>
            </a:r>
          </a:p>
          <a:p>
            <a:r>
              <a:rPr lang="en-US" altLang="zh-CN" dirty="0" smtClean="0"/>
              <a:t>Randomly changing letters</a:t>
            </a:r>
          </a:p>
          <a:p>
            <a:r>
              <a:rPr lang="en-US" altLang="zh-CN" dirty="0" smtClean="0"/>
              <a:t>Replacing words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501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6632"/>
            <a:ext cx="9036496" cy="674136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altLang="zh-CN" dirty="0"/>
              <a:t>The UK wants Chinese teachers to try to increase the level of </a:t>
            </a:r>
            <a:r>
              <a:rPr lang="en-US" altLang="zh-CN" dirty="0" err="1"/>
              <a:t>maths</a:t>
            </a:r>
            <a:r>
              <a:rPr lang="en-US" altLang="zh-CN" dirty="0"/>
              <a:t> in its schools. Chinese students have the highest international test results. There is a huge difference in </a:t>
            </a:r>
            <a:r>
              <a:rPr lang="en-US" altLang="zh-CN" dirty="0" err="1"/>
              <a:t>maths</a:t>
            </a:r>
            <a:r>
              <a:rPr lang="en-US" altLang="zh-CN" dirty="0"/>
              <a:t> levels between the UK and China. A newspaper said: "The children of cleaners in Shanghai outperform those of UK doctors and lawyers in global </a:t>
            </a:r>
            <a:r>
              <a:rPr lang="en-US" altLang="zh-CN" dirty="0" err="1"/>
              <a:t>maths</a:t>
            </a:r>
            <a:r>
              <a:rPr lang="en-US" altLang="zh-CN" dirty="0"/>
              <a:t> tests." The UK will hire 60 of Shanghai's best </a:t>
            </a:r>
            <a:r>
              <a:rPr lang="en-US" altLang="zh-CN" dirty="0" err="1"/>
              <a:t>maths</a:t>
            </a:r>
            <a:r>
              <a:rPr lang="en-US" altLang="zh-CN" dirty="0"/>
              <a:t> teachers to help improve the ability of one million British students</a:t>
            </a:r>
            <a:r>
              <a:rPr lang="en-US" altLang="zh-CN" dirty="0" smtClean="0"/>
              <a:t>.</a:t>
            </a:r>
          </a:p>
          <a:p>
            <a:pPr algn="just"/>
            <a:endParaRPr lang="zh-CN" altLang="zh-CN" dirty="0"/>
          </a:p>
          <a:p>
            <a:pPr algn="just"/>
            <a:r>
              <a:rPr lang="en-US" altLang="zh-CN" dirty="0"/>
              <a:t>The UK is far behind many countries in </a:t>
            </a:r>
            <a:r>
              <a:rPr lang="en-US" altLang="zh-CN" dirty="0" err="1"/>
              <a:t>maths</a:t>
            </a:r>
            <a:r>
              <a:rPr lang="en-US" altLang="zh-CN" dirty="0"/>
              <a:t>. Poor numeracy costs the UK economy $30 billion a year. Britain's education minister went on a fact-finding mission to China. She said: "We have some brilliant </a:t>
            </a:r>
            <a:r>
              <a:rPr lang="en-US" altLang="zh-CN" dirty="0" err="1"/>
              <a:t>maths</a:t>
            </a:r>
            <a:r>
              <a:rPr lang="en-US" altLang="zh-CN" dirty="0"/>
              <a:t> teachers…but what I saw in Shanghai… strengthened my belief that we can learn from them." She added: "They have a can-do attitude to </a:t>
            </a:r>
            <a:r>
              <a:rPr lang="en-US" altLang="zh-CN" dirty="0" err="1"/>
              <a:t>maths</a:t>
            </a:r>
            <a:r>
              <a:rPr lang="en-US" altLang="zh-CN" dirty="0"/>
              <a:t> and I want us to match that." </a:t>
            </a:r>
            <a:r>
              <a:rPr lang="en-US" altLang="zh-CN" dirty="0" err="1"/>
              <a:t>Maths</a:t>
            </a:r>
            <a:r>
              <a:rPr lang="en-US" altLang="zh-CN" dirty="0"/>
              <a:t> qualifications can equal higher salaries better jobs.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132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Indian Accent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/t/ - /d/   time – dim             to - do</a:t>
            </a:r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th</a:t>
            </a:r>
            <a:r>
              <a:rPr lang="en-US" altLang="zh-CN" dirty="0" smtClean="0"/>
              <a:t>/ - /t/  thirty – dirty         thought – </a:t>
            </a:r>
            <a:r>
              <a:rPr lang="en-US" altLang="zh-CN" dirty="0" err="1" smtClean="0"/>
              <a:t>dought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month – </a:t>
            </a:r>
            <a:r>
              <a:rPr lang="en-US" altLang="zh-CN" dirty="0" err="1" smtClean="0"/>
              <a:t>mont</a:t>
            </a:r>
            <a:r>
              <a:rPr lang="en-US" altLang="zh-CN" dirty="0" smtClean="0"/>
              <a:t>      three - </a:t>
            </a:r>
            <a:r>
              <a:rPr lang="en-US" altLang="zh-CN" dirty="0" err="1" smtClean="0"/>
              <a:t>teri</a:t>
            </a:r>
            <a:endParaRPr lang="en-US" altLang="zh-CN" dirty="0" smtClean="0"/>
          </a:p>
          <a:p>
            <a:r>
              <a:rPr lang="en-US" altLang="zh-CN" dirty="0" smtClean="0"/>
              <a:t>/p/ - /b/   pit - bit</a:t>
            </a:r>
          </a:p>
          <a:p>
            <a:r>
              <a:rPr lang="en-US" altLang="zh-CN" dirty="0" smtClean="0"/>
              <a:t>/k/ - /g/    car – gar    </a:t>
            </a:r>
          </a:p>
          <a:p>
            <a:r>
              <a:rPr lang="en-US" altLang="zh-CN" dirty="0" smtClean="0"/>
              <a:t>/r/ - /l/     trust - </a:t>
            </a:r>
            <a:r>
              <a:rPr lang="en-US" altLang="zh-CN" dirty="0" err="1"/>
              <a:t>d</a:t>
            </a:r>
            <a:r>
              <a:rPr lang="en-US" altLang="zh-CN" dirty="0" err="1" smtClean="0"/>
              <a:t>lust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Eg</a:t>
            </a:r>
            <a:r>
              <a:rPr lang="en-US" altLang="zh-CN" dirty="0" smtClean="0"/>
              <a:t>: I do </a:t>
            </a:r>
            <a:r>
              <a:rPr lang="en-US" altLang="zh-CN" dirty="0" err="1" smtClean="0"/>
              <a:t>lig</a:t>
            </a:r>
            <a:r>
              <a:rPr lang="en-US" altLang="zh-CN" dirty="0" smtClean="0"/>
              <a:t> do charge de gala.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I’d like to change the color.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Jabonese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agcent</a:t>
            </a:r>
            <a:r>
              <a:rPr lang="en-US" altLang="zh-CN" dirty="0" smtClean="0"/>
              <a:t> is </a:t>
            </a:r>
            <a:r>
              <a:rPr lang="en-US" altLang="zh-CN" dirty="0" err="1" smtClean="0"/>
              <a:t>vedy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vedy</a:t>
            </a:r>
            <a:r>
              <a:rPr lang="en-US" altLang="zh-CN" dirty="0" smtClean="0"/>
              <a:t> hard to understand.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morning – morning – </a:t>
            </a:r>
            <a:r>
              <a:rPr lang="en-US" altLang="zh-CN" dirty="0" err="1" smtClean="0"/>
              <a:t>ge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/>
              <a:t>W</a:t>
            </a:r>
            <a:r>
              <a:rPr lang="en-US" altLang="zh-CN" dirty="0" smtClean="0"/>
              <a:t>ashington – </a:t>
            </a:r>
            <a:r>
              <a:rPr lang="en-US" altLang="zh-CN" dirty="0" err="1" smtClean="0"/>
              <a:t>Washingge</a:t>
            </a:r>
            <a:r>
              <a:rPr lang="en-US" altLang="zh-CN" dirty="0" smtClean="0"/>
              <a:t> - ton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9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altLang="zh-CN" dirty="0" smtClean="0"/>
              <a:t>- </a:t>
            </a:r>
            <a:r>
              <a:rPr lang="en-US" altLang="zh-CN" dirty="0" err="1" smtClean="0"/>
              <a:t>ji</a:t>
            </a:r>
            <a:r>
              <a:rPr lang="en-US" altLang="zh-CN" dirty="0" smtClean="0"/>
              <a:t>, - </a:t>
            </a:r>
            <a:r>
              <a:rPr lang="en-US" altLang="zh-CN" dirty="0" err="1" smtClean="0"/>
              <a:t>na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 </a:t>
            </a:r>
            <a:r>
              <a:rPr lang="en-US" altLang="zh-CN" dirty="0" err="1" smtClean="0"/>
              <a:t>ji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表示尊敬，一般放在人名字的后面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Soniaji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索尼亚     “</a:t>
            </a:r>
            <a:r>
              <a:rPr lang="en-US" altLang="zh-CN" dirty="0" err="1" smtClean="0"/>
              <a:t>Advaniji</a:t>
            </a:r>
            <a:r>
              <a:rPr lang="en-US" altLang="zh-CN" dirty="0" smtClean="0"/>
              <a:t>”</a:t>
            </a:r>
            <a:r>
              <a:rPr lang="zh-CN" altLang="en-US" dirty="0" smtClean="0"/>
              <a:t>阿德瓦尼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“hello-</a:t>
            </a:r>
            <a:r>
              <a:rPr lang="en-US" altLang="zh-CN" dirty="0" err="1" smtClean="0"/>
              <a:t>ji</a:t>
            </a:r>
            <a:r>
              <a:rPr lang="en-US" altLang="zh-CN" dirty="0" smtClean="0"/>
              <a:t>”, “sir-</a:t>
            </a:r>
            <a:r>
              <a:rPr lang="en-US" altLang="zh-CN" dirty="0" err="1" smtClean="0"/>
              <a:t>ji</a:t>
            </a:r>
            <a:r>
              <a:rPr lang="en-US" altLang="zh-CN" dirty="0" smtClean="0"/>
              <a:t>”, “OK-</a:t>
            </a:r>
            <a:r>
              <a:rPr lang="en-US" altLang="zh-CN" dirty="0" err="1" smtClean="0"/>
              <a:t>ji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 </a:t>
            </a:r>
            <a:r>
              <a:rPr lang="en-US" altLang="zh-CN" dirty="0" err="1" smtClean="0"/>
              <a:t>na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表示否定，一般放句尾表反意疑问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“You were there, right?”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“You were there </a:t>
            </a:r>
            <a:r>
              <a:rPr lang="en-US" altLang="zh-CN" dirty="0" err="1" smtClean="0"/>
              <a:t>na</a:t>
            </a:r>
            <a:r>
              <a:rPr lang="en-US" altLang="zh-CN" dirty="0" smtClean="0"/>
              <a:t>?”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2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Australian Accent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ei</a:t>
            </a:r>
            <a:r>
              <a:rPr lang="en-US" altLang="zh-CN" dirty="0" smtClean="0"/>
              <a:t>/ - /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/   mate – </a:t>
            </a:r>
            <a:r>
              <a:rPr lang="en-US" altLang="zh-CN" dirty="0" err="1" smtClean="0"/>
              <a:t>myte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today – to die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lake - like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(Where are we going to die?)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(I’m going home today (to die).)</a:t>
            </a:r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/ - /</a:t>
            </a:r>
            <a:r>
              <a:rPr lang="en-US" altLang="zh-CN" dirty="0" err="1" smtClean="0"/>
              <a:t>oi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/s/ - /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/</a:t>
            </a:r>
          </a:p>
          <a:p>
            <a:r>
              <a:rPr lang="zh-CN" altLang="en-US" dirty="0"/>
              <a:t>热衷于在很多英文单词末尾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-o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oo</a:t>
            </a:r>
            <a:endParaRPr lang="en-US" altLang="zh-CN" dirty="0" smtClean="0"/>
          </a:p>
          <a:p>
            <a:r>
              <a:rPr lang="zh-CN" altLang="en-US" dirty="0" smtClean="0"/>
              <a:t>发音时喜欢拖音，并且句子结尾时常用升调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42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9717" y="989836"/>
            <a:ext cx="9217025" cy="5607516"/>
          </a:xfrm>
        </p:spPr>
        <p:txBody>
          <a:bodyPr/>
          <a:lstStyle/>
          <a:p>
            <a:r>
              <a:rPr lang="en-US" altLang="zh-CN" b="1" dirty="0" smtClean="0"/>
              <a:t>/</a:t>
            </a:r>
            <a:r>
              <a:rPr lang="en-US" altLang="zh-CN" b="1" u="sng" dirty="0"/>
              <a:t>ʒ</a:t>
            </a:r>
            <a:r>
              <a:rPr lang="en-US" altLang="zh-CN" b="1" dirty="0" smtClean="0"/>
              <a:t>/ </a:t>
            </a:r>
          </a:p>
          <a:p>
            <a:pPr marL="0" indent="0">
              <a:buNone/>
            </a:pPr>
            <a:r>
              <a:rPr lang="en-US" altLang="zh-CN" dirty="0"/>
              <a:t>u</a:t>
            </a:r>
            <a:r>
              <a:rPr lang="en-US" altLang="zh-CN" dirty="0" smtClean="0"/>
              <a:t>sually   measure   casual   pleasure   occasion   garage</a:t>
            </a:r>
          </a:p>
          <a:p>
            <a:r>
              <a:rPr lang="en-US" altLang="zh-CN" b="1" dirty="0" smtClean="0"/>
              <a:t>/</a:t>
            </a:r>
            <a:r>
              <a:rPr lang="en-US" altLang="zh-CN" b="1" dirty="0"/>
              <a:t>θ</a:t>
            </a:r>
            <a:r>
              <a:rPr lang="en-US" altLang="zh-CN" b="1" dirty="0" smtClean="0"/>
              <a:t>/ </a:t>
            </a:r>
            <a:r>
              <a:rPr lang="en-US" altLang="zh-CN" dirty="0" smtClean="0"/>
              <a:t>&amp; </a:t>
            </a:r>
            <a:r>
              <a:rPr lang="en-US" altLang="zh-CN" b="1" dirty="0" smtClean="0"/>
              <a:t>/ð/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breath      cloth      truth         bath      thank     thin   </a:t>
            </a:r>
          </a:p>
          <a:p>
            <a:pPr marL="0" indent="0">
              <a:buNone/>
            </a:pPr>
            <a:r>
              <a:rPr lang="en-US" altLang="zh-CN" dirty="0" smtClean="0"/>
              <a:t> breathe    clothe    together   bathe    than       this</a:t>
            </a:r>
          </a:p>
          <a:p>
            <a:r>
              <a:rPr lang="en-US" altLang="zh-CN" b="1" dirty="0" smtClean="0"/>
              <a:t>/v/ &amp; /w/</a:t>
            </a:r>
          </a:p>
          <a:p>
            <a:pPr marL="0" indent="0">
              <a:buNone/>
            </a:pPr>
            <a:r>
              <a:rPr lang="en-US" altLang="zh-CN" dirty="0" smtClean="0"/>
              <a:t> value    invite    view    vine    live    save  development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weird    want     wear   well    wet    what   website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6369"/>
            <a:ext cx="9073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0000FF"/>
                </a:solidFill>
                <a:latin typeface="Gulim" pitchFamily="34" charset="-127"/>
                <a:ea typeface="Gulim" pitchFamily="34" charset="-127"/>
              </a:rPr>
              <a:t>7</a:t>
            </a:r>
            <a:r>
              <a:rPr lang="en-US" altLang="zh-CN" sz="4800" dirty="0" smtClean="0">
                <a:solidFill>
                  <a:srgbClr val="0000FF"/>
                </a:solidFill>
                <a:latin typeface="Gulim" pitchFamily="34" charset="-127"/>
                <a:ea typeface="Gulim" pitchFamily="34" charset="-127"/>
              </a:rPr>
              <a:t> Difficult Phonetic Symbols</a:t>
            </a:r>
            <a:endParaRPr lang="zh-CN" altLang="en-US" sz="4800" dirty="0">
              <a:solidFill>
                <a:srgbClr val="0000FF"/>
              </a:solidFill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34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480720"/>
          </a:xfrm>
        </p:spPr>
        <p:txBody>
          <a:bodyPr/>
          <a:lstStyle/>
          <a:p>
            <a:r>
              <a:rPr lang="en-US" altLang="zh-CN" b="1" dirty="0" smtClean="0"/>
              <a:t>/</a:t>
            </a:r>
            <a:r>
              <a:rPr lang="en-US" altLang="zh-CN" b="1" dirty="0" err="1" smtClean="0"/>
              <a:t>ei</a:t>
            </a:r>
            <a:r>
              <a:rPr lang="en-US" altLang="zh-CN" b="1" dirty="0" smtClean="0"/>
              <a:t>/ &amp; /e/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bake   Kate   May    tray   way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bed     head   pet    tread    bet </a:t>
            </a:r>
          </a:p>
          <a:p>
            <a:r>
              <a:rPr lang="en-US" altLang="zh-CN" b="1" dirty="0" smtClean="0"/>
              <a:t>/l/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light     lip      lane   lie     little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bold     file     girl     pearl      milk</a:t>
            </a:r>
          </a:p>
          <a:p>
            <a:r>
              <a:rPr lang="en-US" altLang="zh-CN" dirty="0" smtClean="0"/>
              <a:t> </a:t>
            </a:r>
            <a:r>
              <a:rPr lang="en-US" altLang="zh-CN" b="1" dirty="0" smtClean="0"/>
              <a:t>/</a:t>
            </a:r>
            <a:r>
              <a:rPr lang="en-US" altLang="zh-CN" b="1" dirty="0" err="1" smtClean="0"/>
              <a:t>ts</a:t>
            </a:r>
            <a:r>
              <a:rPr lang="en-US" altLang="zh-CN" b="1" dirty="0" smtClean="0"/>
              <a:t>/ &amp; /</a:t>
            </a:r>
            <a:r>
              <a:rPr lang="en-US" altLang="zh-CN" b="1" dirty="0" err="1" smtClean="0"/>
              <a:t>dz</a:t>
            </a:r>
            <a:r>
              <a:rPr lang="en-US" altLang="zh-CN" b="1" dirty="0" smtClean="0"/>
              <a:t>/ </a:t>
            </a:r>
            <a:r>
              <a:rPr lang="zh-CN" altLang="en-US" dirty="0" smtClean="0"/>
              <a:t>雌    </a:t>
            </a:r>
            <a:r>
              <a:rPr lang="en-US" altLang="zh-CN" dirty="0"/>
              <a:t>&amp;</a:t>
            </a:r>
            <a:r>
              <a:rPr lang="zh-CN" altLang="en-US" dirty="0" smtClean="0"/>
              <a:t> 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姿，滋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coats    roots    its      plates     let’s</a:t>
            </a:r>
          </a:p>
          <a:p>
            <a:pPr marL="0" indent="0">
              <a:buNone/>
            </a:pPr>
            <a:r>
              <a:rPr lang="en-US" altLang="zh-CN" dirty="0" smtClean="0"/>
              <a:t> beds     birds     buds</a:t>
            </a:r>
          </a:p>
          <a:p>
            <a:r>
              <a:rPr lang="en-US" altLang="zh-CN" b="1" dirty="0"/>
              <a:t>/r/</a:t>
            </a:r>
          </a:p>
          <a:p>
            <a:pPr marL="0" indent="0">
              <a:buNone/>
            </a:pPr>
            <a:r>
              <a:rPr lang="en-US" altLang="zh-CN" dirty="0"/>
              <a:t> rat    read    real    write    terrible    respect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61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4807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0000FF"/>
                </a:solidFill>
              </a:rPr>
              <a:t>Sh</a:t>
            </a:r>
            <a:r>
              <a:rPr lang="en-US" altLang="zh-CN" dirty="0" smtClean="0"/>
              <a:t>e takes plea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ure in window </a:t>
            </a:r>
            <a:r>
              <a:rPr lang="en-US" altLang="zh-CN" dirty="0" smtClean="0">
                <a:solidFill>
                  <a:srgbClr val="0000FF"/>
                </a:solidFill>
              </a:rPr>
              <a:t>sh</a:t>
            </a:r>
            <a:r>
              <a:rPr lang="en-US" altLang="zh-CN" dirty="0" smtClean="0"/>
              <a:t>opping.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0000FF"/>
                </a:solidFill>
              </a:rPr>
              <a:t>sh</a:t>
            </a:r>
            <a:r>
              <a:rPr lang="en-US" altLang="zh-CN" dirty="0" smtClean="0"/>
              <a:t>opkeeper </a:t>
            </a:r>
            <a:r>
              <a:rPr lang="en-US" altLang="zh-CN" dirty="0" smtClean="0">
                <a:solidFill>
                  <a:srgbClr val="0000FF"/>
                </a:solidFill>
              </a:rPr>
              <a:t>sh</a:t>
            </a:r>
            <a:r>
              <a:rPr lang="en-US" altLang="zh-CN" dirty="0" smtClean="0"/>
              <a:t>ortchanged me.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My back aches. I wi</a:t>
            </a:r>
            <a:r>
              <a:rPr lang="en-US" altLang="zh-CN" dirty="0" smtClean="0">
                <a:solidFill>
                  <a:srgbClr val="0000FF"/>
                </a:solidFill>
              </a:rPr>
              <a:t>sh</a:t>
            </a:r>
            <a:r>
              <a:rPr lang="en-US" altLang="zh-CN" dirty="0" smtClean="0"/>
              <a:t> I could get a massa</a:t>
            </a:r>
            <a:r>
              <a:rPr lang="en-US" altLang="zh-CN" dirty="0" smtClean="0">
                <a:solidFill>
                  <a:srgbClr val="FF0000"/>
                </a:solidFill>
              </a:rPr>
              <a:t>ge</a:t>
            </a:r>
            <a:r>
              <a:rPr lang="en-US" altLang="zh-C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In her lei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ure time </a:t>
            </a:r>
            <a:r>
              <a:rPr lang="en-US" altLang="zh-CN" dirty="0" smtClean="0">
                <a:solidFill>
                  <a:srgbClr val="0000FF"/>
                </a:solidFill>
              </a:rPr>
              <a:t>sh</a:t>
            </a:r>
            <a:r>
              <a:rPr lang="en-US" altLang="zh-CN" dirty="0" smtClean="0"/>
              <a:t>e u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ually stays at home and watches televi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ion.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554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8928992" cy="66693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Th</a:t>
            </a:r>
            <a:r>
              <a:rPr lang="en-US" altLang="zh-CN" dirty="0" smtClean="0"/>
              <a:t>ere is some</a:t>
            </a:r>
            <a:r>
              <a:rPr lang="en-US" altLang="zh-CN" dirty="0" smtClean="0">
                <a:solidFill>
                  <a:srgbClr val="FF0000"/>
                </a:solidFill>
              </a:rPr>
              <a:t>th</a:t>
            </a:r>
            <a:r>
              <a:rPr lang="en-US" altLang="zh-CN" dirty="0" smtClean="0"/>
              <a:t>ing in what you said.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Th</a:t>
            </a:r>
            <a:r>
              <a:rPr lang="en-US" altLang="zh-CN" dirty="0" smtClean="0"/>
              <a:t>e rumor passed from mou</a:t>
            </a:r>
            <a:r>
              <a:rPr lang="en-US" altLang="zh-CN" dirty="0" smtClean="0">
                <a:solidFill>
                  <a:srgbClr val="FF0000"/>
                </a:solidFill>
              </a:rPr>
              <a:t>th</a:t>
            </a:r>
            <a:r>
              <a:rPr lang="en-US" altLang="zh-CN" dirty="0" smtClean="0"/>
              <a:t> to mou</a:t>
            </a:r>
            <a:r>
              <a:rPr lang="en-US" altLang="zh-CN" dirty="0" smtClean="0">
                <a:solidFill>
                  <a:srgbClr val="FF0000"/>
                </a:solidFill>
              </a:rPr>
              <a:t>th</a:t>
            </a:r>
            <a:r>
              <a:rPr lang="en-US" altLang="zh-C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Take care of your heal</a:t>
            </a:r>
            <a:r>
              <a:rPr lang="en-US" altLang="zh-CN" dirty="0" smtClean="0">
                <a:solidFill>
                  <a:srgbClr val="FF0000"/>
                </a:solidFill>
              </a:rPr>
              <a:t>th</a:t>
            </a:r>
            <a:r>
              <a:rPr lang="en-US" altLang="zh-CN" dirty="0" smtClean="0"/>
              <a:t>. This is your only weal</a:t>
            </a:r>
            <a:r>
              <a:rPr lang="en-US" altLang="zh-CN" dirty="0" smtClean="0">
                <a:solidFill>
                  <a:srgbClr val="FF0000"/>
                </a:solidFill>
              </a:rPr>
              <a:t>th</a:t>
            </a:r>
            <a:r>
              <a:rPr lang="en-US" altLang="zh-C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My little bro</a:t>
            </a:r>
            <a:r>
              <a:rPr lang="en-US" altLang="zh-CN" dirty="0" smtClean="0">
                <a:solidFill>
                  <a:srgbClr val="FF0000"/>
                </a:solidFill>
              </a:rPr>
              <a:t>th</a:t>
            </a:r>
            <a:r>
              <a:rPr lang="en-US" altLang="zh-CN" dirty="0" smtClean="0"/>
              <a:t>er would ra</a:t>
            </a:r>
            <a:r>
              <a:rPr lang="en-US" altLang="zh-CN" dirty="0" smtClean="0">
                <a:solidFill>
                  <a:srgbClr val="FF0000"/>
                </a:solidFill>
              </a:rPr>
              <a:t>th</a:t>
            </a:r>
            <a:r>
              <a:rPr lang="en-US" altLang="zh-CN" dirty="0" smtClean="0"/>
              <a:t>er stay hungry </a:t>
            </a:r>
            <a:r>
              <a:rPr lang="en-US" altLang="zh-CN" dirty="0" smtClean="0">
                <a:solidFill>
                  <a:srgbClr val="FF0000"/>
                </a:solidFill>
              </a:rPr>
              <a:t>th</a:t>
            </a:r>
            <a:r>
              <a:rPr lang="en-US" altLang="zh-CN" dirty="0" smtClean="0"/>
              <a:t>an eat </a:t>
            </a:r>
            <a:r>
              <a:rPr lang="en-US" altLang="zh-CN" dirty="0" smtClean="0">
                <a:solidFill>
                  <a:srgbClr val="FF0000"/>
                </a:solidFill>
              </a:rPr>
              <a:t>th</a:t>
            </a:r>
            <a:r>
              <a:rPr lang="en-US" altLang="zh-CN" dirty="0" smtClean="0"/>
              <a:t>e food </a:t>
            </a:r>
            <a:r>
              <a:rPr lang="en-US" altLang="zh-CN" dirty="0" smtClean="0">
                <a:solidFill>
                  <a:srgbClr val="FF0000"/>
                </a:solidFill>
              </a:rPr>
              <a:t>th</a:t>
            </a:r>
            <a:r>
              <a:rPr lang="en-US" altLang="zh-CN" dirty="0" smtClean="0"/>
              <a:t>at I cooked.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66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6632"/>
            <a:ext cx="9036496" cy="66247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Ste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dirty="0"/>
              <a:t>e is feeling 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dirty="0"/>
              <a:t>ery down </a:t>
            </a:r>
            <a:r>
              <a:rPr lang="en-US" altLang="zh-CN" dirty="0" smtClean="0"/>
              <a:t>today.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Ste</a:t>
            </a:r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en-US" altLang="zh-CN" dirty="0" smtClean="0"/>
              <a:t>e</a:t>
            </a:r>
            <a:r>
              <a:rPr lang="en-US" altLang="zh-CN" dirty="0"/>
              <a:t>, it’s a pri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dirty="0"/>
              <a:t>ate </a:t>
            </a:r>
            <a:r>
              <a:rPr lang="en-US" altLang="zh-CN" dirty="0" smtClean="0"/>
              <a:t>con</a:t>
            </a:r>
            <a:r>
              <a:rPr lang="en-US" altLang="zh-CN" dirty="0" smtClean="0">
                <a:solidFill>
                  <a:srgbClr val="FF0000"/>
                </a:solidFill>
              </a:rPr>
              <a:t>v</a:t>
            </a:r>
            <a:r>
              <a:rPr lang="en-US" altLang="zh-CN" dirty="0" smtClean="0"/>
              <a:t>ersation.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How </a:t>
            </a:r>
            <a:r>
              <a:rPr lang="en-US" altLang="zh-CN" dirty="0"/>
              <a:t>are you today? I’m 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dirty="0"/>
              <a:t>ery </a:t>
            </a:r>
            <a:r>
              <a:rPr lang="en-US" altLang="zh-CN" dirty="0" smtClean="0">
                <a:solidFill>
                  <a:srgbClr val="0000FF"/>
                </a:solidFill>
              </a:rPr>
              <a:t>w</a:t>
            </a:r>
            <a:r>
              <a:rPr lang="en-US" altLang="zh-CN" dirty="0" smtClean="0"/>
              <a:t>ell.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 </a:t>
            </a:r>
            <a:r>
              <a:rPr lang="en-US" altLang="zh-CN" dirty="0">
                <a:solidFill>
                  <a:srgbClr val="0000FF"/>
                </a:solidFill>
              </a:rPr>
              <a:t>w</a:t>
            </a:r>
            <a:r>
              <a:rPr lang="en-US" altLang="zh-CN" dirty="0"/>
              <a:t>as 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dirty="0"/>
              <a:t>ery </a:t>
            </a:r>
            <a:r>
              <a:rPr lang="en-US" altLang="zh-CN" dirty="0">
                <a:solidFill>
                  <a:srgbClr val="0000FF"/>
                </a:solidFill>
              </a:rPr>
              <a:t>w</a:t>
            </a:r>
            <a:r>
              <a:rPr lang="en-US" altLang="zh-CN" dirty="0"/>
              <a:t>orried </a:t>
            </a:r>
            <a:r>
              <a:rPr lang="en-US" altLang="zh-CN" dirty="0" smtClean="0"/>
              <a:t>yesterday.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0000FF"/>
                </a:solidFill>
              </a:rPr>
              <a:t>W</a:t>
            </a:r>
            <a:r>
              <a:rPr lang="en-US" altLang="zh-CN" dirty="0" smtClean="0"/>
              <a:t>e’re 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dirty="0"/>
              <a:t>ery pleased to </a:t>
            </a:r>
            <a:r>
              <a:rPr lang="en-US" altLang="zh-CN" dirty="0">
                <a:solidFill>
                  <a:srgbClr val="0000FF"/>
                </a:solidFill>
              </a:rPr>
              <a:t>w</a:t>
            </a:r>
            <a:r>
              <a:rPr lang="en-US" altLang="zh-CN" dirty="0"/>
              <a:t>elcome you to our </a:t>
            </a:r>
            <a:r>
              <a:rPr lang="en-US" altLang="zh-CN" dirty="0" smtClean="0"/>
              <a:t>city.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You’re 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dirty="0"/>
              <a:t>ery </a:t>
            </a:r>
            <a:r>
              <a:rPr lang="en-US" altLang="zh-CN" dirty="0" smtClean="0">
                <a:solidFill>
                  <a:srgbClr val="0000FF"/>
                </a:solidFill>
              </a:rPr>
              <a:t>w</a:t>
            </a:r>
            <a:r>
              <a:rPr lang="en-US" altLang="zh-CN" dirty="0" smtClean="0"/>
              <a:t>elcome.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Don’t </a:t>
            </a:r>
            <a:r>
              <a:rPr lang="en-US" altLang="zh-CN" dirty="0">
                <a:solidFill>
                  <a:srgbClr val="0000FF"/>
                </a:solidFill>
              </a:rPr>
              <a:t>w</a:t>
            </a:r>
            <a:r>
              <a:rPr lang="en-US" altLang="zh-CN" dirty="0"/>
              <a:t>orry! E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dirty="0"/>
              <a:t>erything </a:t>
            </a:r>
            <a:r>
              <a:rPr lang="en-US" altLang="zh-CN" dirty="0">
                <a:solidFill>
                  <a:srgbClr val="0000FF"/>
                </a:solidFill>
              </a:rPr>
              <a:t>w</a:t>
            </a:r>
            <a:r>
              <a:rPr lang="en-US" altLang="zh-CN" dirty="0"/>
              <a:t>ill be all right.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1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K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te, m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y I have some ice cream?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The weather is gr</a:t>
            </a:r>
            <a:r>
              <a:rPr lang="en-US" altLang="zh-CN" dirty="0" smtClean="0">
                <a:solidFill>
                  <a:srgbClr val="FF0000"/>
                </a:solidFill>
              </a:rPr>
              <a:t>ea</a:t>
            </a:r>
            <a:r>
              <a:rPr lang="en-US" altLang="zh-CN" dirty="0" smtClean="0"/>
              <a:t>t tod</a:t>
            </a:r>
            <a:r>
              <a:rPr lang="en-US" altLang="zh-CN" dirty="0" smtClean="0">
                <a:solidFill>
                  <a:srgbClr val="FF0000"/>
                </a:solidFill>
              </a:rPr>
              <a:t>ay</a:t>
            </a:r>
            <a:r>
              <a:rPr lang="en-US" altLang="zh-CN" dirty="0" smtClean="0"/>
              <a:t>! Let’s go and fly kites!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Please w</a:t>
            </a:r>
            <a:r>
              <a:rPr lang="en-US" altLang="zh-CN" dirty="0" smtClean="0">
                <a:solidFill>
                  <a:srgbClr val="FF0000"/>
                </a:solidFill>
              </a:rPr>
              <a:t>ai</a:t>
            </a:r>
            <a:r>
              <a:rPr lang="en-US" altLang="zh-CN" dirty="0" smtClean="0"/>
              <a:t>t a minute. Let me try again.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Smiling at yourself in the mirror will m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/>
              <a:t>ke you feel gr</a:t>
            </a:r>
            <a:r>
              <a:rPr lang="en-US" altLang="zh-CN" dirty="0" smtClean="0">
                <a:solidFill>
                  <a:srgbClr val="FF0000"/>
                </a:solidFill>
              </a:rPr>
              <a:t>ea</a:t>
            </a:r>
            <a:r>
              <a:rPr lang="en-US" altLang="zh-CN" dirty="0" smtClean="0"/>
              <a:t>t.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80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8928992" cy="66693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ove me,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ove my dog.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L</a:t>
            </a:r>
            <a:r>
              <a:rPr lang="en-US" altLang="zh-CN" dirty="0" smtClean="0"/>
              <a:t>ike </a:t>
            </a:r>
            <a:r>
              <a:rPr lang="en-US" altLang="zh-CN" dirty="0"/>
              <a:t>father,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ike son.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ll</a:t>
            </a:r>
            <a:r>
              <a:rPr lang="en-US" altLang="zh-CN" dirty="0" smtClean="0"/>
              <a:t>’s </a:t>
            </a:r>
            <a:r>
              <a:rPr lang="en-US" altLang="zh-CN" dirty="0"/>
              <a:t>we</a:t>
            </a:r>
            <a:r>
              <a:rPr lang="en-US" altLang="zh-CN" dirty="0">
                <a:solidFill>
                  <a:srgbClr val="FF0000"/>
                </a:solidFill>
              </a:rPr>
              <a:t>ll</a:t>
            </a:r>
            <a:r>
              <a:rPr lang="en-US" altLang="zh-CN" dirty="0"/>
              <a:t> that ends we</a:t>
            </a:r>
            <a:r>
              <a:rPr lang="en-US" altLang="zh-CN" dirty="0">
                <a:solidFill>
                  <a:srgbClr val="FF0000"/>
                </a:solidFill>
              </a:rPr>
              <a:t>ll</a:t>
            </a:r>
            <a:r>
              <a:rPr lang="en-US" altLang="zh-CN" dirty="0"/>
              <a:t>. 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It’s no use crying over spi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t mi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k.  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It is never too late to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earn.       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Bi</a:t>
            </a:r>
            <a:r>
              <a:rPr lang="en-US" altLang="zh-CN" dirty="0">
                <a:solidFill>
                  <a:srgbClr val="FF0000"/>
                </a:solidFill>
              </a:rPr>
              <a:t>ll</a:t>
            </a:r>
            <a:r>
              <a:rPr lang="en-US" altLang="zh-CN" dirty="0"/>
              <a:t> wi</a:t>
            </a:r>
            <a:r>
              <a:rPr lang="en-US" altLang="zh-CN" dirty="0">
                <a:solidFill>
                  <a:srgbClr val="FF0000"/>
                </a:solidFill>
              </a:rPr>
              <a:t>ll</a:t>
            </a:r>
            <a:r>
              <a:rPr lang="en-US" altLang="zh-CN" dirty="0"/>
              <a:t> pay the bi</a:t>
            </a:r>
            <a:r>
              <a:rPr lang="en-US" altLang="zh-CN" dirty="0">
                <a:solidFill>
                  <a:srgbClr val="FF0000"/>
                </a:solidFill>
              </a:rPr>
              <a:t>ll</a:t>
            </a:r>
            <a:r>
              <a:rPr lang="en-US" altLang="zh-CN" dirty="0"/>
              <a:t> for the mea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.  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</a:t>
            </a:r>
            <a:r>
              <a:rPr lang="en-US" altLang="zh-CN" dirty="0">
                <a:solidFill>
                  <a:srgbClr val="FF0000"/>
                </a:solidFill>
              </a:rPr>
              <a:t>ll</a:t>
            </a:r>
            <a:r>
              <a:rPr lang="en-US" altLang="zh-CN" dirty="0"/>
              <a:t> of us like ye</a:t>
            </a:r>
            <a:r>
              <a:rPr lang="en-US" altLang="zh-CN" dirty="0">
                <a:solidFill>
                  <a:srgbClr val="FF0000"/>
                </a:solidFill>
              </a:rPr>
              <a:t>ll</a:t>
            </a:r>
            <a:r>
              <a:rPr lang="en-US" altLang="zh-CN" dirty="0"/>
              <a:t>ow ba</a:t>
            </a:r>
            <a:r>
              <a:rPr lang="en-US" altLang="zh-CN" dirty="0">
                <a:solidFill>
                  <a:srgbClr val="FF0000"/>
                </a:solidFill>
              </a:rPr>
              <a:t>ll</a:t>
            </a:r>
            <a:r>
              <a:rPr lang="en-US" altLang="zh-CN" dirty="0"/>
              <a:t>oons.    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0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1305</Words>
  <Application>Microsoft Office PowerPoint</Application>
  <PresentationFormat>全屏显示(4:3)</PresentationFormat>
  <Paragraphs>158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Pronunciation Correction</vt:lpstr>
      <vt:lpstr>English with Mandarin Accent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Pronunciation Practice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Phrasing</vt:lpstr>
      <vt:lpstr>PowerPoint 演示文稿</vt:lpstr>
      <vt:lpstr>Indian Accent</vt:lpstr>
      <vt:lpstr>PowerPoint 演示文稿</vt:lpstr>
      <vt:lpstr>Australian Accent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Pronunciation Correction</dc:title>
  <dc:creator>罗惠</dc:creator>
  <cp:lastModifiedBy>tfsp</cp:lastModifiedBy>
  <cp:revision>19</cp:revision>
  <dcterms:created xsi:type="dcterms:W3CDTF">2013-10-09T06:32:52Z</dcterms:created>
  <dcterms:modified xsi:type="dcterms:W3CDTF">2015-03-13T09:49:10Z</dcterms:modified>
</cp:coreProperties>
</file>