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1" r:id="rId3"/>
    <p:sldId id="258" r:id="rId4"/>
    <p:sldId id="266" r:id="rId5"/>
    <p:sldId id="267" r:id="rId6"/>
    <p:sldId id="268" r:id="rId7"/>
    <p:sldId id="272" r:id="rId8"/>
    <p:sldId id="270" r:id="rId9"/>
    <p:sldId id="262" r:id="rId10"/>
    <p:sldId id="273" r:id="rId11"/>
    <p:sldId id="269" r:id="rId12"/>
    <p:sldId id="271" r:id="rId13"/>
    <p:sldId id="276" r:id="rId14"/>
    <p:sldId id="263" r:id="rId15"/>
    <p:sldId id="274" r:id="rId16"/>
    <p:sldId id="275" r:id="rId17"/>
    <p:sldId id="277" r:id="rId18"/>
    <p:sldId id="278" r:id="rId19"/>
    <p:sldId id="264" r:id="rId20"/>
    <p:sldId id="280" r:id="rId21"/>
    <p:sldId id="281" r:id="rId22"/>
    <p:sldId id="282" r:id="rId23"/>
    <p:sldId id="283" r:id="rId24"/>
    <p:sldId id="26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660"/>
    <a:srgbClr val="B7C8A5"/>
    <a:srgbClr val="D76739"/>
    <a:srgbClr val="F0D2AF"/>
    <a:srgbClr val="13396C"/>
    <a:srgbClr val="E8BD88"/>
    <a:srgbClr val="34524D"/>
    <a:srgbClr val="0B203D"/>
    <a:srgbClr val="9AB280"/>
    <a:srgbClr val="B94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4" autoAdjust="0"/>
    <p:restoredTop sz="94660"/>
  </p:normalViewPr>
  <p:slideViewPr>
    <p:cSldViewPr snapToGrid="0">
      <p:cViewPr varScale="1">
        <p:scale>
          <a:sx n="116" d="100"/>
          <a:sy n="116" d="100"/>
        </p:scale>
        <p:origin x="-96" y="-280"/>
      </p:cViewPr>
      <p:guideLst>
        <p:guide orient="horz" pos="2160"/>
        <p:guide pos="3840"/>
      </p:guideLst>
    </p:cSldViewPr>
  </p:slideViewPr>
  <p:notesTextViewPr>
    <p:cViewPr>
      <p:scale>
        <a:sx n="1" d="1"/>
        <a:sy n="1" d="1"/>
      </p:scale>
      <p:origin x="0" y="0"/>
    </p:cViewPr>
  </p:notesTextViewPr>
  <p:sorterViewPr>
    <p:cViewPr>
      <p:scale>
        <a:sx n="75" d="100"/>
        <a:sy n="75" d="100"/>
      </p:scale>
      <p:origin x="0" y="-45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2.xlsx"/><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3.xlsx"/><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成交额</c:v>
                </c:pt>
              </c:strCache>
            </c:strRef>
          </c:tx>
          <c:spPr>
            <a:solidFill>
              <a:srgbClr val="416660"/>
            </a:solidFill>
            <a:ln>
              <a:noFill/>
            </a:ln>
            <a:effectLst/>
          </c:spPr>
          <c:invertIfNegative val="0"/>
          <c:cat>
            <c:strRef>
              <c:f>Sheet1!$A$2:$A$5</c:f>
              <c:strCache>
                <c:ptCount val="4"/>
                <c:pt idx="0">
                  <c:v>2013</c:v>
                </c:pt>
                <c:pt idx="1">
                  <c:v>2014</c:v>
                </c:pt>
                <c:pt idx="2">
                  <c:v>2015</c:v>
                </c:pt>
                <c:pt idx="3">
                  <c:v>2016预测</c:v>
                </c:pt>
              </c:strCache>
            </c:strRef>
          </c:cat>
          <c:val>
            <c:numRef>
              <c:f>Sheet1!$B$2:$B$5</c:f>
              <c:numCache>
                <c:formatCode>General</c:formatCode>
                <c:ptCount val="4"/>
                <c:pt idx="0">
                  <c:v>1.1</c:v>
                </c:pt>
                <c:pt idx="1">
                  <c:v>2.7</c:v>
                </c:pt>
                <c:pt idx="2">
                  <c:v>3.9</c:v>
                </c:pt>
                <c:pt idx="3">
                  <c:v>4.5</c:v>
                </c:pt>
              </c:numCache>
            </c:numRef>
          </c:val>
        </c:ser>
        <c:ser>
          <c:idx val="1"/>
          <c:order val="1"/>
          <c:tx>
            <c:strRef>
              <c:f>Sheet1!$C$1</c:f>
              <c:strCache>
                <c:ptCount val="1"/>
                <c:pt idx="0">
                  <c:v>使用人数</c:v>
                </c:pt>
              </c:strCache>
            </c:strRef>
          </c:tx>
          <c:spPr>
            <a:solidFill>
              <a:schemeClr val="accent2"/>
            </a:solidFill>
            <a:ln>
              <a:noFill/>
            </a:ln>
            <a:effectLst/>
          </c:spPr>
          <c:invertIfNegative val="0"/>
          <c:cat>
            <c:strRef>
              <c:f>Sheet1!$A$2:$A$5</c:f>
              <c:strCache>
                <c:ptCount val="4"/>
                <c:pt idx="0">
                  <c:v>2013</c:v>
                </c:pt>
                <c:pt idx="1">
                  <c:v>2014</c:v>
                </c:pt>
                <c:pt idx="2">
                  <c:v>2015</c:v>
                </c:pt>
                <c:pt idx="3">
                  <c:v>2016预测</c:v>
                </c:pt>
              </c:strCache>
            </c:strRef>
          </c:cat>
          <c:val>
            <c:numRef>
              <c:f>Sheet1!$C$2:$C$5</c:f>
              <c:numCache>
                <c:formatCode>General</c:formatCode>
                <c:ptCount val="4"/>
                <c:pt idx="0">
                  <c:v>1.6</c:v>
                </c:pt>
                <c:pt idx="1">
                  <c:v>2.3</c:v>
                </c:pt>
                <c:pt idx="2">
                  <c:v>4.7</c:v>
                </c:pt>
                <c:pt idx="3">
                  <c:v>5.0</c:v>
                </c:pt>
              </c:numCache>
            </c:numRef>
          </c:val>
        </c:ser>
        <c:ser>
          <c:idx val="2"/>
          <c:order val="2"/>
          <c:tx>
            <c:strRef>
              <c:f>Sheet1!$D$1</c:f>
              <c:strCache>
                <c:ptCount val="1"/>
                <c:pt idx="0">
                  <c:v>市场份额</c:v>
                </c:pt>
              </c:strCache>
            </c:strRef>
          </c:tx>
          <c:spPr>
            <a:solidFill>
              <a:schemeClr val="accent3"/>
            </a:solidFill>
            <a:ln>
              <a:noFill/>
            </a:ln>
            <a:effectLst/>
          </c:spPr>
          <c:invertIfNegative val="0"/>
          <c:cat>
            <c:strRef>
              <c:f>Sheet1!$A$2:$A$5</c:f>
              <c:strCache>
                <c:ptCount val="4"/>
                <c:pt idx="0">
                  <c:v>2013</c:v>
                </c:pt>
                <c:pt idx="1">
                  <c:v>2014</c:v>
                </c:pt>
                <c:pt idx="2">
                  <c:v>2015</c:v>
                </c:pt>
                <c:pt idx="3">
                  <c:v>2016预测</c:v>
                </c:pt>
              </c:strCache>
            </c:strRef>
          </c:cat>
          <c:val>
            <c:numRef>
              <c:f>Sheet1!$D$2:$D$5</c:f>
              <c:numCache>
                <c:formatCode>General</c:formatCode>
                <c:ptCount val="4"/>
                <c:pt idx="0">
                  <c:v>0.6</c:v>
                </c:pt>
                <c:pt idx="1">
                  <c:v>3.2</c:v>
                </c:pt>
                <c:pt idx="2">
                  <c:v>3.6</c:v>
                </c:pt>
                <c:pt idx="3">
                  <c:v>5.6</c:v>
                </c:pt>
              </c:numCache>
            </c:numRef>
          </c:val>
        </c:ser>
        <c:dLbls>
          <c:showLegendKey val="0"/>
          <c:showVal val="0"/>
          <c:showCatName val="0"/>
          <c:showSerName val="0"/>
          <c:showPercent val="0"/>
          <c:showBubbleSize val="0"/>
        </c:dLbls>
        <c:gapWidth val="219"/>
        <c:overlap val="-27"/>
        <c:axId val="2134572088"/>
        <c:axId val="2134575704"/>
      </c:barChart>
      <c:catAx>
        <c:axId val="2134572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50000"/>
                  </a:schemeClr>
                </a:solidFill>
                <a:latin typeface="微软雅黑" panose="020B0503020204020204" pitchFamily="34" charset="-122"/>
                <a:ea typeface="微软雅黑" panose="020B0503020204020204" pitchFamily="34" charset="-122"/>
                <a:cs typeface="+mn-cs"/>
              </a:defRPr>
            </a:pPr>
            <a:endParaRPr lang="zh-CN"/>
          </a:p>
        </c:txPr>
        <c:crossAx val="2134575704"/>
        <c:crosses val="autoZero"/>
        <c:auto val="1"/>
        <c:lblAlgn val="ctr"/>
        <c:lblOffset val="100"/>
        <c:noMultiLvlLbl val="0"/>
      </c:catAx>
      <c:valAx>
        <c:axId val="2134575704"/>
        <c:scaling>
          <c:orientation val="minMax"/>
        </c:scaling>
        <c:delete val="1"/>
        <c:axPos val="l"/>
        <c:numFmt formatCode="General" sourceLinked="1"/>
        <c:majorTickMark val="none"/>
        <c:minorTickMark val="none"/>
        <c:tickLblPos val="nextTo"/>
        <c:crossAx val="2134572088"/>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人数占比</c:v>
                </c:pt>
              </c:strCache>
            </c:strRef>
          </c:tx>
          <c:dPt>
            <c:idx val="0"/>
            <c:bubble3D val="0"/>
            <c:spPr>
              <a:solidFill>
                <a:srgbClr val="D76739"/>
              </a:solidFill>
              <a:ln w="19050">
                <a:solidFill>
                  <a:schemeClr val="lt1"/>
                </a:solidFill>
              </a:ln>
              <a:effectLst/>
            </c:spPr>
          </c:dPt>
          <c:dPt>
            <c:idx val="1"/>
            <c:bubble3D val="0"/>
            <c:spPr>
              <a:solidFill>
                <a:srgbClr val="416660"/>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rgbClr val="B7C8A5"/>
              </a:solidFill>
              <a:ln w="19050">
                <a:solidFill>
                  <a:schemeClr val="lt1"/>
                </a:solidFill>
              </a:ln>
              <a:effectLst/>
            </c:spPr>
          </c:dPt>
          <c:cat>
            <c:strRef>
              <c:f>Sheet1!$A$2:$A$5</c:f>
              <c:strCache>
                <c:ptCount val="4"/>
                <c:pt idx="0">
                  <c:v>手机</c:v>
                </c:pt>
                <c:pt idx="1">
                  <c:v>电视</c:v>
                </c:pt>
                <c:pt idx="2">
                  <c:v>PC</c:v>
                </c:pt>
                <c:pt idx="3">
                  <c:v>纸媒</c:v>
                </c:pt>
              </c:strCache>
            </c:strRef>
          </c:cat>
          <c:val>
            <c:numRef>
              <c:f>Sheet1!$B$2:$B$5</c:f>
              <c:numCache>
                <c:formatCode>General</c:formatCode>
                <c:ptCount val="4"/>
                <c:pt idx="0">
                  <c:v>8.200000000000001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资金占比</c:v>
                </c:pt>
              </c:strCache>
            </c:strRef>
          </c:tx>
          <c:spPr>
            <a:ln>
              <a:noFill/>
            </a:ln>
          </c:spPr>
          <c:dPt>
            <c:idx val="0"/>
            <c:bubble3D val="0"/>
            <c:spPr>
              <a:solidFill>
                <a:srgbClr val="D76739"/>
              </a:solidFill>
              <a:ln w="19050">
                <a:noFill/>
              </a:ln>
              <a:effectLst/>
            </c:spPr>
          </c:dPt>
          <c:dPt>
            <c:idx val="1"/>
            <c:bubble3D val="0"/>
            <c:spPr>
              <a:solidFill>
                <a:srgbClr val="416660"/>
              </a:solidFill>
              <a:ln w="19050">
                <a:noFill/>
              </a:ln>
              <a:effectLst/>
            </c:spPr>
          </c:dPt>
          <c:dPt>
            <c:idx val="2"/>
            <c:bubble3D val="0"/>
            <c:spPr>
              <a:solidFill>
                <a:srgbClr val="13396C"/>
              </a:solidFill>
              <a:ln w="19050">
                <a:noFill/>
              </a:ln>
              <a:effectLst/>
            </c:spPr>
          </c:dPt>
          <c:dPt>
            <c:idx val="3"/>
            <c:bubble3D val="0"/>
            <c:spPr>
              <a:solidFill>
                <a:srgbClr val="B7C8A5"/>
              </a:solidFill>
              <a:ln w="19050">
                <a:noFill/>
              </a:ln>
              <a:effectLst/>
            </c:spPr>
          </c:dPt>
          <c:cat>
            <c:strRef>
              <c:f>Sheet1!$A$2:$A$5</c:f>
              <c:strCache>
                <c:ptCount val="4"/>
                <c:pt idx="0">
                  <c:v>技术开发</c:v>
                </c:pt>
                <c:pt idx="1">
                  <c:v>推广费用</c:v>
                </c:pt>
                <c:pt idx="2">
                  <c:v>设计费用</c:v>
                </c:pt>
                <c:pt idx="3">
                  <c:v>人力成本</c:v>
                </c:pt>
              </c:strCache>
            </c:strRef>
          </c:cat>
          <c:val>
            <c:numRef>
              <c:f>Sheet1!$B$2:$B$5</c:f>
              <c:numCache>
                <c:formatCode>General</c:formatCode>
                <c:ptCount val="4"/>
                <c:pt idx="0">
                  <c:v>8.200000000000001</c:v>
                </c:pt>
                <c:pt idx="1">
                  <c:v>3.2</c:v>
                </c:pt>
                <c:pt idx="2">
                  <c:v>1.4</c:v>
                </c:pt>
                <c:pt idx="3">
                  <c:v>1.2</c:v>
                </c:pt>
              </c:numCache>
            </c:numRef>
          </c:val>
        </c:ser>
        <c:dLbls>
          <c:showLegendKey val="0"/>
          <c:showVal val="0"/>
          <c:showCatName val="0"/>
          <c:showSerName val="0"/>
          <c:showPercent val="0"/>
          <c:showBubbleSize val="0"/>
          <c:showLeaderLines val="1"/>
        </c:dLbls>
        <c:firstSliceAng val="0"/>
        <c:holeSize val="67"/>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D162B-F334-4198-A74E-10A42C7FAD85}" type="datetimeFigureOut">
              <a:rPr lang="zh-CN" altLang="en-US" smtClean="0"/>
              <a:t>17/6/15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D0788-FE97-4EE6-AA1B-893C49BC81B9}" type="slidenum">
              <a:rPr lang="zh-CN" altLang="en-US" smtClean="0"/>
              <a:t>‹#›</a:t>
            </a:fld>
            <a:endParaRPr lang="zh-CN" altLang="en-US"/>
          </a:p>
        </p:txBody>
      </p:sp>
    </p:spTree>
    <p:extLst>
      <p:ext uri="{BB962C8B-B14F-4D97-AF65-F5344CB8AC3E}">
        <p14:creationId xmlns:p14="http://schemas.microsoft.com/office/powerpoint/2010/main" val="14871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82784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128837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109790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39885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292025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42333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84747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312760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56971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226503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17/6/15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6206708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6FB0D-3649-4659-A4EA-16B622D04D18}" type="datetimeFigureOut">
              <a:rPr lang="zh-CN" altLang="en-US" smtClean="0"/>
              <a:t>17/6/15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t>‹#›</a:t>
            </a:fld>
            <a:endParaRPr lang="zh-CN" altLang="en-US"/>
          </a:p>
        </p:txBody>
      </p:sp>
    </p:spTree>
    <p:extLst>
      <p:ext uri="{BB962C8B-B14F-4D97-AF65-F5344CB8AC3E}">
        <p14:creationId xmlns:p14="http://schemas.microsoft.com/office/powerpoint/2010/main" val="162134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24.jpeg"/><Relationship Id="rId6"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082" y="0"/>
            <a:ext cx="12240082" cy="7650051"/>
          </a:xfrm>
          <a:prstGeom prst="rect">
            <a:avLst/>
          </a:prstGeom>
        </p:spPr>
      </p:pic>
      <p:sp>
        <p:nvSpPr>
          <p:cNvPr id="21" name="任意多边形 20"/>
          <p:cNvSpPr/>
          <p:nvPr/>
        </p:nvSpPr>
        <p:spPr>
          <a:xfrm rot="2968493">
            <a:off x="5494024" y="-1548769"/>
            <a:ext cx="8152386" cy="5633681"/>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cxnSp>
        <p:nvCxnSpPr>
          <p:cNvPr id="7" name="直接连接符 6"/>
          <p:cNvCxnSpPr/>
          <p:nvPr/>
        </p:nvCxnSpPr>
        <p:spPr>
          <a:xfrm>
            <a:off x="9298083" y="3464717"/>
            <a:ext cx="3041789" cy="3564733"/>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20153" y="-190500"/>
            <a:ext cx="885288" cy="1037486"/>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714598" y="2014310"/>
            <a:ext cx="4299081" cy="769441"/>
          </a:xfrm>
          <a:prstGeom prst="rect">
            <a:avLst/>
          </a:prstGeom>
          <a:noFill/>
        </p:spPr>
        <p:txBody>
          <a:bodyPr wrap="square" rtlCol="0">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rPr>
              <a:t>商业计划书模板</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8382966" y="1835134"/>
            <a:ext cx="3399846" cy="261610"/>
          </a:xfrm>
          <a:prstGeom prst="rect">
            <a:avLst/>
          </a:prstGeom>
        </p:spPr>
        <p:txBody>
          <a:bodyPr wrap="square">
            <a:spAutoFit/>
          </a:bodyPr>
          <a:lstStyle/>
          <a:p>
            <a:pPr algn="dist"/>
            <a:r>
              <a:rPr lang="zh-CN" altLang="en-US" sz="1100" dirty="0" smtClean="0">
                <a:solidFill>
                  <a:schemeClr val="bg1"/>
                </a:solidFill>
                <a:latin typeface="微软雅黑" panose="020B0503020204020204" pitchFamily="34" charset="-122"/>
                <a:ea typeface="微软雅黑" panose="020B0503020204020204" pitchFamily="34" charset="-122"/>
              </a:rPr>
              <a:t>框架完整 内容实用 严谨专业</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7510812" y="2707407"/>
            <a:ext cx="4352915" cy="523220"/>
          </a:xfrm>
          <a:prstGeom prst="rect">
            <a:avLst/>
          </a:prstGeom>
        </p:spPr>
        <p:txBody>
          <a:bodyPr wrap="square">
            <a:spAutoFit/>
          </a:bodyPr>
          <a:lstStyle/>
          <a:p>
            <a:pPr algn="ctr"/>
            <a:r>
              <a:rPr lang="en-US" altLang="zh-CN" sz="1400" dirty="0">
                <a:solidFill>
                  <a:schemeClr val="bg1"/>
                </a:solidFill>
                <a:latin typeface="+mj-ea"/>
                <a:ea typeface="+mj-ea"/>
              </a:rPr>
              <a:t>BUSINESS </a:t>
            </a:r>
            <a:r>
              <a:rPr lang="en-US" altLang="zh-CN" sz="1400" dirty="0" smtClean="0">
                <a:solidFill>
                  <a:schemeClr val="bg1"/>
                </a:solidFill>
                <a:latin typeface="+mj-ea"/>
                <a:ea typeface="+mj-ea"/>
              </a:rPr>
              <a:t>PLAN POWERPOINT </a:t>
            </a:r>
            <a:r>
              <a:rPr lang="en-US" altLang="zh-CN" sz="1400" dirty="0" smtClean="0">
                <a:solidFill>
                  <a:schemeClr val="bg1"/>
                </a:solidFill>
                <a:latin typeface="+mj-ea"/>
                <a:ea typeface="+mj-ea"/>
              </a:rPr>
              <a:t>TEMPLATE</a:t>
            </a:r>
            <a:br>
              <a:rPr lang="en-US" altLang="zh-CN" sz="1400" dirty="0" smtClean="0">
                <a:solidFill>
                  <a:schemeClr val="bg1"/>
                </a:solidFill>
                <a:latin typeface="+mj-ea"/>
                <a:ea typeface="+mj-ea"/>
              </a:rPr>
            </a:br>
            <a:r>
              <a:rPr lang="zh-CN" altLang="zh-CN" sz="1400" dirty="0" smtClean="0">
                <a:solidFill>
                  <a:schemeClr val="bg1"/>
                </a:solidFill>
                <a:latin typeface="微软雅黑"/>
                <a:cs typeface="微软雅黑"/>
              </a:rPr>
              <a:t>汇报人</a:t>
            </a:r>
            <a:r>
              <a:rPr lang="zh-CN" altLang="en-US" sz="1400" dirty="0" smtClean="0">
                <a:solidFill>
                  <a:schemeClr val="bg1"/>
                </a:solidFill>
                <a:latin typeface="微软雅黑"/>
                <a:cs typeface="微软雅黑"/>
              </a:rPr>
              <a:t>：</a:t>
            </a:r>
            <a:r>
              <a:rPr lang="zh-CN" altLang="zh-CN" sz="1400" dirty="0" smtClean="0">
                <a:solidFill>
                  <a:schemeClr val="bg1"/>
                </a:solidFill>
                <a:latin typeface="微软雅黑"/>
                <a:cs typeface="微软雅黑"/>
              </a:rPr>
              <a:t>千库网</a:t>
            </a:r>
            <a:r>
              <a:rPr lang="en-US" altLang="zh-CN" sz="1400" dirty="0" smtClean="0">
                <a:solidFill>
                  <a:schemeClr val="bg1"/>
                </a:solidFill>
                <a:latin typeface="微软雅黑"/>
                <a:cs typeface="微软雅黑"/>
              </a:rPr>
              <a:t>  </a:t>
            </a:r>
            <a:r>
              <a:rPr lang="zh-CN" altLang="zh-CN" sz="1400" dirty="0">
                <a:solidFill>
                  <a:schemeClr val="bg1"/>
                </a:solidFill>
                <a:latin typeface="微软雅黑"/>
                <a:cs typeface="微软雅黑"/>
              </a:rPr>
              <a:t>汇报时间</a:t>
            </a:r>
            <a:r>
              <a:rPr lang="en-US" altLang="zh-CN" sz="1400" dirty="0">
                <a:solidFill>
                  <a:schemeClr val="bg1"/>
                </a:solidFill>
                <a:latin typeface="微软雅黑"/>
                <a:cs typeface="微软雅黑"/>
              </a:rPr>
              <a:t> XX</a:t>
            </a:r>
            <a:r>
              <a:rPr lang="zh-CN" altLang="zh-CN" sz="1400" dirty="0">
                <a:solidFill>
                  <a:schemeClr val="bg1"/>
                </a:solidFill>
                <a:latin typeface="微软雅黑"/>
                <a:cs typeface="微软雅黑"/>
              </a:rPr>
              <a:t>年</a:t>
            </a:r>
            <a:r>
              <a:rPr lang="en-US" altLang="zh-CN" sz="1400" dirty="0">
                <a:solidFill>
                  <a:schemeClr val="bg1"/>
                </a:solidFill>
                <a:latin typeface="微软雅黑"/>
                <a:cs typeface="微软雅黑"/>
              </a:rPr>
              <a:t>XX</a:t>
            </a:r>
            <a:r>
              <a:rPr lang="zh-CN" altLang="zh-CN" sz="1400" dirty="0">
                <a:solidFill>
                  <a:schemeClr val="bg1"/>
                </a:solidFill>
                <a:latin typeface="微软雅黑"/>
                <a:cs typeface="微软雅黑"/>
              </a:rPr>
              <a:t>月</a:t>
            </a:r>
            <a:r>
              <a:rPr lang="zh-CN" altLang="zh-CN" sz="1400" dirty="0">
                <a:solidFill>
                  <a:schemeClr val="bg1"/>
                </a:solidFill>
                <a:latin typeface="微软雅黑"/>
                <a:cs typeface="微软雅黑"/>
              </a:rPr>
              <a:t> </a:t>
            </a:r>
            <a:endParaRPr lang="zh-CN" altLang="en-US" sz="1400" dirty="0">
              <a:solidFill>
                <a:schemeClr val="bg1"/>
              </a:solidFill>
              <a:latin typeface="微软雅黑"/>
              <a:ea typeface="+mj-ea"/>
              <a:cs typeface="微软雅黑"/>
            </a:endParaRPr>
          </a:p>
        </p:txBody>
      </p:sp>
      <p:sp>
        <p:nvSpPr>
          <p:cNvPr id="18" name="文本框 17"/>
          <p:cNvSpPr txBox="1"/>
          <p:nvPr/>
        </p:nvSpPr>
        <p:spPr>
          <a:xfrm>
            <a:off x="10634796" y="1181804"/>
            <a:ext cx="1243445" cy="646331"/>
          </a:xfrm>
          <a:prstGeom prst="rect">
            <a:avLst/>
          </a:prstGeom>
        </p:spPr>
        <p:txBody>
          <a:bodyPr wrap="square">
            <a:spAutoFit/>
          </a:bodyPr>
          <a:lstStyle>
            <a:defPPr>
              <a:defRPr lang="zh-CN"/>
            </a:defPPr>
            <a:lvl1pPr>
              <a:defRPr sz="1600">
                <a:solidFill>
                  <a:srgbClr val="000000"/>
                </a:solidFill>
                <a:latin typeface="+mj-ea"/>
                <a:ea typeface="+mj-ea"/>
              </a:defRPr>
            </a:lvl1pPr>
          </a:lstStyle>
          <a:p>
            <a:r>
              <a:rPr lang="en-US" altLang="zh-CN" sz="3600" dirty="0">
                <a:solidFill>
                  <a:schemeClr val="bg1"/>
                </a:solidFill>
              </a:rPr>
              <a:t>LOGO</a:t>
            </a:r>
            <a:endParaRPr lang="zh-CN" altLang="en-US" sz="3600" dirty="0">
              <a:solidFill>
                <a:schemeClr val="bg1"/>
              </a:solidFill>
            </a:endParaRPr>
          </a:p>
        </p:txBody>
      </p:sp>
      <p:sp>
        <p:nvSpPr>
          <p:cNvPr id="19" name="矩形 18"/>
          <p:cNvSpPr/>
          <p:nvPr/>
        </p:nvSpPr>
        <p:spPr>
          <a:xfrm>
            <a:off x="10605768" y="1268672"/>
            <a:ext cx="1148016" cy="53743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01297" y="3368399"/>
            <a:ext cx="304800" cy="1786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21091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898326">
            <a:off x="946052" y="1303017"/>
            <a:ext cx="3909634" cy="6858000"/>
          </a:xfrm>
          <a:prstGeom prst="rect">
            <a:avLst/>
          </a:prstGeom>
        </p:spPr>
      </p:pic>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产品介绍</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9186" y="1233715"/>
            <a:ext cx="3909634" cy="6858000"/>
          </a:xfrm>
          <a:prstGeom prst="rect">
            <a:avLst/>
          </a:prstGeom>
        </p:spPr>
      </p:pic>
      <p:grpSp>
        <p:nvGrpSpPr>
          <p:cNvPr id="8" name="组合 7"/>
          <p:cNvGrpSpPr/>
          <p:nvPr/>
        </p:nvGrpSpPr>
        <p:grpSpPr>
          <a:xfrm rot="10800000">
            <a:off x="5827775" y="1864251"/>
            <a:ext cx="1192838" cy="972348"/>
            <a:chOff x="3456897" y="3211271"/>
            <a:chExt cx="1232193" cy="1004428"/>
          </a:xfrm>
        </p:grpSpPr>
        <p:sp>
          <p:nvSpPr>
            <p:cNvPr id="9"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椭圆 9"/>
            <p:cNvSpPr/>
            <p:nvPr/>
          </p:nvSpPr>
          <p:spPr>
            <a:xfrm>
              <a:off x="3561365" y="3313435"/>
              <a:ext cx="800100" cy="800100"/>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4422555" y="2335911"/>
            <a:ext cx="1419734"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rot="10800000">
            <a:off x="6271724" y="3490810"/>
            <a:ext cx="1192838" cy="972348"/>
            <a:chOff x="3456897" y="3211271"/>
            <a:chExt cx="1232193" cy="1004428"/>
          </a:xfrm>
        </p:grpSpPr>
        <p:sp>
          <p:nvSpPr>
            <p:cNvPr id="16"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椭圆 16"/>
            <p:cNvSpPr/>
            <p:nvPr/>
          </p:nvSpPr>
          <p:spPr>
            <a:xfrm>
              <a:off x="3561365" y="3313435"/>
              <a:ext cx="800100" cy="800100"/>
            </a:xfrm>
            <a:prstGeom prst="ellipse">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3970769" y="3983281"/>
            <a:ext cx="2300955"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rot="10800000">
            <a:off x="5204431" y="4943034"/>
            <a:ext cx="1192838" cy="972348"/>
            <a:chOff x="3456897" y="3211271"/>
            <a:chExt cx="1232193" cy="1004428"/>
          </a:xfrm>
        </p:grpSpPr>
        <p:sp>
          <p:nvSpPr>
            <p:cNvPr id="21"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椭圆 21"/>
            <p:cNvSpPr/>
            <p:nvPr/>
          </p:nvSpPr>
          <p:spPr>
            <a:xfrm>
              <a:off x="3561365" y="3313435"/>
              <a:ext cx="800100" cy="800100"/>
            </a:xfrm>
            <a:prstGeom prst="ellipse">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p:cNvCxnSpPr/>
          <p:nvPr/>
        </p:nvCxnSpPr>
        <p:spPr>
          <a:xfrm>
            <a:off x="2298700" y="5429208"/>
            <a:ext cx="2920245"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131740" y="2027091"/>
            <a:ext cx="759529"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移动</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下载</a:t>
            </a:r>
          </a:p>
        </p:txBody>
      </p:sp>
      <p:sp>
        <p:nvSpPr>
          <p:cNvPr id="26" name="文本框 25"/>
          <p:cNvSpPr txBox="1"/>
          <p:nvPr/>
        </p:nvSpPr>
        <p:spPr>
          <a:xfrm>
            <a:off x="6592143" y="3662506"/>
            <a:ext cx="759529"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类目</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丰富</a:t>
            </a:r>
          </a:p>
        </p:txBody>
      </p:sp>
      <p:sp>
        <p:nvSpPr>
          <p:cNvPr id="27" name="文本框 26"/>
          <p:cNvSpPr txBox="1"/>
          <p:nvPr/>
        </p:nvSpPr>
        <p:spPr>
          <a:xfrm>
            <a:off x="5512195" y="5094534"/>
            <a:ext cx="759529" cy="646331"/>
          </a:xfrm>
          <a:prstGeom prst="rect">
            <a:avLst/>
          </a:prstGeom>
          <a:noFill/>
        </p:spPr>
        <p:txBody>
          <a:bodyPr wrap="square" rtlCol="0">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在线</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支付</a:t>
            </a:r>
          </a:p>
        </p:txBody>
      </p:sp>
      <p:sp>
        <p:nvSpPr>
          <p:cNvPr id="29" name="矩形 28"/>
          <p:cNvSpPr/>
          <p:nvPr/>
        </p:nvSpPr>
        <p:spPr>
          <a:xfrm>
            <a:off x="7180720" y="1864251"/>
            <a:ext cx="4114198"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完美</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的手机购物流程，从购买到支付轻松搞定</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手机商城和</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PC</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商城的会员资料，商品信息，订单管理等所有数据同步</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7550970" y="3490810"/>
            <a:ext cx="4080416"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集结</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网络最丰富的强势类目，精选最优质的卖家和商品，达到最广泛的买家覆盖率，几乎</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98</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。商品</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都有返利</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多元化的满足用户不同面的购物</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需求。</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511504" y="4956034"/>
            <a:ext cx="4552082"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在线</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支付是指卖方与</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买方网络进行</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交易时</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银行为其提供网上资金结算服务的一种</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业务，为</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企业和个人提供了一个安全、快捷、</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方便的交易方式。</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45764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销售渠道</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47510" y="1218773"/>
            <a:ext cx="4846594" cy="4914802"/>
            <a:chOff x="6076725" y="1604721"/>
            <a:chExt cx="4151991" cy="4210424"/>
          </a:xfrm>
        </p:grpSpPr>
        <p:sp>
          <p:nvSpPr>
            <p:cNvPr id="7" name="Freeform 14"/>
            <p:cNvSpPr>
              <a:spLocks/>
            </p:cNvSpPr>
            <p:nvPr/>
          </p:nvSpPr>
          <p:spPr bwMode="auto">
            <a:xfrm>
              <a:off x="7428367" y="2310365"/>
              <a:ext cx="2800349" cy="2799136"/>
            </a:xfrm>
            <a:custGeom>
              <a:avLst/>
              <a:gdLst>
                <a:gd name="T0" fmla="*/ 2311 w 4619"/>
                <a:gd name="T1" fmla="*/ 0 h 4617"/>
                <a:gd name="T2" fmla="*/ 4619 w 4619"/>
                <a:gd name="T3" fmla="*/ 2308 h 4617"/>
                <a:gd name="T4" fmla="*/ 2311 w 4619"/>
                <a:gd name="T5" fmla="*/ 4617 h 4617"/>
                <a:gd name="T6" fmla="*/ 2041 w 4619"/>
                <a:gd name="T7" fmla="*/ 4347 h 4617"/>
                <a:gd name="T8" fmla="*/ 2394 w 4619"/>
                <a:gd name="T9" fmla="*/ 3995 h 4617"/>
                <a:gd name="T10" fmla="*/ 2394 w 4619"/>
                <a:gd name="T11" fmla="*/ 4288 h 4617"/>
                <a:gd name="T12" fmla="*/ 2606 w 4619"/>
                <a:gd name="T13" fmla="*/ 4288 h 4617"/>
                <a:gd name="T14" fmla="*/ 2606 w 4619"/>
                <a:gd name="T15" fmla="*/ 3633 h 4617"/>
                <a:gd name="T16" fmla="*/ 1951 w 4619"/>
                <a:gd name="T17" fmla="*/ 3633 h 4617"/>
                <a:gd name="T18" fmla="*/ 1951 w 4619"/>
                <a:gd name="T19" fmla="*/ 3846 h 4617"/>
                <a:gd name="T20" fmla="*/ 2245 w 4619"/>
                <a:gd name="T21" fmla="*/ 3846 h 4617"/>
                <a:gd name="T22" fmla="*/ 1892 w 4619"/>
                <a:gd name="T23" fmla="*/ 4196 h 4617"/>
                <a:gd name="T24" fmla="*/ 1623 w 4619"/>
                <a:gd name="T25" fmla="*/ 3926 h 4617"/>
                <a:gd name="T26" fmla="*/ 2753 w 4619"/>
                <a:gd name="T27" fmla="*/ 2796 h 4617"/>
                <a:gd name="T28" fmla="*/ 0 w 4619"/>
                <a:gd name="T29" fmla="*/ 2796 h 4617"/>
                <a:gd name="T30" fmla="*/ 0 w 4619"/>
                <a:gd name="T31" fmla="*/ 2415 h 4617"/>
                <a:gd name="T32" fmla="*/ 499 w 4619"/>
                <a:gd name="T33" fmla="*/ 2415 h 4617"/>
                <a:gd name="T34" fmla="*/ 291 w 4619"/>
                <a:gd name="T35" fmla="*/ 2621 h 4617"/>
                <a:gd name="T36" fmla="*/ 440 w 4619"/>
                <a:gd name="T37" fmla="*/ 2772 h 4617"/>
                <a:gd name="T38" fmla="*/ 903 w 4619"/>
                <a:gd name="T39" fmla="*/ 2308 h 4617"/>
                <a:gd name="T40" fmla="*/ 440 w 4619"/>
                <a:gd name="T41" fmla="*/ 1845 h 4617"/>
                <a:gd name="T42" fmla="*/ 291 w 4619"/>
                <a:gd name="T43" fmla="*/ 1996 h 4617"/>
                <a:gd name="T44" fmla="*/ 499 w 4619"/>
                <a:gd name="T45" fmla="*/ 2202 h 4617"/>
                <a:gd name="T46" fmla="*/ 0 w 4619"/>
                <a:gd name="T47" fmla="*/ 2202 h 4617"/>
                <a:gd name="T48" fmla="*/ 0 w 4619"/>
                <a:gd name="T49" fmla="*/ 1821 h 4617"/>
                <a:gd name="T50" fmla="*/ 2753 w 4619"/>
                <a:gd name="T51" fmla="*/ 1821 h 4617"/>
                <a:gd name="T52" fmla="*/ 1623 w 4619"/>
                <a:gd name="T53" fmla="*/ 691 h 4617"/>
                <a:gd name="T54" fmla="*/ 1892 w 4619"/>
                <a:gd name="T55" fmla="*/ 421 h 4617"/>
                <a:gd name="T56" fmla="*/ 2245 w 4619"/>
                <a:gd name="T57" fmla="*/ 771 h 4617"/>
                <a:gd name="T58" fmla="*/ 1951 w 4619"/>
                <a:gd name="T59" fmla="*/ 771 h 4617"/>
                <a:gd name="T60" fmla="*/ 1951 w 4619"/>
                <a:gd name="T61" fmla="*/ 984 h 4617"/>
                <a:gd name="T62" fmla="*/ 2606 w 4619"/>
                <a:gd name="T63" fmla="*/ 984 h 4617"/>
                <a:gd name="T64" fmla="*/ 2606 w 4619"/>
                <a:gd name="T65" fmla="*/ 329 h 4617"/>
                <a:gd name="T66" fmla="*/ 2394 w 4619"/>
                <a:gd name="T67" fmla="*/ 329 h 4617"/>
                <a:gd name="T68" fmla="*/ 2394 w 4619"/>
                <a:gd name="T69" fmla="*/ 622 h 4617"/>
                <a:gd name="T70" fmla="*/ 2041 w 4619"/>
                <a:gd name="T71" fmla="*/ 270 h 4617"/>
                <a:gd name="T72" fmla="*/ 2311 w 4619"/>
                <a:gd name="T73" fmla="*/ 0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19" h="4617">
                  <a:moveTo>
                    <a:pt x="2311" y="0"/>
                  </a:moveTo>
                  <a:lnTo>
                    <a:pt x="4619" y="2308"/>
                  </a:lnTo>
                  <a:lnTo>
                    <a:pt x="2311" y="4617"/>
                  </a:lnTo>
                  <a:lnTo>
                    <a:pt x="2041" y="4347"/>
                  </a:lnTo>
                  <a:lnTo>
                    <a:pt x="2394" y="3995"/>
                  </a:lnTo>
                  <a:lnTo>
                    <a:pt x="2394" y="4288"/>
                  </a:lnTo>
                  <a:lnTo>
                    <a:pt x="2606" y="4288"/>
                  </a:lnTo>
                  <a:lnTo>
                    <a:pt x="2606" y="3633"/>
                  </a:lnTo>
                  <a:lnTo>
                    <a:pt x="1951" y="3633"/>
                  </a:lnTo>
                  <a:lnTo>
                    <a:pt x="1951" y="3846"/>
                  </a:lnTo>
                  <a:lnTo>
                    <a:pt x="2245" y="3846"/>
                  </a:lnTo>
                  <a:lnTo>
                    <a:pt x="1892" y="4196"/>
                  </a:lnTo>
                  <a:lnTo>
                    <a:pt x="1623" y="3926"/>
                  </a:lnTo>
                  <a:lnTo>
                    <a:pt x="2753" y="2796"/>
                  </a:lnTo>
                  <a:lnTo>
                    <a:pt x="0" y="2796"/>
                  </a:lnTo>
                  <a:lnTo>
                    <a:pt x="0" y="2415"/>
                  </a:lnTo>
                  <a:lnTo>
                    <a:pt x="499" y="2415"/>
                  </a:lnTo>
                  <a:lnTo>
                    <a:pt x="291" y="2621"/>
                  </a:lnTo>
                  <a:lnTo>
                    <a:pt x="440" y="2772"/>
                  </a:lnTo>
                  <a:lnTo>
                    <a:pt x="903" y="2308"/>
                  </a:lnTo>
                  <a:lnTo>
                    <a:pt x="440" y="1845"/>
                  </a:lnTo>
                  <a:lnTo>
                    <a:pt x="291" y="1996"/>
                  </a:lnTo>
                  <a:lnTo>
                    <a:pt x="499" y="2202"/>
                  </a:lnTo>
                  <a:lnTo>
                    <a:pt x="0" y="2202"/>
                  </a:lnTo>
                  <a:lnTo>
                    <a:pt x="0" y="1821"/>
                  </a:lnTo>
                  <a:lnTo>
                    <a:pt x="2753" y="1821"/>
                  </a:lnTo>
                  <a:lnTo>
                    <a:pt x="1623" y="691"/>
                  </a:lnTo>
                  <a:lnTo>
                    <a:pt x="1892" y="421"/>
                  </a:lnTo>
                  <a:lnTo>
                    <a:pt x="2245" y="771"/>
                  </a:lnTo>
                  <a:lnTo>
                    <a:pt x="1951" y="771"/>
                  </a:lnTo>
                  <a:lnTo>
                    <a:pt x="1951" y="984"/>
                  </a:lnTo>
                  <a:lnTo>
                    <a:pt x="2606" y="984"/>
                  </a:lnTo>
                  <a:lnTo>
                    <a:pt x="2606" y="329"/>
                  </a:lnTo>
                  <a:lnTo>
                    <a:pt x="2394" y="329"/>
                  </a:lnTo>
                  <a:lnTo>
                    <a:pt x="2394" y="622"/>
                  </a:lnTo>
                  <a:lnTo>
                    <a:pt x="2041" y="270"/>
                  </a:lnTo>
                  <a:lnTo>
                    <a:pt x="2311" y="0"/>
                  </a:lnTo>
                  <a:close/>
                </a:path>
              </a:pathLst>
            </a:custGeom>
            <a:solidFill>
              <a:srgbClr val="B7C8A5"/>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5" name="组合 1054"/>
            <p:cNvGrpSpPr/>
            <p:nvPr/>
          </p:nvGrpSpPr>
          <p:grpSpPr>
            <a:xfrm>
              <a:off x="7308918" y="1604721"/>
              <a:ext cx="1153297" cy="1004887"/>
              <a:chOff x="4650990" y="1574006"/>
              <a:chExt cx="1153297" cy="1004887"/>
            </a:xfrm>
          </p:grpSpPr>
          <p:sp>
            <p:nvSpPr>
              <p:cNvPr id="1053" name="Freeform 62"/>
              <p:cNvSpPr>
                <a:spLocks/>
              </p:cNvSpPr>
              <p:nvPr/>
            </p:nvSpPr>
            <p:spPr bwMode="auto">
              <a:xfrm>
                <a:off x="4650990" y="1574006"/>
                <a:ext cx="1153297" cy="1004887"/>
              </a:xfrm>
              <a:custGeom>
                <a:avLst/>
                <a:gdLst>
                  <a:gd name="T0" fmla="*/ 1133 w 1133"/>
                  <a:gd name="T1" fmla="*/ 835 h 987"/>
                  <a:gd name="T2" fmla="*/ 937 w 1133"/>
                  <a:gd name="T3" fmla="*/ 710 h 987"/>
                  <a:gd name="T4" fmla="*/ 987 w 1133"/>
                  <a:gd name="T5" fmla="*/ 494 h 987"/>
                  <a:gd name="T6" fmla="*/ 493 w 1133"/>
                  <a:gd name="T7" fmla="*/ 0 h 987"/>
                  <a:gd name="T8" fmla="*/ 0 w 1133"/>
                  <a:gd name="T9" fmla="*/ 494 h 987"/>
                  <a:gd name="T10" fmla="*/ 493 w 1133"/>
                  <a:gd name="T11" fmla="*/ 987 h 987"/>
                  <a:gd name="T12" fmla="*/ 849 w 1133"/>
                  <a:gd name="T13" fmla="*/ 835 h 987"/>
                  <a:gd name="T14" fmla="*/ 1133 w 1133"/>
                  <a:gd name="T15" fmla="*/ 835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3" h="987">
                    <a:moveTo>
                      <a:pt x="1133" y="835"/>
                    </a:moveTo>
                    <a:cubicBezTo>
                      <a:pt x="937" y="710"/>
                      <a:pt x="937" y="710"/>
                      <a:pt x="937" y="710"/>
                    </a:cubicBezTo>
                    <a:cubicBezTo>
                      <a:pt x="969" y="645"/>
                      <a:pt x="987" y="571"/>
                      <a:pt x="987" y="494"/>
                    </a:cubicBezTo>
                    <a:cubicBezTo>
                      <a:pt x="987" y="221"/>
                      <a:pt x="766" y="0"/>
                      <a:pt x="493" y="0"/>
                    </a:cubicBezTo>
                    <a:cubicBezTo>
                      <a:pt x="221" y="0"/>
                      <a:pt x="0" y="221"/>
                      <a:pt x="0" y="494"/>
                    </a:cubicBezTo>
                    <a:cubicBezTo>
                      <a:pt x="0" y="766"/>
                      <a:pt x="221" y="987"/>
                      <a:pt x="493" y="987"/>
                    </a:cubicBezTo>
                    <a:cubicBezTo>
                      <a:pt x="633" y="987"/>
                      <a:pt x="759" y="929"/>
                      <a:pt x="849" y="835"/>
                    </a:cubicBezTo>
                    <a:lnTo>
                      <a:pt x="1133" y="83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椭圆 1053"/>
              <p:cNvSpPr/>
              <p:nvPr/>
            </p:nvSpPr>
            <p:spPr>
              <a:xfrm>
                <a:off x="4752590" y="1676399"/>
                <a:ext cx="800100" cy="800100"/>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6076725" y="3241986"/>
              <a:ext cx="1232193" cy="1004428"/>
              <a:chOff x="3456897" y="3211271"/>
              <a:chExt cx="1232193" cy="1004428"/>
            </a:xfrm>
          </p:grpSpPr>
          <p:sp>
            <p:nvSpPr>
              <p:cNvPr id="67"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椭圆 78"/>
              <p:cNvSpPr/>
              <p:nvPr/>
            </p:nvSpPr>
            <p:spPr>
              <a:xfrm>
                <a:off x="3561365" y="3313435"/>
                <a:ext cx="800100" cy="800100"/>
              </a:xfrm>
              <a:prstGeom prst="ellipse">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7396618" y="4810745"/>
              <a:ext cx="1153726" cy="1004400"/>
              <a:chOff x="4776790" y="4780030"/>
              <a:chExt cx="1153726" cy="1004400"/>
            </a:xfrm>
          </p:grpSpPr>
          <p:sp>
            <p:nvSpPr>
              <p:cNvPr id="74" name="Freeform 78"/>
              <p:cNvSpPr>
                <a:spLocks noChangeAspect="1"/>
              </p:cNvSpPr>
              <p:nvPr/>
            </p:nvSpPr>
            <p:spPr bwMode="auto">
              <a:xfrm>
                <a:off x="4776790" y="4780030"/>
                <a:ext cx="1153726" cy="1004400"/>
              </a:xfrm>
              <a:custGeom>
                <a:avLst/>
                <a:gdLst>
                  <a:gd name="T0" fmla="*/ 1133 w 1133"/>
                  <a:gd name="T1" fmla="*/ 151 h 986"/>
                  <a:gd name="T2" fmla="*/ 849 w 1133"/>
                  <a:gd name="T3" fmla="*/ 151 h 986"/>
                  <a:gd name="T4" fmla="*/ 493 w 1133"/>
                  <a:gd name="T5" fmla="*/ 0 h 986"/>
                  <a:gd name="T6" fmla="*/ 0 w 1133"/>
                  <a:gd name="T7" fmla="*/ 493 h 986"/>
                  <a:gd name="T8" fmla="*/ 493 w 1133"/>
                  <a:gd name="T9" fmla="*/ 986 h 986"/>
                  <a:gd name="T10" fmla="*/ 987 w 1133"/>
                  <a:gd name="T11" fmla="*/ 493 h 986"/>
                  <a:gd name="T12" fmla="*/ 937 w 1133"/>
                  <a:gd name="T13" fmla="*/ 277 h 986"/>
                  <a:gd name="T14" fmla="*/ 1133 w 1133"/>
                  <a:gd name="T15" fmla="*/ 151 h 9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3" h="986">
                    <a:moveTo>
                      <a:pt x="1133" y="151"/>
                    </a:moveTo>
                    <a:cubicBezTo>
                      <a:pt x="849" y="151"/>
                      <a:pt x="849" y="151"/>
                      <a:pt x="849" y="151"/>
                    </a:cubicBezTo>
                    <a:cubicBezTo>
                      <a:pt x="759" y="58"/>
                      <a:pt x="633" y="0"/>
                      <a:pt x="493" y="0"/>
                    </a:cubicBezTo>
                    <a:cubicBezTo>
                      <a:pt x="221" y="0"/>
                      <a:pt x="0" y="220"/>
                      <a:pt x="0" y="493"/>
                    </a:cubicBezTo>
                    <a:cubicBezTo>
                      <a:pt x="0" y="765"/>
                      <a:pt x="221" y="986"/>
                      <a:pt x="493" y="986"/>
                    </a:cubicBezTo>
                    <a:cubicBezTo>
                      <a:pt x="766" y="986"/>
                      <a:pt x="987" y="765"/>
                      <a:pt x="987" y="493"/>
                    </a:cubicBezTo>
                    <a:cubicBezTo>
                      <a:pt x="987" y="415"/>
                      <a:pt x="969" y="342"/>
                      <a:pt x="937" y="277"/>
                    </a:cubicBezTo>
                    <a:lnTo>
                      <a:pt x="1133" y="15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椭圆 87"/>
              <p:cNvSpPr/>
              <p:nvPr/>
            </p:nvSpPr>
            <p:spPr>
              <a:xfrm>
                <a:off x="4878388" y="4875168"/>
                <a:ext cx="800100" cy="800100"/>
              </a:xfrm>
              <a:prstGeom prst="ellipse">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Group 4"/>
            <p:cNvGrpSpPr>
              <a:grpSpLocks noChangeAspect="1"/>
            </p:cNvGrpSpPr>
            <p:nvPr/>
          </p:nvGrpSpPr>
          <p:grpSpPr bwMode="auto">
            <a:xfrm>
              <a:off x="7689228" y="2160526"/>
              <a:ext cx="265257" cy="265257"/>
              <a:chOff x="3634" y="1954"/>
              <a:chExt cx="412" cy="412"/>
            </a:xfrm>
          </p:grpSpPr>
          <p:sp>
            <p:nvSpPr>
              <p:cNvPr id="6" name="AutoShape 3"/>
              <p:cNvSpPr>
                <a:spLocks noChangeAspect="1" noChangeArrowheads="1" noTextEdit="1"/>
              </p:cNvSpPr>
              <p:nvPr/>
            </p:nvSpPr>
            <p:spPr bwMode="auto">
              <a:xfrm>
                <a:off x="3634" y="1954"/>
                <a:ext cx="41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noEditPoints="1"/>
              </p:cNvSpPr>
              <p:nvPr/>
            </p:nvSpPr>
            <p:spPr bwMode="auto">
              <a:xfrm>
                <a:off x="3632" y="1952"/>
                <a:ext cx="414" cy="414"/>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p:nvSpPr>
            <p:spPr bwMode="auto">
              <a:xfrm>
                <a:off x="3812" y="2029"/>
                <a:ext cx="106" cy="207"/>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Group 9"/>
            <p:cNvGrpSpPr>
              <a:grpSpLocks noChangeAspect="1"/>
            </p:cNvGrpSpPr>
            <p:nvPr/>
          </p:nvGrpSpPr>
          <p:grpSpPr bwMode="auto">
            <a:xfrm>
              <a:off x="6441966" y="3766378"/>
              <a:ext cx="239310" cy="324434"/>
              <a:chOff x="3691" y="1958"/>
              <a:chExt cx="298" cy="404"/>
            </a:xfrm>
          </p:grpSpPr>
          <p:sp>
            <p:nvSpPr>
              <p:cNvPr id="13" name="AutoShape 8"/>
              <p:cNvSpPr>
                <a:spLocks noChangeAspect="1" noChangeArrowheads="1" noTextEdit="1"/>
              </p:cNvSpPr>
              <p:nvPr/>
            </p:nvSpPr>
            <p:spPr bwMode="auto">
              <a:xfrm>
                <a:off x="3691" y="1958"/>
                <a:ext cx="2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p:cNvSpPr>
                <a:spLocks noEditPoints="1"/>
              </p:cNvSpPr>
              <p:nvPr/>
            </p:nvSpPr>
            <p:spPr bwMode="auto">
              <a:xfrm>
                <a:off x="3749" y="2011"/>
                <a:ext cx="114" cy="113"/>
              </a:xfrm>
              <a:custGeom>
                <a:avLst/>
                <a:gdLst>
                  <a:gd name="T0" fmla="*/ 24 w 47"/>
                  <a:gd name="T1" fmla="*/ 0 h 47"/>
                  <a:gd name="T2" fmla="*/ 0 w 47"/>
                  <a:gd name="T3" fmla="*/ 24 h 47"/>
                  <a:gd name="T4" fmla="*/ 24 w 47"/>
                  <a:gd name="T5" fmla="*/ 47 h 47"/>
                  <a:gd name="T6" fmla="*/ 47 w 47"/>
                  <a:gd name="T7" fmla="*/ 24 h 47"/>
                  <a:gd name="T8" fmla="*/ 24 w 47"/>
                  <a:gd name="T9" fmla="*/ 0 h 47"/>
                  <a:gd name="T10" fmla="*/ 24 w 47"/>
                  <a:gd name="T11" fmla="*/ 43 h 47"/>
                  <a:gd name="T12" fmla="*/ 5 w 47"/>
                  <a:gd name="T13" fmla="*/ 24 h 47"/>
                  <a:gd name="T14" fmla="*/ 24 w 47"/>
                  <a:gd name="T15" fmla="*/ 5 h 47"/>
                  <a:gd name="T16" fmla="*/ 43 w 47"/>
                  <a:gd name="T17" fmla="*/ 24 h 47"/>
                  <a:gd name="T18" fmla="*/ 24 w 47"/>
                  <a:gd name="T19"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11" y="0"/>
                      <a:pt x="0" y="11"/>
                      <a:pt x="0" y="24"/>
                    </a:cubicBezTo>
                    <a:cubicBezTo>
                      <a:pt x="0" y="37"/>
                      <a:pt x="11" y="47"/>
                      <a:pt x="24" y="47"/>
                    </a:cubicBezTo>
                    <a:cubicBezTo>
                      <a:pt x="37" y="47"/>
                      <a:pt x="47" y="37"/>
                      <a:pt x="47" y="24"/>
                    </a:cubicBezTo>
                    <a:cubicBezTo>
                      <a:pt x="47" y="11"/>
                      <a:pt x="37" y="0"/>
                      <a:pt x="24" y="0"/>
                    </a:cubicBezTo>
                    <a:close/>
                    <a:moveTo>
                      <a:pt x="24" y="43"/>
                    </a:moveTo>
                    <a:cubicBezTo>
                      <a:pt x="13" y="43"/>
                      <a:pt x="5" y="34"/>
                      <a:pt x="5" y="24"/>
                    </a:cubicBezTo>
                    <a:cubicBezTo>
                      <a:pt x="5" y="13"/>
                      <a:pt x="13" y="5"/>
                      <a:pt x="24" y="5"/>
                    </a:cubicBezTo>
                    <a:cubicBezTo>
                      <a:pt x="34" y="5"/>
                      <a:pt x="43" y="13"/>
                      <a:pt x="43" y="24"/>
                    </a:cubicBezTo>
                    <a:cubicBezTo>
                      <a:pt x="43" y="34"/>
                      <a:pt x="34" y="43"/>
                      <a:pt x="24"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noEditPoints="1"/>
              </p:cNvSpPr>
              <p:nvPr/>
            </p:nvSpPr>
            <p:spPr bwMode="auto">
              <a:xfrm>
                <a:off x="3693" y="1956"/>
                <a:ext cx="228" cy="226"/>
              </a:xfrm>
              <a:custGeom>
                <a:avLst/>
                <a:gdLst>
                  <a:gd name="T0" fmla="*/ 47 w 94"/>
                  <a:gd name="T1" fmla="*/ 0 h 94"/>
                  <a:gd name="T2" fmla="*/ 0 w 94"/>
                  <a:gd name="T3" fmla="*/ 47 h 94"/>
                  <a:gd name="T4" fmla="*/ 47 w 94"/>
                  <a:gd name="T5" fmla="*/ 94 h 94"/>
                  <a:gd name="T6" fmla="*/ 94 w 94"/>
                  <a:gd name="T7" fmla="*/ 47 h 94"/>
                  <a:gd name="T8" fmla="*/ 47 w 94"/>
                  <a:gd name="T9" fmla="*/ 0 h 94"/>
                  <a:gd name="T10" fmla="*/ 47 w 94"/>
                  <a:gd name="T11" fmla="*/ 89 h 94"/>
                  <a:gd name="T12" fmla="*/ 5 w 94"/>
                  <a:gd name="T13" fmla="*/ 47 h 94"/>
                  <a:gd name="T14" fmla="*/ 47 w 94"/>
                  <a:gd name="T15" fmla="*/ 4 h 94"/>
                  <a:gd name="T16" fmla="*/ 89 w 94"/>
                  <a:gd name="T17" fmla="*/ 47 h 94"/>
                  <a:gd name="T18" fmla="*/ 47 w 94"/>
                  <a:gd name="T19" fmla="*/ 8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47" y="0"/>
                    </a:moveTo>
                    <a:cubicBezTo>
                      <a:pt x="21" y="0"/>
                      <a:pt x="0" y="21"/>
                      <a:pt x="0" y="47"/>
                    </a:cubicBezTo>
                    <a:cubicBezTo>
                      <a:pt x="0" y="73"/>
                      <a:pt x="21" y="94"/>
                      <a:pt x="47" y="94"/>
                    </a:cubicBezTo>
                    <a:cubicBezTo>
                      <a:pt x="73" y="94"/>
                      <a:pt x="94" y="73"/>
                      <a:pt x="94" y="47"/>
                    </a:cubicBezTo>
                    <a:cubicBezTo>
                      <a:pt x="94" y="21"/>
                      <a:pt x="73" y="0"/>
                      <a:pt x="47" y="0"/>
                    </a:cubicBezTo>
                    <a:close/>
                    <a:moveTo>
                      <a:pt x="47" y="89"/>
                    </a:moveTo>
                    <a:cubicBezTo>
                      <a:pt x="24" y="89"/>
                      <a:pt x="5" y="70"/>
                      <a:pt x="5" y="47"/>
                    </a:cubicBezTo>
                    <a:cubicBezTo>
                      <a:pt x="5" y="23"/>
                      <a:pt x="24" y="4"/>
                      <a:pt x="47" y="4"/>
                    </a:cubicBezTo>
                    <a:cubicBezTo>
                      <a:pt x="70" y="4"/>
                      <a:pt x="89" y="23"/>
                      <a:pt x="89" y="47"/>
                    </a:cubicBezTo>
                    <a:cubicBezTo>
                      <a:pt x="89" y="70"/>
                      <a:pt x="70" y="89"/>
                      <a:pt x="47" y="8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3785" y="2054"/>
                <a:ext cx="204" cy="306"/>
              </a:xfrm>
              <a:custGeom>
                <a:avLst/>
                <a:gdLst>
                  <a:gd name="T0" fmla="*/ 70 w 84"/>
                  <a:gd name="T1" fmla="*/ 127 h 127"/>
                  <a:gd name="T2" fmla="*/ 84 w 84"/>
                  <a:gd name="T3" fmla="*/ 108 h 127"/>
                  <a:gd name="T4" fmla="*/ 84 w 84"/>
                  <a:gd name="T5" fmla="*/ 87 h 127"/>
                  <a:gd name="T6" fmla="*/ 84 w 84"/>
                  <a:gd name="T7" fmla="*/ 86 h 127"/>
                  <a:gd name="T8" fmla="*/ 84 w 84"/>
                  <a:gd name="T9" fmla="*/ 49 h 127"/>
                  <a:gd name="T10" fmla="*/ 75 w 84"/>
                  <a:gd name="T11" fmla="*/ 40 h 127"/>
                  <a:gd name="T12" fmla="*/ 66 w 84"/>
                  <a:gd name="T13" fmla="*/ 49 h 127"/>
                  <a:gd name="T14" fmla="*/ 66 w 84"/>
                  <a:gd name="T15" fmla="*/ 68 h 127"/>
                  <a:gd name="T16" fmla="*/ 62 w 84"/>
                  <a:gd name="T17" fmla="*/ 68 h 127"/>
                  <a:gd name="T18" fmla="*/ 62 w 84"/>
                  <a:gd name="T19" fmla="*/ 49 h 127"/>
                  <a:gd name="T20" fmla="*/ 53 w 84"/>
                  <a:gd name="T21" fmla="*/ 40 h 127"/>
                  <a:gd name="T22" fmla="*/ 44 w 84"/>
                  <a:gd name="T23" fmla="*/ 49 h 127"/>
                  <a:gd name="T24" fmla="*/ 44 w 84"/>
                  <a:gd name="T25" fmla="*/ 68 h 127"/>
                  <a:gd name="T26" fmla="*/ 40 w 84"/>
                  <a:gd name="T27" fmla="*/ 68 h 127"/>
                  <a:gd name="T28" fmla="*/ 40 w 84"/>
                  <a:gd name="T29" fmla="*/ 49 h 127"/>
                  <a:gd name="T30" fmla="*/ 31 w 84"/>
                  <a:gd name="T31" fmla="*/ 40 h 127"/>
                  <a:gd name="T32" fmla="*/ 22 w 84"/>
                  <a:gd name="T33" fmla="*/ 49 h 127"/>
                  <a:gd name="T34" fmla="*/ 22 w 84"/>
                  <a:gd name="T35" fmla="*/ 68 h 127"/>
                  <a:gd name="T36" fmla="*/ 18 w 84"/>
                  <a:gd name="T37" fmla="*/ 68 h 127"/>
                  <a:gd name="T38" fmla="*/ 18 w 84"/>
                  <a:gd name="T39" fmla="*/ 9 h 127"/>
                  <a:gd name="T40" fmla="*/ 9 w 84"/>
                  <a:gd name="T41" fmla="*/ 0 h 127"/>
                  <a:gd name="T42" fmla="*/ 0 w 84"/>
                  <a:gd name="T43" fmla="*/ 9 h 127"/>
                  <a:gd name="T44" fmla="*/ 0 w 84"/>
                  <a:gd name="T45" fmla="*/ 87 h 127"/>
                  <a:gd name="T46" fmla="*/ 0 w 84"/>
                  <a:gd name="T47" fmla="*/ 88 h 127"/>
                  <a:gd name="T48" fmla="*/ 0 w 84"/>
                  <a:gd name="T49" fmla="*/ 108 h 127"/>
                  <a:gd name="T50" fmla="*/ 14 w 84"/>
                  <a:gd name="T51"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127">
                    <a:moveTo>
                      <a:pt x="70" y="127"/>
                    </a:moveTo>
                    <a:cubicBezTo>
                      <a:pt x="78" y="127"/>
                      <a:pt x="84" y="119"/>
                      <a:pt x="84" y="108"/>
                    </a:cubicBezTo>
                    <a:cubicBezTo>
                      <a:pt x="84" y="87"/>
                      <a:pt x="84" y="87"/>
                      <a:pt x="84" y="87"/>
                    </a:cubicBezTo>
                    <a:cubicBezTo>
                      <a:pt x="84" y="86"/>
                      <a:pt x="84" y="86"/>
                      <a:pt x="84" y="86"/>
                    </a:cubicBezTo>
                    <a:cubicBezTo>
                      <a:pt x="84" y="49"/>
                      <a:pt x="84" y="49"/>
                      <a:pt x="84" y="49"/>
                    </a:cubicBezTo>
                    <a:cubicBezTo>
                      <a:pt x="84" y="44"/>
                      <a:pt x="80" y="40"/>
                      <a:pt x="75" y="40"/>
                    </a:cubicBezTo>
                    <a:cubicBezTo>
                      <a:pt x="70" y="40"/>
                      <a:pt x="66" y="44"/>
                      <a:pt x="66" y="49"/>
                    </a:cubicBezTo>
                    <a:cubicBezTo>
                      <a:pt x="66" y="68"/>
                      <a:pt x="66" y="68"/>
                      <a:pt x="66" y="68"/>
                    </a:cubicBezTo>
                    <a:cubicBezTo>
                      <a:pt x="62" y="68"/>
                      <a:pt x="62" y="68"/>
                      <a:pt x="62" y="68"/>
                    </a:cubicBezTo>
                    <a:cubicBezTo>
                      <a:pt x="62" y="49"/>
                      <a:pt x="62" y="49"/>
                      <a:pt x="62" y="49"/>
                    </a:cubicBezTo>
                    <a:cubicBezTo>
                      <a:pt x="62" y="44"/>
                      <a:pt x="58" y="40"/>
                      <a:pt x="53" y="40"/>
                    </a:cubicBezTo>
                    <a:cubicBezTo>
                      <a:pt x="48" y="40"/>
                      <a:pt x="44" y="44"/>
                      <a:pt x="44" y="49"/>
                    </a:cubicBezTo>
                    <a:cubicBezTo>
                      <a:pt x="44" y="68"/>
                      <a:pt x="44" y="68"/>
                      <a:pt x="44" y="68"/>
                    </a:cubicBezTo>
                    <a:cubicBezTo>
                      <a:pt x="40" y="68"/>
                      <a:pt x="40" y="68"/>
                      <a:pt x="40" y="68"/>
                    </a:cubicBezTo>
                    <a:cubicBezTo>
                      <a:pt x="40" y="49"/>
                      <a:pt x="40" y="49"/>
                      <a:pt x="40" y="49"/>
                    </a:cubicBezTo>
                    <a:cubicBezTo>
                      <a:pt x="40" y="44"/>
                      <a:pt x="36" y="40"/>
                      <a:pt x="31" y="40"/>
                    </a:cubicBezTo>
                    <a:cubicBezTo>
                      <a:pt x="26" y="40"/>
                      <a:pt x="22" y="44"/>
                      <a:pt x="22" y="49"/>
                    </a:cubicBezTo>
                    <a:cubicBezTo>
                      <a:pt x="22" y="68"/>
                      <a:pt x="22" y="68"/>
                      <a:pt x="22" y="68"/>
                    </a:cubicBezTo>
                    <a:cubicBezTo>
                      <a:pt x="18" y="68"/>
                      <a:pt x="18" y="68"/>
                      <a:pt x="18" y="68"/>
                    </a:cubicBezTo>
                    <a:cubicBezTo>
                      <a:pt x="18" y="9"/>
                      <a:pt x="18" y="9"/>
                      <a:pt x="18" y="9"/>
                    </a:cubicBezTo>
                    <a:cubicBezTo>
                      <a:pt x="18" y="4"/>
                      <a:pt x="14" y="0"/>
                      <a:pt x="9" y="0"/>
                    </a:cubicBezTo>
                    <a:cubicBezTo>
                      <a:pt x="4" y="0"/>
                      <a:pt x="0" y="4"/>
                      <a:pt x="0" y="9"/>
                    </a:cubicBezTo>
                    <a:cubicBezTo>
                      <a:pt x="0" y="87"/>
                      <a:pt x="0" y="87"/>
                      <a:pt x="0" y="87"/>
                    </a:cubicBezTo>
                    <a:cubicBezTo>
                      <a:pt x="0" y="87"/>
                      <a:pt x="0" y="87"/>
                      <a:pt x="0" y="88"/>
                    </a:cubicBezTo>
                    <a:cubicBezTo>
                      <a:pt x="0" y="108"/>
                      <a:pt x="0" y="108"/>
                      <a:pt x="0" y="108"/>
                    </a:cubicBezTo>
                    <a:cubicBezTo>
                      <a:pt x="0" y="119"/>
                      <a:pt x="6" y="127"/>
                      <a:pt x="14" y="12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15"/>
            <p:cNvGrpSpPr>
              <a:grpSpLocks noChangeAspect="1"/>
            </p:cNvGrpSpPr>
            <p:nvPr/>
          </p:nvGrpSpPr>
          <p:grpSpPr bwMode="auto">
            <a:xfrm>
              <a:off x="7766690" y="5304482"/>
              <a:ext cx="255702" cy="299041"/>
              <a:chOff x="5220" y="1367"/>
              <a:chExt cx="649" cy="759"/>
            </a:xfrm>
          </p:grpSpPr>
          <p:sp>
            <p:nvSpPr>
              <p:cNvPr id="19" name="AutoShape 14"/>
              <p:cNvSpPr>
                <a:spLocks noChangeAspect="1" noChangeArrowheads="1" noTextEdit="1"/>
              </p:cNvSpPr>
              <p:nvPr/>
            </p:nvSpPr>
            <p:spPr bwMode="auto">
              <a:xfrm>
                <a:off x="5220" y="1367"/>
                <a:ext cx="649"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noEditPoints="1"/>
              </p:cNvSpPr>
              <p:nvPr/>
            </p:nvSpPr>
            <p:spPr bwMode="auto">
              <a:xfrm>
                <a:off x="5224" y="1362"/>
                <a:ext cx="650" cy="769"/>
              </a:xfrm>
              <a:custGeom>
                <a:avLst/>
                <a:gdLst>
                  <a:gd name="T0" fmla="*/ 78 w 138"/>
                  <a:gd name="T1" fmla="*/ 53 h 164"/>
                  <a:gd name="T2" fmla="*/ 116 w 138"/>
                  <a:gd name="T3" fmla="*/ 6 h 164"/>
                  <a:gd name="T4" fmla="*/ 109 w 138"/>
                  <a:gd name="T5" fmla="*/ 0 h 164"/>
                  <a:gd name="T6" fmla="*/ 67 w 138"/>
                  <a:gd name="T7" fmla="*/ 53 h 164"/>
                  <a:gd name="T8" fmla="*/ 66 w 138"/>
                  <a:gd name="T9" fmla="*/ 53 h 164"/>
                  <a:gd name="T10" fmla="*/ 36 w 138"/>
                  <a:gd name="T11" fmla="*/ 29 h 164"/>
                  <a:gd name="T12" fmla="*/ 31 w 138"/>
                  <a:gd name="T13" fmla="*/ 35 h 164"/>
                  <a:gd name="T14" fmla="*/ 54 w 138"/>
                  <a:gd name="T15" fmla="*/ 53 h 164"/>
                  <a:gd name="T16" fmla="*/ 0 w 138"/>
                  <a:gd name="T17" fmla="*/ 53 h 164"/>
                  <a:gd name="T18" fmla="*/ 0 w 138"/>
                  <a:gd name="T19" fmla="*/ 164 h 164"/>
                  <a:gd name="T20" fmla="*/ 138 w 138"/>
                  <a:gd name="T21" fmla="*/ 164 h 164"/>
                  <a:gd name="T22" fmla="*/ 138 w 138"/>
                  <a:gd name="T23" fmla="*/ 53 h 164"/>
                  <a:gd name="T24" fmla="*/ 78 w 138"/>
                  <a:gd name="T25" fmla="*/ 53 h 164"/>
                  <a:gd name="T26" fmla="*/ 92 w 138"/>
                  <a:gd name="T27" fmla="*/ 153 h 164"/>
                  <a:gd name="T28" fmla="*/ 84 w 138"/>
                  <a:gd name="T29" fmla="*/ 145 h 164"/>
                  <a:gd name="T30" fmla="*/ 92 w 138"/>
                  <a:gd name="T31" fmla="*/ 137 h 164"/>
                  <a:gd name="T32" fmla="*/ 100 w 138"/>
                  <a:gd name="T33" fmla="*/ 145 h 164"/>
                  <a:gd name="T34" fmla="*/ 92 w 138"/>
                  <a:gd name="T35" fmla="*/ 153 h 164"/>
                  <a:gd name="T36" fmla="*/ 113 w 138"/>
                  <a:gd name="T37" fmla="*/ 153 h 164"/>
                  <a:gd name="T38" fmla="*/ 104 w 138"/>
                  <a:gd name="T39" fmla="*/ 145 h 164"/>
                  <a:gd name="T40" fmla="*/ 113 w 138"/>
                  <a:gd name="T41" fmla="*/ 137 h 164"/>
                  <a:gd name="T42" fmla="*/ 121 w 138"/>
                  <a:gd name="T43" fmla="*/ 145 h 164"/>
                  <a:gd name="T44" fmla="*/ 113 w 138"/>
                  <a:gd name="T45" fmla="*/ 153 h 164"/>
                  <a:gd name="T46" fmla="*/ 125 w 138"/>
                  <a:gd name="T47" fmla="*/ 129 h 164"/>
                  <a:gd name="T48" fmla="*/ 13 w 138"/>
                  <a:gd name="T49" fmla="*/ 129 h 164"/>
                  <a:gd name="T50" fmla="*/ 13 w 138"/>
                  <a:gd name="T51" fmla="*/ 65 h 164"/>
                  <a:gd name="T52" fmla="*/ 125 w 138"/>
                  <a:gd name="T53" fmla="*/ 65 h 164"/>
                  <a:gd name="T54" fmla="*/ 125 w 138"/>
                  <a:gd name="T55"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64">
                    <a:moveTo>
                      <a:pt x="78" y="53"/>
                    </a:moveTo>
                    <a:cubicBezTo>
                      <a:pt x="116" y="6"/>
                      <a:pt x="116" y="6"/>
                      <a:pt x="116" y="6"/>
                    </a:cubicBezTo>
                    <a:cubicBezTo>
                      <a:pt x="109" y="0"/>
                      <a:pt x="109" y="0"/>
                      <a:pt x="109" y="0"/>
                    </a:cubicBezTo>
                    <a:cubicBezTo>
                      <a:pt x="67" y="53"/>
                      <a:pt x="67" y="53"/>
                      <a:pt x="67" y="53"/>
                    </a:cubicBezTo>
                    <a:cubicBezTo>
                      <a:pt x="66" y="53"/>
                      <a:pt x="66" y="53"/>
                      <a:pt x="66" y="53"/>
                    </a:cubicBezTo>
                    <a:cubicBezTo>
                      <a:pt x="36" y="29"/>
                      <a:pt x="36" y="29"/>
                      <a:pt x="36" y="29"/>
                    </a:cubicBezTo>
                    <a:cubicBezTo>
                      <a:pt x="31" y="35"/>
                      <a:pt x="31" y="35"/>
                      <a:pt x="31" y="35"/>
                    </a:cubicBezTo>
                    <a:cubicBezTo>
                      <a:pt x="54" y="53"/>
                      <a:pt x="54" y="53"/>
                      <a:pt x="54" y="53"/>
                    </a:cubicBezTo>
                    <a:cubicBezTo>
                      <a:pt x="0" y="53"/>
                      <a:pt x="0" y="53"/>
                      <a:pt x="0" y="53"/>
                    </a:cubicBezTo>
                    <a:cubicBezTo>
                      <a:pt x="0" y="164"/>
                      <a:pt x="0" y="164"/>
                      <a:pt x="0" y="164"/>
                    </a:cubicBezTo>
                    <a:cubicBezTo>
                      <a:pt x="138" y="164"/>
                      <a:pt x="138" y="164"/>
                      <a:pt x="138" y="164"/>
                    </a:cubicBezTo>
                    <a:cubicBezTo>
                      <a:pt x="138" y="53"/>
                      <a:pt x="138" y="53"/>
                      <a:pt x="138" y="53"/>
                    </a:cubicBezTo>
                    <a:lnTo>
                      <a:pt x="78" y="53"/>
                    </a:lnTo>
                    <a:close/>
                    <a:moveTo>
                      <a:pt x="92" y="153"/>
                    </a:moveTo>
                    <a:cubicBezTo>
                      <a:pt x="88" y="153"/>
                      <a:pt x="84" y="150"/>
                      <a:pt x="84" y="145"/>
                    </a:cubicBezTo>
                    <a:cubicBezTo>
                      <a:pt x="84" y="141"/>
                      <a:pt x="88" y="137"/>
                      <a:pt x="92" y="137"/>
                    </a:cubicBezTo>
                    <a:cubicBezTo>
                      <a:pt x="96" y="137"/>
                      <a:pt x="100" y="141"/>
                      <a:pt x="100" y="145"/>
                    </a:cubicBezTo>
                    <a:cubicBezTo>
                      <a:pt x="100" y="150"/>
                      <a:pt x="96" y="153"/>
                      <a:pt x="92" y="153"/>
                    </a:cubicBezTo>
                    <a:close/>
                    <a:moveTo>
                      <a:pt x="113" y="153"/>
                    </a:moveTo>
                    <a:cubicBezTo>
                      <a:pt x="108" y="153"/>
                      <a:pt x="104" y="150"/>
                      <a:pt x="104" y="145"/>
                    </a:cubicBezTo>
                    <a:cubicBezTo>
                      <a:pt x="104" y="141"/>
                      <a:pt x="108" y="137"/>
                      <a:pt x="113" y="137"/>
                    </a:cubicBezTo>
                    <a:cubicBezTo>
                      <a:pt x="117" y="137"/>
                      <a:pt x="121" y="141"/>
                      <a:pt x="121" y="145"/>
                    </a:cubicBezTo>
                    <a:cubicBezTo>
                      <a:pt x="121" y="150"/>
                      <a:pt x="117" y="153"/>
                      <a:pt x="113" y="153"/>
                    </a:cubicBezTo>
                    <a:close/>
                    <a:moveTo>
                      <a:pt x="125" y="129"/>
                    </a:moveTo>
                    <a:cubicBezTo>
                      <a:pt x="13" y="129"/>
                      <a:pt x="13" y="129"/>
                      <a:pt x="13" y="129"/>
                    </a:cubicBezTo>
                    <a:cubicBezTo>
                      <a:pt x="13" y="65"/>
                      <a:pt x="13" y="65"/>
                      <a:pt x="13" y="65"/>
                    </a:cubicBezTo>
                    <a:cubicBezTo>
                      <a:pt x="125" y="65"/>
                      <a:pt x="125" y="65"/>
                      <a:pt x="125" y="65"/>
                    </a:cubicBezTo>
                    <a:lnTo>
                      <a:pt x="125"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8" name="文本框 27"/>
          <p:cNvSpPr txBox="1"/>
          <p:nvPr/>
        </p:nvSpPr>
        <p:spPr>
          <a:xfrm>
            <a:off x="2391649" y="1374156"/>
            <a:ext cx="759529" cy="523220"/>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手机</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用户</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33761" y="3283991"/>
            <a:ext cx="759529" cy="523220"/>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游戏</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用户</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486263" y="5085623"/>
            <a:ext cx="759529" cy="523220"/>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电视</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smtClean="0">
                <a:solidFill>
                  <a:schemeClr val="bg1"/>
                </a:solidFill>
                <a:latin typeface="微软雅黑" panose="020B0503020204020204" pitchFamily="34" charset="-122"/>
                <a:ea typeface="微软雅黑" panose="020B0503020204020204" pitchFamily="34" charset="-122"/>
              </a:rPr>
              <a:t>观众</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5753312" y="2999957"/>
            <a:ext cx="1472082" cy="1291771"/>
            <a:chOff x="6031804" y="3124235"/>
            <a:chExt cx="1472082" cy="1291771"/>
          </a:xfrm>
        </p:grpSpPr>
        <p:sp>
          <p:nvSpPr>
            <p:cNvPr id="10" name="椭圆 9"/>
            <p:cNvSpPr/>
            <p:nvPr/>
          </p:nvSpPr>
          <p:spPr>
            <a:xfrm>
              <a:off x="6212115" y="3124235"/>
              <a:ext cx="1291771" cy="129177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6200000">
              <a:off x="6201564" y="3113685"/>
              <a:ext cx="973354" cy="1312873"/>
            </a:xfrm>
            <a:custGeom>
              <a:avLst/>
              <a:gdLst>
                <a:gd name="connsiteX0" fmla="*/ 973354 w 973354"/>
                <a:gd name="connsiteY0" fmla="*/ 826196 h 1312873"/>
                <a:gd name="connsiteX1" fmla="*/ 486677 w 973354"/>
                <a:gd name="connsiteY1" fmla="*/ 1312873 h 1312873"/>
                <a:gd name="connsiteX2" fmla="*/ 0 w 973354"/>
                <a:gd name="connsiteY2" fmla="*/ 826196 h 1312873"/>
                <a:gd name="connsiteX3" fmla="*/ 297240 w 973354"/>
                <a:gd name="connsiteY3" fmla="*/ 377765 h 1312873"/>
                <a:gd name="connsiteX4" fmla="*/ 349513 w 973354"/>
                <a:gd name="connsiteY4" fmla="*/ 361539 h 1312873"/>
                <a:gd name="connsiteX5" fmla="*/ 464302 w 973354"/>
                <a:gd name="connsiteY5" fmla="*/ 0 h 1312873"/>
                <a:gd name="connsiteX6" fmla="*/ 574924 w 973354"/>
                <a:gd name="connsiteY6" fmla="*/ 348415 h 1312873"/>
                <a:gd name="connsiteX7" fmla="*/ 584759 w 973354"/>
                <a:gd name="connsiteY7" fmla="*/ 349407 h 1312873"/>
                <a:gd name="connsiteX8" fmla="*/ 973354 w 973354"/>
                <a:gd name="connsiteY8" fmla="*/ 826196 h 13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3354" h="1312873">
                  <a:moveTo>
                    <a:pt x="973354" y="826196"/>
                  </a:moveTo>
                  <a:cubicBezTo>
                    <a:pt x="973354" y="1094980"/>
                    <a:pt x="755461" y="1312873"/>
                    <a:pt x="486677" y="1312873"/>
                  </a:cubicBezTo>
                  <a:cubicBezTo>
                    <a:pt x="217893" y="1312873"/>
                    <a:pt x="0" y="1094980"/>
                    <a:pt x="0" y="826196"/>
                  </a:cubicBezTo>
                  <a:cubicBezTo>
                    <a:pt x="0" y="624608"/>
                    <a:pt x="122565" y="451646"/>
                    <a:pt x="297240" y="377765"/>
                  </a:cubicBezTo>
                  <a:lnTo>
                    <a:pt x="349513" y="361539"/>
                  </a:lnTo>
                  <a:lnTo>
                    <a:pt x="464302" y="0"/>
                  </a:lnTo>
                  <a:lnTo>
                    <a:pt x="574924" y="348415"/>
                  </a:lnTo>
                  <a:lnTo>
                    <a:pt x="584759" y="349407"/>
                  </a:lnTo>
                  <a:cubicBezTo>
                    <a:pt x="806530" y="394788"/>
                    <a:pt x="973354" y="591010"/>
                    <a:pt x="973354" y="826196"/>
                  </a:cubicBezTo>
                  <a:close/>
                </a:path>
              </a:pathLst>
            </a:cu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p:cNvSpPr txBox="1"/>
          <p:nvPr/>
        </p:nvSpPr>
        <p:spPr>
          <a:xfrm>
            <a:off x="6122163" y="3460861"/>
            <a:ext cx="900481"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本产品</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5741528" y="5263995"/>
            <a:ext cx="5144763"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不对</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产品本身进行增值，而是通过服务，增加产品的附加价值；</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对本产品来说</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，销售渠道起到物流、资金流、信息流、商流的作用，完成厂家很难完成的任务。</a:t>
            </a:r>
          </a:p>
        </p:txBody>
      </p:sp>
      <p:sp>
        <p:nvSpPr>
          <p:cNvPr id="42" name="Freeform 14"/>
          <p:cNvSpPr>
            <a:spLocks/>
          </p:cNvSpPr>
          <p:nvPr/>
        </p:nvSpPr>
        <p:spPr bwMode="auto">
          <a:xfrm>
            <a:off x="7726583" y="2546599"/>
            <a:ext cx="2260202" cy="2259223"/>
          </a:xfrm>
          <a:custGeom>
            <a:avLst/>
            <a:gdLst>
              <a:gd name="T0" fmla="*/ 2311 w 4619"/>
              <a:gd name="T1" fmla="*/ 0 h 4617"/>
              <a:gd name="T2" fmla="*/ 4619 w 4619"/>
              <a:gd name="T3" fmla="*/ 2308 h 4617"/>
              <a:gd name="T4" fmla="*/ 2311 w 4619"/>
              <a:gd name="T5" fmla="*/ 4617 h 4617"/>
              <a:gd name="T6" fmla="*/ 2041 w 4619"/>
              <a:gd name="T7" fmla="*/ 4347 h 4617"/>
              <a:gd name="T8" fmla="*/ 2394 w 4619"/>
              <a:gd name="T9" fmla="*/ 3995 h 4617"/>
              <a:gd name="T10" fmla="*/ 2394 w 4619"/>
              <a:gd name="T11" fmla="*/ 4288 h 4617"/>
              <a:gd name="T12" fmla="*/ 2606 w 4619"/>
              <a:gd name="T13" fmla="*/ 4288 h 4617"/>
              <a:gd name="T14" fmla="*/ 2606 w 4619"/>
              <a:gd name="T15" fmla="*/ 3633 h 4617"/>
              <a:gd name="T16" fmla="*/ 1951 w 4619"/>
              <a:gd name="T17" fmla="*/ 3633 h 4617"/>
              <a:gd name="T18" fmla="*/ 1951 w 4619"/>
              <a:gd name="T19" fmla="*/ 3846 h 4617"/>
              <a:gd name="T20" fmla="*/ 2245 w 4619"/>
              <a:gd name="T21" fmla="*/ 3846 h 4617"/>
              <a:gd name="T22" fmla="*/ 1892 w 4619"/>
              <a:gd name="T23" fmla="*/ 4196 h 4617"/>
              <a:gd name="T24" fmla="*/ 1623 w 4619"/>
              <a:gd name="T25" fmla="*/ 3926 h 4617"/>
              <a:gd name="T26" fmla="*/ 2753 w 4619"/>
              <a:gd name="T27" fmla="*/ 2796 h 4617"/>
              <a:gd name="T28" fmla="*/ 0 w 4619"/>
              <a:gd name="T29" fmla="*/ 2796 h 4617"/>
              <a:gd name="T30" fmla="*/ 0 w 4619"/>
              <a:gd name="T31" fmla="*/ 2415 h 4617"/>
              <a:gd name="T32" fmla="*/ 499 w 4619"/>
              <a:gd name="T33" fmla="*/ 2415 h 4617"/>
              <a:gd name="T34" fmla="*/ 291 w 4619"/>
              <a:gd name="T35" fmla="*/ 2621 h 4617"/>
              <a:gd name="T36" fmla="*/ 440 w 4619"/>
              <a:gd name="T37" fmla="*/ 2772 h 4617"/>
              <a:gd name="T38" fmla="*/ 903 w 4619"/>
              <a:gd name="T39" fmla="*/ 2308 h 4617"/>
              <a:gd name="T40" fmla="*/ 440 w 4619"/>
              <a:gd name="T41" fmla="*/ 1845 h 4617"/>
              <a:gd name="T42" fmla="*/ 291 w 4619"/>
              <a:gd name="T43" fmla="*/ 1996 h 4617"/>
              <a:gd name="T44" fmla="*/ 499 w 4619"/>
              <a:gd name="T45" fmla="*/ 2202 h 4617"/>
              <a:gd name="T46" fmla="*/ 0 w 4619"/>
              <a:gd name="T47" fmla="*/ 2202 h 4617"/>
              <a:gd name="T48" fmla="*/ 0 w 4619"/>
              <a:gd name="T49" fmla="*/ 1821 h 4617"/>
              <a:gd name="T50" fmla="*/ 2753 w 4619"/>
              <a:gd name="T51" fmla="*/ 1821 h 4617"/>
              <a:gd name="T52" fmla="*/ 1623 w 4619"/>
              <a:gd name="T53" fmla="*/ 691 h 4617"/>
              <a:gd name="T54" fmla="*/ 1892 w 4619"/>
              <a:gd name="T55" fmla="*/ 421 h 4617"/>
              <a:gd name="T56" fmla="*/ 2245 w 4619"/>
              <a:gd name="T57" fmla="*/ 771 h 4617"/>
              <a:gd name="T58" fmla="*/ 1951 w 4619"/>
              <a:gd name="T59" fmla="*/ 771 h 4617"/>
              <a:gd name="T60" fmla="*/ 1951 w 4619"/>
              <a:gd name="T61" fmla="*/ 984 h 4617"/>
              <a:gd name="T62" fmla="*/ 2606 w 4619"/>
              <a:gd name="T63" fmla="*/ 984 h 4617"/>
              <a:gd name="T64" fmla="*/ 2606 w 4619"/>
              <a:gd name="T65" fmla="*/ 329 h 4617"/>
              <a:gd name="T66" fmla="*/ 2394 w 4619"/>
              <a:gd name="T67" fmla="*/ 329 h 4617"/>
              <a:gd name="T68" fmla="*/ 2394 w 4619"/>
              <a:gd name="T69" fmla="*/ 622 h 4617"/>
              <a:gd name="T70" fmla="*/ 2041 w 4619"/>
              <a:gd name="T71" fmla="*/ 270 h 4617"/>
              <a:gd name="T72" fmla="*/ 2311 w 4619"/>
              <a:gd name="T73" fmla="*/ 0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19" h="4617">
                <a:moveTo>
                  <a:pt x="2311" y="0"/>
                </a:moveTo>
                <a:lnTo>
                  <a:pt x="4619" y="2308"/>
                </a:lnTo>
                <a:lnTo>
                  <a:pt x="2311" y="4617"/>
                </a:lnTo>
                <a:lnTo>
                  <a:pt x="2041" y="4347"/>
                </a:lnTo>
                <a:lnTo>
                  <a:pt x="2394" y="3995"/>
                </a:lnTo>
                <a:lnTo>
                  <a:pt x="2394" y="4288"/>
                </a:lnTo>
                <a:lnTo>
                  <a:pt x="2606" y="4288"/>
                </a:lnTo>
                <a:lnTo>
                  <a:pt x="2606" y="3633"/>
                </a:lnTo>
                <a:lnTo>
                  <a:pt x="1951" y="3633"/>
                </a:lnTo>
                <a:lnTo>
                  <a:pt x="1951" y="3846"/>
                </a:lnTo>
                <a:lnTo>
                  <a:pt x="2245" y="3846"/>
                </a:lnTo>
                <a:lnTo>
                  <a:pt x="1892" y="4196"/>
                </a:lnTo>
                <a:lnTo>
                  <a:pt x="1623" y="3926"/>
                </a:lnTo>
                <a:lnTo>
                  <a:pt x="2753" y="2796"/>
                </a:lnTo>
                <a:lnTo>
                  <a:pt x="0" y="2796"/>
                </a:lnTo>
                <a:lnTo>
                  <a:pt x="0" y="2415"/>
                </a:lnTo>
                <a:lnTo>
                  <a:pt x="499" y="2415"/>
                </a:lnTo>
                <a:lnTo>
                  <a:pt x="291" y="2621"/>
                </a:lnTo>
                <a:lnTo>
                  <a:pt x="440" y="2772"/>
                </a:lnTo>
                <a:lnTo>
                  <a:pt x="903" y="2308"/>
                </a:lnTo>
                <a:lnTo>
                  <a:pt x="440" y="1845"/>
                </a:lnTo>
                <a:lnTo>
                  <a:pt x="291" y="1996"/>
                </a:lnTo>
                <a:lnTo>
                  <a:pt x="499" y="2202"/>
                </a:lnTo>
                <a:lnTo>
                  <a:pt x="0" y="2202"/>
                </a:lnTo>
                <a:lnTo>
                  <a:pt x="0" y="1821"/>
                </a:lnTo>
                <a:lnTo>
                  <a:pt x="2753" y="1821"/>
                </a:lnTo>
                <a:lnTo>
                  <a:pt x="1623" y="691"/>
                </a:lnTo>
                <a:lnTo>
                  <a:pt x="1892" y="421"/>
                </a:lnTo>
                <a:lnTo>
                  <a:pt x="2245" y="771"/>
                </a:lnTo>
                <a:lnTo>
                  <a:pt x="1951" y="771"/>
                </a:lnTo>
                <a:lnTo>
                  <a:pt x="1951" y="984"/>
                </a:lnTo>
                <a:lnTo>
                  <a:pt x="2606" y="984"/>
                </a:lnTo>
                <a:lnTo>
                  <a:pt x="2606" y="329"/>
                </a:lnTo>
                <a:lnTo>
                  <a:pt x="2394" y="329"/>
                </a:lnTo>
                <a:lnTo>
                  <a:pt x="2394" y="622"/>
                </a:lnTo>
                <a:lnTo>
                  <a:pt x="2041" y="270"/>
                </a:lnTo>
                <a:lnTo>
                  <a:pt x="2311" y="0"/>
                </a:lnTo>
                <a:close/>
              </a:path>
            </a:pathLst>
          </a:custGeom>
          <a:solidFill>
            <a:srgbClr val="B7C8A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椭圆 42"/>
          <p:cNvSpPr/>
          <p:nvPr/>
        </p:nvSpPr>
        <p:spPr>
          <a:xfrm>
            <a:off x="7792345" y="4492164"/>
            <a:ext cx="627317" cy="627316"/>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792345" y="2199156"/>
            <a:ext cx="627317" cy="627316"/>
          </a:xfrm>
          <a:prstGeom prst="ellipse">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0299288" y="3228902"/>
            <a:ext cx="954249" cy="954247"/>
          </a:xfrm>
          <a:prstGeom prst="ellipse">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7726238" y="2247455"/>
            <a:ext cx="759529" cy="523220"/>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增值</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smtClean="0">
                <a:solidFill>
                  <a:schemeClr val="bg1"/>
                </a:solidFill>
                <a:latin typeface="微软雅黑" panose="020B0503020204020204" pitchFamily="34" charset="-122"/>
                <a:ea typeface="微软雅黑" panose="020B0503020204020204" pitchFamily="34" charset="-122"/>
              </a:rPr>
              <a:t>服务</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718189" y="4548979"/>
            <a:ext cx="759529" cy="523220"/>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会员</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付费</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0396647" y="3352082"/>
            <a:ext cx="759529" cy="707886"/>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入驻</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dirty="0" smtClean="0">
                <a:solidFill>
                  <a:schemeClr val="bg1"/>
                </a:solidFill>
                <a:latin typeface="微软雅黑" panose="020B0503020204020204" pitchFamily="34" charset="-122"/>
                <a:ea typeface="微软雅黑" panose="020B0503020204020204" pitchFamily="34" charset="-122"/>
              </a:rPr>
              <a:t>商家</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96669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83199" y="0"/>
            <a:ext cx="6908800" cy="6872514"/>
          </a:xfrm>
          <a:custGeom>
            <a:avLst/>
            <a:gdLst>
              <a:gd name="connsiteX0" fmla="*/ 0 w 5109029"/>
              <a:gd name="connsiteY0" fmla="*/ 0 h 6858000"/>
              <a:gd name="connsiteX1" fmla="*/ 5109029 w 5109029"/>
              <a:gd name="connsiteY1" fmla="*/ 0 h 6858000"/>
              <a:gd name="connsiteX2" fmla="*/ 5109029 w 5109029"/>
              <a:gd name="connsiteY2" fmla="*/ 6858000 h 6858000"/>
              <a:gd name="connsiteX3" fmla="*/ 0 w 5109029"/>
              <a:gd name="connsiteY3" fmla="*/ 6858000 h 6858000"/>
              <a:gd name="connsiteX4" fmla="*/ 0 w 5109029"/>
              <a:gd name="connsiteY4" fmla="*/ 0 h 6858000"/>
              <a:gd name="connsiteX0" fmla="*/ 1799771 w 6908800"/>
              <a:gd name="connsiteY0" fmla="*/ 0 h 6872514"/>
              <a:gd name="connsiteX1" fmla="*/ 6908800 w 6908800"/>
              <a:gd name="connsiteY1" fmla="*/ 0 h 6872514"/>
              <a:gd name="connsiteX2" fmla="*/ 6908800 w 6908800"/>
              <a:gd name="connsiteY2" fmla="*/ 6858000 h 6872514"/>
              <a:gd name="connsiteX3" fmla="*/ 0 w 6908800"/>
              <a:gd name="connsiteY3" fmla="*/ 6872514 h 6872514"/>
              <a:gd name="connsiteX4" fmla="*/ 1799771 w 6908800"/>
              <a:gd name="connsiteY4" fmla="*/ 0 h 6872514"/>
              <a:gd name="connsiteX0" fmla="*/ 2394857 w 6908800"/>
              <a:gd name="connsiteY0" fmla="*/ 14514 h 6872514"/>
              <a:gd name="connsiteX1" fmla="*/ 6908800 w 6908800"/>
              <a:gd name="connsiteY1" fmla="*/ 0 h 6872514"/>
              <a:gd name="connsiteX2" fmla="*/ 6908800 w 6908800"/>
              <a:gd name="connsiteY2" fmla="*/ 6858000 h 6872514"/>
              <a:gd name="connsiteX3" fmla="*/ 0 w 6908800"/>
              <a:gd name="connsiteY3" fmla="*/ 6872514 h 6872514"/>
              <a:gd name="connsiteX4" fmla="*/ 2394857 w 6908800"/>
              <a:gd name="connsiteY4" fmla="*/ 14514 h 6872514"/>
              <a:gd name="connsiteX0" fmla="*/ 2801257 w 6908800"/>
              <a:gd name="connsiteY0" fmla="*/ 0 h 6872514"/>
              <a:gd name="connsiteX1" fmla="*/ 6908800 w 6908800"/>
              <a:gd name="connsiteY1" fmla="*/ 0 h 6872514"/>
              <a:gd name="connsiteX2" fmla="*/ 6908800 w 6908800"/>
              <a:gd name="connsiteY2" fmla="*/ 6858000 h 6872514"/>
              <a:gd name="connsiteX3" fmla="*/ 0 w 6908800"/>
              <a:gd name="connsiteY3" fmla="*/ 6872514 h 6872514"/>
              <a:gd name="connsiteX4" fmla="*/ 2801257 w 6908800"/>
              <a:gd name="connsiteY4" fmla="*/ 0 h 687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8800" h="6872514">
                <a:moveTo>
                  <a:pt x="2801257" y="0"/>
                </a:moveTo>
                <a:lnTo>
                  <a:pt x="6908800" y="0"/>
                </a:lnTo>
                <a:lnTo>
                  <a:pt x="6908800" y="6858000"/>
                </a:lnTo>
                <a:lnTo>
                  <a:pt x="0" y="6872514"/>
                </a:lnTo>
                <a:lnTo>
                  <a:pt x="2801257" y="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技术核心</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H="1">
            <a:off x="5399315" y="3018970"/>
            <a:ext cx="1944914" cy="4688115"/>
          </a:xfrm>
          <a:prstGeom prst="line">
            <a:avLst/>
          </a:prstGeom>
          <a:ln w="2540">
            <a:solidFill>
              <a:srgbClr val="D76739">
                <a:alpha val="76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7213600" y="-554681"/>
            <a:ext cx="856341" cy="2064166"/>
          </a:xfrm>
          <a:prstGeom prst="line">
            <a:avLst/>
          </a:prstGeom>
          <a:ln w="2540">
            <a:solidFill>
              <a:srgbClr val="D76739">
                <a:alpha val="76000"/>
              </a:srgbClr>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696678" y="1055466"/>
            <a:ext cx="4644579" cy="3899847"/>
            <a:chOff x="696678" y="981996"/>
            <a:chExt cx="4644579" cy="3899847"/>
          </a:xfrm>
        </p:grpSpPr>
        <p:grpSp>
          <p:nvGrpSpPr>
            <p:cNvPr id="41" name="组合 40"/>
            <p:cNvGrpSpPr/>
            <p:nvPr/>
          </p:nvGrpSpPr>
          <p:grpSpPr>
            <a:xfrm>
              <a:off x="3232810" y="981996"/>
              <a:ext cx="1337824" cy="1112117"/>
              <a:chOff x="3812202" y="1906853"/>
              <a:chExt cx="1337824" cy="1112117"/>
            </a:xfrm>
          </p:grpSpPr>
          <p:grpSp>
            <p:nvGrpSpPr>
              <p:cNvPr id="39" name="组合 38"/>
              <p:cNvGrpSpPr/>
              <p:nvPr/>
            </p:nvGrpSpPr>
            <p:grpSpPr>
              <a:xfrm>
                <a:off x="3904735" y="1906853"/>
                <a:ext cx="1112117" cy="1112117"/>
                <a:chOff x="3904735" y="1906853"/>
                <a:chExt cx="1112117" cy="1112117"/>
              </a:xfrm>
            </p:grpSpPr>
            <p:sp>
              <p:nvSpPr>
                <p:cNvPr id="8" name="椭圆 7"/>
                <p:cNvSpPr/>
                <p:nvPr/>
              </p:nvSpPr>
              <p:spPr>
                <a:xfrm>
                  <a:off x="3904735" y="1906853"/>
                  <a:ext cx="1112117" cy="1112117"/>
                </a:xfrm>
                <a:prstGeom prst="ellipse">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Group 8"/>
                <p:cNvGrpSpPr>
                  <a:grpSpLocks noChangeAspect="1"/>
                </p:cNvGrpSpPr>
                <p:nvPr/>
              </p:nvGrpSpPr>
              <p:grpSpPr bwMode="auto">
                <a:xfrm>
                  <a:off x="4294359" y="2017365"/>
                  <a:ext cx="350932" cy="488885"/>
                  <a:chOff x="3695" y="1958"/>
                  <a:chExt cx="290" cy="404"/>
                </a:xfrm>
              </p:grpSpPr>
              <p:sp>
                <p:nvSpPr>
                  <p:cNvPr id="26" name="AutoShape 7"/>
                  <p:cNvSpPr>
                    <a:spLocks noChangeAspect="1" noChangeArrowheads="1" noTextEdit="1"/>
                  </p:cNvSpPr>
                  <p:nvPr/>
                </p:nvSpPr>
                <p:spPr bwMode="auto">
                  <a:xfrm>
                    <a:off x="3695" y="195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
                  <p:cNvSpPr>
                    <a:spLocks/>
                  </p:cNvSpPr>
                  <p:nvPr/>
                </p:nvSpPr>
                <p:spPr bwMode="auto">
                  <a:xfrm>
                    <a:off x="3693" y="1958"/>
                    <a:ext cx="294" cy="404"/>
                  </a:xfrm>
                  <a:custGeom>
                    <a:avLst/>
                    <a:gdLst>
                      <a:gd name="T0" fmla="*/ 0 w 122"/>
                      <a:gd name="T1" fmla="*/ 21 h 168"/>
                      <a:gd name="T2" fmla="*/ 61 w 122"/>
                      <a:gd name="T3" fmla="*/ 0 h 168"/>
                      <a:gd name="T4" fmla="*/ 122 w 122"/>
                      <a:gd name="T5" fmla="*/ 21 h 168"/>
                      <a:gd name="T6" fmla="*/ 122 w 122"/>
                      <a:gd name="T7" fmla="*/ 107 h 168"/>
                      <a:gd name="T8" fmla="*/ 61 w 122"/>
                      <a:gd name="T9" fmla="*/ 168 h 168"/>
                      <a:gd name="T10" fmla="*/ 0 w 122"/>
                      <a:gd name="T11" fmla="*/ 107 h 168"/>
                      <a:gd name="T12" fmla="*/ 0 w 122"/>
                      <a:gd name="T13" fmla="*/ 21 h 168"/>
                    </a:gdLst>
                    <a:ahLst/>
                    <a:cxnLst>
                      <a:cxn ang="0">
                        <a:pos x="T0" y="T1"/>
                      </a:cxn>
                      <a:cxn ang="0">
                        <a:pos x="T2" y="T3"/>
                      </a:cxn>
                      <a:cxn ang="0">
                        <a:pos x="T4" y="T5"/>
                      </a:cxn>
                      <a:cxn ang="0">
                        <a:pos x="T6" y="T7"/>
                      </a:cxn>
                      <a:cxn ang="0">
                        <a:pos x="T8" y="T9"/>
                      </a:cxn>
                      <a:cxn ang="0">
                        <a:pos x="T10" y="T11"/>
                      </a:cxn>
                      <a:cxn ang="0">
                        <a:pos x="T12" y="T13"/>
                      </a:cxn>
                    </a:cxnLst>
                    <a:rect l="0" t="0" r="r" b="b"/>
                    <a:pathLst>
                      <a:path w="122" h="168">
                        <a:moveTo>
                          <a:pt x="0" y="21"/>
                        </a:moveTo>
                        <a:cubicBezTo>
                          <a:pt x="53" y="21"/>
                          <a:pt x="61" y="0"/>
                          <a:pt x="61" y="0"/>
                        </a:cubicBezTo>
                        <a:cubicBezTo>
                          <a:pt x="61" y="0"/>
                          <a:pt x="69" y="21"/>
                          <a:pt x="122" y="21"/>
                        </a:cubicBezTo>
                        <a:cubicBezTo>
                          <a:pt x="122" y="107"/>
                          <a:pt x="122" y="107"/>
                          <a:pt x="122" y="107"/>
                        </a:cubicBezTo>
                        <a:cubicBezTo>
                          <a:pt x="122" y="141"/>
                          <a:pt x="61" y="168"/>
                          <a:pt x="61" y="168"/>
                        </a:cubicBezTo>
                        <a:cubicBezTo>
                          <a:pt x="61" y="168"/>
                          <a:pt x="0" y="141"/>
                          <a:pt x="0" y="107"/>
                        </a:cubicBez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 name="文本框 10"/>
              <p:cNvSpPr txBox="1"/>
              <p:nvPr/>
            </p:nvSpPr>
            <p:spPr>
              <a:xfrm>
                <a:off x="3812202" y="2496836"/>
                <a:ext cx="133782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隐私保护</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1319333" y="1426102"/>
              <a:ext cx="1337824" cy="754673"/>
              <a:chOff x="3638290" y="4726093"/>
              <a:chExt cx="1337824" cy="754673"/>
            </a:xfrm>
          </p:grpSpPr>
          <p:grpSp>
            <p:nvGrpSpPr>
              <p:cNvPr id="92" name="组合 91"/>
              <p:cNvGrpSpPr/>
              <p:nvPr/>
            </p:nvGrpSpPr>
            <p:grpSpPr>
              <a:xfrm>
                <a:off x="3929866" y="4726093"/>
                <a:ext cx="754673" cy="754673"/>
                <a:chOff x="3929866" y="4726093"/>
                <a:chExt cx="754673" cy="754673"/>
              </a:xfrm>
            </p:grpSpPr>
            <p:sp>
              <p:nvSpPr>
                <p:cNvPr id="12" name="椭圆 11"/>
                <p:cNvSpPr/>
                <p:nvPr/>
              </p:nvSpPr>
              <p:spPr>
                <a:xfrm>
                  <a:off x="3929866" y="4726093"/>
                  <a:ext cx="754673" cy="754673"/>
                </a:xfrm>
                <a:prstGeom prst="ellipse">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4118670" y="4832773"/>
                  <a:ext cx="375998" cy="361666"/>
                  <a:chOff x="5741988" y="3090863"/>
                  <a:chExt cx="708025" cy="681038"/>
                </a:xfrm>
              </p:grpSpPr>
              <p:sp>
                <p:nvSpPr>
                  <p:cNvPr id="45" name="AutoShape 20"/>
                  <p:cNvSpPr>
                    <a:spLocks noChangeAspect="1" noChangeArrowheads="1" noTextEdit="1"/>
                  </p:cNvSpPr>
                  <p:nvPr/>
                </p:nvSpPr>
                <p:spPr bwMode="auto">
                  <a:xfrm>
                    <a:off x="5741988" y="3090863"/>
                    <a:ext cx="708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5"/>
                  <p:cNvSpPr>
                    <a:spLocks noEditPoints="1"/>
                  </p:cNvSpPr>
                  <p:nvPr/>
                </p:nvSpPr>
                <p:spPr bwMode="auto">
                  <a:xfrm>
                    <a:off x="5745163" y="3403601"/>
                    <a:ext cx="350838" cy="290513"/>
                  </a:xfrm>
                  <a:custGeom>
                    <a:avLst/>
                    <a:gdLst>
                      <a:gd name="T0" fmla="*/ 89 w 92"/>
                      <a:gd name="T1" fmla="*/ 66 h 76"/>
                      <a:gd name="T2" fmla="*/ 85 w 92"/>
                      <a:gd name="T3" fmla="*/ 61 h 76"/>
                      <a:gd name="T4" fmla="*/ 82 w 92"/>
                      <a:gd name="T5" fmla="*/ 61 h 76"/>
                      <a:gd name="T6" fmla="*/ 79 w 92"/>
                      <a:gd name="T7" fmla="*/ 55 h 76"/>
                      <a:gd name="T8" fmla="*/ 69 w 92"/>
                      <a:gd name="T9" fmla="*/ 55 h 76"/>
                      <a:gd name="T10" fmla="*/ 69 w 92"/>
                      <a:gd name="T11" fmla="*/ 52 h 76"/>
                      <a:gd name="T12" fmla="*/ 75 w 92"/>
                      <a:gd name="T13" fmla="*/ 52 h 76"/>
                      <a:gd name="T14" fmla="*/ 80 w 92"/>
                      <a:gd name="T15" fmla="*/ 48 h 76"/>
                      <a:gd name="T16" fmla="*/ 80 w 92"/>
                      <a:gd name="T17" fmla="*/ 4 h 76"/>
                      <a:gd name="T18" fmla="*/ 75 w 92"/>
                      <a:gd name="T19" fmla="*/ 0 h 76"/>
                      <a:gd name="T20" fmla="*/ 17 w 92"/>
                      <a:gd name="T21" fmla="*/ 0 h 76"/>
                      <a:gd name="T22" fmla="*/ 12 w 92"/>
                      <a:gd name="T23" fmla="*/ 4 h 76"/>
                      <a:gd name="T24" fmla="*/ 12 w 92"/>
                      <a:gd name="T25" fmla="*/ 48 h 76"/>
                      <a:gd name="T26" fmla="*/ 17 w 92"/>
                      <a:gd name="T27" fmla="*/ 52 h 76"/>
                      <a:gd name="T28" fmla="*/ 23 w 92"/>
                      <a:gd name="T29" fmla="*/ 52 h 76"/>
                      <a:gd name="T30" fmla="*/ 23 w 92"/>
                      <a:gd name="T31" fmla="*/ 55 h 76"/>
                      <a:gd name="T32" fmla="*/ 13 w 92"/>
                      <a:gd name="T33" fmla="*/ 55 h 76"/>
                      <a:gd name="T34" fmla="*/ 10 w 92"/>
                      <a:gd name="T35" fmla="*/ 61 h 76"/>
                      <a:gd name="T36" fmla="*/ 7 w 92"/>
                      <a:gd name="T37" fmla="*/ 61 h 76"/>
                      <a:gd name="T38" fmla="*/ 3 w 92"/>
                      <a:gd name="T39" fmla="*/ 66 h 76"/>
                      <a:gd name="T40" fmla="*/ 0 w 92"/>
                      <a:gd name="T41" fmla="*/ 72 h 76"/>
                      <a:gd name="T42" fmla="*/ 4 w 92"/>
                      <a:gd name="T43" fmla="*/ 76 h 76"/>
                      <a:gd name="T44" fmla="*/ 88 w 92"/>
                      <a:gd name="T45" fmla="*/ 76 h 76"/>
                      <a:gd name="T46" fmla="*/ 92 w 92"/>
                      <a:gd name="T47" fmla="*/ 72 h 76"/>
                      <a:gd name="T48" fmla="*/ 89 w 92"/>
                      <a:gd name="T49" fmla="*/ 66 h 76"/>
                      <a:gd name="T50" fmla="*/ 17 w 92"/>
                      <a:gd name="T51" fmla="*/ 49 h 76"/>
                      <a:gd name="T52" fmla="*/ 15 w 92"/>
                      <a:gd name="T53" fmla="*/ 48 h 76"/>
                      <a:gd name="T54" fmla="*/ 15 w 92"/>
                      <a:gd name="T55" fmla="*/ 4 h 76"/>
                      <a:gd name="T56" fmla="*/ 17 w 92"/>
                      <a:gd name="T57" fmla="*/ 2 h 76"/>
                      <a:gd name="T58" fmla="*/ 75 w 92"/>
                      <a:gd name="T59" fmla="*/ 2 h 76"/>
                      <a:gd name="T60" fmla="*/ 77 w 92"/>
                      <a:gd name="T61" fmla="*/ 4 h 76"/>
                      <a:gd name="T62" fmla="*/ 77 w 92"/>
                      <a:gd name="T63" fmla="*/ 48 h 76"/>
                      <a:gd name="T64" fmla="*/ 75 w 92"/>
                      <a:gd name="T65" fmla="*/ 49 h 76"/>
                      <a:gd name="T66" fmla="*/ 17 w 92"/>
                      <a:gd name="T67" fmla="*/ 49 h 76"/>
                      <a:gd name="T68" fmla="*/ 77 w 92"/>
                      <a:gd name="T69" fmla="*/ 58 h 76"/>
                      <a:gd name="T70" fmla="*/ 80 w 92"/>
                      <a:gd name="T71" fmla="*/ 64 h 76"/>
                      <a:gd name="T72" fmla="*/ 85 w 92"/>
                      <a:gd name="T73" fmla="*/ 64 h 76"/>
                      <a:gd name="T74" fmla="*/ 87 w 92"/>
                      <a:gd name="T75" fmla="*/ 66 h 76"/>
                      <a:gd name="T76" fmla="*/ 87 w 92"/>
                      <a:gd name="T77" fmla="*/ 66 h 76"/>
                      <a:gd name="T78" fmla="*/ 90 w 92"/>
                      <a:gd name="T79" fmla="*/ 72 h 76"/>
                      <a:gd name="T80" fmla="*/ 88 w 92"/>
                      <a:gd name="T81" fmla="*/ 74 h 76"/>
                      <a:gd name="T82" fmla="*/ 4 w 92"/>
                      <a:gd name="T83" fmla="*/ 74 h 76"/>
                      <a:gd name="T84" fmla="*/ 2 w 92"/>
                      <a:gd name="T85" fmla="*/ 72 h 76"/>
                      <a:gd name="T86" fmla="*/ 5 w 92"/>
                      <a:gd name="T87" fmla="*/ 66 h 76"/>
                      <a:gd name="T88" fmla="*/ 5 w 92"/>
                      <a:gd name="T89" fmla="*/ 66 h 76"/>
                      <a:gd name="T90" fmla="*/ 7 w 92"/>
                      <a:gd name="T91" fmla="*/ 64 h 76"/>
                      <a:gd name="T92" fmla="*/ 12 w 92"/>
                      <a:gd name="T93" fmla="*/ 64 h 76"/>
                      <a:gd name="T94" fmla="*/ 15 w 92"/>
                      <a:gd name="T95" fmla="*/ 58 h 76"/>
                      <a:gd name="T96" fmla="*/ 26 w 92"/>
                      <a:gd name="T97" fmla="*/ 58 h 76"/>
                      <a:gd name="T98" fmla="*/ 26 w 92"/>
                      <a:gd name="T99" fmla="*/ 54 h 76"/>
                      <a:gd name="T100" fmla="*/ 66 w 92"/>
                      <a:gd name="T101" fmla="*/ 5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2" h="76">
                        <a:moveTo>
                          <a:pt x="89" y="66"/>
                        </a:moveTo>
                        <a:cubicBezTo>
                          <a:pt x="89" y="63"/>
                          <a:pt x="88" y="61"/>
                          <a:pt x="85" y="61"/>
                        </a:cubicBezTo>
                        <a:cubicBezTo>
                          <a:pt x="82" y="61"/>
                          <a:pt x="82" y="61"/>
                          <a:pt x="82" y="61"/>
                        </a:cubicBezTo>
                        <a:cubicBezTo>
                          <a:pt x="79" y="55"/>
                          <a:pt x="79" y="55"/>
                          <a:pt x="79" y="55"/>
                        </a:cubicBezTo>
                        <a:cubicBezTo>
                          <a:pt x="69" y="55"/>
                          <a:pt x="69" y="55"/>
                          <a:pt x="69" y="55"/>
                        </a:cubicBezTo>
                        <a:cubicBezTo>
                          <a:pt x="69" y="52"/>
                          <a:pt x="69" y="52"/>
                          <a:pt x="69" y="52"/>
                        </a:cubicBezTo>
                        <a:cubicBezTo>
                          <a:pt x="75" y="52"/>
                          <a:pt x="75" y="52"/>
                          <a:pt x="75" y="52"/>
                        </a:cubicBezTo>
                        <a:cubicBezTo>
                          <a:pt x="78" y="52"/>
                          <a:pt x="80" y="50"/>
                          <a:pt x="80" y="48"/>
                        </a:cubicBezTo>
                        <a:cubicBezTo>
                          <a:pt x="80" y="4"/>
                          <a:pt x="80" y="4"/>
                          <a:pt x="80" y="4"/>
                        </a:cubicBezTo>
                        <a:cubicBezTo>
                          <a:pt x="80" y="2"/>
                          <a:pt x="78" y="0"/>
                          <a:pt x="75" y="0"/>
                        </a:cubicBezTo>
                        <a:cubicBezTo>
                          <a:pt x="17" y="0"/>
                          <a:pt x="17" y="0"/>
                          <a:pt x="17" y="0"/>
                        </a:cubicBezTo>
                        <a:cubicBezTo>
                          <a:pt x="14" y="0"/>
                          <a:pt x="12" y="2"/>
                          <a:pt x="12" y="4"/>
                        </a:cubicBezTo>
                        <a:cubicBezTo>
                          <a:pt x="12" y="48"/>
                          <a:pt x="12" y="48"/>
                          <a:pt x="12" y="48"/>
                        </a:cubicBezTo>
                        <a:cubicBezTo>
                          <a:pt x="12" y="50"/>
                          <a:pt x="14" y="52"/>
                          <a:pt x="17" y="52"/>
                        </a:cubicBezTo>
                        <a:cubicBezTo>
                          <a:pt x="23" y="52"/>
                          <a:pt x="23" y="52"/>
                          <a:pt x="23" y="52"/>
                        </a:cubicBezTo>
                        <a:cubicBezTo>
                          <a:pt x="23" y="55"/>
                          <a:pt x="23" y="55"/>
                          <a:pt x="23" y="55"/>
                        </a:cubicBezTo>
                        <a:cubicBezTo>
                          <a:pt x="13" y="55"/>
                          <a:pt x="13" y="55"/>
                          <a:pt x="13" y="55"/>
                        </a:cubicBezTo>
                        <a:cubicBezTo>
                          <a:pt x="10" y="61"/>
                          <a:pt x="10" y="61"/>
                          <a:pt x="10" y="61"/>
                        </a:cubicBezTo>
                        <a:cubicBezTo>
                          <a:pt x="7" y="61"/>
                          <a:pt x="7" y="61"/>
                          <a:pt x="7" y="61"/>
                        </a:cubicBezTo>
                        <a:cubicBezTo>
                          <a:pt x="4" y="61"/>
                          <a:pt x="3" y="63"/>
                          <a:pt x="3" y="66"/>
                        </a:cubicBezTo>
                        <a:cubicBezTo>
                          <a:pt x="0" y="72"/>
                          <a:pt x="0" y="72"/>
                          <a:pt x="0" y="72"/>
                        </a:cubicBezTo>
                        <a:cubicBezTo>
                          <a:pt x="0" y="75"/>
                          <a:pt x="1" y="76"/>
                          <a:pt x="4" y="76"/>
                        </a:cubicBezTo>
                        <a:cubicBezTo>
                          <a:pt x="88" y="76"/>
                          <a:pt x="88" y="76"/>
                          <a:pt x="88" y="76"/>
                        </a:cubicBezTo>
                        <a:cubicBezTo>
                          <a:pt x="91" y="76"/>
                          <a:pt x="92" y="75"/>
                          <a:pt x="92" y="72"/>
                        </a:cubicBezTo>
                        <a:lnTo>
                          <a:pt x="89" y="66"/>
                        </a:lnTo>
                        <a:close/>
                        <a:moveTo>
                          <a:pt x="17" y="49"/>
                        </a:moveTo>
                        <a:cubicBezTo>
                          <a:pt x="15" y="49"/>
                          <a:pt x="15" y="49"/>
                          <a:pt x="15" y="48"/>
                        </a:cubicBezTo>
                        <a:cubicBezTo>
                          <a:pt x="15" y="4"/>
                          <a:pt x="15" y="4"/>
                          <a:pt x="15" y="4"/>
                        </a:cubicBezTo>
                        <a:cubicBezTo>
                          <a:pt x="15" y="3"/>
                          <a:pt x="15" y="2"/>
                          <a:pt x="17" y="2"/>
                        </a:cubicBezTo>
                        <a:cubicBezTo>
                          <a:pt x="75" y="2"/>
                          <a:pt x="75" y="2"/>
                          <a:pt x="75" y="2"/>
                        </a:cubicBezTo>
                        <a:cubicBezTo>
                          <a:pt x="77" y="2"/>
                          <a:pt x="77" y="3"/>
                          <a:pt x="77" y="4"/>
                        </a:cubicBezTo>
                        <a:cubicBezTo>
                          <a:pt x="77" y="48"/>
                          <a:pt x="77" y="48"/>
                          <a:pt x="77" y="48"/>
                        </a:cubicBezTo>
                        <a:cubicBezTo>
                          <a:pt x="77" y="49"/>
                          <a:pt x="77" y="49"/>
                          <a:pt x="75" y="49"/>
                        </a:cubicBezTo>
                        <a:lnTo>
                          <a:pt x="17" y="49"/>
                        </a:lnTo>
                        <a:close/>
                        <a:moveTo>
                          <a:pt x="77" y="58"/>
                        </a:moveTo>
                        <a:cubicBezTo>
                          <a:pt x="78" y="59"/>
                          <a:pt x="80" y="64"/>
                          <a:pt x="80" y="64"/>
                        </a:cubicBezTo>
                        <a:cubicBezTo>
                          <a:pt x="85" y="64"/>
                          <a:pt x="85" y="64"/>
                          <a:pt x="85" y="64"/>
                        </a:cubicBezTo>
                        <a:cubicBezTo>
                          <a:pt x="86" y="64"/>
                          <a:pt x="87" y="65"/>
                          <a:pt x="87" y="66"/>
                        </a:cubicBezTo>
                        <a:cubicBezTo>
                          <a:pt x="87" y="66"/>
                          <a:pt x="87" y="66"/>
                          <a:pt x="87" y="66"/>
                        </a:cubicBezTo>
                        <a:cubicBezTo>
                          <a:pt x="87" y="66"/>
                          <a:pt x="89" y="71"/>
                          <a:pt x="90" y="72"/>
                        </a:cubicBezTo>
                        <a:cubicBezTo>
                          <a:pt x="90" y="73"/>
                          <a:pt x="89" y="74"/>
                          <a:pt x="88" y="74"/>
                        </a:cubicBezTo>
                        <a:cubicBezTo>
                          <a:pt x="4" y="74"/>
                          <a:pt x="4" y="74"/>
                          <a:pt x="4" y="74"/>
                        </a:cubicBezTo>
                        <a:cubicBezTo>
                          <a:pt x="3" y="74"/>
                          <a:pt x="2" y="73"/>
                          <a:pt x="2" y="72"/>
                        </a:cubicBezTo>
                        <a:cubicBezTo>
                          <a:pt x="3" y="71"/>
                          <a:pt x="5" y="66"/>
                          <a:pt x="5" y="66"/>
                        </a:cubicBezTo>
                        <a:cubicBezTo>
                          <a:pt x="5" y="66"/>
                          <a:pt x="5" y="66"/>
                          <a:pt x="5" y="66"/>
                        </a:cubicBezTo>
                        <a:cubicBezTo>
                          <a:pt x="5" y="65"/>
                          <a:pt x="6" y="64"/>
                          <a:pt x="7" y="64"/>
                        </a:cubicBezTo>
                        <a:cubicBezTo>
                          <a:pt x="12" y="64"/>
                          <a:pt x="12" y="64"/>
                          <a:pt x="12" y="64"/>
                        </a:cubicBezTo>
                        <a:cubicBezTo>
                          <a:pt x="12" y="64"/>
                          <a:pt x="14" y="59"/>
                          <a:pt x="15" y="58"/>
                        </a:cubicBezTo>
                        <a:cubicBezTo>
                          <a:pt x="17" y="58"/>
                          <a:pt x="26" y="58"/>
                          <a:pt x="26" y="58"/>
                        </a:cubicBezTo>
                        <a:cubicBezTo>
                          <a:pt x="26" y="58"/>
                          <a:pt x="26" y="54"/>
                          <a:pt x="26" y="54"/>
                        </a:cubicBezTo>
                        <a:cubicBezTo>
                          <a:pt x="30" y="54"/>
                          <a:pt x="62" y="54"/>
                          <a:pt x="66" y="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84" name="组合 83"/>
                  <p:cNvGrpSpPr/>
                  <p:nvPr/>
                </p:nvGrpSpPr>
                <p:grpSpPr>
                  <a:xfrm>
                    <a:off x="5791201" y="3090863"/>
                    <a:ext cx="655637" cy="681038"/>
                    <a:chOff x="5791201" y="3090863"/>
                    <a:chExt cx="655637" cy="681038"/>
                  </a:xfrm>
                </p:grpSpPr>
                <p:sp>
                  <p:nvSpPr>
                    <p:cNvPr id="46" name="Freeform 22"/>
                    <p:cNvSpPr>
                      <a:spLocks/>
                    </p:cNvSpPr>
                    <p:nvPr/>
                  </p:nvSpPr>
                  <p:spPr bwMode="auto">
                    <a:xfrm>
                      <a:off x="6008688" y="3113088"/>
                      <a:ext cx="212725" cy="157163"/>
                    </a:xfrm>
                    <a:custGeom>
                      <a:avLst/>
                      <a:gdLst>
                        <a:gd name="T0" fmla="*/ 51 w 56"/>
                        <a:gd name="T1" fmla="*/ 0 h 41"/>
                        <a:gd name="T2" fmla="*/ 4 w 56"/>
                        <a:gd name="T3" fmla="*/ 0 h 41"/>
                        <a:gd name="T4" fmla="*/ 0 w 56"/>
                        <a:gd name="T5" fmla="*/ 5 h 41"/>
                        <a:gd name="T6" fmla="*/ 0 w 56"/>
                        <a:gd name="T7" fmla="*/ 36 h 41"/>
                        <a:gd name="T8" fmla="*/ 4 w 56"/>
                        <a:gd name="T9" fmla="*/ 41 h 41"/>
                        <a:gd name="T10" fmla="*/ 51 w 56"/>
                        <a:gd name="T11" fmla="*/ 41 h 41"/>
                        <a:gd name="T12" fmla="*/ 56 w 56"/>
                        <a:gd name="T13" fmla="*/ 36 h 41"/>
                        <a:gd name="T14" fmla="*/ 56 w 56"/>
                        <a:gd name="T15" fmla="*/ 5 h 41"/>
                        <a:gd name="T16" fmla="*/ 51 w 56"/>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1">
                          <a:moveTo>
                            <a:pt x="51" y="0"/>
                          </a:moveTo>
                          <a:cubicBezTo>
                            <a:pt x="4" y="0"/>
                            <a:pt x="4" y="0"/>
                            <a:pt x="4" y="0"/>
                          </a:cubicBezTo>
                          <a:cubicBezTo>
                            <a:pt x="2" y="0"/>
                            <a:pt x="0" y="2"/>
                            <a:pt x="0" y="5"/>
                          </a:cubicBezTo>
                          <a:cubicBezTo>
                            <a:pt x="0" y="36"/>
                            <a:pt x="0" y="36"/>
                            <a:pt x="0" y="36"/>
                          </a:cubicBezTo>
                          <a:cubicBezTo>
                            <a:pt x="0" y="39"/>
                            <a:pt x="2" y="41"/>
                            <a:pt x="4" y="41"/>
                          </a:cubicBezTo>
                          <a:cubicBezTo>
                            <a:pt x="51" y="41"/>
                            <a:pt x="51" y="41"/>
                            <a:pt x="51" y="41"/>
                          </a:cubicBezTo>
                          <a:cubicBezTo>
                            <a:pt x="54" y="41"/>
                            <a:pt x="56" y="39"/>
                            <a:pt x="56" y="36"/>
                          </a:cubicBezTo>
                          <a:cubicBezTo>
                            <a:pt x="56" y="5"/>
                            <a:pt x="56" y="5"/>
                            <a:pt x="56" y="5"/>
                          </a:cubicBezTo>
                          <a:cubicBezTo>
                            <a:pt x="56" y="2"/>
                            <a:pt x="54" y="0"/>
                            <a:pt x="5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3"/>
                    <p:cNvSpPr>
                      <a:spLocks/>
                    </p:cNvSpPr>
                    <p:nvPr/>
                  </p:nvSpPr>
                  <p:spPr bwMode="auto">
                    <a:xfrm>
                      <a:off x="5984876" y="3351213"/>
                      <a:ext cx="31750" cy="11113"/>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4"/>
                    <p:cNvSpPr>
                      <a:spLocks/>
                    </p:cNvSpPr>
                    <p:nvPr/>
                  </p:nvSpPr>
                  <p:spPr bwMode="auto">
                    <a:xfrm>
                      <a:off x="6030913" y="3351213"/>
                      <a:ext cx="30163" cy="11113"/>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5"/>
                    <p:cNvSpPr>
                      <a:spLocks/>
                    </p:cNvSpPr>
                    <p:nvPr/>
                  </p:nvSpPr>
                  <p:spPr bwMode="auto">
                    <a:xfrm>
                      <a:off x="6076951"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6"/>
                    <p:cNvSpPr>
                      <a:spLocks/>
                    </p:cNvSpPr>
                    <p:nvPr/>
                  </p:nvSpPr>
                  <p:spPr bwMode="auto">
                    <a:xfrm>
                      <a:off x="6122988"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7"/>
                    <p:cNvSpPr>
                      <a:spLocks/>
                    </p:cNvSpPr>
                    <p:nvPr/>
                  </p:nvSpPr>
                  <p:spPr bwMode="auto">
                    <a:xfrm>
                      <a:off x="6169026"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28"/>
                    <p:cNvSpPr>
                      <a:spLocks/>
                    </p:cNvSpPr>
                    <p:nvPr/>
                  </p:nvSpPr>
                  <p:spPr bwMode="auto">
                    <a:xfrm>
                      <a:off x="6213476"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29"/>
                    <p:cNvSpPr>
                      <a:spLocks/>
                    </p:cNvSpPr>
                    <p:nvPr/>
                  </p:nvSpPr>
                  <p:spPr bwMode="auto">
                    <a:xfrm>
                      <a:off x="6008688" y="3335338"/>
                      <a:ext cx="30163" cy="7938"/>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30"/>
                    <p:cNvSpPr>
                      <a:spLocks/>
                    </p:cNvSpPr>
                    <p:nvPr/>
                  </p:nvSpPr>
                  <p:spPr bwMode="auto">
                    <a:xfrm>
                      <a:off x="6054726" y="3335338"/>
                      <a:ext cx="30163" cy="7938"/>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31"/>
                    <p:cNvSpPr>
                      <a:spLocks/>
                    </p:cNvSpPr>
                    <p:nvPr/>
                  </p:nvSpPr>
                  <p:spPr bwMode="auto">
                    <a:xfrm>
                      <a:off x="6099176" y="3335338"/>
                      <a:ext cx="31750"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32"/>
                    <p:cNvSpPr>
                      <a:spLocks/>
                    </p:cNvSpPr>
                    <p:nvPr/>
                  </p:nvSpPr>
                  <p:spPr bwMode="auto">
                    <a:xfrm>
                      <a:off x="6145213" y="3335338"/>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33"/>
                    <p:cNvSpPr>
                      <a:spLocks/>
                    </p:cNvSpPr>
                    <p:nvPr/>
                  </p:nvSpPr>
                  <p:spPr bwMode="auto">
                    <a:xfrm>
                      <a:off x="6191251" y="3335338"/>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34"/>
                    <p:cNvSpPr>
                      <a:spLocks/>
                    </p:cNvSpPr>
                    <p:nvPr/>
                  </p:nvSpPr>
                  <p:spPr bwMode="auto">
                    <a:xfrm>
                      <a:off x="5815013" y="3427413"/>
                      <a:ext cx="212725" cy="152400"/>
                    </a:xfrm>
                    <a:custGeom>
                      <a:avLst/>
                      <a:gdLst>
                        <a:gd name="T0" fmla="*/ 52 w 56"/>
                        <a:gd name="T1" fmla="*/ 0 h 40"/>
                        <a:gd name="T2" fmla="*/ 4 w 56"/>
                        <a:gd name="T3" fmla="*/ 0 h 40"/>
                        <a:gd name="T4" fmla="*/ 0 w 56"/>
                        <a:gd name="T5" fmla="*/ 4 h 40"/>
                        <a:gd name="T6" fmla="*/ 0 w 56"/>
                        <a:gd name="T7" fmla="*/ 36 h 40"/>
                        <a:gd name="T8" fmla="*/ 4 w 56"/>
                        <a:gd name="T9" fmla="*/ 40 h 40"/>
                        <a:gd name="T10" fmla="*/ 52 w 56"/>
                        <a:gd name="T11" fmla="*/ 40 h 40"/>
                        <a:gd name="T12" fmla="*/ 56 w 56"/>
                        <a:gd name="T13" fmla="*/ 36 h 40"/>
                        <a:gd name="T14" fmla="*/ 56 w 56"/>
                        <a:gd name="T15" fmla="*/ 4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4"/>
                          </a:cubicBezTo>
                          <a:cubicBezTo>
                            <a:pt x="0" y="36"/>
                            <a:pt x="0" y="36"/>
                            <a:pt x="0" y="36"/>
                          </a:cubicBezTo>
                          <a:cubicBezTo>
                            <a:pt x="0" y="38"/>
                            <a:pt x="2" y="40"/>
                            <a:pt x="4" y="40"/>
                          </a:cubicBezTo>
                          <a:cubicBezTo>
                            <a:pt x="52" y="40"/>
                            <a:pt x="52" y="40"/>
                            <a:pt x="52" y="40"/>
                          </a:cubicBezTo>
                          <a:cubicBezTo>
                            <a:pt x="54" y="40"/>
                            <a:pt x="56" y="38"/>
                            <a:pt x="56" y="36"/>
                          </a:cubicBezTo>
                          <a:cubicBezTo>
                            <a:pt x="56" y="4"/>
                            <a:pt x="56" y="4"/>
                            <a:pt x="56" y="4"/>
                          </a:cubicBezTo>
                          <a:cubicBezTo>
                            <a:pt x="56" y="2"/>
                            <a:pt x="54" y="0"/>
                            <a:pt x="5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36"/>
                    <p:cNvSpPr>
                      <a:spLocks/>
                    </p:cNvSpPr>
                    <p:nvPr/>
                  </p:nvSpPr>
                  <p:spPr bwMode="auto">
                    <a:xfrm>
                      <a:off x="5791201"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37"/>
                    <p:cNvSpPr>
                      <a:spLocks/>
                    </p:cNvSpPr>
                    <p:nvPr/>
                  </p:nvSpPr>
                  <p:spPr bwMode="auto">
                    <a:xfrm>
                      <a:off x="5837238"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38"/>
                    <p:cNvSpPr>
                      <a:spLocks/>
                    </p:cNvSpPr>
                    <p:nvPr/>
                  </p:nvSpPr>
                  <p:spPr bwMode="auto">
                    <a:xfrm>
                      <a:off x="5883276"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39"/>
                    <p:cNvSpPr>
                      <a:spLocks/>
                    </p:cNvSpPr>
                    <p:nvPr/>
                  </p:nvSpPr>
                  <p:spPr bwMode="auto">
                    <a:xfrm>
                      <a:off x="5929313"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0"/>
                    <p:cNvSpPr>
                      <a:spLocks/>
                    </p:cNvSpPr>
                    <p:nvPr/>
                  </p:nvSpPr>
                  <p:spPr bwMode="auto">
                    <a:xfrm>
                      <a:off x="5973763"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41"/>
                    <p:cNvSpPr>
                      <a:spLocks/>
                    </p:cNvSpPr>
                    <p:nvPr/>
                  </p:nvSpPr>
                  <p:spPr bwMode="auto">
                    <a:xfrm>
                      <a:off x="6019801"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42"/>
                    <p:cNvSpPr>
                      <a:spLocks/>
                    </p:cNvSpPr>
                    <p:nvPr/>
                  </p:nvSpPr>
                  <p:spPr bwMode="auto">
                    <a:xfrm>
                      <a:off x="5815013"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43"/>
                    <p:cNvSpPr>
                      <a:spLocks/>
                    </p:cNvSpPr>
                    <p:nvPr/>
                  </p:nvSpPr>
                  <p:spPr bwMode="auto">
                    <a:xfrm>
                      <a:off x="5859463" y="3644901"/>
                      <a:ext cx="31750"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44"/>
                    <p:cNvSpPr>
                      <a:spLocks/>
                    </p:cNvSpPr>
                    <p:nvPr/>
                  </p:nvSpPr>
                  <p:spPr bwMode="auto">
                    <a:xfrm>
                      <a:off x="5905501"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45"/>
                    <p:cNvSpPr>
                      <a:spLocks/>
                    </p:cNvSpPr>
                    <p:nvPr/>
                  </p:nvSpPr>
                  <p:spPr bwMode="auto">
                    <a:xfrm>
                      <a:off x="5951538"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46"/>
                    <p:cNvSpPr>
                      <a:spLocks/>
                    </p:cNvSpPr>
                    <p:nvPr/>
                  </p:nvSpPr>
                  <p:spPr bwMode="auto">
                    <a:xfrm>
                      <a:off x="5997576"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47"/>
                    <p:cNvSpPr>
                      <a:spLocks/>
                    </p:cNvSpPr>
                    <p:nvPr/>
                  </p:nvSpPr>
                  <p:spPr bwMode="auto">
                    <a:xfrm>
                      <a:off x="6164263" y="3500438"/>
                      <a:ext cx="212725" cy="152400"/>
                    </a:xfrm>
                    <a:custGeom>
                      <a:avLst/>
                      <a:gdLst>
                        <a:gd name="T0" fmla="*/ 52 w 56"/>
                        <a:gd name="T1" fmla="*/ 0 h 40"/>
                        <a:gd name="T2" fmla="*/ 4 w 56"/>
                        <a:gd name="T3" fmla="*/ 0 h 40"/>
                        <a:gd name="T4" fmla="*/ 0 w 56"/>
                        <a:gd name="T5" fmla="*/ 5 h 40"/>
                        <a:gd name="T6" fmla="*/ 0 w 56"/>
                        <a:gd name="T7" fmla="*/ 36 h 40"/>
                        <a:gd name="T8" fmla="*/ 4 w 56"/>
                        <a:gd name="T9" fmla="*/ 40 h 40"/>
                        <a:gd name="T10" fmla="*/ 52 w 56"/>
                        <a:gd name="T11" fmla="*/ 40 h 40"/>
                        <a:gd name="T12" fmla="*/ 56 w 56"/>
                        <a:gd name="T13" fmla="*/ 36 h 40"/>
                        <a:gd name="T14" fmla="*/ 56 w 56"/>
                        <a:gd name="T15" fmla="*/ 5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5"/>
                          </a:cubicBezTo>
                          <a:cubicBezTo>
                            <a:pt x="0" y="36"/>
                            <a:pt x="0" y="36"/>
                            <a:pt x="0" y="36"/>
                          </a:cubicBezTo>
                          <a:cubicBezTo>
                            <a:pt x="0" y="38"/>
                            <a:pt x="2" y="40"/>
                            <a:pt x="4" y="40"/>
                          </a:cubicBezTo>
                          <a:cubicBezTo>
                            <a:pt x="52" y="40"/>
                            <a:pt x="52" y="40"/>
                            <a:pt x="52" y="40"/>
                          </a:cubicBezTo>
                          <a:cubicBezTo>
                            <a:pt x="54" y="40"/>
                            <a:pt x="56" y="38"/>
                            <a:pt x="56" y="36"/>
                          </a:cubicBezTo>
                          <a:cubicBezTo>
                            <a:pt x="56" y="5"/>
                            <a:pt x="56" y="5"/>
                            <a:pt x="56" y="5"/>
                          </a:cubicBezTo>
                          <a:cubicBezTo>
                            <a:pt x="56" y="2"/>
                            <a:pt x="54" y="0"/>
                            <a:pt x="5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48"/>
                    <p:cNvSpPr>
                      <a:spLocks noEditPoints="1"/>
                    </p:cNvSpPr>
                    <p:nvPr/>
                  </p:nvSpPr>
                  <p:spPr bwMode="auto">
                    <a:xfrm>
                      <a:off x="5935663" y="3090863"/>
                      <a:ext cx="511175" cy="681038"/>
                    </a:xfrm>
                    <a:custGeom>
                      <a:avLst/>
                      <a:gdLst>
                        <a:gd name="T0" fmla="*/ 127 w 134"/>
                        <a:gd name="T1" fmla="*/ 163 h 178"/>
                        <a:gd name="T2" fmla="*/ 121 w 134"/>
                        <a:gd name="T3" fmla="*/ 156 h 178"/>
                        <a:gd name="T4" fmla="*/ 111 w 134"/>
                        <a:gd name="T5" fmla="*/ 153 h 178"/>
                        <a:gd name="T6" fmla="*/ 122 w 134"/>
                        <a:gd name="T7" fmla="*/ 149 h 178"/>
                        <a:gd name="T8" fmla="*/ 117 w 134"/>
                        <a:gd name="T9" fmla="*/ 101 h 178"/>
                        <a:gd name="T10" fmla="*/ 54 w 134"/>
                        <a:gd name="T11" fmla="*/ 105 h 178"/>
                        <a:gd name="T12" fmla="*/ 46 w 134"/>
                        <a:gd name="T13" fmla="*/ 112 h 178"/>
                        <a:gd name="T14" fmla="*/ 89 w 134"/>
                        <a:gd name="T15" fmla="*/ 77 h 178"/>
                        <a:gd name="T16" fmla="*/ 90 w 134"/>
                        <a:gd name="T17" fmla="*/ 66 h 178"/>
                        <a:gd name="T18" fmla="*/ 83 w 134"/>
                        <a:gd name="T19" fmla="*/ 62 h 178"/>
                        <a:gd name="T20" fmla="*/ 70 w 134"/>
                        <a:gd name="T21" fmla="*/ 55 h 178"/>
                        <a:gd name="T22" fmla="*/ 76 w 134"/>
                        <a:gd name="T23" fmla="*/ 53 h 178"/>
                        <a:gd name="T24" fmla="*/ 81 w 134"/>
                        <a:gd name="T25" fmla="*/ 4 h 178"/>
                        <a:gd name="T26" fmla="*/ 17 w 134"/>
                        <a:gd name="T27" fmla="*/ 0 h 178"/>
                        <a:gd name="T28" fmla="*/ 13 w 134"/>
                        <a:gd name="T29" fmla="*/ 49 h 178"/>
                        <a:gd name="T30" fmla="*/ 24 w 134"/>
                        <a:gd name="T31" fmla="*/ 53 h 178"/>
                        <a:gd name="T32" fmla="*/ 14 w 134"/>
                        <a:gd name="T33" fmla="*/ 55 h 178"/>
                        <a:gd name="T34" fmla="*/ 8 w 134"/>
                        <a:gd name="T35" fmla="*/ 62 h 178"/>
                        <a:gd name="T36" fmla="*/ 0 w 134"/>
                        <a:gd name="T37" fmla="*/ 73 h 178"/>
                        <a:gd name="T38" fmla="*/ 41 w 134"/>
                        <a:gd name="T39" fmla="*/ 77 h 178"/>
                        <a:gd name="T40" fmla="*/ 30 w 134"/>
                        <a:gd name="T41" fmla="*/ 112 h 178"/>
                        <a:gd name="T42" fmla="*/ 54 w 134"/>
                        <a:gd name="T43" fmla="*/ 116 h 178"/>
                        <a:gd name="T44" fmla="*/ 59 w 134"/>
                        <a:gd name="T45" fmla="*/ 153 h 178"/>
                        <a:gd name="T46" fmla="*/ 65 w 134"/>
                        <a:gd name="T47" fmla="*/ 156 h 178"/>
                        <a:gd name="T48" fmla="*/ 52 w 134"/>
                        <a:gd name="T49" fmla="*/ 163 h 178"/>
                        <a:gd name="T50" fmla="*/ 45 w 134"/>
                        <a:gd name="T51" fmla="*/ 167 h 178"/>
                        <a:gd name="T52" fmla="*/ 46 w 134"/>
                        <a:gd name="T53" fmla="*/ 178 h 178"/>
                        <a:gd name="T54" fmla="*/ 134 w 134"/>
                        <a:gd name="T55" fmla="*/ 173 h 178"/>
                        <a:gd name="T56" fmla="*/ 17 w 134"/>
                        <a:gd name="T57" fmla="*/ 50 h 178"/>
                        <a:gd name="T58" fmla="*/ 15 w 134"/>
                        <a:gd name="T59" fmla="*/ 4 h 178"/>
                        <a:gd name="T60" fmla="*/ 76 w 134"/>
                        <a:gd name="T61" fmla="*/ 3 h 178"/>
                        <a:gd name="T62" fmla="*/ 78 w 134"/>
                        <a:gd name="T63" fmla="*/ 49 h 178"/>
                        <a:gd name="T64" fmla="*/ 17 w 134"/>
                        <a:gd name="T65" fmla="*/ 50 h 178"/>
                        <a:gd name="T66" fmla="*/ 6 w 134"/>
                        <a:gd name="T67" fmla="*/ 67 h 178"/>
                        <a:gd name="T68" fmla="*/ 8 w 134"/>
                        <a:gd name="T69" fmla="*/ 64 h 178"/>
                        <a:gd name="T70" fmla="*/ 15 w 134"/>
                        <a:gd name="T71" fmla="*/ 58 h 178"/>
                        <a:gd name="T72" fmla="*/ 26 w 134"/>
                        <a:gd name="T73" fmla="*/ 54 h 178"/>
                        <a:gd name="T74" fmla="*/ 67 w 134"/>
                        <a:gd name="T75" fmla="*/ 58 h 178"/>
                        <a:gd name="T76" fmla="*/ 81 w 134"/>
                        <a:gd name="T77" fmla="*/ 64 h 178"/>
                        <a:gd name="T78" fmla="*/ 88 w 134"/>
                        <a:gd name="T79" fmla="*/ 66 h 178"/>
                        <a:gd name="T80" fmla="*/ 91 w 134"/>
                        <a:gd name="T81" fmla="*/ 73 h 178"/>
                        <a:gd name="T82" fmla="*/ 5 w 134"/>
                        <a:gd name="T83" fmla="*/ 74 h 178"/>
                        <a:gd name="T84" fmla="*/ 59 w 134"/>
                        <a:gd name="T85" fmla="*/ 151 h 178"/>
                        <a:gd name="T86" fmla="*/ 57 w 134"/>
                        <a:gd name="T87" fmla="*/ 105 h 178"/>
                        <a:gd name="T88" fmla="*/ 117 w 134"/>
                        <a:gd name="T89" fmla="*/ 104 h 178"/>
                        <a:gd name="T90" fmla="*/ 119 w 134"/>
                        <a:gd name="T91" fmla="*/ 149 h 178"/>
                        <a:gd name="T92" fmla="*/ 59 w 134"/>
                        <a:gd name="T93" fmla="*/ 151 h 178"/>
                        <a:gd name="T94" fmla="*/ 46 w 134"/>
                        <a:gd name="T95" fmla="*/ 175 h 178"/>
                        <a:gd name="T96" fmla="*/ 47 w 134"/>
                        <a:gd name="T97" fmla="*/ 167 h 178"/>
                        <a:gd name="T98" fmla="*/ 49 w 134"/>
                        <a:gd name="T99" fmla="*/ 165 h 178"/>
                        <a:gd name="T100" fmla="*/ 57 w 134"/>
                        <a:gd name="T101" fmla="*/ 159 h 178"/>
                        <a:gd name="T102" fmla="*/ 68 w 134"/>
                        <a:gd name="T103" fmla="*/ 155 h 178"/>
                        <a:gd name="T104" fmla="*/ 108 w 134"/>
                        <a:gd name="T105" fmla="*/ 159 h 178"/>
                        <a:gd name="T106" fmla="*/ 122 w 134"/>
                        <a:gd name="T107" fmla="*/ 165 h 178"/>
                        <a:gd name="T108" fmla="*/ 129 w 134"/>
                        <a:gd name="T109" fmla="*/ 167 h 178"/>
                        <a:gd name="T110" fmla="*/ 132 w 134"/>
                        <a:gd name="T111" fmla="*/ 17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78">
                          <a:moveTo>
                            <a:pt x="131" y="167"/>
                          </a:moveTo>
                          <a:cubicBezTo>
                            <a:pt x="131" y="165"/>
                            <a:pt x="130" y="163"/>
                            <a:pt x="127" y="163"/>
                          </a:cubicBezTo>
                          <a:cubicBezTo>
                            <a:pt x="124" y="163"/>
                            <a:pt x="124" y="163"/>
                            <a:pt x="124" y="163"/>
                          </a:cubicBezTo>
                          <a:cubicBezTo>
                            <a:pt x="121" y="156"/>
                            <a:pt x="121" y="156"/>
                            <a:pt x="121" y="156"/>
                          </a:cubicBezTo>
                          <a:cubicBezTo>
                            <a:pt x="111" y="156"/>
                            <a:pt x="111" y="156"/>
                            <a:pt x="111" y="156"/>
                          </a:cubicBezTo>
                          <a:cubicBezTo>
                            <a:pt x="111" y="153"/>
                            <a:pt x="111" y="153"/>
                            <a:pt x="111" y="153"/>
                          </a:cubicBezTo>
                          <a:cubicBezTo>
                            <a:pt x="117" y="153"/>
                            <a:pt x="117" y="153"/>
                            <a:pt x="117" y="153"/>
                          </a:cubicBezTo>
                          <a:cubicBezTo>
                            <a:pt x="120" y="153"/>
                            <a:pt x="122" y="152"/>
                            <a:pt x="122" y="149"/>
                          </a:cubicBezTo>
                          <a:cubicBezTo>
                            <a:pt x="122" y="105"/>
                            <a:pt x="122" y="105"/>
                            <a:pt x="122" y="105"/>
                          </a:cubicBezTo>
                          <a:cubicBezTo>
                            <a:pt x="122" y="103"/>
                            <a:pt x="120" y="101"/>
                            <a:pt x="117" y="101"/>
                          </a:cubicBezTo>
                          <a:cubicBezTo>
                            <a:pt x="59" y="101"/>
                            <a:pt x="59" y="101"/>
                            <a:pt x="59" y="101"/>
                          </a:cubicBezTo>
                          <a:cubicBezTo>
                            <a:pt x="56" y="101"/>
                            <a:pt x="54" y="103"/>
                            <a:pt x="54" y="105"/>
                          </a:cubicBezTo>
                          <a:cubicBezTo>
                            <a:pt x="54" y="112"/>
                            <a:pt x="54" y="112"/>
                            <a:pt x="54" y="112"/>
                          </a:cubicBezTo>
                          <a:cubicBezTo>
                            <a:pt x="46" y="112"/>
                            <a:pt x="46" y="112"/>
                            <a:pt x="46" y="112"/>
                          </a:cubicBezTo>
                          <a:cubicBezTo>
                            <a:pt x="46" y="77"/>
                            <a:pt x="46" y="77"/>
                            <a:pt x="46" y="77"/>
                          </a:cubicBezTo>
                          <a:cubicBezTo>
                            <a:pt x="89" y="77"/>
                            <a:pt x="89" y="77"/>
                            <a:pt x="89" y="77"/>
                          </a:cubicBezTo>
                          <a:cubicBezTo>
                            <a:pt x="91" y="77"/>
                            <a:pt x="93" y="75"/>
                            <a:pt x="93" y="73"/>
                          </a:cubicBezTo>
                          <a:cubicBezTo>
                            <a:pt x="90" y="66"/>
                            <a:pt x="90" y="66"/>
                            <a:pt x="90" y="66"/>
                          </a:cubicBezTo>
                          <a:cubicBezTo>
                            <a:pt x="90" y="64"/>
                            <a:pt x="88" y="62"/>
                            <a:pt x="86" y="62"/>
                          </a:cubicBezTo>
                          <a:cubicBezTo>
                            <a:pt x="83" y="62"/>
                            <a:pt x="83" y="62"/>
                            <a:pt x="83" y="62"/>
                          </a:cubicBezTo>
                          <a:cubicBezTo>
                            <a:pt x="80" y="55"/>
                            <a:pt x="80" y="55"/>
                            <a:pt x="80" y="55"/>
                          </a:cubicBezTo>
                          <a:cubicBezTo>
                            <a:pt x="70" y="55"/>
                            <a:pt x="70" y="55"/>
                            <a:pt x="70" y="55"/>
                          </a:cubicBezTo>
                          <a:cubicBezTo>
                            <a:pt x="70" y="53"/>
                            <a:pt x="70" y="53"/>
                            <a:pt x="70" y="53"/>
                          </a:cubicBezTo>
                          <a:cubicBezTo>
                            <a:pt x="76" y="53"/>
                            <a:pt x="76" y="53"/>
                            <a:pt x="76" y="53"/>
                          </a:cubicBezTo>
                          <a:cubicBezTo>
                            <a:pt x="79" y="53"/>
                            <a:pt x="81" y="51"/>
                            <a:pt x="81" y="49"/>
                          </a:cubicBezTo>
                          <a:cubicBezTo>
                            <a:pt x="81" y="4"/>
                            <a:pt x="81" y="4"/>
                            <a:pt x="81" y="4"/>
                          </a:cubicBezTo>
                          <a:cubicBezTo>
                            <a:pt x="81" y="2"/>
                            <a:pt x="79" y="0"/>
                            <a:pt x="76" y="0"/>
                          </a:cubicBezTo>
                          <a:cubicBezTo>
                            <a:pt x="17" y="0"/>
                            <a:pt x="17" y="0"/>
                            <a:pt x="17" y="0"/>
                          </a:cubicBezTo>
                          <a:cubicBezTo>
                            <a:pt x="15" y="0"/>
                            <a:pt x="13" y="2"/>
                            <a:pt x="13" y="4"/>
                          </a:cubicBezTo>
                          <a:cubicBezTo>
                            <a:pt x="13" y="49"/>
                            <a:pt x="13" y="49"/>
                            <a:pt x="13" y="49"/>
                          </a:cubicBezTo>
                          <a:cubicBezTo>
                            <a:pt x="13" y="51"/>
                            <a:pt x="15" y="53"/>
                            <a:pt x="17" y="53"/>
                          </a:cubicBezTo>
                          <a:cubicBezTo>
                            <a:pt x="24" y="53"/>
                            <a:pt x="24" y="53"/>
                            <a:pt x="24" y="53"/>
                          </a:cubicBezTo>
                          <a:cubicBezTo>
                            <a:pt x="24" y="55"/>
                            <a:pt x="24" y="55"/>
                            <a:pt x="24" y="55"/>
                          </a:cubicBezTo>
                          <a:cubicBezTo>
                            <a:pt x="14" y="55"/>
                            <a:pt x="14" y="55"/>
                            <a:pt x="14" y="55"/>
                          </a:cubicBezTo>
                          <a:cubicBezTo>
                            <a:pt x="11" y="62"/>
                            <a:pt x="11" y="62"/>
                            <a:pt x="11" y="62"/>
                          </a:cubicBezTo>
                          <a:cubicBezTo>
                            <a:pt x="8" y="62"/>
                            <a:pt x="8" y="62"/>
                            <a:pt x="8" y="62"/>
                          </a:cubicBezTo>
                          <a:cubicBezTo>
                            <a:pt x="5" y="62"/>
                            <a:pt x="3" y="64"/>
                            <a:pt x="3" y="66"/>
                          </a:cubicBezTo>
                          <a:cubicBezTo>
                            <a:pt x="0" y="73"/>
                            <a:pt x="0" y="73"/>
                            <a:pt x="0" y="73"/>
                          </a:cubicBezTo>
                          <a:cubicBezTo>
                            <a:pt x="0" y="75"/>
                            <a:pt x="2" y="77"/>
                            <a:pt x="5" y="77"/>
                          </a:cubicBezTo>
                          <a:cubicBezTo>
                            <a:pt x="41" y="77"/>
                            <a:pt x="41" y="77"/>
                            <a:pt x="41" y="77"/>
                          </a:cubicBezTo>
                          <a:cubicBezTo>
                            <a:pt x="41" y="112"/>
                            <a:pt x="41" y="112"/>
                            <a:pt x="41" y="112"/>
                          </a:cubicBezTo>
                          <a:cubicBezTo>
                            <a:pt x="30" y="112"/>
                            <a:pt x="30" y="112"/>
                            <a:pt x="30" y="112"/>
                          </a:cubicBezTo>
                          <a:cubicBezTo>
                            <a:pt x="30" y="116"/>
                            <a:pt x="30" y="116"/>
                            <a:pt x="30" y="116"/>
                          </a:cubicBezTo>
                          <a:cubicBezTo>
                            <a:pt x="54" y="116"/>
                            <a:pt x="54" y="116"/>
                            <a:pt x="54" y="116"/>
                          </a:cubicBezTo>
                          <a:cubicBezTo>
                            <a:pt x="54" y="149"/>
                            <a:pt x="54" y="149"/>
                            <a:pt x="54" y="149"/>
                          </a:cubicBezTo>
                          <a:cubicBezTo>
                            <a:pt x="54" y="152"/>
                            <a:pt x="56" y="153"/>
                            <a:pt x="59" y="153"/>
                          </a:cubicBezTo>
                          <a:cubicBezTo>
                            <a:pt x="65" y="153"/>
                            <a:pt x="65" y="153"/>
                            <a:pt x="65" y="153"/>
                          </a:cubicBezTo>
                          <a:cubicBezTo>
                            <a:pt x="65" y="156"/>
                            <a:pt x="65" y="156"/>
                            <a:pt x="65" y="156"/>
                          </a:cubicBezTo>
                          <a:cubicBezTo>
                            <a:pt x="55" y="156"/>
                            <a:pt x="55" y="156"/>
                            <a:pt x="55" y="156"/>
                          </a:cubicBezTo>
                          <a:cubicBezTo>
                            <a:pt x="52" y="163"/>
                            <a:pt x="52" y="163"/>
                            <a:pt x="52" y="163"/>
                          </a:cubicBezTo>
                          <a:cubicBezTo>
                            <a:pt x="49" y="163"/>
                            <a:pt x="49" y="163"/>
                            <a:pt x="49" y="163"/>
                          </a:cubicBezTo>
                          <a:cubicBezTo>
                            <a:pt x="46" y="163"/>
                            <a:pt x="45" y="165"/>
                            <a:pt x="45" y="167"/>
                          </a:cubicBezTo>
                          <a:cubicBezTo>
                            <a:pt x="42" y="173"/>
                            <a:pt x="42" y="173"/>
                            <a:pt x="42" y="173"/>
                          </a:cubicBezTo>
                          <a:cubicBezTo>
                            <a:pt x="42" y="176"/>
                            <a:pt x="43" y="178"/>
                            <a:pt x="46" y="178"/>
                          </a:cubicBezTo>
                          <a:cubicBezTo>
                            <a:pt x="130" y="178"/>
                            <a:pt x="130" y="178"/>
                            <a:pt x="130" y="178"/>
                          </a:cubicBezTo>
                          <a:cubicBezTo>
                            <a:pt x="133" y="178"/>
                            <a:pt x="134" y="176"/>
                            <a:pt x="134" y="173"/>
                          </a:cubicBezTo>
                          <a:lnTo>
                            <a:pt x="131" y="167"/>
                          </a:lnTo>
                          <a:close/>
                          <a:moveTo>
                            <a:pt x="17" y="50"/>
                          </a:moveTo>
                          <a:cubicBezTo>
                            <a:pt x="16" y="50"/>
                            <a:pt x="15" y="49"/>
                            <a:pt x="15" y="49"/>
                          </a:cubicBezTo>
                          <a:cubicBezTo>
                            <a:pt x="15" y="4"/>
                            <a:pt x="15" y="4"/>
                            <a:pt x="15" y="4"/>
                          </a:cubicBezTo>
                          <a:cubicBezTo>
                            <a:pt x="15" y="3"/>
                            <a:pt x="16" y="3"/>
                            <a:pt x="17" y="3"/>
                          </a:cubicBezTo>
                          <a:cubicBezTo>
                            <a:pt x="76" y="3"/>
                            <a:pt x="76" y="3"/>
                            <a:pt x="76" y="3"/>
                          </a:cubicBezTo>
                          <a:cubicBezTo>
                            <a:pt x="77" y="3"/>
                            <a:pt x="78" y="3"/>
                            <a:pt x="78" y="4"/>
                          </a:cubicBezTo>
                          <a:cubicBezTo>
                            <a:pt x="78" y="49"/>
                            <a:pt x="78" y="49"/>
                            <a:pt x="78" y="49"/>
                          </a:cubicBezTo>
                          <a:cubicBezTo>
                            <a:pt x="78" y="49"/>
                            <a:pt x="77" y="50"/>
                            <a:pt x="76" y="50"/>
                          </a:cubicBezTo>
                          <a:lnTo>
                            <a:pt x="17" y="50"/>
                          </a:lnTo>
                          <a:close/>
                          <a:moveTo>
                            <a:pt x="3" y="73"/>
                          </a:moveTo>
                          <a:cubicBezTo>
                            <a:pt x="3" y="72"/>
                            <a:pt x="6" y="67"/>
                            <a:pt x="6" y="67"/>
                          </a:cubicBezTo>
                          <a:cubicBezTo>
                            <a:pt x="6" y="66"/>
                            <a:pt x="6" y="66"/>
                            <a:pt x="6" y="66"/>
                          </a:cubicBezTo>
                          <a:cubicBezTo>
                            <a:pt x="6" y="65"/>
                            <a:pt x="7" y="64"/>
                            <a:pt x="8" y="64"/>
                          </a:cubicBezTo>
                          <a:cubicBezTo>
                            <a:pt x="12" y="64"/>
                            <a:pt x="12" y="64"/>
                            <a:pt x="12" y="64"/>
                          </a:cubicBezTo>
                          <a:cubicBezTo>
                            <a:pt x="12" y="64"/>
                            <a:pt x="15" y="60"/>
                            <a:pt x="15" y="58"/>
                          </a:cubicBezTo>
                          <a:cubicBezTo>
                            <a:pt x="18" y="58"/>
                            <a:pt x="26" y="58"/>
                            <a:pt x="26" y="58"/>
                          </a:cubicBezTo>
                          <a:cubicBezTo>
                            <a:pt x="26" y="58"/>
                            <a:pt x="26" y="55"/>
                            <a:pt x="26" y="54"/>
                          </a:cubicBezTo>
                          <a:cubicBezTo>
                            <a:pt x="31" y="54"/>
                            <a:pt x="63" y="54"/>
                            <a:pt x="67" y="54"/>
                          </a:cubicBezTo>
                          <a:cubicBezTo>
                            <a:pt x="67" y="55"/>
                            <a:pt x="67" y="58"/>
                            <a:pt x="67" y="58"/>
                          </a:cubicBezTo>
                          <a:cubicBezTo>
                            <a:pt x="67" y="58"/>
                            <a:pt x="76" y="58"/>
                            <a:pt x="78" y="58"/>
                          </a:cubicBezTo>
                          <a:cubicBezTo>
                            <a:pt x="79" y="60"/>
                            <a:pt x="81" y="64"/>
                            <a:pt x="81" y="64"/>
                          </a:cubicBezTo>
                          <a:cubicBezTo>
                            <a:pt x="86" y="64"/>
                            <a:pt x="86" y="64"/>
                            <a:pt x="86" y="64"/>
                          </a:cubicBezTo>
                          <a:cubicBezTo>
                            <a:pt x="87" y="64"/>
                            <a:pt x="88" y="65"/>
                            <a:pt x="88" y="66"/>
                          </a:cubicBezTo>
                          <a:cubicBezTo>
                            <a:pt x="88" y="67"/>
                            <a:pt x="88" y="67"/>
                            <a:pt x="88" y="67"/>
                          </a:cubicBezTo>
                          <a:cubicBezTo>
                            <a:pt x="88" y="67"/>
                            <a:pt x="90" y="72"/>
                            <a:pt x="91" y="73"/>
                          </a:cubicBezTo>
                          <a:cubicBezTo>
                            <a:pt x="90" y="74"/>
                            <a:pt x="90" y="74"/>
                            <a:pt x="89" y="74"/>
                          </a:cubicBezTo>
                          <a:cubicBezTo>
                            <a:pt x="5" y="74"/>
                            <a:pt x="5" y="74"/>
                            <a:pt x="5" y="74"/>
                          </a:cubicBezTo>
                          <a:cubicBezTo>
                            <a:pt x="4" y="74"/>
                            <a:pt x="3" y="74"/>
                            <a:pt x="3" y="73"/>
                          </a:cubicBezTo>
                          <a:close/>
                          <a:moveTo>
                            <a:pt x="59" y="151"/>
                          </a:moveTo>
                          <a:cubicBezTo>
                            <a:pt x="57" y="151"/>
                            <a:pt x="57" y="150"/>
                            <a:pt x="57" y="149"/>
                          </a:cubicBezTo>
                          <a:cubicBezTo>
                            <a:pt x="57" y="105"/>
                            <a:pt x="57" y="105"/>
                            <a:pt x="57" y="105"/>
                          </a:cubicBezTo>
                          <a:cubicBezTo>
                            <a:pt x="57" y="104"/>
                            <a:pt x="57" y="104"/>
                            <a:pt x="59" y="104"/>
                          </a:cubicBezTo>
                          <a:cubicBezTo>
                            <a:pt x="117" y="104"/>
                            <a:pt x="117" y="104"/>
                            <a:pt x="117" y="104"/>
                          </a:cubicBezTo>
                          <a:cubicBezTo>
                            <a:pt x="119" y="104"/>
                            <a:pt x="119" y="104"/>
                            <a:pt x="119" y="105"/>
                          </a:cubicBezTo>
                          <a:cubicBezTo>
                            <a:pt x="119" y="149"/>
                            <a:pt x="119" y="149"/>
                            <a:pt x="119" y="149"/>
                          </a:cubicBezTo>
                          <a:cubicBezTo>
                            <a:pt x="119" y="150"/>
                            <a:pt x="119" y="151"/>
                            <a:pt x="117" y="151"/>
                          </a:cubicBezTo>
                          <a:lnTo>
                            <a:pt x="59" y="151"/>
                          </a:lnTo>
                          <a:close/>
                          <a:moveTo>
                            <a:pt x="130" y="175"/>
                          </a:moveTo>
                          <a:cubicBezTo>
                            <a:pt x="46" y="175"/>
                            <a:pt x="46" y="175"/>
                            <a:pt x="46" y="175"/>
                          </a:cubicBezTo>
                          <a:cubicBezTo>
                            <a:pt x="45" y="175"/>
                            <a:pt x="44" y="175"/>
                            <a:pt x="44" y="174"/>
                          </a:cubicBezTo>
                          <a:cubicBezTo>
                            <a:pt x="45" y="173"/>
                            <a:pt x="47" y="167"/>
                            <a:pt x="47" y="167"/>
                          </a:cubicBezTo>
                          <a:cubicBezTo>
                            <a:pt x="47" y="167"/>
                            <a:pt x="47" y="167"/>
                            <a:pt x="47" y="167"/>
                          </a:cubicBezTo>
                          <a:cubicBezTo>
                            <a:pt x="47" y="166"/>
                            <a:pt x="48" y="165"/>
                            <a:pt x="49" y="165"/>
                          </a:cubicBezTo>
                          <a:cubicBezTo>
                            <a:pt x="54" y="165"/>
                            <a:pt x="54" y="165"/>
                            <a:pt x="54" y="165"/>
                          </a:cubicBezTo>
                          <a:cubicBezTo>
                            <a:pt x="54" y="165"/>
                            <a:pt x="56" y="161"/>
                            <a:pt x="57" y="159"/>
                          </a:cubicBezTo>
                          <a:cubicBezTo>
                            <a:pt x="59" y="159"/>
                            <a:pt x="68" y="159"/>
                            <a:pt x="68" y="159"/>
                          </a:cubicBezTo>
                          <a:cubicBezTo>
                            <a:pt x="68" y="159"/>
                            <a:pt x="68" y="155"/>
                            <a:pt x="68" y="155"/>
                          </a:cubicBezTo>
                          <a:cubicBezTo>
                            <a:pt x="72" y="155"/>
                            <a:pt x="104" y="155"/>
                            <a:pt x="108" y="155"/>
                          </a:cubicBezTo>
                          <a:cubicBezTo>
                            <a:pt x="108" y="155"/>
                            <a:pt x="108" y="159"/>
                            <a:pt x="108" y="159"/>
                          </a:cubicBezTo>
                          <a:cubicBezTo>
                            <a:pt x="108" y="159"/>
                            <a:pt x="117" y="159"/>
                            <a:pt x="119" y="159"/>
                          </a:cubicBezTo>
                          <a:cubicBezTo>
                            <a:pt x="120" y="161"/>
                            <a:pt x="122" y="165"/>
                            <a:pt x="122" y="165"/>
                          </a:cubicBezTo>
                          <a:cubicBezTo>
                            <a:pt x="127" y="165"/>
                            <a:pt x="127" y="165"/>
                            <a:pt x="127" y="165"/>
                          </a:cubicBezTo>
                          <a:cubicBezTo>
                            <a:pt x="128" y="165"/>
                            <a:pt x="129" y="166"/>
                            <a:pt x="129" y="167"/>
                          </a:cubicBezTo>
                          <a:cubicBezTo>
                            <a:pt x="129" y="167"/>
                            <a:pt x="129" y="167"/>
                            <a:pt x="129" y="167"/>
                          </a:cubicBezTo>
                          <a:cubicBezTo>
                            <a:pt x="129" y="167"/>
                            <a:pt x="131" y="173"/>
                            <a:pt x="132" y="174"/>
                          </a:cubicBezTo>
                          <a:cubicBezTo>
                            <a:pt x="132" y="175"/>
                            <a:pt x="131" y="175"/>
                            <a:pt x="130" y="1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49"/>
                    <p:cNvSpPr>
                      <a:spLocks/>
                    </p:cNvSpPr>
                    <p:nvPr/>
                  </p:nvSpPr>
                  <p:spPr bwMode="auto">
                    <a:xfrm>
                      <a:off x="6142038"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50"/>
                    <p:cNvSpPr>
                      <a:spLocks/>
                    </p:cNvSpPr>
                    <p:nvPr/>
                  </p:nvSpPr>
                  <p:spPr bwMode="auto">
                    <a:xfrm>
                      <a:off x="6188076"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51"/>
                    <p:cNvSpPr>
                      <a:spLocks/>
                    </p:cNvSpPr>
                    <p:nvPr/>
                  </p:nvSpPr>
                  <p:spPr bwMode="auto">
                    <a:xfrm>
                      <a:off x="6232526"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52"/>
                    <p:cNvSpPr>
                      <a:spLocks/>
                    </p:cNvSpPr>
                    <p:nvPr/>
                  </p:nvSpPr>
                  <p:spPr bwMode="auto">
                    <a:xfrm>
                      <a:off x="6278563"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53"/>
                    <p:cNvSpPr>
                      <a:spLocks/>
                    </p:cNvSpPr>
                    <p:nvPr/>
                  </p:nvSpPr>
                  <p:spPr bwMode="auto">
                    <a:xfrm>
                      <a:off x="6324601"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54"/>
                    <p:cNvSpPr>
                      <a:spLocks/>
                    </p:cNvSpPr>
                    <p:nvPr/>
                  </p:nvSpPr>
                  <p:spPr bwMode="auto">
                    <a:xfrm>
                      <a:off x="6370638"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55"/>
                    <p:cNvSpPr>
                      <a:spLocks/>
                    </p:cNvSpPr>
                    <p:nvPr/>
                  </p:nvSpPr>
                  <p:spPr bwMode="auto">
                    <a:xfrm>
                      <a:off x="6164263"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56"/>
                    <p:cNvSpPr>
                      <a:spLocks/>
                    </p:cNvSpPr>
                    <p:nvPr/>
                  </p:nvSpPr>
                  <p:spPr bwMode="auto">
                    <a:xfrm>
                      <a:off x="6210301"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57"/>
                    <p:cNvSpPr>
                      <a:spLocks/>
                    </p:cNvSpPr>
                    <p:nvPr/>
                  </p:nvSpPr>
                  <p:spPr bwMode="auto">
                    <a:xfrm>
                      <a:off x="6256338"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58"/>
                    <p:cNvSpPr>
                      <a:spLocks/>
                    </p:cNvSpPr>
                    <p:nvPr/>
                  </p:nvSpPr>
                  <p:spPr bwMode="auto">
                    <a:xfrm>
                      <a:off x="6300788" y="3721101"/>
                      <a:ext cx="31750"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59"/>
                    <p:cNvSpPr>
                      <a:spLocks/>
                    </p:cNvSpPr>
                    <p:nvPr/>
                  </p:nvSpPr>
                  <p:spPr bwMode="auto">
                    <a:xfrm>
                      <a:off x="6346826"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3" name="文本框 12"/>
              <p:cNvSpPr txBox="1"/>
              <p:nvPr/>
            </p:nvSpPr>
            <p:spPr>
              <a:xfrm>
                <a:off x="3638290" y="5171221"/>
                <a:ext cx="1337824"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大数据</a:t>
                </a:r>
                <a:endParaRPr lang="en-US" altLang="zh-CN" sz="1200" dirty="0" smtClean="0">
                  <a:solidFill>
                    <a:schemeClr val="bg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3232810" y="3734259"/>
              <a:ext cx="1337824" cy="940001"/>
              <a:chOff x="3851410" y="3786091"/>
              <a:chExt cx="1337824" cy="940001"/>
            </a:xfrm>
          </p:grpSpPr>
          <p:grpSp>
            <p:nvGrpSpPr>
              <p:cNvPr id="38" name="组合 37"/>
              <p:cNvGrpSpPr/>
              <p:nvPr/>
            </p:nvGrpSpPr>
            <p:grpSpPr>
              <a:xfrm>
                <a:off x="4048703" y="3786091"/>
                <a:ext cx="940001" cy="940001"/>
                <a:chOff x="4048703" y="3786091"/>
                <a:chExt cx="940001" cy="940001"/>
              </a:xfrm>
            </p:grpSpPr>
            <p:sp>
              <p:nvSpPr>
                <p:cNvPr id="17" name="椭圆 16"/>
                <p:cNvSpPr/>
                <p:nvPr/>
              </p:nvSpPr>
              <p:spPr>
                <a:xfrm>
                  <a:off x="4048703" y="3786091"/>
                  <a:ext cx="940001" cy="940001"/>
                </a:xfrm>
                <a:prstGeom prst="ellipse">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18"/>
                <p:cNvSpPr>
                  <a:spLocks/>
                </p:cNvSpPr>
                <p:nvPr/>
              </p:nvSpPr>
              <p:spPr bwMode="auto">
                <a:xfrm>
                  <a:off x="4327758" y="3872570"/>
                  <a:ext cx="381890" cy="365445"/>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p:cNvSpPr txBox="1"/>
              <p:nvPr/>
            </p:nvSpPr>
            <p:spPr>
              <a:xfrm>
                <a:off x="3851410" y="4244860"/>
                <a:ext cx="1337824" cy="307777"/>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实名认证</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2161100" y="1977800"/>
              <a:ext cx="1655673" cy="1655673"/>
              <a:chOff x="1693338" y="1856194"/>
              <a:chExt cx="1655673" cy="1655673"/>
            </a:xfrm>
          </p:grpSpPr>
          <p:sp>
            <p:nvSpPr>
              <p:cNvPr id="6" name="椭圆 5"/>
              <p:cNvSpPr/>
              <p:nvPr/>
            </p:nvSpPr>
            <p:spPr>
              <a:xfrm>
                <a:off x="1693338" y="1856194"/>
                <a:ext cx="1655673" cy="1655673"/>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839941" y="2935057"/>
                <a:ext cx="1337824"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云计算</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22" name="Freeform 5"/>
              <p:cNvSpPr>
                <a:spLocks noEditPoints="1"/>
              </p:cNvSpPr>
              <p:nvPr/>
            </p:nvSpPr>
            <p:spPr bwMode="auto">
              <a:xfrm>
                <a:off x="2038466" y="2092803"/>
                <a:ext cx="965415" cy="862840"/>
              </a:xfrm>
              <a:custGeom>
                <a:avLst/>
                <a:gdLst>
                  <a:gd name="T0" fmla="*/ 200 w 200"/>
                  <a:gd name="T1" fmla="*/ 62 h 178"/>
                  <a:gd name="T2" fmla="*/ 176 w 200"/>
                  <a:gd name="T3" fmla="*/ 39 h 178"/>
                  <a:gd name="T4" fmla="*/ 171 w 200"/>
                  <a:gd name="T5" fmla="*/ 39 h 178"/>
                  <a:gd name="T6" fmla="*/ 171 w 200"/>
                  <a:gd name="T7" fmla="*/ 38 h 178"/>
                  <a:gd name="T8" fmla="*/ 135 w 200"/>
                  <a:gd name="T9" fmla="*/ 3 h 178"/>
                  <a:gd name="T10" fmla="*/ 106 w 200"/>
                  <a:gd name="T11" fmla="*/ 16 h 178"/>
                  <a:gd name="T12" fmla="*/ 70 w 200"/>
                  <a:gd name="T13" fmla="*/ 0 h 178"/>
                  <a:gd name="T14" fmla="*/ 24 w 200"/>
                  <a:gd name="T15" fmla="*/ 45 h 178"/>
                  <a:gd name="T16" fmla="*/ 26 w 200"/>
                  <a:gd name="T17" fmla="*/ 59 h 178"/>
                  <a:gd name="T18" fmla="*/ 0 w 200"/>
                  <a:gd name="T19" fmla="*/ 89 h 178"/>
                  <a:gd name="T20" fmla="*/ 31 w 200"/>
                  <a:gd name="T21" fmla="*/ 119 h 178"/>
                  <a:gd name="T22" fmla="*/ 43 w 200"/>
                  <a:gd name="T23" fmla="*/ 117 h 178"/>
                  <a:gd name="T24" fmla="*/ 60 w 200"/>
                  <a:gd name="T25" fmla="*/ 133 h 178"/>
                  <a:gd name="T26" fmla="*/ 61 w 200"/>
                  <a:gd name="T27" fmla="*/ 133 h 178"/>
                  <a:gd name="T28" fmla="*/ 73 w 200"/>
                  <a:gd name="T29" fmla="*/ 143 h 178"/>
                  <a:gd name="T30" fmla="*/ 84 w 200"/>
                  <a:gd name="T31" fmla="*/ 131 h 178"/>
                  <a:gd name="T32" fmla="*/ 77 w 200"/>
                  <a:gd name="T33" fmla="*/ 122 h 178"/>
                  <a:gd name="T34" fmla="*/ 78 w 200"/>
                  <a:gd name="T35" fmla="*/ 116 h 178"/>
                  <a:gd name="T36" fmla="*/ 78 w 200"/>
                  <a:gd name="T37" fmla="*/ 115 h 178"/>
                  <a:gd name="T38" fmla="*/ 88 w 200"/>
                  <a:gd name="T39" fmla="*/ 117 h 178"/>
                  <a:gd name="T40" fmla="*/ 92 w 200"/>
                  <a:gd name="T41" fmla="*/ 117 h 178"/>
                  <a:gd name="T42" fmla="*/ 97 w 200"/>
                  <a:gd name="T43" fmla="*/ 131 h 178"/>
                  <a:gd name="T44" fmla="*/ 89 w 200"/>
                  <a:gd name="T45" fmla="*/ 141 h 178"/>
                  <a:gd name="T46" fmla="*/ 99 w 200"/>
                  <a:gd name="T47" fmla="*/ 151 h 178"/>
                  <a:gd name="T48" fmla="*/ 109 w 200"/>
                  <a:gd name="T49" fmla="*/ 140 h 178"/>
                  <a:gd name="T50" fmla="*/ 109 w 200"/>
                  <a:gd name="T51" fmla="*/ 139 h 178"/>
                  <a:gd name="T52" fmla="*/ 117 w 200"/>
                  <a:gd name="T53" fmla="*/ 140 h 178"/>
                  <a:gd name="T54" fmla="*/ 142 w 200"/>
                  <a:gd name="T55" fmla="*/ 116 h 178"/>
                  <a:gd name="T56" fmla="*/ 152 w 200"/>
                  <a:gd name="T57" fmla="*/ 117 h 178"/>
                  <a:gd name="T58" fmla="*/ 177 w 200"/>
                  <a:gd name="T59" fmla="*/ 93 h 178"/>
                  <a:gd name="T60" fmla="*/ 175 w 200"/>
                  <a:gd name="T61" fmla="*/ 84 h 178"/>
                  <a:gd name="T62" fmla="*/ 176 w 200"/>
                  <a:gd name="T63" fmla="*/ 84 h 178"/>
                  <a:gd name="T64" fmla="*/ 200 w 200"/>
                  <a:gd name="T65" fmla="*/ 62 h 178"/>
                  <a:gd name="T66" fmla="*/ 117 w 200"/>
                  <a:gd name="T67" fmla="*/ 147 h 178"/>
                  <a:gd name="T68" fmla="*/ 120 w 200"/>
                  <a:gd name="T69" fmla="*/ 145 h 178"/>
                  <a:gd name="T70" fmla="*/ 117 w 200"/>
                  <a:gd name="T71" fmla="*/ 143 h 178"/>
                  <a:gd name="T72" fmla="*/ 114 w 200"/>
                  <a:gd name="T73" fmla="*/ 145 h 178"/>
                  <a:gd name="T74" fmla="*/ 117 w 200"/>
                  <a:gd name="T75" fmla="*/ 147 h 178"/>
                  <a:gd name="T76" fmla="*/ 116 w 200"/>
                  <a:gd name="T77" fmla="*/ 168 h 178"/>
                  <a:gd name="T78" fmla="*/ 111 w 200"/>
                  <a:gd name="T79" fmla="*/ 173 h 178"/>
                  <a:gd name="T80" fmla="*/ 117 w 200"/>
                  <a:gd name="T81" fmla="*/ 178 h 178"/>
                  <a:gd name="T82" fmla="*/ 122 w 200"/>
                  <a:gd name="T83" fmla="*/ 173 h 178"/>
                  <a:gd name="T84" fmla="*/ 116 w 200"/>
                  <a:gd name="T85" fmla="*/ 168 h 178"/>
                  <a:gd name="T86" fmla="*/ 116 w 200"/>
                  <a:gd name="T87" fmla="*/ 155 h 178"/>
                  <a:gd name="T88" fmla="*/ 111 w 200"/>
                  <a:gd name="T89" fmla="*/ 150 h 178"/>
                  <a:gd name="T90" fmla="*/ 106 w 200"/>
                  <a:gd name="T91" fmla="*/ 155 h 178"/>
                  <a:gd name="T92" fmla="*/ 111 w 200"/>
                  <a:gd name="T93" fmla="*/ 160 h 178"/>
                  <a:gd name="T94" fmla="*/ 116 w 200"/>
                  <a:gd name="T95" fmla="*/ 155 h 178"/>
                  <a:gd name="T96" fmla="*/ 97 w 200"/>
                  <a:gd name="T97" fmla="*/ 156 h 178"/>
                  <a:gd name="T98" fmla="*/ 89 w 200"/>
                  <a:gd name="T99" fmla="*/ 164 h 178"/>
                  <a:gd name="T100" fmla="*/ 98 w 200"/>
                  <a:gd name="T101" fmla="*/ 172 h 178"/>
                  <a:gd name="T102" fmla="*/ 106 w 200"/>
                  <a:gd name="T103" fmla="*/ 163 h 178"/>
                  <a:gd name="T104" fmla="*/ 97 w 200"/>
                  <a:gd name="T105"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178">
                    <a:moveTo>
                      <a:pt x="200" y="62"/>
                    </a:moveTo>
                    <a:cubicBezTo>
                      <a:pt x="200" y="49"/>
                      <a:pt x="189" y="39"/>
                      <a:pt x="176" y="39"/>
                    </a:cubicBezTo>
                    <a:cubicBezTo>
                      <a:pt x="174" y="39"/>
                      <a:pt x="172" y="39"/>
                      <a:pt x="171" y="39"/>
                    </a:cubicBezTo>
                    <a:cubicBezTo>
                      <a:pt x="171" y="39"/>
                      <a:pt x="171" y="38"/>
                      <a:pt x="171" y="38"/>
                    </a:cubicBezTo>
                    <a:cubicBezTo>
                      <a:pt x="171" y="18"/>
                      <a:pt x="155" y="3"/>
                      <a:pt x="135" y="3"/>
                    </a:cubicBezTo>
                    <a:cubicBezTo>
                      <a:pt x="123" y="3"/>
                      <a:pt x="113" y="8"/>
                      <a:pt x="106" y="16"/>
                    </a:cubicBezTo>
                    <a:cubicBezTo>
                      <a:pt x="98" y="6"/>
                      <a:pt x="85" y="0"/>
                      <a:pt x="70" y="0"/>
                    </a:cubicBezTo>
                    <a:cubicBezTo>
                      <a:pt x="45" y="0"/>
                      <a:pt x="24" y="20"/>
                      <a:pt x="24" y="45"/>
                    </a:cubicBezTo>
                    <a:cubicBezTo>
                      <a:pt x="24" y="50"/>
                      <a:pt x="25" y="55"/>
                      <a:pt x="26" y="59"/>
                    </a:cubicBezTo>
                    <a:cubicBezTo>
                      <a:pt x="11" y="62"/>
                      <a:pt x="0" y="74"/>
                      <a:pt x="0" y="89"/>
                    </a:cubicBezTo>
                    <a:cubicBezTo>
                      <a:pt x="0" y="106"/>
                      <a:pt x="14" y="119"/>
                      <a:pt x="31" y="119"/>
                    </a:cubicBezTo>
                    <a:cubicBezTo>
                      <a:pt x="36" y="119"/>
                      <a:pt x="39" y="119"/>
                      <a:pt x="43" y="117"/>
                    </a:cubicBezTo>
                    <a:cubicBezTo>
                      <a:pt x="44" y="126"/>
                      <a:pt x="51" y="133"/>
                      <a:pt x="60" y="133"/>
                    </a:cubicBezTo>
                    <a:cubicBezTo>
                      <a:pt x="61" y="133"/>
                      <a:pt x="61" y="133"/>
                      <a:pt x="61" y="133"/>
                    </a:cubicBezTo>
                    <a:cubicBezTo>
                      <a:pt x="62" y="138"/>
                      <a:pt x="67" y="143"/>
                      <a:pt x="73" y="143"/>
                    </a:cubicBezTo>
                    <a:cubicBezTo>
                      <a:pt x="79" y="143"/>
                      <a:pt x="84" y="137"/>
                      <a:pt x="84" y="131"/>
                    </a:cubicBezTo>
                    <a:cubicBezTo>
                      <a:pt x="84" y="127"/>
                      <a:pt x="81" y="123"/>
                      <a:pt x="77" y="122"/>
                    </a:cubicBezTo>
                    <a:cubicBezTo>
                      <a:pt x="78" y="120"/>
                      <a:pt x="78" y="118"/>
                      <a:pt x="78" y="116"/>
                    </a:cubicBezTo>
                    <a:cubicBezTo>
                      <a:pt x="78" y="115"/>
                      <a:pt x="78" y="115"/>
                      <a:pt x="78" y="115"/>
                    </a:cubicBezTo>
                    <a:cubicBezTo>
                      <a:pt x="81" y="116"/>
                      <a:pt x="84" y="117"/>
                      <a:pt x="88" y="117"/>
                    </a:cubicBezTo>
                    <a:cubicBezTo>
                      <a:pt x="89" y="117"/>
                      <a:pt x="90" y="117"/>
                      <a:pt x="92" y="117"/>
                    </a:cubicBezTo>
                    <a:cubicBezTo>
                      <a:pt x="92" y="122"/>
                      <a:pt x="94" y="127"/>
                      <a:pt x="97" y="131"/>
                    </a:cubicBezTo>
                    <a:cubicBezTo>
                      <a:pt x="92" y="132"/>
                      <a:pt x="88" y="136"/>
                      <a:pt x="89" y="141"/>
                    </a:cubicBezTo>
                    <a:cubicBezTo>
                      <a:pt x="89" y="146"/>
                      <a:pt x="93" y="151"/>
                      <a:pt x="99" y="151"/>
                    </a:cubicBezTo>
                    <a:cubicBezTo>
                      <a:pt x="105" y="150"/>
                      <a:pt x="109" y="146"/>
                      <a:pt x="109" y="140"/>
                    </a:cubicBezTo>
                    <a:cubicBezTo>
                      <a:pt x="109" y="140"/>
                      <a:pt x="109" y="139"/>
                      <a:pt x="109" y="139"/>
                    </a:cubicBezTo>
                    <a:cubicBezTo>
                      <a:pt x="111" y="140"/>
                      <a:pt x="114" y="140"/>
                      <a:pt x="117" y="140"/>
                    </a:cubicBezTo>
                    <a:cubicBezTo>
                      <a:pt x="131" y="140"/>
                      <a:pt x="142" y="129"/>
                      <a:pt x="142" y="116"/>
                    </a:cubicBezTo>
                    <a:cubicBezTo>
                      <a:pt x="145" y="117"/>
                      <a:pt x="148" y="117"/>
                      <a:pt x="152" y="117"/>
                    </a:cubicBezTo>
                    <a:cubicBezTo>
                      <a:pt x="166" y="117"/>
                      <a:pt x="177" y="106"/>
                      <a:pt x="177" y="93"/>
                    </a:cubicBezTo>
                    <a:cubicBezTo>
                      <a:pt x="177" y="90"/>
                      <a:pt x="176" y="87"/>
                      <a:pt x="175" y="84"/>
                    </a:cubicBezTo>
                    <a:cubicBezTo>
                      <a:pt x="176" y="84"/>
                      <a:pt x="176" y="84"/>
                      <a:pt x="176" y="84"/>
                    </a:cubicBezTo>
                    <a:cubicBezTo>
                      <a:pt x="189" y="84"/>
                      <a:pt x="200" y="74"/>
                      <a:pt x="200" y="62"/>
                    </a:cubicBezTo>
                    <a:close/>
                    <a:moveTo>
                      <a:pt x="117" y="147"/>
                    </a:moveTo>
                    <a:cubicBezTo>
                      <a:pt x="119" y="147"/>
                      <a:pt x="120" y="146"/>
                      <a:pt x="120" y="145"/>
                    </a:cubicBezTo>
                    <a:cubicBezTo>
                      <a:pt x="120" y="144"/>
                      <a:pt x="118" y="142"/>
                      <a:pt x="117" y="143"/>
                    </a:cubicBezTo>
                    <a:cubicBezTo>
                      <a:pt x="116" y="143"/>
                      <a:pt x="114" y="144"/>
                      <a:pt x="114" y="145"/>
                    </a:cubicBezTo>
                    <a:cubicBezTo>
                      <a:pt x="115" y="146"/>
                      <a:pt x="116" y="148"/>
                      <a:pt x="117" y="147"/>
                    </a:cubicBezTo>
                    <a:close/>
                    <a:moveTo>
                      <a:pt x="116" y="168"/>
                    </a:moveTo>
                    <a:cubicBezTo>
                      <a:pt x="113" y="168"/>
                      <a:pt x="111" y="170"/>
                      <a:pt x="111" y="173"/>
                    </a:cubicBezTo>
                    <a:cubicBezTo>
                      <a:pt x="111" y="176"/>
                      <a:pt x="114" y="178"/>
                      <a:pt x="117" y="178"/>
                    </a:cubicBezTo>
                    <a:cubicBezTo>
                      <a:pt x="120" y="178"/>
                      <a:pt x="122" y="175"/>
                      <a:pt x="122" y="173"/>
                    </a:cubicBezTo>
                    <a:cubicBezTo>
                      <a:pt x="122" y="170"/>
                      <a:pt x="119" y="167"/>
                      <a:pt x="116" y="168"/>
                    </a:cubicBezTo>
                    <a:close/>
                    <a:moveTo>
                      <a:pt x="116" y="155"/>
                    </a:moveTo>
                    <a:cubicBezTo>
                      <a:pt x="116" y="152"/>
                      <a:pt x="114" y="150"/>
                      <a:pt x="111" y="150"/>
                    </a:cubicBezTo>
                    <a:cubicBezTo>
                      <a:pt x="108" y="150"/>
                      <a:pt x="106" y="152"/>
                      <a:pt x="106" y="155"/>
                    </a:cubicBezTo>
                    <a:cubicBezTo>
                      <a:pt x="106" y="158"/>
                      <a:pt x="108" y="161"/>
                      <a:pt x="111" y="160"/>
                    </a:cubicBezTo>
                    <a:cubicBezTo>
                      <a:pt x="114" y="160"/>
                      <a:pt x="117" y="158"/>
                      <a:pt x="116" y="155"/>
                    </a:cubicBezTo>
                    <a:close/>
                    <a:moveTo>
                      <a:pt x="97" y="156"/>
                    </a:moveTo>
                    <a:cubicBezTo>
                      <a:pt x="92" y="156"/>
                      <a:pt x="89" y="159"/>
                      <a:pt x="89" y="164"/>
                    </a:cubicBezTo>
                    <a:cubicBezTo>
                      <a:pt x="89" y="168"/>
                      <a:pt x="93" y="172"/>
                      <a:pt x="98" y="172"/>
                    </a:cubicBezTo>
                    <a:cubicBezTo>
                      <a:pt x="102" y="172"/>
                      <a:pt x="106" y="168"/>
                      <a:pt x="106" y="163"/>
                    </a:cubicBezTo>
                    <a:cubicBezTo>
                      <a:pt x="106" y="159"/>
                      <a:pt x="102" y="155"/>
                      <a:pt x="97" y="1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4344596" y="2481320"/>
              <a:ext cx="996661" cy="996661"/>
              <a:chOff x="5323937" y="1118720"/>
              <a:chExt cx="996661" cy="996661"/>
            </a:xfrm>
          </p:grpSpPr>
          <p:sp>
            <p:nvSpPr>
              <p:cNvPr id="14" name="椭圆 13"/>
              <p:cNvSpPr/>
              <p:nvPr/>
            </p:nvSpPr>
            <p:spPr>
              <a:xfrm>
                <a:off x="5323937" y="1118720"/>
                <a:ext cx="996661" cy="996661"/>
              </a:xfrm>
              <a:prstGeom prst="ellipse">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78623" y="1669454"/>
                <a:ext cx="902811" cy="307777"/>
              </a:xfrm>
              <a:prstGeom prst="rect">
                <a:avLst/>
              </a:prstGeom>
            </p:spPr>
            <p:txBody>
              <a:bodyPr wrap="none">
                <a:spAutoFit/>
              </a:bodyPr>
              <a:lstStyle/>
              <a:p>
                <a:pPr algn="ct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智能推荐</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585865" y="1222053"/>
                <a:ext cx="499202" cy="469980"/>
                <a:chOff x="5772150" y="3122613"/>
                <a:chExt cx="650876" cy="612775"/>
              </a:xfrm>
            </p:grpSpPr>
            <p:sp>
              <p:nvSpPr>
                <p:cNvPr id="31" name="Freeform 13"/>
                <p:cNvSpPr>
                  <a:spLocks noEditPoints="1"/>
                </p:cNvSpPr>
                <p:nvPr/>
              </p:nvSpPr>
              <p:spPr bwMode="auto">
                <a:xfrm>
                  <a:off x="5772150" y="3195638"/>
                  <a:ext cx="536575" cy="539750"/>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4"/>
                <p:cNvSpPr>
                  <a:spLocks/>
                </p:cNvSpPr>
                <p:nvPr/>
              </p:nvSpPr>
              <p:spPr bwMode="auto">
                <a:xfrm>
                  <a:off x="5834063" y="3122613"/>
                  <a:ext cx="588963" cy="509588"/>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1" name="组合 90"/>
            <p:cNvGrpSpPr/>
            <p:nvPr/>
          </p:nvGrpSpPr>
          <p:grpSpPr>
            <a:xfrm>
              <a:off x="696678" y="2685493"/>
              <a:ext cx="1337824" cy="940001"/>
              <a:chOff x="2207802" y="3912247"/>
              <a:chExt cx="1337824" cy="940001"/>
            </a:xfrm>
          </p:grpSpPr>
          <p:sp>
            <p:nvSpPr>
              <p:cNvPr id="15" name="椭圆 14"/>
              <p:cNvSpPr/>
              <p:nvPr/>
            </p:nvSpPr>
            <p:spPr>
              <a:xfrm>
                <a:off x="2406714" y="3912247"/>
                <a:ext cx="940001" cy="940001"/>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207802" y="4393594"/>
                <a:ext cx="1337824" cy="307777"/>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手机防盗</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nvGrpSpPr>
              <p:cNvPr id="87" name="Group 62"/>
              <p:cNvGrpSpPr>
                <a:grpSpLocks noChangeAspect="1"/>
              </p:cNvGrpSpPr>
              <p:nvPr/>
            </p:nvGrpSpPr>
            <p:grpSpPr bwMode="auto">
              <a:xfrm>
                <a:off x="2704946" y="4007758"/>
                <a:ext cx="374015" cy="403388"/>
                <a:chOff x="3649" y="1954"/>
                <a:chExt cx="382" cy="412"/>
              </a:xfrm>
            </p:grpSpPr>
            <p:sp>
              <p:nvSpPr>
                <p:cNvPr id="88" name="AutoShape 61"/>
                <p:cNvSpPr>
                  <a:spLocks noChangeAspect="1" noChangeArrowheads="1" noTextEdit="1"/>
                </p:cNvSpPr>
                <p:nvPr/>
              </p:nvSpPr>
              <p:spPr bwMode="auto">
                <a:xfrm>
                  <a:off x="3649" y="1954"/>
                  <a:ext cx="38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3"/>
                <p:cNvSpPr>
                  <a:spLocks/>
                </p:cNvSpPr>
                <p:nvPr/>
              </p:nvSpPr>
              <p:spPr bwMode="auto">
                <a:xfrm>
                  <a:off x="3779" y="1956"/>
                  <a:ext cx="252" cy="285"/>
                </a:xfrm>
                <a:custGeom>
                  <a:avLst/>
                  <a:gdLst>
                    <a:gd name="T0" fmla="*/ 32 w 105"/>
                    <a:gd name="T1" fmla="*/ 118 h 118"/>
                    <a:gd name="T2" fmla="*/ 1 w 105"/>
                    <a:gd name="T3" fmla="*/ 105 h 118"/>
                    <a:gd name="T4" fmla="*/ 1 w 105"/>
                    <a:gd name="T5" fmla="*/ 105 h 118"/>
                    <a:gd name="T6" fmla="*/ 0 w 105"/>
                    <a:gd name="T7" fmla="*/ 104 h 118"/>
                    <a:gd name="T8" fmla="*/ 19 w 105"/>
                    <a:gd name="T9" fmla="*/ 85 h 118"/>
                    <a:gd name="T10" fmla="*/ 20 w 105"/>
                    <a:gd name="T11" fmla="*/ 86 h 118"/>
                    <a:gd name="T12" fmla="*/ 32 w 105"/>
                    <a:gd name="T13" fmla="*/ 91 h 118"/>
                    <a:gd name="T14" fmla="*/ 32 w 105"/>
                    <a:gd name="T15" fmla="*/ 91 h 118"/>
                    <a:gd name="T16" fmla="*/ 43 w 105"/>
                    <a:gd name="T17" fmla="*/ 86 h 118"/>
                    <a:gd name="T18" fmla="*/ 43 w 105"/>
                    <a:gd name="T19" fmla="*/ 86 h 118"/>
                    <a:gd name="T20" fmla="*/ 74 w 105"/>
                    <a:gd name="T21" fmla="*/ 56 h 118"/>
                    <a:gd name="T22" fmla="*/ 79 w 105"/>
                    <a:gd name="T23" fmla="*/ 44 h 118"/>
                    <a:gd name="T24" fmla="*/ 79 w 105"/>
                    <a:gd name="T25" fmla="*/ 44 h 118"/>
                    <a:gd name="T26" fmla="*/ 74 w 105"/>
                    <a:gd name="T27" fmla="*/ 33 h 118"/>
                    <a:gd name="T28" fmla="*/ 74 w 105"/>
                    <a:gd name="T29" fmla="*/ 33 h 118"/>
                    <a:gd name="T30" fmla="*/ 73 w 105"/>
                    <a:gd name="T31" fmla="*/ 31 h 118"/>
                    <a:gd name="T32" fmla="*/ 61 w 105"/>
                    <a:gd name="T33" fmla="*/ 27 h 118"/>
                    <a:gd name="T34" fmla="*/ 61 w 105"/>
                    <a:gd name="T35" fmla="*/ 27 h 118"/>
                    <a:gd name="T36" fmla="*/ 49 w 105"/>
                    <a:gd name="T37" fmla="*/ 31 h 118"/>
                    <a:gd name="T38" fmla="*/ 49 w 105"/>
                    <a:gd name="T39" fmla="*/ 31 h 118"/>
                    <a:gd name="T40" fmla="*/ 37 w 105"/>
                    <a:gd name="T41" fmla="*/ 44 h 118"/>
                    <a:gd name="T42" fmla="*/ 18 w 105"/>
                    <a:gd name="T43" fmla="*/ 44 h 118"/>
                    <a:gd name="T44" fmla="*/ 18 w 105"/>
                    <a:gd name="T45" fmla="*/ 44 h 118"/>
                    <a:gd name="T46" fmla="*/ 18 w 105"/>
                    <a:gd name="T47" fmla="*/ 25 h 118"/>
                    <a:gd name="T48" fmla="*/ 18 w 105"/>
                    <a:gd name="T49" fmla="*/ 25 h 118"/>
                    <a:gd name="T50" fmla="*/ 31 w 105"/>
                    <a:gd name="T51" fmla="*/ 13 h 118"/>
                    <a:gd name="T52" fmla="*/ 61 w 105"/>
                    <a:gd name="T53" fmla="*/ 0 h 118"/>
                    <a:gd name="T54" fmla="*/ 61 w 105"/>
                    <a:gd name="T55" fmla="*/ 0 h 118"/>
                    <a:gd name="T56" fmla="*/ 91 w 105"/>
                    <a:gd name="T57" fmla="*/ 13 h 118"/>
                    <a:gd name="T58" fmla="*/ 91 w 105"/>
                    <a:gd name="T59" fmla="*/ 13 h 118"/>
                    <a:gd name="T60" fmla="*/ 93 w 105"/>
                    <a:gd name="T61" fmla="*/ 14 h 118"/>
                    <a:gd name="T62" fmla="*/ 105 w 105"/>
                    <a:gd name="T63" fmla="*/ 44 h 118"/>
                    <a:gd name="T64" fmla="*/ 105 w 105"/>
                    <a:gd name="T65" fmla="*/ 44 h 118"/>
                    <a:gd name="T66" fmla="*/ 93 w 105"/>
                    <a:gd name="T67" fmla="*/ 74 h 118"/>
                    <a:gd name="T68" fmla="*/ 93 w 105"/>
                    <a:gd name="T69" fmla="*/ 74 h 118"/>
                    <a:gd name="T70" fmla="*/ 62 w 105"/>
                    <a:gd name="T71" fmla="*/ 105 h 118"/>
                    <a:gd name="T72" fmla="*/ 32 w 105"/>
                    <a:gd name="T73" fmla="*/ 118 h 118"/>
                    <a:gd name="T74" fmla="*/ 32 w 105"/>
                    <a:gd name="T75" fmla="*/ 118 h 118"/>
                    <a:gd name="T76" fmla="*/ 32 w 105"/>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5" h="118">
                      <a:moveTo>
                        <a:pt x="32" y="118"/>
                      </a:moveTo>
                      <a:cubicBezTo>
                        <a:pt x="21" y="118"/>
                        <a:pt x="10" y="113"/>
                        <a:pt x="1" y="105"/>
                      </a:cubicBezTo>
                      <a:cubicBezTo>
                        <a:pt x="1" y="105"/>
                        <a:pt x="1" y="105"/>
                        <a:pt x="1" y="105"/>
                      </a:cubicBezTo>
                      <a:cubicBezTo>
                        <a:pt x="0" y="104"/>
                        <a:pt x="0" y="104"/>
                        <a:pt x="0" y="104"/>
                      </a:cubicBezTo>
                      <a:cubicBezTo>
                        <a:pt x="19" y="85"/>
                        <a:pt x="19" y="85"/>
                        <a:pt x="19" y="85"/>
                      </a:cubicBezTo>
                      <a:cubicBezTo>
                        <a:pt x="20" y="86"/>
                        <a:pt x="20" y="86"/>
                        <a:pt x="20" y="86"/>
                      </a:cubicBezTo>
                      <a:cubicBezTo>
                        <a:pt x="23" y="90"/>
                        <a:pt x="27" y="91"/>
                        <a:pt x="32" y="91"/>
                      </a:cubicBezTo>
                      <a:cubicBezTo>
                        <a:pt x="32" y="91"/>
                        <a:pt x="32" y="91"/>
                        <a:pt x="32" y="91"/>
                      </a:cubicBezTo>
                      <a:cubicBezTo>
                        <a:pt x="36" y="91"/>
                        <a:pt x="40" y="90"/>
                        <a:pt x="43" y="86"/>
                      </a:cubicBezTo>
                      <a:cubicBezTo>
                        <a:pt x="43" y="86"/>
                        <a:pt x="43" y="86"/>
                        <a:pt x="43" y="86"/>
                      </a:cubicBezTo>
                      <a:cubicBezTo>
                        <a:pt x="74" y="56"/>
                        <a:pt x="74" y="56"/>
                        <a:pt x="74" y="56"/>
                      </a:cubicBezTo>
                      <a:cubicBezTo>
                        <a:pt x="77" y="53"/>
                        <a:pt x="79" y="48"/>
                        <a:pt x="79" y="44"/>
                      </a:cubicBezTo>
                      <a:cubicBezTo>
                        <a:pt x="79" y="44"/>
                        <a:pt x="79" y="44"/>
                        <a:pt x="79" y="44"/>
                      </a:cubicBezTo>
                      <a:cubicBezTo>
                        <a:pt x="79" y="40"/>
                        <a:pt x="77" y="36"/>
                        <a:pt x="74" y="33"/>
                      </a:cubicBezTo>
                      <a:cubicBezTo>
                        <a:pt x="74" y="33"/>
                        <a:pt x="74" y="33"/>
                        <a:pt x="74" y="33"/>
                      </a:cubicBezTo>
                      <a:cubicBezTo>
                        <a:pt x="73" y="31"/>
                        <a:pt x="73" y="31"/>
                        <a:pt x="73" y="31"/>
                      </a:cubicBezTo>
                      <a:cubicBezTo>
                        <a:pt x="69" y="28"/>
                        <a:pt x="65" y="27"/>
                        <a:pt x="61" y="27"/>
                      </a:cubicBezTo>
                      <a:cubicBezTo>
                        <a:pt x="61" y="27"/>
                        <a:pt x="61" y="27"/>
                        <a:pt x="61" y="27"/>
                      </a:cubicBezTo>
                      <a:cubicBezTo>
                        <a:pt x="57" y="27"/>
                        <a:pt x="53" y="28"/>
                        <a:pt x="49" y="31"/>
                      </a:cubicBezTo>
                      <a:cubicBezTo>
                        <a:pt x="49" y="31"/>
                        <a:pt x="49" y="31"/>
                        <a:pt x="49" y="31"/>
                      </a:cubicBezTo>
                      <a:cubicBezTo>
                        <a:pt x="37" y="44"/>
                        <a:pt x="37" y="44"/>
                        <a:pt x="37" y="44"/>
                      </a:cubicBezTo>
                      <a:cubicBezTo>
                        <a:pt x="32" y="49"/>
                        <a:pt x="23" y="49"/>
                        <a:pt x="18" y="44"/>
                      </a:cubicBezTo>
                      <a:cubicBezTo>
                        <a:pt x="18" y="44"/>
                        <a:pt x="18" y="44"/>
                        <a:pt x="18" y="44"/>
                      </a:cubicBezTo>
                      <a:cubicBezTo>
                        <a:pt x="13" y="39"/>
                        <a:pt x="13" y="30"/>
                        <a:pt x="18" y="25"/>
                      </a:cubicBezTo>
                      <a:cubicBezTo>
                        <a:pt x="18" y="25"/>
                        <a:pt x="18" y="25"/>
                        <a:pt x="18" y="25"/>
                      </a:cubicBezTo>
                      <a:cubicBezTo>
                        <a:pt x="31" y="13"/>
                        <a:pt x="31" y="13"/>
                        <a:pt x="31" y="13"/>
                      </a:cubicBezTo>
                      <a:cubicBezTo>
                        <a:pt x="39" y="4"/>
                        <a:pt x="50" y="0"/>
                        <a:pt x="61" y="0"/>
                      </a:cubicBezTo>
                      <a:cubicBezTo>
                        <a:pt x="61" y="0"/>
                        <a:pt x="61" y="0"/>
                        <a:pt x="61" y="0"/>
                      </a:cubicBezTo>
                      <a:cubicBezTo>
                        <a:pt x="72" y="0"/>
                        <a:pt x="83" y="4"/>
                        <a:pt x="91" y="13"/>
                      </a:cubicBezTo>
                      <a:cubicBezTo>
                        <a:pt x="91" y="13"/>
                        <a:pt x="91" y="13"/>
                        <a:pt x="91" y="13"/>
                      </a:cubicBezTo>
                      <a:cubicBezTo>
                        <a:pt x="93" y="14"/>
                        <a:pt x="93" y="14"/>
                        <a:pt x="93" y="14"/>
                      </a:cubicBezTo>
                      <a:cubicBezTo>
                        <a:pt x="101" y="22"/>
                        <a:pt x="105" y="33"/>
                        <a:pt x="105" y="44"/>
                      </a:cubicBezTo>
                      <a:cubicBezTo>
                        <a:pt x="105" y="44"/>
                        <a:pt x="105" y="44"/>
                        <a:pt x="105" y="44"/>
                      </a:cubicBezTo>
                      <a:cubicBezTo>
                        <a:pt x="105" y="55"/>
                        <a:pt x="101" y="66"/>
                        <a:pt x="93" y="74"/>
                      </a:cubicBezTo>
                      <a:cubicBezTo>
                        <a:pt x="93" y="74"/>
                        <a:pt x="93" y="74"/>
                        <a:pt x="93" y="74"/>
                      </a:cubicBezTo>
                      <a:cubicBezTo>
                        <a:pt x="62" y="105"/>
                        <a:pt x="62" y="105"/>
                        <a:pt x="62" y="105"/>
                      </a:cubicBezTo>
                      <a:cubicBezTo>
                        <a:pt x="54" y="114"/>
                        <a:pt x="42" y="118"/>
                        <a:pt x="32" y="118"/>
                      </a:cubicBezTo>
                      <a:cubicBezTo>
                        <a:pt x="32" y="118"/>
                        <a:pt x="32" y="118"/>
                        <a:pt x="32" y="118"/>
                      </a:cubicBezTo>
                      <a:cubicBezTo>
                        <a:pt x="32" y="118"/>
                        <a:pt x="32" y="118"/>
                        <a:pt x="3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4"/>
                <p:cNvSpPr>
                  <a:spLocks/>
                </p:cNvSpPr>
                <p:nvPr/>
              </p:nvSpPr>
              <p:spPr bwMode="auto">
                <a:xfrm>
                  <a:off x="3647" y="2082"/>
                  <a:ext cx="252" cy="284"/>
                </a:xfrm>
                <a:custGeom>
                  <a:avLst/>
                  <a:gdLst>
                    <a:gd name="T0" fmla="*/ 44 w 105"/>
                    <a:gd name="T1" fmla="*/ 118 h 118"/>
                    <a:gd name="T2" fmla="*/ 14 w 105"/>
                    <a:gd name="T3" fmla="*/ 105 h 118"/>
                    <a:gd name="T4" fmla="*/ 14 w 105"/>
                    <a:gd name="T5" fmla="*/ 105 h 118"/>
                    <a:gd name="T6" fmla="*/ 12 w 105"/>
                    <a:gd name="T7" fmla="*/ 104 h 118"/>
                    <a:gd name="T8" fmla="*/ 0 w 105"/>
                    <a:gd name="T9" fmla="*/ 74 h 118"/>
                    <a:gd name="T10" fmla="*/ 0 w 105"/>
                    <a:gd name="T11" fmla="*/ 74 h 118"/>
                    <a:gd name="T12" fmla="*/ 12 w 105"/>
                    <a:gd name="T13" fmla="*/ 44 h 118"/>
                    <a:gd name="T14" fmla="*/ 12 w 105"/>
                    <a:gd name="T15" fmla="*/ 44 h 118"/>
                    <a:gd name="T16" fmla="*/ 43 w 105"/>
                    <a:gd name="T17" fmla="*/ 13 h 118"/>
                    <a:gd name="T18" fmla="*/ 73 w 105"/>
                    <a:gd name="T19" fmla="*/ 0 h 118"/>
                    <a:gd name="T20" fmla="*/ 73 w 105"/>
                    <a:gd name="T21" fmla="*/ 0 h 118"/>
                    <a:gd name="T22" fmla="*/ 98 w 105"/>
                    <a:gd name="T23" fmla="*/ 8 h 118"/>
                    <a:gd name="T24" fmla="*/ 98 w 105"/>
                    <a:gd name="T25" fmla="*/ 8 h 118"/>
                    <a:gd name="T26" fmla="*/ 101 w 105"/>
                    <a:gd name="T27" fmla="*/ 10 h 118"/>
                    <a:gd name="T28" fmla="*/ 101 w 105"/>
                    <a:gd name="T29" fmla="*/ 10 h 118"/>
                    <a:gd name="T30" fmla="*/ 104 w 105"/>
                    <a:gd name="T31" fmla="*/ 13 h 118"/>
                    <a:gd name="T32" fmla="*/ 105 w 105"/>
                    <a:gd name="T33" fmla="*/ 14 h 118"/>
                    <a:gd name="T34" fmla="*/ 105 w 105"/>
                    <a:gd name="T35" fmla="*/ 14 h 118"/>
                    <a:gd name="T36" fmla="*/ 105 w 105"/>
                    <a:gd name="T37" fmla="*/ 14 h 118"/>
                    <a:gd name="T38" fmla="*/ 86 w 105"/>
                    <a:gd name="T39" fmla="*/ 33 h 118"/>
                    <a:gd name="T40" fmla="*/ 86 w 105"/>
                    <a:gd name="T41" fmla="*/ 33 h 118"/>
                    <a:gd name="T42" fmla="*/ 85 w 105"/>
                    <a:gd name="T43" fmla="*/ 32 h 118"/>
                    <a:gd name="T44" fmla="*/ 73 w 105"/>
                    <a:gd name="T45" fmla="*/ 27 h 118"/>
                    <a:gd name="T46" fmla="*/ 73 w 105"/>
                    <a:gd name="T47" fmla="*/ 27 h 118"/>
                    <a:gd name="T48" fmla="*/ 62 w 105"/>
                    <a:gd name="T49" fmla="*/ 32 h 118"/>
                    <a:gd name="T50" fmla="*/ 62 w 105"/>
                    <a:gd name="T51" fmla="*/ 32 h 118"/>
                    <a:gd name="T52" fmla="*/ 31 w 105"/>
                    <a:gd name="T53" fmla="*/ 62 h 118"/>
                    <a:gd name="T54" fmla="*/ 26 w 105"/>
                    <a:gd name="T55" fmla="*/ 74 h 118"/>
                    <a:gd name="T56" fmla="*/ 26 w 105"/>
                    <a:gd name="T57" fmla="*/ 74 h 118"/>
                    <a:gd name="T58" fmla="*/ 31 w 105"/>
                    <a:gd name="T59" fmla="*/ 85 h 118"/>
                    <a:gd name="T60" fmla="*/ 31 w 105"/>
                    <a:gd name="T61" fmla="*/ 85 h 118"/>
                    <a:gd name="T62" fmla="*/ 32 w 105"/>
                    <a:gd name="T63" fmla="*/ 87 h 118"/>
                    <a:gd name="T64" fmla="*/ 44 w 105"/>
                    <a:gd name="T65" fmla="*/ 91 h 118"/>
                    <a:gd name="T66" fmla="*/ 44 w 105"/>
                    <a:gd name="T67" fmla="*/ 91 h 118"/>
                    <a:gd name="T68" fmla="*/ 56 w 105"/>
                    <a:gd name="T69" fmla="*/ 87 h 118"/>
                    <a:gd name="T70" fmla="*/ 56 w 105"/>
                    <a:gd name="T71" fmla="*/ 87 h 118"/>
                    <a:gd name="T72" fmla="*/ 69 w 105"/>
                    <a:gd name="T73" fmla="*/ 73 h 118"/>
                    <a:gd name="T74" fmla="*/ 87 w 105"/>
                    <a:gd name="T75" fmla="*/ 73 h 118"/>
                    <a:gd name="T76" fmla="*/ 87 w 105"/>
                    <a:gd name="T77" fmla="*/ 73 h 118"/>
                    <a:gd name="T78" fmla="*/ 87 w 105"/>
                    <a:gd name="T79" fmla="*/ 92 h 118"/>
                    <a:gd name="T80" fmla="*/ 87 w 105"/>
                    <a:gd name="T81" fmla="*/ 92 h 118"/>
                    <a:gd name="T82" fmla="*/ 74 w 105"/>
                    <a:gd name="T83" fmla="*/ 105 h 118"/>
                    <a:gd name="T84" fmla="*/ 44 w 105"/>
                    <a:gd name="T85" fmla="*/ 118 h 118"/>
                    <a:gd name="T86" fmla="*/ 44 w 105"/>
                    <a:gd name="T87" fmla="*/ 118 h 118"/>
                    <a:gd name="T88" fmla="*/ 44 w 105"/>
                    <a:gd name="T8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5" h="118">
                      <a:moveTo>
                        <a:pt x="44" y="118"/>
                      </a:moveTo>
                      <a:cubicBezTo>
                        <a:pt x="33" y="118"/>
                        <a:pt x="22" y="114"/>
                        <a:pt x="14" y="105"/>
                      </a:cubicBezTo>
                      <a:cubicBezTo>
                        <a:pt x="14" y="105"/>
                        <a:pt x="14" y="105"/>
                        <a:pt x="14" y="105"/>
                      </a:cubicBezTo>
                      <a:cubicBezTo>
                        <a:pt x="12" y="104"/>
                        <a:pt x="12" y="104"/>
                        <a:pt x="12" y="104"/>
                      </a:cubicBezTo>
                      <a:cubicBezTo>
                        <a:pt x="4" y="96"/>
                        <a:pt x="0" y="85"/>
                        <a:pt x="0" y="74"/>
                      </a:cubicBezTo>
                      <a:cubicBezTo>
                        <a:pt x="0" y="74"/>
                        <a:pt x="0" y="74"/>
                        <a:pt x="0" y="74"/>
                      </a:cubicBezTo>
                      <a:cubicBezTo>
                        <a:pt x="0" y="63"/>
                        <a:pt x="4" y="52"/>
                        <a:pt x="12" y="44"/>
                      </a:cubicBezTo>
                      <a:cubicBezTo>
                        <a:pt x="12" y="44"/>
                        <a:pt x="12" y="44"/>
                        <a:pt x="12" y="44"/>
                      </a:cubicBezTo>
                      <a:cubicBezTo>
                        <a:pt x="43" y="13"/>
                        <a:pt x="43" y="13"/>
                        <a:pt x="43" y="13"/>
                      </a:cubicBezTo>
                      <a:cubicBezTo>
                        <a:pt x="51" y="5"/>
                        <a:pt x="62" y="0"/>
                        <a:pt x="73" y="0"/>
                      </a:cubicBezTo>
                      <a:cubicBezTo>
                        <a:pt x="73" y="0"/>
                        <a:pt x="73" y="0"/>
                        <a:pt x="73" y="0"/>
                      </a:cubicBezTo>
                      <a:cubicBezTo>
                        <a:pt x="82" y="0"/>
                        <a:pt x="91" y="3"/>
                        <a:pt x="98" y="8"/>
                      </a:cubicBezTo>
                      <a:cubicBezTo>
                        <a:pt x="98" y="8"/>
                        <a:pt x="98" y="8"/>
                        <a:pt x="98" y="8"/>
                      </a:cubicBezTo>
                      <a:cubicBezTo>
                        <a:pt x="99" y="9"/>
                        <a:pt x="100" y="9"/>
                        <a:pt x="101" y="10"/>
                      </a:cubicBezTo>
                      <a:cubicBezTo>
                        <a:pt x="101" y="10"/>
                        <a:pt x="101" y="10"/>
                        <a:pt x="101" y="10"/>
                      </a:cubicBezTo>
                      <a:cubicBezTo>
                        <a:pt x="104" y="13"/>
                        <a:pt x="104" y="13"/>
                        <a:pt x="104" y="13"/>
                      </a:cubicBezTo>
                      <a:cubicBezTo>
                        <a:pt x="105" y="14"/>
                        <a:pt x="105" y="14"/>
                        <a:pt x="105" y="14"/>
                      </a:cubicBezTo>
                      <a:cubicBezTo>
                        <a:pt x="105" y="14"/>
                        <a:pt x="105" y="14"/>
                        <a:pt x="105" y="14"/>
                      </a:cubicBezTo>
                      <a:cubicBezTo>
                        <a:pt x="105" y="14"/>
                        <a:pt x="105" y="14"/>
                        <a:pt x="105" y="14"/>
                      </a:cubicBezTo>
                      <a:cubicBezTo>
                        <a:pt x="86" y="33"/>
                        <a:pt x="86" y="33"/>
                        <a:pt x="86" y="33"/>
                      </a:cubicBezTo>
                      <a:cubicBezTo>
                        <a:pt x="86" y="33"/>
                        <a:pt x="86" y="33"/>
                        <a:pt x="86" y="33"/>
                      </a:cubicBezTo>
                      <a:cubicBezTo>
                        <a:pt x="85" y="32"/>
                        <a:pt x="85" y="32"/>
                        <a:pt x="85" y="32"/>
                      </a:cubicBezTo>
                      <a:cubicBezTo>
                        <a:pt x="82" y="28"/>
                        <a:pt x="78" y="27"/>
                        <a:pt x="73" y="27"/>
                      </a:cubicBezTo>
                      <a:cubicBezTo>
                        <a:pt x="73" y="27"/>
                        <a:pt x="73" y="27"/>
                        <a:pt x="73" y="27"/>
                      </a:cubicBezTo>
                      <a:cubicBezTo>
                        <a:pt x="69" y="27"/>
                        <a:pt x="65" y="28"/>
                        <a:pt x="62" y="32"/>
                      </a:cubicBezTo>
                      <a:cubicBezTo>
                        <a:pt x="62" y="32"/>
                        <a:pt x="62" y="32"/>
                        <a:pt x="62" y="32"/>
                      </a:cubicBezTo>
                      <a:cubicBezTo>
                        <a:pt x="31" y="62"/>
                        <a:pt x="31" y="62"/>
                        <a:pt x="31" y="62"/>
                      </a:cubicBezTo>
                      <a:cubicBezTo>
                        <a:pt x="28" y="65"/>
                        <a:pt x="26" y="70"/>
                        <a:pt x="26" y="74"/>
                      </a:cubicBezTo>
                      <a:cubicBezTo>
                        <a:pt x="26" y="74"/>
                        <a:pt x="26" y="74"/>
                        <a:pt x="26" y="74"/>
                      </a:cubicBezTo>
                      <a:cubicBezTo>
                        <a:pt x="26" y="78"/>
                        <a:pt x="28" y="82"/>
                        <a:pt x="31" y="85"/>
                      </a:cubicBezTo>
                      <a:cubicBezTo>
                        <a:pt x="31" y="85"/>
                        <a:pt x="31" y="85"/>
                        <a:pt x="31" y="85"/>
                      </a:cubicBezTo>
                      <a:cubicBezTo>
                        <a:pt x="32" y="87"/>
                        <a:pt x="32" y="87"/>
                        <a:pt x="32" y="87"/>
                      </a:cubicBezTo>
                      <a:cubicBezTo>
                        <a:pt x="36" y="90"/>
                        <a:pt x="40" y="91"/>
                        <a:pt x="44" y="91"/>
                      </a:cubicBezTo>
                      <a:cubicBezTo>
                        <a:pt x="44" y="91"/>
                        <a:pt x="44" y="91"/>
                        <a:pt x="44" y="91"/>
                      </a:cubicBezTo>
                      <a:cubicBezTo>
                        <a:pt x="48" y="91"/>
                        <a:pt x="52" y="90"/>
                        <a:pt x="56" y="87"/>
                      </a:cubicBezTo>
                      <a:cubicBezTo>
                        <a:pt x="56" y="87"/>
                        <a:pt x="56" y="87"/>
                        <a:pt x="56" y="87"/>
                      </a:cubicBezTo>
                      <a:cubicBezTo>
                        <a:pt x="69" y="73"/>
                        <a:pt x="69" y="73"/>
                        <a:pt x="69" y="73"/>
                      </a:cubicBezTo>
                      <a:cubicBezTo>
                        <a:pt x="74" y="68"/>
                        <a:pt x="82" y="68"/>
                        <a:pt x="87" y="73"/>
                      </a:cubicBezTo>
                      <a:cubicBezTo>
                        <a:pt x="87" y="73"/>
                        <a:pt x="87" y="73"/>
                        <a:pt x="87" y="73"/>
                      </a:cubicBezTo>
                      <a:cubicBezTo>
                        <a:pt x="93" y="79"/>
                        <a:pt x="93" y="87"/>
                        <a:pt x="87" y="92"/>
                      </a:cubicBezTo>
                      <a:cubicBezTo>
                        <a:pt x="87" y="92"/>
                        <a:pt x="87" y="92"/>
                        <a:pt x="87" y="92"/>
                      </a:cubicBezTo>
                      <a:cubicBezTo>
                        <a:pt x="74" y="105"/>
                        <a:pt x="74" y="105"/>
                        <a:pt x="74" y="105"/>
                      </a:cubicBezTo>
                      <a:cubicBezTo>
                        <a:pt x="66" y="114"/>
                        <a:pt x="55" y="118"/>
                        <a:pt x="44" y="118"/>
                      </a:cubicBezTo>
                      <a:cubicBezTo>
                        <a:pt x="44" y="118"/>
                        <a:pt x="44" y="118"/>
                        <a:pt x="44" y="118"/>
                      </a:cubicBezTo>
                      <a:cubicBezTo>
                        <a:pt x="44" y="118"/>
                        <a:pt x="44" y="118"/>
                        <a:pt x="44"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4" name="椭圆 93"/>
            <p:cNvSpPr/>
            <p:nvPr/>
          </p:nvSpPr>
          <p:spPr>
            <a:xfrm>
              <a:off x="1760548" y="3734259"/>
              <a:ext cx="1147584" cy="1147584"/>
            </a:xfrm>
            <a:prstGeom prst="ellipse">
              <a:avLst/>
            </a:prstGeom>
            <a:solidFill>
              <a:srgbClr val="DDD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1676511" y="4355355"/>
              <a:ext cx="1337824"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智能仓储</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5" name="组合 114"/>
            <p:cNvGrpSpPr/>
            <p:nvPr/>
          </p:nvGrpSpPr>
          <p:grpSpPr>
            <a:xfrm>
              <a:off x="2092387" y="3886119"/>
              <a:ext cx="492532" cy="473497"/>
              <a:chOff x="5768975" y="3114675"/>
              <a:chExt cx="657225" cy="631825"/>
            </a:xfrm>
          </p:grpSpPr>
          <p:sp>
            <p:nvSpPr>
              <p:cNvPr id="99" name="Freeform 68"/>
              <p:cNvSpPr>
                <a:spLocks/>
              </p:cNvSpPr>
              <p:nvPr/>
            </p:nvSpPr>
            <p:spPr bwMode="auto">
              <a:xfrm>
                <a:off x="5768975" y="3114675"/>
                <a:ext cx="657225" cy="174625"/>
              </a:xfrm>
              <a:custGeom>
                <a:avLst/>
                <a:gdLst>
                  <a:gd name="T0" fmla="*/ 207 w 414"/>
                  <a:gd name="T1" fmla="*/ 0 h 110"/>
                  <a:gd name="T2" fmla="*/ 311 w 414"/>
                  <a:gd name="T3" fmla="*/ 55 h 110"/>
                  <a:gd name="T4" fmla="*/ 414 w 414"/>
                  <a:gd name="T5" fmla="*/ 110 h 110"/>
                  <a:gd name="T6" fmla="*/ 207 w 414"/>
                  <a:gd name="T7" fmla="*/ 110 h 110"/>
                  <a:gd name="T8" fmla="*/ 0 w 414"/>
                  <a:gd name="T9" fmla="*/ 110 h 110"/>
                  <a:gd name="T10" fmla="*/ 103 w 414"/>
                  <a:gd name="T11" fmla="*/ 55 h 110"/>
                  <a:gd name="T12" fmla="*/ 207 w 414"/>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414" h="110">
                    <a:moveTo>
                      <a:pt x="207" y="0"/>
                    </a:moveTo>
                    <a:lnTo>
                      <a:pt x="311" y="55"/>
                    </a:lnTo>
                    <a:lnTo>
                      <a:pt x="414" y="110"/>
                    </a:lnTo>
                    <a:lnTo>
                      <a:pt x="207" y="110"/>
                    </a:lnTo>
                    <a:lnTo>
                      <a:pt x="0" y="110"/>
                    </a:lnTo>
                    <a:lnTo>
                      <a:pt x="103" y="55"/>
                    </a:lnTo>
                    <a:lnTo>
                      <a:pt x="2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69"/>
              <p:cNvSpPr>
                <a:spLocks/>
              </p:cNvSpPr>
              <p:nvPr/>
            </p:nvSpPr>
            <p:spPr bwMode="auto">
              <a:xfrm>
                <a:off x="5848350" y="3313113"/>
                <a:ext cx="65088" cy="334963"/>
              </a:xfrm>
              <a:custGeom>
                <a:avLst/>
                <a:gdLst>
                  <a:gd name="T0" fmla="*/ 17 w 17"/>
                  <a:gd name="T1" fmla="*/ 84 h 88"/>
                  <a:gd name="T2" fmla="*/ 14 w 17"/>
                  <a:gd name="T3" fmla="*/ 88 h 88"/>
                  <a:gd name="T4" fmla="*/ 3 w 17"/>
                  <a:gd name="T5" fmla="*/ 88 h 88"/>
                  <a:gd name="T6" fmla="*/ 0 w 17"/>
                  <a:gd name="T7" fmla="*/ 84 h 88"/>
                  <a:gd name="T8" fmla="*/ 0 w 17"/>
                  <a:gd name="T9" fmla="*/ 4 h 88"/>
                  <a:gd name="T10" fmla="*/ 3 w 17"/>
                  <a:gd name="T11" fmla="*/ 0 h 88"/>
                  <a:gd name="T12" fmla="*/ 14 w 17"/>
                  <a:gd name="T13" fmla="*/ 0 h 88"/>
                  <a:gd name="T14" fmla="*/ 17 w 17"/>
                  <a:gd name="T15" fmla="*/ 4 h 88"/>
                  <a:gd name="T16" fmla="*/ 17 w 17"/>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8">
                    <a:moveTo>
                      <a:pt x="17" y="84"/>
                    </a:moveTo>
                    <a:cubicBezTo>
                      <a:pt x="17" y="86"/>
                      <a:pt x="16" y="88"/>
                      <a:pt x="14" y="88"/>
                    </a:cubicBezTo>
                    <a:cubicBezTo>
                      <a:pt x="3" y="88"/>
                      <a:pt x="3" y="88"/>
                      <a:pt x="3" y="88"/>
                    </a:cubicBezTo>
                    <a:cubicBezTo>
                      <a:pt x="2" y="88"/>
                      <a:pt x="0" y="86"/>
                      <a:pt x="0" y="84"/>
                    </a:cubicBezTo>
                    <a:cubicBezTo>
                      <a:pt x="0" y="4"/>
                      <a:pt x="0" y="4"/>
                      <a:pt x="0" y="4"/>
                    </a:cubicBezTo>
                    <a:cubicBezTo>
                      <a:pt x="0" y="2"/>
                      <a:pt x="2" y="0"/>
                      <a:pt x="3" y="0"/>
                    </a:cubicBezTo>
                    <a:cubicBezTo>
                      <a:pt x="14" y="0"/>
                      <a:pt x="14" y="0"/>
                      <a:pt x="14" y="0"/>
                    </a:cubicBezTo>
                    <a:cubicBezTo>
                      <a:pt x="16" y="0"/>
                      <a:pt x="17" y="2"/>
                      <a:pt x="17" y="4"/>
                    </a:cubicBezTo>
                    <a:lnTo>
                      <a:pt x="17"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70"/>
              <p:cNvSpPr>
                <a:spLocks/>
              </p:cNvSpPr>
              <p:nvPr/>
            </p:nvSpPr>
            <p:spPr bwMode="auto">
              <a:xfrm>
                <a:off x="5818188" y="3302000"/>
                <a:ext cx="127000" cy="33338"/>
              </a:xfrm>
              <a:custGeom>
                <a:avLst/>
                <a:gdLst>
                  <a:gd name="T0" fmla="*/ 33 w 33"/>
                  <a:gd name="T1" fmla="*/ 7 h 9"/>
                  <a:gd name="T2" fmla="*/ 31 w 33"/>
                  <a:gd name="T3" fmla="*/ 9 h 9"/>
                  <a:gd name="T4" fmla="*/ 2 w 33"/>
                  <a:gd name="T5" fmla="*/ 9 h 9"/>
                  <a:gd name="T6" fmla="*/ 0 w 33"/>
                  <a:gd name="T7" fmla="*/ 7 h 9"/>
                  <a:gd name="T8" fmla="*/ 0 w 33"/>
                  <a:gd name="T9" fmla="*/ 3 h 9"/>
                  <a:gd name="T10" fmla="*/ 2 w 33"/>
                  <a:gd name="T11" fmla="*/ 0 h 9"/>
                  <a:gd name="T12" fmla="*/ 31 w 33"/>
                  <a:gd name="T13" fmla="*/ 0 h 9"/>
                  <a:gd name="T14" fmla="*/ 33 w 33"/>
                  <a:gd name="T15" fmla="*/ 3 h 9"/>
                  <a:gd name="T16" fmla="*/ 33 w 33"/>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9">
                    <a:moveTo>
                      <a:pt x="33" y="7"/>
                    </a:moveTo>
                    <a:cubicBezTo>
                      <a:pt x="33" y="8"/>
                      <a:pt x="32" y="9"/>
                      <a:pt x="31" y="9"/>
                    </a:cubicBezTo>
                    <a:cubicBezTo>
                      <a:pt x="2" y="9"/>
                      <a:pt x="2" y="9"/>
                      <a:pt x="2" y="9"/>
                    </a:cubicBezTo>
                    <a:cubicBezTo>
                      <a:pt x="1" y="9"/>
                      <a:pt x="0" y="8"/>
                      <a:pt x="0" y="7"/>
                    </a:cubicBezTo>
                    <a:cubicBezTo>
                      <a:pt x="0" y="3"/>
                      <a:pt x="0" y="3"/>
                      <a:pt x="0" y="3"/>
                    </a:cubicBezTo>
                    <a:cubicBezTo>
                      <a:pt x="0" y="1"/>
                      <a:pt x="1" y="0"/>
                      <a:pt x="2" y="0"/>
                    </a:cubicBezTo>
                    <a:cubicBezTo>
                      <a:pt x="31" y="0"/>
                      <a:pt x="31" y="0"/>
                      <a:pt x="31" y="0"/>
                    </a:cubicBezTo>
                    <a:cubicBezTo>
                      <a:pt x="32" y="0"/>
                      <a:pt x="33" y="1"/>
                      <a:pt x="33" y="3"/>
                    </a:cubicBezTo>
                    <a:lnTo>
                      <a:pt x="33"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Oval 71"/>
              <p:cNvSpPr>
                <a:spLocks noChangeArrowheads="1"/>
              </p:cNvSpPr>
              <p:nvPr/>
            </p:nvSpPr>
            <p:spPr bwMode="auto">
              <a:xfrm>
                <a:off x="5799138" y="3302000"/>
                <a:ext cx="57150"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Oval 72"/>
              <p:cNvSpPr>
                <a:spLocks noChangeArrowheads="1"/>
              </p:cNvSpPr>
              <p:nvPr/>
            </p:nvSpPr>
            <p:spPr bwMode="auto">
              <a:xfrm>
                <a:off x="5907088" y="3302000"/>
                <a:ext cx="57150"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73"/>
              <p:cNvSpPr>
                <a:spLocks/>
              </p:cNvSpPr>
              <p:nvPr/>
            </p:nvSpPr>
            <p:spPr bwMode="auto">
              <a:xfrm>
                <a:off x="6062663" y="3313113"/>
                <a:ext cx="69850" cy="334963"/>
              </a:xfrm>
              <a:custGeom>
                <a:avLst/>
                <a:gdLst>
                  <a:gd name="T0" fmla="*/ 18 w 18"/>
                  <a:gd name="T1" fmla="*/ 84 h 88"/>
                  <a:gd name="T2" fmla="*/ 14 w 18"/>
                  <a:gd name="T3" fmla="*/ 88 h 88"/>
                  <a:gd name="T4" fmla="*/ 4 w 18"/>
                  <a:gd name="T5" fmla="*/ 88 h 88"/>
                  <a:gd name="T6" fmla="*/ 0 w 18"/>
                  <a:gd name="T7" fmla="*/ 84 h 88"/>
                  <a:gd name="T8" fmla="*/ 0 w 18"/>
                  <a:gd name="T9" fmla="*/ 4 h 88"/>
                  <a:gd name="T10" fmla="*/ 4 w 18"/>
                  <a:gd name="T11" fmla="*/ 0 h 88"/>
                  <a:gd name="T12" fmla="*/ 14 w 18"/>
                  <a:gd name="T13" fmla="*/ 0 h 88"/>
                  <a:gd name="T14" fmla="*/ 18 w 18"/>
                  <a:gd name="T15" fmla="*/ 4 h 88"/>
                  <a:gd name="T16" fmla="*/ 18 w 18"/>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8">
                    <a:moveTo>
                      <a:pt x="18" y="84"/>
                    </a:moveTo>
                    <a:cubicBezTo>
                      <a:pt x="18" y="86"/>
                      <a:pt x="16" y="88"/>
                      <a:pt x="14" y="88"/>
                    </a:cubicBezTo>
                    <a:cubicBezTo>
                      <a:pt x="4" y="88"/>
                      <a:pt x="4" y="88"/>
                      <a:pt x="4" y="88"/>
                    </a:cubicBezTo>
                    <a:cubicBezTo>
                      <a:pt x="2" y="88"/>
                      <a:pt x="0" y="86"/>
                      <a:pt x="0" y="84"/>
                    </a:cubicBezTo>
                    <a:cubicBezTo>
                      <a:pt x="0" y="4"/>
                      <a:pt x="0" y="4"/>
                      <a:pt x="0" y="4"/>
                    </a:cubicBezTo>
                    <a:cubicBezTo>
                      <a:pt x="0" y="2"/>
                      <a:pt x="2" y="0"/>
                      <a:pt x="4" y="0"/>
                    </a:cubicBezTo>
                    <a:cubicBezTo>
                      <a:pt x="14" y="0"/>
                      <a:pt x="14" y="0"/>
                      <a:pt x="14" y="0"/>
                    </a:cubicBezTo>
                    <a:cubicBezTo>
                      <a:pt x="16" y="0"/>
                      <a:pt x="18" y="2"/>
                      <a:pt x="18" y="4"/>
                    </a:cubicBezTo>
                    <a:lnTo>
                      <a:pt x="18"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74"/>
              <p:cNvSpPr>
                <a:spLocks/>
              </p:cNvSpPr>
              <p:nvPr/>
            </p:nvSpPr>
            <p:spPr bwMode="auto">
              <a:xfrm>
                <a:off x="6037263" y="3302000"/>
                <a:ext cx="122238" cy="33338"/>
              </a:xfrm>
              <a:custGeom>
                <a:avLst/>
                <a:gdLst>
                  <a:gd name="T0" fmla="*/ 32 w 32"/>
                  <a:gd name="T1" fmla="*/ 7 h 9"/>
                  <a:gd name="T2" fmla="*/ 30 w 32"/>
                  <a:gd name="T3" fmla="*/ 9 h 9"/>
                  <a:gd name="T4" fmla="*/ 2 w 32"/>
                  <a:gd name="T5" fmla="*/ 9 h 9"/>
                  <a:gd name="T6" fmla="*/ 0 w 32"/>
                  <a:gd name="T7" fmla="*/ 7 h 9"/>
                  <a:gd name="T8" fmla="*/ 0 w 32"/>
                  <a:gd name="T9" fmla="*/ 3 h 9"/>
                  <a:gd name="T10" fmla="*/ 2 w 32"/>
                  <a:gd name="T11" fmla="*/ 0 h 9"/>
                  <a:gd name="T12" fmla="*/ 30 w 32"/>
                  <a:gd name="T13" fmla="*/ 0 h 9"/>
                  <a:gd name="T14" fmla="*/ 32 w 32"/>
                  <a:gd name="T15" fmla="*/ 3 h 9"/>
                  <a:gd name="T16" fmla="*/ 32 w 32"/>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9">
                    <a:moveTo>
                      <a:pt x="32" y="7"/>
                    </a:moveTo>
                    <a:cubicBezTo>
                      <a:pt x="32" y="8"/>
                      <a:pt x="31" y="9"/>
                      <a:pt x="30" y="9"/>
                    </a:cubicBezTo>
                    <a:cubicBezTo>
                      <a:pt x="2" y="9"/>
                      <a:pt x="2" y="9"/>
                      <a:pt x="2" y="9"/>
                    </a:cubicBezTo>
                    <a:cubicBezTo>
                      <a:pt x="1" y="9"/>
                      <a:pt x="0" y="8"/>
                      <a:pt x="0" y="7"/>
                    </a:cubicBezTo>
                    <a:cubicBezTo>
                      <a:pt x="0" y="3"/>
                      <a:pt x="0" y="3"/>
                      <a:pt x="0" y="3"/>
                    </a:cubicBezTo>
                    <a:cubicBezTo>
                      <a:pt x="0" y="1"/>
                      <a:pt x="1" y="0"/>
                      <a:pt x="2" y="0"/>
                    </a:cubicBezTo>
                    <a:cubicBezTo>
                      <a:pt x="30" y="0"/>
                      <a:pt x="30" y="0"/>
                      <a:pt x="30" y="0"/>
                    </a:cubicBezTo>
                    <a:cubicBezTo>
                      <a:pt x="31" y="0"/>
                      <a:pt x="32" y="1"/>
                      <a:pt x="32" y="3"/>
                    </a:cubicBezTo>
                    <a:lnTo>
                      <a:pt x="3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Oval 75"/>
              <p:cNvSpPr>
                <a:spLocks noChangeArrowheads="1"/>
              </p:cNvSpPr>
              <p:nvPr/>
            </p:nvSpPr>
            <p:spPr bwMode="auto">
              <a:xfrm>
                <a:off x="6016625" y="3302000"/>
                <a:ext cx="53975"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Oval 76"/>
              <p:cNvSpPr>
                <a:spLocks noChangeArrowheads="1"/>
              </p:cNvSpPr>
              <p:nvPr/>
            </p:nvSpPr>
            <p:spPr bwMode="auto">
              <a:xfrm>
                <a:off x="6124575" y="3302000"/>
                <a:ext cx="53975"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77"/>
              <p:cNvSpPr>
                <a:spLocks/>
              </p:cNvSpPr>
              <p:nvPr/>
            </p:nvSpPr>
            <p:spPr bwMode="auto">
              <a:xfrm>
                <a:off x="6281738" y="3313113"/>
                <a:ext cx="65088" cy="334963"/>
              </a:xfrm>
              <a:custGeom>
                <a:avLst/>
                <a:gdLst>
                  <a:gd name="T0" fmla="*/ 17 w 17"/>
                  <a:gd name="T1" fmla="*/ 84 h 88"/>
                  <a:gd name="T2" fmla="*/ 14 w 17"/>
                  <a:gd name="T3" fmla="*/ 88 h 88"/>
                  <a:gd name="T4" fmla="*/ 3 w 17"/>
                  <a:gd name="T5" fmla="*/ 88 h 88"/>
                  <a:gd name="T6" fmla="*/ 0 w 17"/>
                  <a:gd name="T7" fmla="*/ 84 h 88"/>
                  <a:gd name="T8" fmla="*/ 0 w 17"/>
                  <a:gd name="T9" fmla="*/ 4 h 88"/>
                  <a:gd name="T10" fmla="*/ 3 w 17"/>
                  <a:gd name="T11" fmla="*/ 0 h 88"/>
                  <a:gd name="T12" fmla="*/ 14 w 17"/>
                  <a:gd name="T13" fmla="*/ 0 h 88"/>
                  <a:gd name="T14" fmla="*/ 17 w 17"/>
                  <a:gd name="T15" fmla="*/ 4 h 88"/>
                  <a:gd name="T16" fmla="*/ 17 w 17"/>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8">
                    <a:moveTo>
                      <a:pt x="17" y="84"/>
                    </a:moveTo>
                    <a:cubicBezTo>
                      <a:pt x="17" y="86"/>
                      <a:pt x="15" y="88"/>
                      <a:pt x="14" y="88"/>
                    </a:cubicBezTo>
                    <a:cubicBezTo>
                      <a:pt x="3" y="88"/>
                      <a:pt x="3" y="88"/>
                      <a:pt x="3" y="88"/>
                    </a:cubicBezTo>
                    <a:cubicBezTo>
                      <a:pt x="1" y="88"/>
                      <a:pt x="0" y="86"/>
                      <a:pt x="0" y="84"/>
                    </a:cubicBezTo>
                    <a:cubicBezTo>
                      <a:pt x="0" y="4"/>
                      <a:pt x="0" y="4"/>
                      <a:pt x="0" y="4"/>
                    </a:cubicBezTo>
                    <a:cubicBezTo>
                      <a:pt x="0" y="2"/>
                      <a:pt x="1" y="0"/>
                      <a:pt x="3" y="0"/>
                    </a:cubicBezTo>
                    <a:cubicBezTo>
                      <a:pt x="14" y="0"/>
                      <a:pt x="14" y="0"/>
                      <a:pt x="14" y="0"/>
                    </a:cubicBezTo>
                    <a:cubicBezTo>
                      <a:pt x="15" y="0"/>
                      <a:pt x="17" y="2"/>
                      <a:pt x="17" y="4"/>
                    </a:cubicBezTo>
                    <a:lnTo>
                      <a:pt x="17"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78"/>
              <p:cNvSpPr>
                <a:spLocks/>
              </p:cNvSpPr>
              <p:nvPr/>
            </p:nvSpPr>
            <p:spPr bwMode="auto">
              <a:xfrm>
                <a:off x="6249988" y="3302000"/>
                <a:ext cx="127000" cy="33338"/>
              </a:xfrm>
              <a:custGeom>
                <a:avLst/>
                <a:gdLst>
                  <a:gd name="T0" fmla="*/ 33 w 33"/>
                  <a:gd name="T1" fmla="*/ 7 h 9"/>
                  <a:gd name="T2" fmla="*/ 31 w 33"/>
                  <a:gd name="T3" fmla="*/ 9 h 9"/>
                  <a:gd name="T4" fmla="*/ 2 w 33"/>
                  <a:gd name="T5" fmla="*/ 9 h 9"/>
                  <a:gd name="T6" fmla="*/ 0 w 33"/>
                  <a:gd name="T7" fmla="*/ 7 h 9"/>
                  <a:gd name="T8" fmla="*/ 0 w 33"/>
                  <a:gd name="T9" fmla="*/ 3 h 9"/>
                  <a:gd name="T10" fmla="*/ 2 w 33"/>
                  <a:gd name="T11" fmla="*/ 0 h 9"/>
                  <a:gd name="T12" fmla="*/ 31 w 33"/>
                  <a:gd name="T13" fmla="*/ 0 h 9"/>
                  <a:gd name="T14" fmla="*/ 33 w 33"/>
                  <a:gd name="T15" fmla="*/ 3 h 9"/>
                  <a:gd name="T16" fmla="*/ 33 w 33"/>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9">
                    <a:moveTo>
                      <a:pt x="33" y="7"/>
                    </a:moveTo>
                    <a:cubicBezTo>
                      <a:pt x="33" y="8"/>
                      <a:pt x="32" y="9"/>
                      <a:pt x="31" y="9"/>
                    </a:cubicBezTo>
                    <a:cubicBezTo>
                      <a:pt x="2" y="9"/>
                      <a:pt x="2" y="9"/>
                      <a:pt x="2" y="9"/>
                    </a:cubicBezTo>
                    <a:cubicBezTo>
                      <a:pt x="1" y="9"/>
                      <a:pt x="0" y="8"/>
                      <a:pt x="0" y="7"/>
                    </a:cubicBezTo>
                    <a:cubicBezTo>
                      <a:pt x="0" y="3"/>
                      <a:pt x="0" y="3"/>
                      <a:pt x="0" y="3"/>
                    </a:cubicBezTo>
                    <a:cubicBezTo>
                      <a:pt x="0" y="1"/>
                      <a:pt x="1" y="0"/>
                      <a:pt x="2" y="0"/>
                    </a:cubicBezTo>
                    <a:cubicBezTo>
                      <a:pt x="31" y="0"/>
                      <a:pt x="31" y="0"/>
                      <a:pt x="31" y="0"/>
                    </a:cubicBezTo>
                    <a:cubicBezTo>
                      <a:pt x="32" y="0"/>
                      <a:pt x="33" y="1"/>
                      <a:pt x="33" y="3"/>
                    </a:cubicBezTo>
                    <a:lnTo>
                      <a:pt x="33"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Oval 79"/>
              <p:cNvSpPr>
                <a:spLocks noChangeArrowheads="1"/>
              </p:cNvSpPr>
              <p:nvPr/>
            </p:nvSpPr>
            <p:spPr bwMode="auto">
              <a:xfrm>
                <a:off x="6230938" y="3302000"/>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Oval 80"/>
              <p:cNvSpPr>
                <a:spLocks noChangeArrowheads="1"/>
              </p:cNvSpPr>
              <p:nvPr/>
            </p:nvSpPr>
            <p:spPr bwMode="auto">
              <a:xfrm>
                <a:off x="6338888" y="3302000"/>
                <a:ext cx="57150"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81"/>
              <p:cNvSpPr>
                <a:spLocks/>
              </p:cNvSpPr>
              <p:nvPr/>
            </p:nvSpPr>
            <p:spPr bwMode="auto">
              <a:xfrm>
                <a:off x="5834063" y="3663950"/>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5"/>
                      <a:pt x="137" y="6"/>
                      <a:pt x="135" y="6"/>
                    </a:cubicBezTo>
                    <a:cubicBezTo>
                      <a:pt x="3" y="6"/>
                      <a:pt x="3" y="6"/>
                      <a:pt x="3" y="6"/>
                    </a:cubicBezTo>
                    <a:cubicBezTo>
                      <a:pt x="1" y="6"/>
                      <a:pt x="0" y="5"/>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82"/>
              <p:cNvSpPr>
                <a:spLocks/>
              </p:cNvSpPr>
              <p:nvPr/>
            </p:nvSpPr>
            <p:spPr bwMode="auto">
              <a:xfrm>
                <a:off x="5834063" y="3694113"/>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5"/>
                      <a:pt x="137" y="6"/>
                      <a:pt x="135" y="6"/>
                    </a:cubicBezTo>
                    <a:cubicBezTo>
                      <a:pt x="3" y="6"/>
                      <a:pt x="3" y="6"/>
                      <a:pt x="3" y="6"/>
                    </a:cubicBezTo>
                    <a:cubicBezTo>
                      <a:pt x="1" y="6"/>
                      <a:pt x="0" y="5"/>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83"/>
              <p:cNvSpPr>
                <a:spLocks/>
              </p:cNvSpPr>
              <p:nvPr/>
            </p:nvSpPr>
            <p:spPr bwMode="auto">
              <a:xfrm>
                <a:off x="5834063" y="3724275"/>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4"/>
                      <a:pt x="137" y="6"/>
                      <a:pt x="135" y="6"/>
                    </a:cubicBezTo>
                    <a:cubicBezTo>
                      <a:pt x="3" y="6"/>
                      <a:pt x="3" y="6"/>
                      <a:pt x="3" y="6"/>
                    </a:cubicBezTo>
                    <a:cubicBezTo>
                      <a:pt x="1" y="6"/>
                      <a:pt x="0" y="4"/>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117" name="矩形 116"/>
          <p:cNvSpPr/>
          <p:nvPr/>
        </p:nvSpPr>
        <p:spPr>
          <a:xfrm>
            <a:off x="642430" y="5389307"/>
            <a:ext cx="450820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电子商务</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Electronic Commerce</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）是利用计算机技术、网络技术和远程通信技术，实现整个商务（买卖）过程中的电子化、数字化和网络化。</a:t>
            </a:r>
          </a:p>
        </p:txBody>
      </p:sp>
    </p:spTree>
    <p:extLst>
      <p:ext uri="{BB962C8B-B14F-4D97-AF65-F5344CB8AC3E}">
        <p14:creationId xmlns:p14="http://schemas.microsoft.com/office/powerpoint/2010/main" val="24023187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推广渠道</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sp>
        <p:nvSpPr>
          <p:cNvPr id="11" name="矩形 10"/>
          <p:cNvSpPr/>
          <p:nvPr/>
        </p:nvSpPr>
        <p:spPr>
          <a:xfrm>
            <a:off x="0" y="2070100"/>
            <a:ext cx="12192000" cy="20193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203325" y="1708150"/>
            <a:ext cx="9785350" cy="3994150"/>
            <a:chOff x="1203325" y="1708150"/>
            <a:chExt cx="9785350" cy="3994150"/>
          </a:xfrm>
        </p:grpSpPr>
        <p:grpSp>
          <p:nvGrpSpPr>
            <p:cNvPr id="15" name="组合 14"/>
            <p:cNvGrpSpPr/>
            <p:nvPr/>
          </p:nvGrpSpPr>
          <p:grpSpPr>
            <a:xfrm>
              <a:off x="1203325" y="1708150"/>
              <a:ext cx="9785350" cy="3994150"/>
              <a:chOff x="1206500" y="1708150"/>
              <a:chExt cx="9785350" cy="3994150"/>
            </a:xfrm>
          </p:grpSpPr>
          <p:sp>
            <p:nvSpPr>
              <p:cNvPr id="7" name="矩形 6"/>
              <p:cNvSpPr/>
              <p:nvPr/>
            </p:nvSpPr>
            <p:spPr>
              <a:xfrm>
                <a:off x="1206500" y="1708150"/>
                <a:ext cx="2120900" cy="3994150"/>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61317" y="1708150"/>
                <a:ext cx="2120900" cy="3994150"/>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16134" y="1708150"/>
                <a:ext cx="2120900" cy="3994150"/>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70950" y="1708150"/>
                <a:ext cx="2120900" cy="3994150"/>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222375" y="2070100"/>
              <a:ext cx="2120900" cy="2019300"/>
            </a:xfrm>
            <a:prstGeom prst="rect">
              <a:avLst/>
            </a:prstGeom>
            <a:blipFill dpi="0" rotWithShape="1">
              <a:blip r:embed="rId2" cstate="email">
                <a:extLst>
                  <a:ext uri="{28A0092B-C50C-407E-A947-70E740481C1C}">
                    <a14:useLocalDpi xmlns:a14="http://schemas.microsoft.com/office/drawing/2010/main"/>
                  </a:ext>
                </a:extLst>
              </a:blip>
              <a:srcRect/>
              <a:tile tx="2286000" ty="22860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58141" y="2070100"/>
              <a:ext cx="2120900" cy="2019300"/>
            </a:xfrm>
            <a:prstGeom prst="rect">
              <a:avLst/>
            </a:prstGeom>
            <a:blipFill dpi="0" rotWithShape="1">
              <a:blip r:embed="rId3" cstate="email">
                <a:extLst>
                  <a:ext uri="{28A0092B-C50C-407E-A947-70E740481C1C}">
                    <a14:useLocalDpi xmlns:a14="http://schemas.microsoft.com/office/drawing/2010/main"/>
                  </a:ext>
                </a:extLst>
              </a:blip>
              <a:srcRect/>
              <a:tile tx="2413000" ty="25400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312959" y="2070100"/>
              <a:ext cx="2120900" cy="2019300"/>
            </a:xfrm>
            <a:prstGeom prst="rect">
              <a:avLst/>
            </a:prstGeom>
            <a:blipFill dpi="0" rotWithShape="1">
              <a:blip r:embed="rId4" cstate="email">
                <a:extLst>
                  <a:ext uri="{28A0092B-C50C-407E-A947-70E740481C1C}">
                    <a14:useLocalDpi xmlns:a14="http://schemas.microsoft.com/office/drawing/2010/main"/>
                  </a:ext>
                </a:extLst>
              </a:blip>
              <a:srcRect/>
              <a:tile tx="2794000" ty="2032000" sx="10000" sy="1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867775" y="2063750"/>
              <a:ext cx="2120900" cy="2019300"/>
            </a:xfrm>
            <a:prstGeom prst="rect">
              <a:avLst/>
            </a:prstGeom>
            <a:blipFill dpi="0" rotWithShape="1">
              <a:blip r:embed="rId5" cstate="email">
                <a:extLst>
                  <a:ext uri="{28A0092B-C50C-407E-A947-70E740481C1C}">
                    <a14:useLocalDpi xmlns:a14="http://schemas.microsoft.com/office/drawing/2010/main"/>
                  </a:ext>
                </a:extLst>
              </a:blip>
              <a:srcRect/>
              <a:tile tx="2794000" ty="2032000" sx="5000" sy="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1623347" y="4138196"/>
            <a:ext cx="1337824" cy="400110"/>
          </a:xfrm>
          <a:prstGeom prst="rect">
            <a:avLst/>
          </a:prstGeom>
          <a:noFill/>
        </p:spPr>
        <p:txBody>
          <a:bodyPr wrap="square" rtlCol="0">
            <a:spAutoFit/>
          </a:bodyPr>
          <a:lstStyle/>
          <a:p>
            <a:pPr algn="ct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会员拉人</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428750" y="4538306"/>
            <a:ext cx="1676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250155" y="4616908"/>
            <a:ext cx="2052639"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通过</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建立会员系统，</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把产品打造</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成客流量稳定，</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建立完善</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的日常运作平台</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62816" y="4138196"/>
            <a:ext cx="1337824" cy="400110"/>
          </a:xfrm>
          <a:prstGeom prst="rect">
            <a:avLst/>
          </a:prstGeom>
          <a:noFill/>
        </p:spPr>
        <p:txBody>
          <a:bodyPr wrap="square" rtlCol="0">
            <a:spAutoFit/>
          </a:bodyPr>
          <a:lstStyle/>
          <a:p>
            <a:pPr algn="ct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手机下载</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3968219" y="4538306"/>
            <a:ext cx="1676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789624" y="4616908"/>
            <a:ext cx="2052639"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通过</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建立会员系统，</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把产品打造</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成客流量稳定，</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建立完善</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的日常运作平台</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741712" y="4138196"/>
            <a:ext cx="1337824" cy="400110"/>
          </a:xfrm>
          <a:prstGeom prst="rect">
            <a:avLst/>
          </a:prstGeom>
          <a:noFill/>
        </p:spPr>
        <p:txBody>
          <a:bodyPr wrap="square" rtlCol="0">
            <a:spAutoFit/>
          </a:bodyPr>
          <a:lstStyle/>
          <a:p>
            <a:pPr algn="ct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软文推广</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6547115" y="4538306"/>
            <a:ext cx="1676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368520" y="4616908"/>
            <a:ext cx="2052639"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通过</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建立会员系统，</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把产品打造</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成客流量稳定，</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建立完善</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的日常运作平台</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9079307" y="4538306"/>
            <a:ext cx="1676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900712" y="4616908"/>
            <a:ext cx="2052639"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通过</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建立会员系统，</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把产品打造</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成客流量稳定，</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建立完善</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的日常运作平台</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273904" y="4138196"/>
            <a:ext cx="1337824" cy="400110"/>
          </a:xfrm>
          <a:prstGeom prst="rect">
            <a:avLst/>
          </a:prstGeom>
          <a:noFill/>
        </p:spPr>
        <p:txBody>
          <a:bodyPr wrap="square" rtlCol="0">
            <a:spAutoFit/>
          </a:bodyPr>
          <a:lstStyle/>
          <a:p>
            <a:pPr algn="ct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搜索推广</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18969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2423886"/>
            <a:ext cx="4049486" cy="1915885"/>
          </a:xfrm>
          <a:prstGeom prst="rect">
            <a:avLst/>
          </a:prstGeom>
        </p:spPr>
      </p:pic>
      <p:sp>
        <p:nvSpPr>
          <p:cNvPr id="5" name="矩形 4"/>
          <p:cNvSpPr/>
          <p:nvPr/>
        </p:nvSpPr>
        <p:spPr>
          <a:xfrm rot="2700000">
            <a:off x="3365391" y="2707247"/>
            <a:ext cx="1368193" cy="1368193"/>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4286965" y="2185362"/>
            <a:ext cx="370728" cy="370728"/>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3958715" y="2000942"/>
            <a:ext cx="181545" cy="18154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70710" y="2934380"/>
            <a:ext cx="1963492" cy="1200329"/>
          </a:xfrm>
          <a:prstGeom prst="rect">
            <a:avLst/>
          </a:prstGeom>
          <a:noFill/>
        </p:spPr>
        <p:txBody>
          <a:bodyPr wrap="square" rtlCol="0">
            <a:spAutoFit/>
          </a:bodyPr>
          <a:lstStyle/>
          <a:p>
            <a:pPr algn="ctr"/>
            <a:r>
              <a:rPr lang="en-US" altLang="zh-CN" sz="3600" dirty="0" smtClean="0">
                <a:solidFill>
                  <a:srgbClr val="F0D2AF"/>
                </a:solidFill>
                <a:latin typeface="微软雅黑" panose="020B0503020204020204" pitchFamily="34" charset="-122"/>
                <a:ea typeface="微软雅黑" panose="020B0503020204020204" pitchFamily="34" charset="-122"/>
              </a:rPr>
              <a:t>PART</a:t>
            </a:r>
          </a:p>
          <a:p>
            <a:pPr algn="ctr"/>
            <a:r>
              <a:rPr lang="en-US" altLang="zh-CN" sz="3600" dirty="0">
                <a:solidFill>
                  <a:srgbClr val="F0D2AF"/>
                </a:solidFill>
                <a:latin typeface="微软雅黑" panose="020B0503020204020204" pitchFamily="34" charset="-122"/>
                <a:ea typeface="微软雅黑" panose="020B0503020204020204" pitchFamily="34" charset="-122"/>
              </a:rPr>
              <a:t>3</a:t>
            </a:r>
            <a:endParaRPr lang="zh-CN" altLang="en-US" sz="3600" dirty="0">
              <a:solidFill>
                <a:srgbClr val="F0D2A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734473" y="2465536"/>
            <a:ext cx="3208562" cy="830997"/>
          </a:xfrm>
          <a:prstGeom prst="rect">
            <a:avLst/>
          </a:prstGeom>
          <a:noFill/>
        </p:spPr>
        <p:txBody>
          <a:bodyPr wrap="square" rtlCol="0">
            <a:spAutoFit/>
          </a:bodyPr>
          <a:lstStyle/>
          <a:p>
            <a:pPr algn="ctr"/>
            <a:r>
              <a:rPr lang="zh-CN" altLang="en-US" sz="4800" b="1" dirty="0" smtClean="0">
                <a:solidFill>
                  <a:srgbClr val="D76739"/>
                </a:solidFill>
                <a:latin typeface="微软雅黑" panose="020B0503020204020204" pitchFamily="34" charset="-122"/>
                <a:ea typeface="微软雅黑" panose="020B0503020204020204" pitchFamily="34" charset="-122"/>
              </a:rPr>
              <a:t>团队介绍</a:t>
            </a:r>
            <a:endParaRPr lang="zh-CN" altLang="en-US" sz="4800" b="1" dirty="0">
              <a:solidFill>
                <a:srgbClr val="D76739"/>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5016947" y="3391343"/>
            <a:ext cx="7175053"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422480"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发展历程</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611815"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组织架构</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783549"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团队成员</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930719"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企业荣誉</a:t>
            </a:r>
            <a:endParaRPr lang="zh-CN" altLang="en-US" sz="1600" dirty="0">
              <a:solidFill>
                <a:srgbClr val="D76739"/>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8002520" y="5276850"/>
            <a:ext cx="1949650" cy="2284833"/>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729104" y="-1291071"/>
            <a:ext cx="6010738" cy="7327405"/>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874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发展历程</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sp>
        <p:nvSpPr>
          <p:cNvPr id="13" name="等腰三角形 12"/>
          <p:cNvSpPr/>
          <p:nvPr/>
        </p:nvSpPr>
        <p:spPr>
          <a:xfrm flipH="1">
            <a:off x="2266950" y="2012585"/>
            <a:ext cx="9925050" cy="4845415"/>
          </a:xfrm>
          <a:prstGeom prst="triangle">
            <a:avLst>
              <a:gd name="adj" fmla="val 0"/>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1966712" y="6027312"/>
            <a:ext cx="1974224" cy="985616"/>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2700000">
            <a:off x="4090861" y="5378622"/>
            <a:ext cx="723900" cy="7239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4991726" y="5231312"/>
            <a:ext cx="597705" cy="298400"/>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rot="2700000">
            <a:off x="5790872" y="4559457"/>
            <a:ext cx="723900" cy="7239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6677576" y="4409532"/>
            <a:ext cx="597705" cy="298400"/>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rot="2700000">
            <a:off x="7454124" y="3749303"/>
            <a:ext cx="723900" cy="7239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8316946" y="3599378"/>
            <a:ext cx="597705" cy="298400"/>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2700000">
            <a:off x="8894978" y="2397172"/>
            <a:ext cx="1119541" cy="1119541"/>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0059287" y="1961070"/>
            <a:ext cx="2284047" cy="1091223"/>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900796" y="2681477"/>
            <a:ext cx="1108449"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爆发</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252683" y="3926917"/>
            <a:ext cx="1108449"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壮大</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92079" y="4736582"/>
            <a:ext cx="1108449"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发展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83277" y="5540517"/>
            <a:ext cx="1108449"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成立</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936162" y="5560185"/>
            <a:ext cx="2614411" cy="0"/>
          </a:xfrm>
          <a:prstGeom prst="line">
            <a:avLst/>
          </a:prstGeom>
          <a:ln>
            <a:solidFill>
              <a:srgbClr val="D76739"/>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874136" y="4413578"/>
            <a:ext cx="2614411" cy="0"/>
          </a:xfrm>
          <a:prstGeom prst="line">
            <a:avLst/>
          </a:prstGeom>
          <a:ln>
            <a:solidFill>
              <a:srgbClr val="D76739"/>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702936" y="3371682"/>
            <a:ext cx="2614411" cy="0"/>
          </a:xfrm>
          <a:prstGeom prst="line">
            <a:avLst/>
          </a:prstGeom>
          <a:ln>
            <a:solidFill>
              <a:srgbClr val="D76739"/>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147840" y="2249464"/>
            <a:ext cx="2614411" cy="0"/>
          </a:xfrm>
          <a:prstGeom prst="line">
            <a:avLst/>
          </a:prstGeom>
          <a:ln>
            <a:solidFill>
              <a:srgbClr val="D76739"/>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49677" y="4921116"/>
            <a:ext cx="3581486" cy="646331"/>
          </a:xfrm>
          <a:prstGeom prst="rect">
            <a:avLst/>
          </a:prstGeom>
          <a:noFill/>
        </p:spPr>
        <p:txBody>
          <a:bodyPr wrap="square" rtlCol="0">
            <a:spAutoFit/>
          </a:bodyPr>
          <a:lstStyle/>
          <a:p>
            <a:pPr>
              <a:lnSpc>
                <a:spcPct val="1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2012</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正式注册，经过团队一年多的发展，现已发展为注册</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资金</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1000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万</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的省级正规</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企业</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29" name="矩形 28"/>
          <p:cNvSpPr/>
          <p:nvPr/>
        </p:nvSpPr>
        <p:spPr>
          <a:xfrm>
            <a:off x="2203123" y="3507998"/>
            <a:ext cx="3581486" cy="1477328"/>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扩展</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业务领域，创建运营新格局，先后承接盛典分期，乐享购，快生活，</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奢小</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二等多个项目。</a:t>
            </a:r>
          </a:p>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r>
            <a:b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b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4627503" y="2729653"/>
            <a:ext cx="2889009" cy="646331"/>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新官</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网上线，各项目顺利完成交付</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经典</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案例在业界赢得良好口碑。</a:t>
            </a:r>
          </a:p>
        </p:txBody>
      </p:sp>
      <p:sp>
        <p:nvSpPr>
          <p:cNvPr id="31" name="矩形 30"/>
          <p:cNvSpPr/>
          <p:nvPr/>
        </p:nvSpPr>
        <p:spPr>
          <a:xfrm>
            <a:off x="5397961" y="1606202"/>
            <a:ext cx="3676490" cy="646331"/>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公司</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变更</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XXXXX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网络</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科技有限公司</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，搭建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平台，目前注册用户</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万，</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逐步</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建立品牌</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影响力</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5437031" y="1185617"/>
            <a:ext cx="1254714" cy="394203"/>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211969" y="2350582"/>
            <a:ext cx="1254714" cy="394203"/>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577850" y="3321646"/>
            <a:ext cx="1254714" cy="394203"/>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12578" y="4514755"/>
            <a:ext cx="1254714" cy="394203"/>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499658" y="1151634"/>
            <a:ext cx="1108449" cy="461665"/>
          </a:xfrm>
          <a:prstGeom prst="rect">
            <a:avLst/>
          </a:prstGeom>
          <a:noFill/>
        </p:spPr>
        <p:txBody>
          <a:bodyPr wrap="square" rtlCol="0">
            <a:spAutoFit/>
          </a:bodyPr>
          <a:lstStyle/>
          <a:p>
            <a:pPr algn="ctr"/>
            <a:r>
              <a:rPr lang="en-US" altLang="zh-CN" sz="2400" dirty="0" smtClean="0">
                <a:solidFill>
                  <a:srgbClr val="D76739"/>
                </a:solidFill>
                <a:latin typeface="微软雅黑" panose="020B0503020204020204" pitchFamily="34" charset="-122"/>
                <a:ea typeface="微软雅黑" panose="020B0503020204020204" pitchFamily="34" charset="-122"/>
              </a:rPr>
              <a:t>2015</a:t>
            </a:r>
            <a:endParaRPr lang="zh-CN" altLang="en-US" sz="2400" dirty="0">
              <a:solidFill>
                <a:srgbClr val="D76739"/>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285771" y="2329215"/>
            <a:ext cx="1108449" cy="461665"/>
          </a:xfrm>
          <a:prstGeom prst="rect">
            <a:avLst/>
          </a:prstGeom>
          <a:noFill/>
        </p:spPr>
        <p:txBody>
          <a:bodyPr wrap="square" rtlCol="0">
            <a:spAutoFit/>
          </a:bodyPr>
          <a:lstStyle/>
          <a:p>
            <a:pPr algn="ctr"/>
            <a:r>
              <a:rPr lang="en-US" altLang="zh-CN" sz="2400" dirty="0" smtClean="0">
                <a:solidFill>
                  <a:srgbClr val="D76739"/>
                </a:solidFill>
                <a:latin typeface="微软雅黑" panose="020B0503020204020204" pitchFamily="34" charset="-122"/>
                <a:ea typeface="微软雅黑" panose="020B0503020204020204" pitchFamily="34" charset="-122"/>
              </a:rPr>
              <a:t>2014</a:t>
            </a:r>
            <a:endParaRPr lang="zh-CN" altLang="en-US" sz="2400" dirty="0">
              <a:solidFill>
                <a:srgbClr val="D76739"/>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50982" y="3299054"/>
            <a:ext cx="1108449" cy="461665"/>
          </a:xfrm>
          <a:prstGeom prst="rect">
            <a:avLst/>
          </a:prstGeom>
          <a:noFill/>
        </p:spPr>
        <p:txBody>
          <a:bodyPr wrap="square" rtlCol="0">
            <a:spAutoFit/>
          </a:bodyPr>
          <a:lstStyle/>
          <a:p>
            <a:pPr algn="ctr"/>
            <a:r>
              <a:rPr lang="en-US" altLang="zh-CN" sz="2400" dirty="0" smtClean="0">
                <a:solidFill>
                  <a:srgbClr val="D76739"/>
                </a:solidFill>
                <a:latin typeface="微软雅黑" panose="020B0503020204020204" pitchFamily="34" charset="-122"/>
                <a:ea typeface="微软雅黑" panose="020B0503020204020204" pitchFamily="34" charset="-122"/>
              </a:rPr>
              <a:t>2013</a:t>
            </a:r>
            <a:endParaRPr lang="zh-CN" altLang="en-US" sz="2400" dirty="0">
              <a:solidFill>
                <a:srgbClr val="D76739"/>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978640" y="4487737"/>
            <a:ext cx="1108449" cy="461665"/>
          </a:xfrm>
          <a:prstGeom prst="rect">
            <a:avLst/>
          </a:prstGeom>
          <a:noFill/>
        </p:spPr>
        <p:txBody>
          <a:bodyPr wrap="square" rtlCol="0">
            <a:spAutoFit/>
          </a:bodyPr>
          <a:lstStyle/>
          <a:p>
            <a:pPr algn="ctr"/>
            <a:r>
              <a:rPr lang="en-US" altLang="zh-CN" sz="2400" dirty="0" smtClean="0">
                <a:solidFill>
                  <a:srgbClr val="D76739"/>
                </a:solidFill>
                <a:latin typeface="微软雅黑" panose="020B0503020204020204" pitchFamily="34" charset="-122"/>
                <a:ea typeface="微软雅黑" panose="020B0503020204020204" pitchFamily="34" charset="-122"/>
              </a:rPr>
              <a:t>2012</a:t>
            </a:r>
            <a:endParaRPr lang="zh-CN" altLang="en-US" sz="2400" dirty="0">
              <a:solidFill>
                <a:srgbClr val="D7673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181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组织架构</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grpSp>
        <p:nvGrpSpPr>
          <p:cNvPr id="270" name="组合 269"/>
          <p:cNvGrpSpPr/>
          <p:nvPr/>
        </p:nvGrpSpPr>
        <p:grpSpPr>
          <a:xfrm>
            <a:off x="2266950" y="1109561"/>
            <a:ext cx="7783513" cy="4418012"/>
            <a:chOff x="2266950" y="1306513"/>
            <a:chExt cx="7783513" cy="4418012"/>
          </a:xfrm>
        </p:grpSpPr>
        <p:sp>
          <p:nvSpPr>
            <p:cNvPr id="38" name="Freeform 5"/>
            <p:cNvSpPr>
              <a:spLocks/>
            </p:cNvSpPr>
            <p:nvPr/>
          </p:nvSpPr>
          <p:spPr bwMode="auto">
            <a:xfrm>
              <a:off x="2278063" y="3032125"/>
              <a:ext cx="1374775" cy="450850"/>
            </a:xfrm>
            <a:custGeom>
              <a:avLst/>
              <a:gdLst>
                <a:gd name="T0" fmla="*/ 728 w 866"/>
                <a:gd name="T1" fmla="*/ 284 h 284"/>
                <a:gd name="T2" fmla="*/ 0 w 866"/>
                <a:gd name="T3" fmla="*/ 284 h 284"/>
                <a:gd name="T4" fmla="*/ 137 w 866"/>
                <a:gd name="T5" fmla="*/ 0 h 284"/>
                <a:gd name="T6" fmla="*/ 866 w 866"/>
                <a:gd name="T7" fmla="*/ 0 h 284"/>
                <a:gd name="T8" fmla="*/ 728 w 866"/>
                <a:gd name="T9" fmla="*/ 284 h 284"/>
              </a:gdLst>
              <a:ahLst/>
              <a:cxnLst>
                <a:cxn ang="0">
                  <a:pos x="T0" y="T1"/>
                </a:cxn>
                <a:cxn ang="0">
                  <a:pos x="T2" y="T3"/>
                </a:cxn>
                <a:cxn ang="0">
                  <a:pos x="T4" y="T5"/>
                </a:cxn>
                <a:cxn ang="0">
                  <a:pos x="T6" y="T7"/>
                </a:cxn>
                <a:cxn ang="0">
                  <a:pos x="T8" y="T9"/>
                </a:cxn>
              </a:cxnLst>
              <a:rect l="0" t="0" r="r" b="b"/>
              <a:pathLst>
                <a:path w="866" h="284">
                  <a:moveTo>
                    <a:pt x="728" y="284"/>
                  </a:moveTo>
                  <a:lnTo>
                    <a:pt x="0" y="284"/>
                  </a:lnTo>
                  <a:lnTo>
                    <a:pt x="137" y="0"/>
                  </a:lnTo>
                  <a:lnTo>
                    <a:pt x="866" y="0"/>
                  </a:lnTo>
                  <a:lnTo>
                    <a:pt x="728" y="28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
            <p:cNvSpPr>
              <a:spLocks/>
            </p:cNvSpPr>
            <p:nvPr/>
          </p:nvSpPr>
          <p:spPr bwMode="auto">
            <a:xfrm>
              <a:off x="3879850" y="2892425"/>
              <a:ext cx="1458913" cy="450850"/>
            </a:xfrm>
            <a:custGeom>
              <a:avLst/>
              <a:gdLst>
                <a:gd name="T0" fmla="*/ 782 w 919"/>
                <a:gd name="T1" fmla="*/ 284 h 284"/>
                <a:gd name="T2" fmla="*/ 0 w 919"/>
                <a:gd name="T3" fmla="*/ 284 h 284"/>
                <a:gd name="T4" fmla="*/ 137 w 919"/>
                <a:gd name="T5" fmla="*/ 0 h 284"/>
                <a:gd name="T6" fmla="*/ 919 w 919"/>
                <a:gd name="T7" fmla="*/ 0 h 284"/>
                <a:gd name="T8" fmla="*/ 782 w 919"/>
                <a:gd name="T9" fmla="*/ 284 h 284"/>
              </a:gdLst>
              <a:ahLst/>
              <a:cxnLst>
                <a:cxn ang="0">
                  <a:pos x="T0" y="T1"/>
                </a:cxn>
                <a:cxn ang="0">
                  <a:pos x="T2" y="T3"/>
                </a:cxn>
                <a:cxn ang="0">
                  <a:pos x="T4" y="T5"/>
                </a:cxn>
                <a:cxn ang="0">
                  <a:pos x="T6" y="T7"/>
                </a:cxn>
                <a:cxn ang="0">
                  <a:pos x="T8" y="T9"/>
                </a:cxn>
              </a:cxnLst>
              <a:rect l="0" t="0" r="r" b="b"/>
              <a:pathLst>
                <a:path w="919" h="284">
                  <a:moveTo>
                    <a:pt x="782" y="284"/>
                  </a:moveTo>
                  <a:lnTo>
                    <a:pt x="0" y="284"/>
                  </a:lnTo>
                  <a:lnTo>
                    <a:pt x="137" y="0"/>
                  </a:lnTo>
                  <a:lnTo>
                    <a:pt x="919" y="0"/>
                  </a:lnTo>
                  <a:lnTo>
                    <a:pt x="782" y="28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7"/>
            <p:cNvSpPr>
              <a:spLocks/>
            </p:cNvSpPr>
            <p:nvPr/>
          </p:nvSpPr>
          <p:spPr bwMode="auto">
            <a:xfrm>
              <a:off x="2878138" y="5132388"/>
              <a:ext cx="1460500" cy="450850"/>
            </a:xfrm>
            <a:custGeom>
              <a:avLst/>
              <a:gdLst>
                <a:gd name="T0" fmla="*/ 782 w 920"/>
                <a:gd name="T1" fmla="*/ 284 h 284"/>
                <a:gd name="T2" fmla="*/ 0 w 920"/>
                <a:gd name="T3" fmla="*/ 284 h 284"/>
                <a:gd name="T4" fmla="*/ 137 w 920"/>
                <a:gd name="T5" fmla="*/ 0 h 284"/>
                <a:gd name="T6" fmla="*/ 920 w 920"/>
                <a:gd name="T7" fmla="*/ 0 h 284"/>
                <a:gd name="T8" fmla="*/ 782 w 920"/>
                <a:gd name="T9" fmla="*/ 284 h 284"/>
              </a:gdLst>
              <a:ahLst/>
              <a:cxnLst>
                <a:cxn ang="0">
                  <a:pos x="T0" y="T1"/>
                </a:cxn>
                <a:cxn ang="0">
                  <a:pos x="T2" y="T3"/>
                </a:cxn>
                <a:cxn ang="0">
                  <a:pos x="T4" y="T5"/>
                </a:cxn>
                <a:cxn ang="0">
                  <a:pos x="T6" y="T7"/>
                </a:cxn>
                <a:cxn ang="0">
                  <a:pos x="T8" y="T9"/>
                </a:cxn>
              </a:cxnLst>
              <a:rect l="0" t="0" r="r" b="b"/>
              <a:pathLst>
                <a:path w="920" h="284">
                  <a:moveTo>
                    <a:pt x="782" y="284"/>
                  </a:moveTo>
                  <a:lnTo>
                    <a:pt x="0" y="284"/>
                  </a:lnTo>
                  <a:lnTo>
                    <a:pt x="137" y="0"/>
                  </a:lnTo>
                  <a:lnTo>
                    <a:pt x="920" y="0"/>
                  </a:lnTo>
                  <a:lnTo>
                    <a:pt x="782" y="28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8"/>
            <p:cNvSpPr>
              <a:spLocks/>
            </p:cNvSpPr>
            <p:nvPr/>
          </p:nvSpPr>
          <p:spPr bwMode="auto">
            <a:xfrm>
              <a:off x="3203575" y="4379913"/>
              <a:ext cx="1458913" cy="450850"/>
            </a:xfrm>
            <a:custGeom>
              <a:avLst/>
              <a:gdLst>
                <a:gd name="T0" fmla="*/ 782 w 919"/>
                <a:gd name="T1" fmla="*/ 284 h 284"/>
                <a:gd name="T2" fmla="*/ 0 w 919"/>
                <a:gd name="T3" fmla="*/ 284 h 284"/>
                <a:gd name="T4" fmla="*/ 137 w 919"/>
                <a:gd name="T5" fmla="*/ 0 h 284"/>
                <a:gd name="T6" fmla="*/ 919 w 919"/>
                <a:gd name="T7" fmla="*/ 0 h 284"/>
                <a:gd name="T8" fmla="*/ 782 w 919"/>
                <a:gd name="T9" fmla="*/ 284 h 284"/>
              </a:gdLst>
              <a:ahLst/>
              <a:cxnLst>
                <a:cxn ang="0">
                  <a:pos x="T0" y="T1"/>
                </a:cxn>
                <a:cxn ang="0">
                  <a:pos x="T2" y="T3"/>
                </a:cxn>
                <a:cxn ang="0">
                  <a:pos x="T4" y="T5"/>
                </a:cxn>
                <a:cxn ang="0">
                  <a:pos x="T6" y="T7"/>
                </a:cxn>
                <a:cxn ang="0">
                  <a:pos x="T8" y="T9"/>
                </a:cxn>
              </a:cxnLst>
              <a:rect l="0" t="0" r="r" b="b"/>
              <a:pathLst>
                <a:path w="919" h="284">
                  <a:moveTo>
                    <a:pt x="782" y="284"/>
                  </a:moveTo>
                  <a:lnTo>
                    <a:pt x="0" y="284"/>
                  </a:lnTo>
                  <a:lnTo>
                    <a:pt x="137" y="0"/>
                  </a:lnTo>
                  <a:lnTo>
                    <a:pt x="919" y="0"/>
                  </a:lnTo>
                  <a:lnTo>
                    <a:pt x="782" y="28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9"/>
            <p:cNvSpPr>
              <a:spLocks/>
            </p:cNvSpPr>
            <p:nvPr/>
          </p:nvSpPr>
          <p:spPr bwMode="auto">
            <a:xfrm>
              <a:off x="4395788" y="1716088"/>
              <a:ext cx="1460500" cy="450850"/>
            </a:xfrm>
            <a:custGeom>
              <a:avLst/>
              <a:gdLst>
                <a:gd name="T0" fmla="*/ 783 w 920"/>
                <a:gd name="T1" fmla="*/ 284 h 284"/>
                <a:gd name="T2" fmla="*/ 0 w 920"/>
                <a:gd name="T3" fmla="*/ 284 h 284"/>
                <a:gd name="T4" fmla="*/ 138 w 920"/>
                <a:gd name="T5" fmla="*/ 0 h 284"/>
                <a:gd name="T6" fmla="*/ 920 w 920"/>
                <a:gd name="T7" fmla="*/ 0 h 284"/>
                <a:gd name="T8" fmla="*/ 783 w 920"/>
                <a:gd name="T9" fmla="*/ 284 h 284"/>
              </a:gdLst>
              <a:ahLst/>
              <a:cxnLst>
                <a:cxn ang="0">
                  <a:pos x="T0" y="T1"/>
                </a:cxn>
                <a:cxn ang="0">
                  <a:pos x="T2" y="T3"/>
                </a:cxn>
                <a:cxn ang="0">
                  <a:pos x="T4" y="T5"/>
                </a:cxn>
                <a:cxn ang="0">
                  <a:pos x="T6" y="T7"/>
                </a:cxn>
                <a:cxn ang="0">
                  <a:pos x="T8" y="T9"/>
                </a:cxn>
              </a:cxnLst>
              <a:rect l="0" t="0" r="r" b="b"/>
              <a:pathLst>
                <a:path w="920" h="284">
                  <a:moveTo>
                    <a:pt x="783" y="284"/>
                  </a:moveTo>
                  <a:lnTo>
                    <a:pt x="0" y="284"/>
                  </a:lnTo>
                  <a:lnTo>
                    <a:pt x="138" y="0"/>
                  </a:lnTo>
                  <a:lnTo>
                    <a:pt x="920" y="0"/>
                  </a:lnTo>
                  <a:lnTo>
                    <a:pt x="783" y="28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
            <p:cNvSpPr>
              <a:spLocks/>
            </p:cNvSpPr>
            <p:nvPr/>
          </p:nvSpPr>
          <p:spPr bwMode="auto">
            <a:xfrm>
              <a:off x="6276975" y="1325563"/>
              <a:ext cx="984250" cy="303212"/>
            </a:xfrm>
            <a:custGeom>
              <a:avLst/>
              <a:gdLst>
                <a:gd name="T0" fmla="*/ 528 w 620"/>
                <a:gd name="T1" fmla="*/ 191 h 191"/>
                <a:gd name="T2" fmla="*/ 0 w 620"/>
                <a:gd name="T3" fmla="*/ 191 h 191"/>
                <a:gd name="T4" fmla="*/ 93 w 620"/>
                <a:gd name="T5" fmla="*/ 0 h 191"/>
                <a:gd name="T6" fmla="*/ 620 w 620"/>
                <a:gd name="T7" fmla="*/ 0 h 191"/>
                <a:gd name="T8" fmla="*/ 528 w 620"/>
                <a:gd name="T9" fmla="*/ 191 h 191"/>
              </a:gdLst>
              <a:ahLst/>
              <a:cxnLst>
                <a:cxn ang="0">
                  <a:pos x="T0" y="T1"/>
                </a:cxn>
                <a:cxn ang="0">
                  <a:pos x="T2" y="T3"/>
                </a:cxn>
                <a:cxn ang="0">
                  <a:pos x="T4" y="T5"/>
                </a:cxn>
                <a:cxn ang="0">
                  <a:pos x="T6" y="T7"/>
                </a:cxn>
                <a:cxn ang="0">
                  <a:pos x="T8" y="T9"/>
                </a:cxn>
              </a:cxnLst>
              <a:rect l="0" t="0" r="r" b="b"/>
              <a:pathLst>
                <a:path w="620" h="191">
                  <a:moveTo>
                    <a:pt x="528" y="191"/>
                  </a:moveTo>
                  <a:lnTo>
                    <a:pt x="0" y="191"/>
                  </a:lnTo>
                  <a:lnTo>
                    <a:pt x="93" y="0"/>
                  </a:lnTo>
                  <a:lnTo>
                    <a:pt x="620" y="0"/>
                  </a:lnTo>
                  <a:lnTo>
                    <a:pt x="528" y="1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1"/>
            <p:cNvSpPr>
              <a:spLocks/>
            </p:cNvSpPr>
            <p:nvPr/>
          </p:nvSpPr>
          <p:spPr bwMode="auto">
            <a:xfrm>
              <a:off x="5922963" y="2068513"/>
              <a:ext cx="984250" cy="303212"/>
            </a:xfrm>
            <a:custGeom>
              <a:avLst/>
              <a:gdLst>
                <a:gd name="T0" fmla="*/ 528 w 620"/>
                <a:gd name="T1" fmla="*/ 191 h 191"/>
                <a:gd name="T2" fmla="*/ 0 w 620"/>
                <a:gd name="T3" fmla="*/ 191 h 191"/>
                <a:gd name="T4" fmla="*/ 93 w 620"/>
                <a:gd name="T5" fmla="*/ 0 h 191"/>
                <a:gd name="T6" fmla="*/ 620 w 620"/>
                <a:gd name="T7" fmla="*/ 0 h 191"/>
                <a:gd name="T8" fmla="*/ 528 w 620"/>
                <a:gd name="T9" fmla="*/ 191 h 191"/>
              </a:gdLst>
              <a:ahLst/>
              <a:cxnLst>
                <a:cxn ang="0">
                  <a:pos x="T0" y="T1"/>
                </a:cxn>
                <a:cxn ang="0">
                  <a:pos x="T2" y="T3"/>
                </a:cxn>
                <a:cxn ang="0">
                  <a:pos x="T4" y="T5"/>
                </a:cxn>
                <a:cxn ang="0">
                  <a:pos x="T6" y="T7"/>
                </a:cxn>
                <a:cxn ang="0">
                  <a:pos x="T8" y="T9"/>
                </a:cxn>
              </a:cxnLst>
              <a:rect l="0" t="0" r="r" b="b"/>
              <a:pathLst>
                <a:path w="620" h="191">
                  <a:moveTo>
                    <a:pt x="528" y="191"/>
                  </a:moveTo>
                  <a:lnTo>
                    <a:pt x="0" y="191"/>
                  </a:lnTo>
                  <a:lnTo>
                    <a:pt x="93" y="0"/>
                  </a:lnTo>
                  <a:lnTo>
                    <a:pt x="620" y="0"/>
                  </a:lnTo>
                  <a:lnTo>
                    <a:pt x="528" y="1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2"/>
            <p:cNvSpPr>
              <a:spLocks/>
            </p:cNvSpPr>
            <p:nvPr/>
          </p:nvSpPr>
          <p:spPr bwMode="auto">
            <a:xfrm>
              <a:off x="5570538" y="2811463"/>
              <a:ext cx="985838" cy="304800"/>
            </a:xfrm>
            <a:custGeom>
              <a:avLst/>
              <a:gdLst>
                <a:gd name="T0" fmla="*/ 528 w 621"/>
                <a:gd name="T1" fmla="*/ 192 h 192"/>
                <a:gd name="T2" fmla="*/ 0 w 621"/>
                <a:gd name="T3" fmla="*/ 192 h 192"/>
                <a:gd name="T4" fmla="*/ 93 w 621"/>
                <a:gd name="T5" fmla="*/ 0 h 192"/>
                <a:gd name="T6" fmla="*/ 621 w 621"/>
                <a:gd name="T7" fmla="*/ 0 h 192"/>
                <a:gd name="T8" fmla="*/ 528 w 621"/>
                <a:gd name="T9" fmla="*/ 192 h 192"/>
              </a:gdLst>
              <a:ahLst/>
              <a:cxnLst>
                <a:cxn ang="0">
                  <a:pos x="T0" y="T1"/>
                </a:cxn>
                <a:cxn ang="0">
                  <a:pos x="T2" y="T3"/>
                </a:cxn>
                <a:cxn ang="0">
                  <a:pos x="T4" y="T5"/>
                </a:cxn>
                <a:cxn ang="0">
                  <a:pos x="T6" y="T7"/>
                </a:cxn>
                <a:cxn ang="0">
                  <a:pos x="T8" y="T9"/>
                </a:cxn>
              </a:cxnLst>
              <a:rect l="0" t="0" r="r" b="b"/>
              <a:pathLst>
                <a:path w="621" h="192">
                  <a:moveTo>
                    <a:pt x="528" y="192"/>
                  </a:moveTo>
                  <a:lnTo>
                    <a:pt x="0" y="192"/>
                  </a:lnTo>
                  <a:lnTo>
                    <a:pt x="93" y="0"/>
                  </a:lnTo>
                  <a:lnTo>
                    <a:pt x="621" y="0"/>
                  </a:lnTo>
                  <a:lnTo>
                    <a:pt x="528" y="19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5216525" y="3556000"/>
              <a:ext cx="985838" cy="303212"/>
            </a:xfrm>
            <a:custGeom>
              <a:avLst/>
              <a:gdLst>
                <a:gd name="T0" fmla="*/ 528 w 621"/>
                <a:gd name="T1" fmla="*/ 191 h 191"/>
                <a:gd name="T2" fmla="*/ 0 w 621"/>
                <a:gd name="T3" fmla="*/ 191 h 191"/>
                <a:gd name="T4" fmla="*/ 93 w 621"/>
                <a:gd name="T5" fmla="*/ 0 h 191"/>
                <a:gd name="T6" fmla="*/ 621 w 621"/>
                <a:gd name="T7" fmla="*/ 0 h 191"/>
                <a:gd name="T8" fmla="*/ 528 w 621"/>
                <a:gd name="T9" fmla="*/ 191 h 191"/>
              </a:gdLst>
              <a:ahLst/>
              <a:cxnLst>
                <a:cxn ang="0">
                  <a:pos x="T0" y="T1"/>
                </a:cxn>
                <a:cxn ang="0">
                  <a:pos x="T2" y="T3"/>
                </a:cxn>
                <a:cxn ang="0">
                  <a:pos x="T4" y="T5"/>
                </a:cxn>
                <a:cxn ang="0">
                  <a:pos x="T6" y="T7"/>
                </a:cxn>
                <a:cxn ang="0">
                  <a:pos x="T8" y="T9"/>
                </a:cxn>
              </a:cxnLst>
              <a:rect l="0" t="0" r="r" b="b"/>
              <a:pathLst>
                <a:path w="621" h="191">
                  <a:moveTo>
                    <a:pt x="528" y="191"/>
                  </a:moveTo>
                  <a:lnTo>
                    <a:pt x="0" y="191"/>
                  </a:lnTo>
                  <a:lnTo>
                    <a:pt x="93" y="0"/>
                  </a:lnTo>
                  <a:lnTo>
                    <a:pt x="621" y="0"/>
                  </a:lnTo>
                  <a:lnTo>
                    <a:pt x="528" y="1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4378325" y="5413375"/>
              <a:ext cx="985838" cy="304800"/>
            </a:xfrm>
            <a:custGeom>
              <a:avLst/>
              <a:gdLst>
                <a:gd name="T0" fmla="*/ 528 w 621"/>
                <a:gd name="T1" fmla="*/ 192 h 192"/>
                <a:gd name="T2" fmla="*/ 0 w 621"/>
                <a:gd name="T3" fmla="*/ 192 h 192"/>
                <a:gd name="T4" fmla="*/ 93 w 621"/>
                <a:gd name="T5" fmla="*/ 0 h 192"/>
                <a:gd name="T6" fmla="*/ 621 w 621"/>
                <a:gd name="T7" fmla="*/ 0 h 192"/>
                <a:gd name="T8" fmla="*/ 528 w 621"/>
                <a:gd name="T9" fmla="*/ 192 h 192"/>
              </a:gdLst>
              <a:ahLst/>
              <a:cxnLst>
                <a:cxn ang="0">
                  <a:pos x="T0" y="T1"/>
                </a:cxn>
                <a:cxn ang="0">
                  <a:pos x="T2" y="T3"/>
                </a:cxn>
                <a:cxn ang="0">
                  <a:pos x="T4" y="T5"/>
                </a:cxn>
                <a:cxn ang="0">
                  <a:pos x="T6" y="T7"/>
                </a:cxn>
                <a:cxn ang="0">
                  <a:pos x="T8" y="T9"/>
                </a:cxn>
              </a:cxnLst>
              <a:rect l="0" t="0" r="r" b="b"/>
              <a:pathLst>
                <a:path w="621" h="192">
                  <a:moveTo>
                    <a:pt x="528" y="192"/>
                  </a:moveTo>
                  <a:lnTo>
                    <a:pt x="0" y="192"/>
                  </a:lnTo>
                  <a:lnTo>
                    <a:pt x="93" y="0"/>
                  </a:lnTo>
                  <a:lnTo>
                    <a:pt x="621" y="0"/>
                  </a:lnTo>
                  <a:lnTo>
                    <a:pt x="528" y="19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4745038" y="4670425"/>
              <a:ext cx="985838" cy="304800"/>
            </a:xfrm>
            <a:custGeom>
              <a:avLst/>
              <a:gdLst>
                <a:gd name="T0" fmla="*/ 528 w 621"/>
                <a:gd name="T1" fmla="*/ 192 h 192"/>
                <a:gd name="T2" fmla="*/ 0 w 621"/>
                <a:gd name="T3" fmla="*/ 192 h 192"/>
                <a:gd name="T4" fmla="*/ 93 w 621"/>
                <a:gd name="T5" fmla="*/ 0 h 192"/>
                <a:gd name="T6" fmla="*/ 621 w 621"/>
                <a:gd name="T7" fmla="*/ 0 h 192"/>
                <a:gd name="T8" fmla="*/ 528 w 621"/>
                <a:gd name="T9" fmla="*/ 192 h 192"/>
              </a:gdLst>
              <a:ahLst/>
              <a:cxnLst>
                <a:cxn ang="0">
                  <a:pos x="T0" y="T1"/>
                </a:cxn>
                <a:cxn ang="0">
                  <a:pos x="T2" y="T3"/>
                </a:cxn>
                <a:cxn ang="0">
                  <a:pos x="T4" y="T5"/>
                </a:cxn>
                <a:cxn ang="0">
                  <a:pos x="T6" y="T7"/>
                </a:cxn>
                <a:cxn ang="0">
                  <a:pos x="T8" y="T9"/>
                </a:cxn>
              </a:cxnLst>
              <a:rect l="0" t="0" r="r" b="b"/>
              <a:pathLst>
                <a:path w="621" h="192">
                  <a:moveTo>
                    <a:pt x="528" y="192"/>
                  </a:moveTo>
                  <a:lnTo>
                    <a:pt x="0" y="192"/>
                  </a:lnTo>
                  <a:lnTo>
                    <a:pt x="93" y="0"/>
                  </a:lnTo>
                  <a:lnTo>
                    <a:pt x="621" y="0"/>
                  </a:lnTo>
                  <a:lnTo>
                    <a:pt x="528" y="19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6"/>
            <p:cNvSpPr>
              <a:spLocks/>
            </p:cNvSpPr>
            <p:nvPr/>
          </p:nvSpPr>
          <p:spPr bwMode="auto">
            <a:xfrm>
              <a:off x="7410450" y="1330325"/>
              <a:ext cx="2640013" cy="304800"/>
            </a:xfrm>
            <a:custGeom>
              <a:avLst/>
              <a:gdLst>
                <a:gd name="T0" fmla="*/ 1663 w 1663"/>
                <a:gd name="T1" fmla="*/ 0 h 192"/>
                <a:gd name="T2" fmla="*/ 1647 w 1663"/>
                <a:gd name="T3" fmla="*/ 0 h 192"/>
                <a:gd name="T4" fmla="*/ 1562 w 1663"/>
                <a:gd name="T5" fmla="*/ 176 h 192"/>
                <a:gd name="T6" fmla="*/ 7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7" y="0"/>
                  </a:lnTo>
                  <a:lnTo>
                    <a:pt x="1562" y="176"/>
                  </a:lnTo>
                  <a:lnTo>
                    <a:pt x="7" y="176"/>
                  </a:lnTo>
                  <a:lnTo>
                    <a:pt x="0" y="192"/>
                  </a:lnTo>
                  <a:lnTo>
                    <a:pt x="1570" y="192"/>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7410450" y="1330325"/>
              <a:ext cx="2640013" cy="304800"/>
            </a:xfrm>
            <a:custGeom>
              <a:avLst/>
              <a:gdLst>
                <a:gd name="T0" fmla="*/ 1663 w 1663"/>
                <a:gd name="T1" fmla="*/ 0 h 192"/>
                <a:gd name="T2" fmla="*/ 1647 w 1663"/>
                <a:gd name="T3" fmla="*/ 0 h 192"/>
                <a:gd name="T4" fmla="*/ 1562 w 1663"/>
                <a:gd name="T5" fmla="*/ 176 h 192"/>
                <a:gd name="T6" fmla="*/ 7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7" y="0"/>
                  </a:lnTo>
                  <a:lnTo>
                    <a:pt x="1562" y="176"/>
                  </a:lnTo>
                  <a:lnTo>
                    <a:pt x="7" y="176"/>
                  </a:lnTo>
                  <a:lnTo>
                    <a:pt x="0" y="192"/>
                  </a:lnTo>
                  <a:lnTo>
                    <a:pt x="1570" y="192"/>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7237413" y="1703388"/>
              <a:ext cx="2640013" cy="303212"/>
            </a:xfrm>
            <a:custGeom>
              <a:avLst/>
              <a:gdLst>
                <a:gd name="T0" fmla="*/ 1663 w 1663"/>
                <a:gd name="T1" fmla="*/ 0 h 191"/>
                <a:gd name="T2" fmla="*/ 1647 w 1663"/>
                <a:gd name="T3" fmla="*/ 0 h 191"/>
                <a:gd name="T4" fmla="*/ 1563 w 1663"/>
                <a:gd name="T5" fmla="*/ 176 h 191"/>
                <a:gd name="T6" fmla="*/ 8 w 1663"/>
                <a:gd name="T7" fmla="*/ 176 h 191"/>
                <a:gd name="T8" fmla="*/ 0 w 1663"/>
                <a:gd name="T9" fmla="*/ 191 h 191"/>
                <a:gd name="T10" fmla="*/ 1570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7" y="0"/>
                  </a:lnTo>
                  <a:lnTo>
                    <a:pt x="1563" y="176"/>
                  </a:lnTo>
                  <a:lnTo>
                    <a:pt x="8" y="176"/>
                  </a:lnTo>
                  <a:lnTo>
                    <a:pt x="0" y="191"/>
                  </a:lnTo>
                  <a:lnTo>
                    <a:pt x="1570" y="191"/>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9"/>
            <p:cNvSpPr>
              <a:spLocks/>
            </p:cNvSpPr>
            <p:nvPr/>
          </p:nvSpPr>
          <p:spPr bwMode="auto">
            <a:xfrm>
              <a:off x="7237413" y="1703388"/>
              <a:ext cx="2640013" cy="303212"/>
            </a:xfrm>
            <a:custGeom>
              <a:avLst/>
              <a:gdLst>
                <a:gd name="T0" fmla="*/ 1663 w 1663"/>
                <a:gd name="T1" fmla="*/ 0 h 191"/>
                <a:gd name="T2" fmla="*/ 1647 w 1663"/>
                <a:gd name="T3" fmla="*/ 0 h 191"/>
                <a:gd name="T4" fmla="*/ 1563 w 1663"/>
                <a:gd name="T5" fmla="*/ 176 h 191"/>
                <a:gd name="T6" fmla="*/ 8 w 1663"/>
                <a:gd name="T7" fmla="*/ 176 h 191"/>
                <a:gd name="T8" fmla="*/ 0 w 1663"/>
                <a:gd name="T9" fmla="*/ 191 h 191"/>
                <a:gd name="T10" fmla="*/ 1570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7" y="0"/>
                  </a:lnTo>
                  <a:lnTo>
                    <a:pt x="1563" y="176"/>
                  </a:lnTo>
                  <a:lnTo>
                    <a:pt x="8" y="176"/>
                  </a:lnTo>
                  <a:lnTo>
                    <a:pt x="0" y="191"/>
                  </a:lnTo>
                  <a:lnTo>
                    <a:pt x="1570" y="191"/>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0"/>
            <p:cNvSpPr>
              <a:spLocks/>
            </p:cNvSpPr>
            <p:nvPr/>
          </p:nvSpPr>
          <p:spPr bwMode="auto">
            <a:xfrm>
              <a:off x="7073900" y="2074863"/>
              <a:ext cx="2640013" cy="303212"/>
            </a:xfrm>
            <a:custGeom>
              <a:avLst/>
              <a:gdLst>
                <a:gd name="T0" fmla="*/ 1663 w 1663"/>
                <a:gd name="T1" fmla="*/ 0 h 191"/>
                <a:gd name="T2" fmla="*/ 1648 w 1663"/>
                <a:gd name="T3" fmla="*/ 0 h 191"/>
                <a:gd name="T4" fmla="*/ 1563 w 1663"/>
                <a:gd name="T5" fmla="*/ 176 h 191"/>
                <a:gd name="T6" fmla="*/ 8 w 1663"/>
                <a:gd name="T7" fmla="*/ 176 h 191"/>
                <a:gd name="T8" fmla="*/ 0 w 1663"/>
                <a:gd name="T9" fmla="*/ 191 h 191"/>
                <a:gd name="T10" fmla="*/ 1571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8" y="0"/>
                  </a:lnTo>
                  <a:lnTo>
                    <a:pt x="1563" y="176"/>
                  </a:lnTo>
                  <a:lnTo>
                    <a:pt x="8" y="176"/>
                  </a:lnTo>
                  <a:lnTo>
                    <a:pt x="0" y="191"/>
                  </a:lnTo>
                  <a:lnTo>
                    <a:pt x="1571" y="191"/>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
            <p:cNvSpPr>
              <a:spLocks/>
            </p:cNvSpPr>
            <p:nvPr/>
          </p:nvSpPr>
          <p:spPr bwMode="auto">
            <a:xfrm>
              <a:off x="7073900" y="2074863"/>
              <a:ext cx="2640013" cy="303212"/>
            </a:xfrm>
            <a:custGeom>
              <a:avLst/>
              <a:gdLst>
                <a:gd name="T0" fmla="*/ 1663 w 1663"/>
                <a:gd name="T1" fmla="*/ 0 h 191"/>
                <a:gd name="T2" fmla="*/ 1648 w 1663"/>
                <a:gd name="T3" fmla="*/ 0 h 191"/>
                <a:gd name="T4" fmla="*/ 1563 w 1663"/>
                <a:gd name="T5" fmla="*/ 176 h 191"/>
                <a:gd name="T6" fmla="*/ 8 w 1663"/>
                <a:gd name="T7" fmla="*/ 176 h 191"/>
                <a:gd name="T8" fmla="*/ 0 w 1663"/>
                <a:gd name="T9" fmla="*/ 191 h 191"/>
                <a:gd name="T10" fmla="*/ 1571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8" y="0"/>
                  </a:lnTo>
                  <a:lnTo>
                    <a:pt x="1563" y="176"/>
                  </a:lnTo>
                  <a:lnTo>
                    <a:pt x="8" y="176"/>
                  </a:lnTo>
                  <a:lnTo>
                    <a:pt x="0" y="191"/>
                  </a:lnTo>
                  <a:lnTo>
                    <a:pt x="1571" y="191"/>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2"/>
            <p:cNvSpPr>
              <a:spLocks/>
            </p:cNvSpPr>
            <p:nvPr/>
          </p:nvSpPr>
          <p:spPr bwMode="auto">
            <a:xfrm>
              <a:off x="6886575" y="2447925"/>
              <a:ext cx="2640013" cy="304800"/>
            </a:xfrm>
            <a:custGeom>
              <a:avLst/>
              <a:gdLst>
                <a:gd name="T0" fmla="*/ 1663 w 1663"/>
                <a:gd name="T1" fmla="*/ 0 h 192"/>
                <a:gd name="T2" fmla="*/ 1647 w 1663"/>
                <a:gd name="T3" fmla="*/ 0 h 192"/>
                <a:gd name="T4" fmla="*/ 1562 w 1663"/>
                <a:gd name="T5" fmla="*/ 176 h 192"/>
                <a:gd name="T6" fmla="*/ 7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7" y="0"/>
                  </a:lnTo>
                  <a:lnTo>
                    <a:pt x="1562" y="176"/>
                  </a:lnTo>
                  <a:lnTo>
                    <a:pt x="7" y="176"/>
                  </a:lnTo>
                  <a:lnTo>
                    <a:pt x="0" y="192"/>
                  </a:lnTo>
                  <a:lnTo>
                    <a:pt x="1570" y="192"/>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3"/>
            <p:cNvSpPr>
              <a:spLocks/>
            </p:cNvSpPr>
            <p:nvPr/>
          </p:nvSpPr>
          <p:spPr bwMode="auto">
            <a:xfrm>
              <a:off x="6886575" y="2447925"/>
              <a:ext cx="2640013" cy="304800"/>
            </a:xfrm>
            <a:custGeom>
              <a:avLst/>
              <a:gdLst>
                <a:gd name="T0" fmla="*/ 1663 w 1663"/>
                <a:gd name="T1" fmla="*/ 0 h 192"/>
                <a:gd name="T2" fmla="*/ 1647 w 1663"/>
                <a:gd name="T3" fmla="*/ 0 h 192"/>
                <a:gd name="T4" fmla="*/ 1562 w 1663"/>
                <a:gd name="T5" fmla="*/ 176 h 192"/>
                <a:gd name="T6" fmla="*/ 7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7" y="0"/>
                  </a:lnTo>
                  <a:lnTo>
                    <a:pt x="1562" y="176"/>
                  </a:lnTo>
                  <a:lnTo>
                    <a:pt x="7" y="176"/>
                  </a:lnTo>
                  <a:lnTo>
                    <a:pt x="0" y="192"/>
                  </a:lnTo>
                  <a:lnTo>
                    <a:pt x="1570" y="192"/>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
            <p:cNvSpPr>
              <a:spLocks/>
            </p:cNvSpPr>
            <p:nvPr/>
          </p:nvSpPr>
          <p:spPr bwMode="auto">
            <a:xfrm>
              <a:off x="6713538" y="2820988"/>
              <a:ext cx="2640013" cy="303212"/>
            </a:xfrm>
            <a:custGeom>
              <a:avLst/>
              <a:gdLst>
                <a:gd name="T0" fmla="*/ 1663 w 1663"/>
                <a:gd name="T1" fmla="*/ 0 h 191"/>
                <a:gd name="T2" fmla="*/ 1647 w 1663"/>
                <a:gd name="T3" fmla="*/ 0 h 191"/>
                <a:gd name="T4" fmla="*/ 1563 w 1663"/>
                <a:gd name="T5" fmla="*/ 176 h 191"/>
                <a:gd name="T6" fmla="*/ 8 w 1663"/>
                <a:gd name="T7" fmla="*/ 176 h 191"/>
                <a:gd name="T8" fmla="*/ 0 w 1663"/>
                <a:gd name="T9" fmla="*/ 191 h 191"/>
                <a:gd name="T10" fmla="*/ 1570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7" y="0"/>
                  </a:lnTo>
                  <a:lnTo>
                    <a:pt x="1563" y="176"/>
                  </a:lnTo>
                  <a:lnTo>
                    <a:pt x="8" y="176"/>
                  </a:lnTo>
                  <a:lnTo>
                    <a:pt x="0" y="191"/>
                  </a:lnTo>
                  <a:lnTo>
                    <a:pt x="1570" y="191"/>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25"/>
            <p:cNvSpPr>
              <a:spLocks/>
            </p:cNvSpPr>
            <p:nvPr/>
          </p:nvSpPr>
          <p:spPr bwMode="auto">
            <a:xfrm>
              <a:off x="6713538" y="2820988"/>
              <a:ext cx="2640013" cy="303212"/>
            </a:xfrm>
            <a:custGeom>
              <a:avLst/>
              <a:gdLst>
                <a:gd name="T0" fmla="*/ 1663 w 1663"/>
                <a:gd name="T1" fmla="*/ 0 h 191"/>
                <a:gd name="T2" fmla="*/ 1647 w 1663"/>
                <a:gd name="T3" fmla="*/ 0 h 191"/>
                <a:gd name="T4" fmla="*/ 1563 w 1663"/>
                <a:gd name="T5" fmla="*/ 176 h 191"/>
                <a:gd name="T6" fmla="*/ 8 w 1663"/>
                <a:gd name="T7" fmla="*/ 176 h 191"/>
                <a:gd name="T8" fmla="*/ 0 w 1663"/>
                <a:gd name="T9" fmla="*/ 191 h 191"/>
                <a:gd name="T10" fmla="*/ 1570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7" y="0"/>
                  </a:lnTo>
                  <a:lnTo>
                    <a:pt x="1563" y="176"/>
                  </a:lnTo>
                  <a:lnTo>
                    <a:pt x="8" y="176"/>
                  </a:lnTo>
                  <a:lnTo>
                    <a:pt x="0" y="191"/>
                  </a:lnTo>
                  <a:lnTo>
                    <a:pt x="1570" y="191"/>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6"/>
            <p:cNvSpPr>
              <a:spLocks/>
            </p:cNvSpPr>
            <p:nvPr/>
          </p:nvSpPr>
          <p:spPr bwMode="auto">
            <a:xfrm>
              <a:off x="6550025" y="3192463"/>
              <a:ext cx="2640013" cy="303212"/>
            </a:xfrm>
            <a:custGeom>
              <a:avLst/>
              <a:gdLst>
                <a:gd name="T0" fmla="*/ 1663 w 1663"/>
                <a:gd name="T1" fmla="*/ 0 h 191"/>
                <a:gd name="T2" fmla="*/ 1648 w 1663"/>
                <a:gd name="T3" fmla="*/ 0 h 191"/>
                <a:gd name="T4" fmla="*/ 1563 w 1663"/>
                <a:gd name="T5" fmla="*/ 176 h 191"/>
                <a:gd name="T6" fmla="*/ 8 w 1663"/>
                <a:gd name="T7" fmla="*/ 176 h 191"/>
                <a:gd name="T8" fmla="*/ 0 w 1663"/>
                <a:gd name="T9" fmla="*/ 191 h 191"/>
                <a:gd name="T10" fmla="*/ 1571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8" y="0"/>
                  </a:lnTo>
                  <a:lnTo>
                    <a:pt x="1563" y="176"/>
                  </a:lnTo>
                  <a:lnTo>
                    <a:pt x="8" y="176"/>
                  </a:lnTo>
                  <a:lnTo>
                    <a:pt x="0" y="191"/>
                  </a:lnTo>
                  <a:lnTo>
                    <a:pt x="1571" y="191"/>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27"/>
            <p:cNvSpPr>
              <a:spLocks/>
            </p:cNvSpPr>
            <p:nvPr/>
          </p:nvSpPr>
          <p:spPr bwMode="auto">
            <a:xfrm>
              <a:off x="6550025" y="3192463"/>
              <a:ext cx="2640013" cy="303212"/>
            </a:xfrm>
            <a:custGeom>
              <a:avLst/>
              <a:gdLst>
                <a:gd name="T0" fmla="*/ 1663 w 1663"/>
                <a:gd name="T1" fmla="*/ 0 h 191"/>
                <a:gd name="T2" fmla="*/ 1648 w 1663"/>
                <a:gd name="T3" fmla="*/ 0 h 191"/>
                <a:gd name="T4" fmla="*/ 1563 w 1663"/>
                <a:gd name="T5" fmla="*/ 176 h 191"/>
                <a:gd name="T6" fmla="*/ 8 w 1663"/>
                <a:gd name="T7" fmla="*/ 176 h 191"/>
                <a:gd name="T8" fmla="*/ 0 w 1663"/>
                <a:gd name="T9" fmla="*/ 191 h 191"/>
                <a:gd name="T10" fmla="*/ 1571 w 1663"/>
                <a:gd name="T11" fmla="*/ 191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1648" y="0"/>
                  </a:lnTo>
                  <a:lnTo>
                    <a:pt x="1563" y="176"/>
                  </a:lnTo>
                  <a:lnTo>
                    <a:pt x="8" y="176"/>
                  </a:lnTo>
                  <a:lnTo>
                    <a:pt x="0" y="191"/>
                  </a:lnTo>
                  <a:lnTo>
                    <a:pt x="1571" y="191"/>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8"/>
            <p:cNvSpPr>
              <a:spLocks/>
            </p:cNvSpPr>
            <p:nvPr/>
          </p:nvSpPr>
          <p:spPr bwMode="auto">
            <a:xfrm>
              <a:off x="6359525" y="3562350"/>
              <a:ext cx="2638425" cy="303212"/>
            </a:xfrm>
            <a:custGeom>
              <a:avLst/>
              <a:gdLst>
                <a:gd name="T0" fmla="*/ 1662 w 1662"/>
                <a:gd name="T1" fmla="*/ 0 h 191"/>
                <a:gd name="T2" fmla="*/ 1647 w 1662"/>
                <a:gd name="T3" fmla="*/ 0 h 191"/>
                <a:gd name="T4" fmla="*/ 1562 w 1662"/>
                <a:gd name="T5" fmla="*/ 176 h 191"/>
                <a:gd name="T6" fmla="*/ 7 w 1662"/>
                <a:gd name="T7" fmla="*/ 176 h 191"/>
                <a:gd name="T8" fmla="*/ 0 w 1662"/>
                <a:gd name="T9" fmla="*/ 191 h 191"/>
                <a:gd name="T10" fmla="*/ 1570 w 1662"/>
                <a:gd name="T11" fmla="*/ 191 h 191"/>
                <a:gd name="T12" fmla="*/ 1662 w 1662"/>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2" h="191">
                  <a:moveTo>
                    <a:pt x="1662" y="0"/>
                  </a:moveTo>
                  <a:lnTo>
                    <a:pt x="1647" y="0"/>
                  </a:lnTo>
                  <a:lnTo>
                    <a:pt x="1562" y="176"/>
                  </a:lnTo>
                  <a:lnTo>
                    <a:pt x="7" y="176"/>
                  </a:lnTo>
                  <a:lnTo>
                    <a:pt x="0" y="191"/>
                  </a:lnTo>
                  <a:lnTo>
                    <a:pt x="1570" y="191"/>
                  </a:lnTo>
                  <a:lnTo>
                    <a:pt x="1662"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29"/>
            <p:cNvSpPr>
              <a:spLocks/>
            </p:cNvSpPr>
            <p:nvPr/>
          </p:nvSpPr>
          <p:spPr bwMode="auto">
            <a:xfrm>
              <a:off x="6359525" y="3562350"/>
              <a:ext cx="2638425" cy="303212"/>
            </a:xfrm>
            <a:custGeom>
              <a:avLst/>
              <a:gdLst>
                <a:gd name="T0" fmla="*/ 1662 w 1662"/>
                <a:gd name="T1" fmla="*/ 0 h 191"/>
                <a:gd name="T2" fmla="*/ 1647 w 1662"/>
                <a:gd name="T3" fmla="*/ 0 h 191"/>
                <a:gd name="T4" fmla="*/ 1562 w 1662"/>
                <a:gd name="T5" fmla="*/ 176 h 191"/>
                <a:gd name="T6" fmla="*/ 7 w 1662"/>
                <a:gd name="T7" fmla="*/ 176 h 191"/>
                <a:gd name="T8" fmla="*/ 0 w 1662"/>
                <a:gd name="T9" fmla="*/ 191 h 191"/>
                <a:gd name="T10" fmla="*/ 1570 w 1662"/>
                <a:gd name="T11" fmla="*/ 191 h 191"/>
                <a:gd name="T12" fmla="*/ 1662 w 1662"/>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2" h="191">
                  <a:moveTo>
                    <a:pt x="1662" y="0"/>
                  </a:moveTo>
                  <a:lnTo>
                    <a:pt x="1647" y="0"/>
                  </a:lnTo>
                  <a:lnTo>
                    <a:pt x="1562" y="176"/>
                  </a:lnTo>
                  <a:lnTo>
                    <a:pt x="7" y="176"/>
                  </a:lnTo>
                  <a:lnTo>
                    <a:pt x="0" y="191"/>
                  </a:lnTo>
                  <a:lnTo>
                    <a:pt x="1570" y="191"/>
                  </a:lnTo>
                  <a:lnTo>
                    <a:pt x="16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0"/>
            <p:cNvSpPr>
              <a:spLocks/>
            </p:cNvSpPr>
            <p:nvPr/>
          </p:nvSpPr>
          <p:spPr bwMode="auto">
            <a:xfrm>
              <a:off x="6186488" y="3933825"/>
              <a:ext cx="2640013" cy="304800"/>
            </a:xfrm>
            <a:custGeom>
              <a:avLst/>
              <a:gdLst>
                <a:gd name="T0" fmla="*/ 1663 w 1663"/>
                <a:gd name="T1" fmla="*/ 0 h 192"/>
                <a:gd name="T2" fmla="*/ 1647 w 1663"/>
                <a:gd name="T3" fmla="*/ 0 h 192"/>
                <a:gd name="T4" fmla="*/ 1562 w 1663"/>
                <a:gd name="T5" fmla="*/ 176 h 192"/>
                <a:gd name="T6" fmla="*/ 7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7" y="0"/>
                  </a:lnTo>
                  <a:lnTo>
                    <a:pt x="1562" y="176"/>
                  </a:lnTo>
                  <a:lnTo>
                    <a:pt x="7" y="176"/>
                  </a:lnTo>
                  <a:lnTo>
                    <a:pt x="0" y="192"/>
                  </a:lnTo>
                  <a:lnTo>
                    <a:pt x="1570" y="192"/>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31"/>
            <p:cNvSpPr>
              <a:spLocks/>
            </p:cNvSpPr>
            <p:nvPr/>
          </p:nvSpPr>
          <p:spPr bwMode="auto">
            <a:xfrm>
              <a:off x="6186488" y="3933825"/>
              <a:ext cx="2640013" cy="304800"/>
            </a:xfrm>
            <a:custGeom>
              <a:avLst/>
              <a:gdLst>
                <a:gd name="T0" fmla="*/ 1663 w 1663"/>
                <a:gd name="T1" fmla="*/ 0 h 192"/>
                <a:gd name="T2" fmla="*/ 1647 w 1663"/>
                <a:gd name="T3" fmla="*/ 0 h 192"/>
                <a:gd name="T4" fmla="*/ 1562 w 1663"/>
                <a:gd name="T5" fmla="*/ 176 h 192"/>
                <a:gd name="T6" fmla="*/ 7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7" y="0"/>
                  </a:lnTo>
                  <a:lnTo>
                    <a:pt x="1562" y="176"/>
                  </a:lnTo>
                  <a:lnTo>
                    <a:pt x="7" y="176"/>
                  </a:lnTo>
                  <a:lnTo>
                    <a:pt x="0" y="192"/>
                  </a:lnTo>
                  <a:lnTo>
                    <a:pt x="1570" y="192"/>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2"/>
            <p:cNvSpPr>
              <a:spLocks/>
            </p:cNvSpPr>
            <p:nvPr/>
          </p:nvSpPr>
          <p:spPr bwMode="auto">
            <a:xfrm>
              <a:off x="6022975" y="4305300"/>
              <a:ext cx="2640013" cy="304800"/>
            </a:xfrm>
            <a:custGeom>
              <a:avLst/>
              <a:gdLst>
                <a:gd name="T0" fmla="*/ 1663 w 1663"/>
                <a:gd name="T1" fmla="*/ 0 h 192"/>
                <a:gd name="T2" fmla="*/ 1648 w 1663"/>
                <a:gd name="T3" fmla="*/ 0 h 192"/>
                <a:gd name="T4" fmla="*/ 1562 w 1663"/>
                <a:gd name="T5" fmla="*/ 176 h 192"/>
                <a:gd name="T6" fmla="*/ 8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8" y="0"/>
                  </a:lnTo>
                  <a:lnTo>
                    <a:pt x="1562" y="176"/>
                  </a:lnTo>
                  <a:lnTo>
                    <a:pt x="8" y="176"/>
                  </a:lnTo>
                  <a:lnTo>
                    <a:pt x="0" y="192"/>
                  </a:lnTo>
                  <a:lnTo>
                    <a:pt x="1570" y="192"/>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34"/>
            <p:cNvSpPr>
              <a:spLocks/>
            </p:cNvSpPr>
            <p:nvPr/>
          </p:nvSpPr>
          <p:spPr bwMode="auto">
            <a:xfrm>
              <a:off x="5830888" y="4676775"/>
              <a:ext cx="2640013" cy="304800"/>
            </a:xfrm>
            <a:custGeom>
              <a:avLst/>
              <a:gdLst>
                <a:gd name="T0" fmla="*/ 1663 w 1663"/>
                <a:gd name="T1" fmla="*/ 0 h 192"/>
                <a:gd name="T2" fmla="*/ 1648 w 1663"/>
                <a:gd name="T3" fmla="*/ 0 h 192"/>
                <a:gd name="T4" fmla="*/ 1562 w 1663"/>
                <a:gd name="T5" fmla="*/ 176 h 192"/>
                <a:gd name="T6" fmla="*/ 8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8" y="0"/>
                  </a:lnTo>
                  <a:lnTo>
                    <a:pt x="1562" y="176"/>
                  </a:lnTo>
                  <a:lnTo>
                    <a:pt x="8" y="176"/>
                  </a:lnTo>
                  <a:lnTo>
                    <a:pt x="0" y="192"/>
                  </a:lnTo>
                  <a:lnTo>
                    <a:pt x="1570" y="192"/>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35"/>
            <p:cNvSpPr>
              <a:spLocks/>
            </p:cNvSpPr>
            <p:nvPr/>
          </p:nvSpPr>
          <p:spPr bwMode="auto">
            <a:xfrm>
              <a:off x="5830888" y="4676775"/>
              <a:ext cx="2640013" cy="304800"/>
            </a:xfrm>
            <a:custGeom>
              <a:avLst/>
              <a:gdLst>
                <a:gd name="T0" fmla="*/ 1663 w 1663"/>
                <a:gd name="T1" fmla="*/ 0 h 192"/>
                <a:gd name="T2" fmla="*/ 1648 w 1663"/>
                <a:gd name="T3" fmla="*/ 0 h 192"/>
                <a:gd name="T4" fmla="*/ 1562 w 1663"/>
                <a:gd name="T5" fmla="*/ 176 h 192"/>
                <a:gd name="T6" fmla="*/ 8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8" y="0"/>
                  </a:lnTo>
                  <a:lnTo>
                    <a:pt x="1562" y="176"/>
                  </a:lnTo>
                  <a:lnTo>
                    <a:pt x="8" y="176"/>
                  </a:lnTo>
                  <a:lnTo>
                    <a:pt x="0" y="192"/>
                  </a:lnTo>
                  <a:lnTo>
                    <a:pt x="1570" y="192"/>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6"/>
            <p:cNvSpPr>
              <a:spLocks/>
            </p:cNvSpPr>
            <p:nvPr/>
          </p:nvSpPr>
          <p:spPr bwMode="auto">
            <a:xfrm>
              <a:off x="5657850" y="5048250"/>
              <a:ext cx="2640013" cy="304800"/>
            </a:xfrm>
            <a:custGeom>
              <a:avLst/>
              <a:gdLst>
                <a:gd name="T0" fmla="*/ 1663 w 1663"/>
                <a:gd name="T1" fmla="*/ 0 h 192"/>
                <a:gd name="T2" fmla="*/ 1648 w 1663"/>
                <a:gd name="T3" fmla="*/ 0 h 192"/>
                <a:gd name="T4" fmla="*/ 1563 w 1663"/>
                <a:gd name="T5" fmla="*/ 176 h 192"/>
                <a:gd name="T6" fmla="*/ 8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8" y="0"/>
                  </a:lnTo>
                  <a:lnTo>
                    <a:pt x="1563" y="176"/>
                  </a:lnTo>
                  <a:lnTo>
                    <a:pt x="8" y="176"/>
                  </a:lnTo>
                  <a:lnTo>
                    <a:pt x="0" y="192"/>
                  </a:lnTo>
                  <a:lnTo>
                    <a:pt x="1570" y="192"/>
                  </a:lnTo>
                  <a:lnTo>
                    <a:pt x="1663"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37"/>
            <p:cNvSpPr>
              <a:spLocks/>
            </p:cNvSpPr>
            <p:nvPr/>
          </p:nvSpPr>
          <p:spPr bwMode="auto">
            <a:xfrm>
              <a:off x="5657850" y="5048250"/>
              <a:ext cx="2640013" cy="304800"/>
            </a:xfrm>
            <a:custGeom>
              <a:avLst/>
              <a:gdLst>
                <a:gd name="T0" fmla="*/ 1663 w 1663"/>
                <a:gd name="T1" fmla="*/ 0 h 192"/>
                <a:gd name="T2" fmla="*/ 1648 w 1663"/>
                <a:gd name="T3" fmla="*/ 0 h 192"/>
                <a:gd name="T4" fmla="*/ 1563 w 1663"/>
                <a:gd name="T5" fmla="*/ 176 h 192"/>
                <a:gd name="T6" fmla="*/ 8 w 1663"/>
                <a:gd name="T7" fmla="*/ 176 h 192"/>
                <a:gd name="T8" fmla="*/ 0 w 1663"/>
                <a:gd name="T9" fmla="*/ 192 h 192"/>
                <a:gd name="T10" fmla="*/ 1570 w 1663"/>
                <a:gd name="T11" fmla="*/ 192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1648" y="0"/>
                  </a:lnTo>
                  <a:lnTo>
                    <a:pt x="1563" y="176"/>
                  </a:lnTo>
                  <a:lnTo>
                    <a:pt x="8" y="176"/>
                  </a:lnTo>
                  <a:lnTo>
                    <a:pt x="0" y="192"/>
                  </a:lnTo>
                  <a:lnTo>
                    <a:pt x="1570" y="192"/>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38"/>
            <p:cNvSpPr>
              <a:spLocks/>
            </p:cNvSpPr>
            <p:nvPr/>
          </p:nvSpPr>
          <p:spPr bwMode="auto">
            <a:xfrm>
              <a:off x="5494338" y="5419725"/>
              <a:ext cx="2641600" cy="304800"/>
            </a:xfrm>
            <a:custGeom>
              <a:avLst/>
              <a:gdLst>
                <a:gd name="T0" fmla="*/ 1664 w 1664"/>
                <a:gd name="T1" fmla="*/ 0 h 192"/>
                <a:gd name="T2" fmla="*/ 1648 w 1664"/>
                <a:gd name="T3" fmla="*/ 0 h 192"/>
                <a:gd name="T4" fmla="*/ 1563 w 1664"/>
                <a:gd name="T5" fmla="*/ 176 h 192"/>
                <a:gd name="T6" fmla="*/ 8 w 1664"/>
                <a:gd name="T7" fmla="*/ 176 h 192"/>
                <a:gd name="T8" fmla="*/ 0 w 1664"/>
                <a:gd name="T9" fmla="*/ 192 h 192"/>
                <a:gd name="T10" fmla="*/ 1571 w 1664"/>
                <a:gd name="T11" fmla="*/ 192 h 192"/>
                <a:gd name="T12" fmla="*/ 1664 w 1664"/>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4" h="192">
                  <a:moveTo>
                    <a:pt x="1664" y="0"/>
                  </a:moveTo>
                  <a:lnTo>
                    <a:pt x="1648" y="0"/>
                  </a:lnTo>
                  <a:lnTo>
                    <a:pt x="1563" y="176"/>
                  </a:lnTo>
                  <a:lnTo>
                    <a:pt x="8" y="176"/>
                  </a:lnTo>
                  <a:lnTo>
                    <a:pt x="0" y="192"/>
                  </a:lnTo>
                  <a:lnTo>
                    <a:pt x="1571" y="192"/>
                  </a:lnTo>
                  <a:lnTo>
                    <a:pt x="1664" y="0"/>
                  </a:lnTo>
                  <a:close/>
                </a:path>
              </a:pathLst>
            </a:custGeom>
            <a:solidFill>
              <a:srgbClr val="B94F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39"/>
            <p:cNvSpPr>
              <a:spLocks/>
            </p:cNvSpPr>
            <p:nvPr/>
          </p:nvSpPr>
          <p:spPr bwMode="auto">
            <a:xfrm>
              <a:off x="5494338" y="5419725"/>
              <a:ext cx="2641600" cy="304800"/>
            </a:xfrm>
            <a:custGeom>
              <a:avLst/>
              <a:gdLst>
                <a:gd name="T0" fmla="*/ 1664 w 1664"/>
                <a:gd name="T1" fmla="*/ 0 h 192"/>
                <a:gd name="T2" fmla="*/ 1648 w 1664"/>
                <a:gd name="T3" fmla="*/ 0 h 192"/>
                <a:gd name="T4" fmla="*/ 1563 w 1664"/>
                <a:gd name="T5" fmla="*/ 176 h 192"/>
                <a:gd name="T6" fmla="*/ 8 w 1664"/>
                <a:gd name="T7" fmla="*/ 176 h 192"/>
                <a:gd name="T8" fmla="*/ 0 w 1664"/>
                <a:gd name="T9" fmla="*/ 192 h 192"/>
                <a:gd name="T10" fmla="*/ 1571 w 1664"/>
                <a:gd name="T11" fmla="*/ 192 h 192"/>
                <a:gd name="T12" fmla="*/ 1664 w 1664"/>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4" h="192">
                  <a:moveTo>
                    <a:pt x="1664" y="0"/>
                  </a:moveTo>
                  <a:lnTo>
                    <a:pt x="1648" y="0"/>
                  </a:lnTo>
                  <a:lnTo>
                    <a:pt x="1563" y="176"/>
                  </a:lnTo>
                  <a:lnTo>
                    <a:pt x="8" y="176"/>
                  </a:lnTo>
                  <a:lnTo>
                    <a:pt x="0" y="192"/>
                  </a:lnTo>
                  <a:lnTo>
                    <a:pt x="1571" y="192"/>
                  </a:lnTo>
                  <a:lnTo>
                    <a:pt x="16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0"/>
            <p:cNvSpPr>
              <a:spLocks/>
            </p:cNvSpPr>
            <p:nvPr/>
          </p:nvSpPr>
          <p:spPr bwMode="auto">
            <a:xfrm>
              <a:off x="2266950" y="3006725"/>
              <a:ext cx="1374775" cy="450850"/>
            </a:xfrm>
            <a:custGeom>
              <a:avLst/>
              <a:gdLst>
                <a:gd name="T0" fmla="*/ 729 w 866"/>
                <a:gd name="T1" fmla="*/ 284 h 284"/>
                <a:gd name="T2" fmla="*/ 0 w 866"/>
                <a:gd name="T3" fmla="*/ 284 h 284"/>
                <a:gd name="T4" fmla="*/ 137 w 866"/>
                <a:gd name="T5" fmla="*/ 0 h 284"/>
                <a:gd name="T6" fmla="*/ 866 w 866"/>
                <a:gd name="T7" fmla="*/ 0 h 284"/>
                <a:gd name="T8" fmla="*/ 729 w 866"/>
                <a:gd name="T9" fmla="*/ 284 h 284"/>
              </a:gdLst>
              <a:ahLst/>
              <a:cxnLst>
                <a:cxn ang="0">
                  <a:pos x="T0" y="T1"/>
                </a:cxn>
                <a:cxn ang="0">
                  <a:pos x="T2" y="T3"/>
                </a:cxn>
                <a:cxn ang="0">
                  <a:pos x="T4" y="T5"/>
                </a:cxn>
                <a:cxn ang="0">
                  <a:pos x="T6" y="T7"/>
                </a:cxn>
                <a:cxn ang="0">
                  <a:pos x="T8" y="T9"/>
                </a:cxn>
              </a:cxnLst>
              <a:rect l="0" t="0" r="r" b="b"/>
              <a:pathLst>
                <a:path w="866" h="284">
                  <a:moveTo>
                    <a:pt x="729" y="284"/>
                  </a:moveTo>
                  <a:lnTo>
                    <a:pt x="0" y="284"/>
                  </a:lnTo>
                  <a:lnTo>
                    <a:pt x="137" y="0"/>
                  </a:lnTo>
                  <a:lnTo>
                    <a:pt x="866" y="0"/>
                  </a:lnTo>
                  <a:lnTo>
                    <a:pt x="729" y="284"/>
                  </a:lnTo>
                  <a:close/>
                </a:path>
              </a:pathLst>
            </a:custGeom>
            <a:solidFill>
              <a:srgbClr val="B7C8A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41"/>
            <p:cNvSpPr>
              <a:spLocks/>
            </p:cNvSpPr>
            <p:nvPr/>
          </p:nvSpPr>
          <p:spPr bwMode="auto">
            <a:xfrm>
              <a:off x="3856038" y="2871788"/>
              <a:ext cx="1460500" cy="450850"/>
            </a:xfrm>
            <a:custGeom>
              <a:avLst/>
              <a:gdLst>
                <a:gd name="T0" fmla="*/ 782 w 920"/>
                <a:gd name="T1" fmla="*/ 284 h 284"/>
                <a:gd name="T2" fmla="*/ 0 w 920"/>
                <a:gd name="T3" fmla="*/ 284 h 284"/>
                <a:gd name="T4" fmla="*/ 138 w 920"/>
                <a:gd name="T5" fmla="*/ 0 h 284"/>
                <a:gd name="T6" fmla="*/ 920 w 920"/>
                <a:gd name="T7" fmla="*/ 0 h 284"/>
                <a:gd name="T8" fmla="*/ 782 w 920"/>
                <a:gd name="T9" fmla="*/ 284 h 284"/>
              </a:gdLst>
              <a:ahLst/>
              <a:cxnLst>
                <a:cxn ang="0">
                  <a:pos x="T0" y="T1"/>
                </a:cxn>
                <a:cxn ang="0">
                  <a:pos x="T2" y="T3"/>
                </a:cxn>
                <a:cxn ang="0">
                  <a:pos x="T4" y="T5"/>
                </a:cxn>
                <a:cxn ang="0">
                  <a:pos x="T6" y="T7"/>
                </a:cxn>
                <a:cxn ang="0">
                  <a:pos x="T8" y="T9"/>
                </a:cxn>
              </a:cxnLst>
              <a:rect l="0" t="0" r="r" b="b"/>
              <a:pathLst>
                <a:path w="920" h="284">
                  <a:moveTo>
                    <a:pt x="782" y="284"/>
                  </a:moveTo>
                  <a:lnTo>
                    <a:pt x="0" y="284"/>
                  </a:lnTo>
                  <a:lnTo>
                    <a:pt x="138" y="0"/>
                  </a:lnTo>
                  <a:lnTo>
                    <a:pt x="920" y="0"/>
                  </a:lnTo>
                  <a:lnTo>
                    <a:pt x="782" y="284"/>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45"/>
            <p:cNvSpPr>
              <a:spLocks/>
            </p:cNvSpPr>
            <p:nvPr/>
          </p:nvSpPr>
          <p:spPr bwMode="auto">
            <a:xfrm>
              <a:off x="2855913" y="5111750"/>
              <a:ext cx="1458913" cy="450850"/>
            </a:xfrm>
            <a:custGeom>
              <a:avLst/>
              <a:gdLst>
                <a:gd name="T0" fmla="*/ 782 w 919"/>
                <a:gd name="T1" fmla="*/ 284 h 284"/>
                <a:gd name="T2" fmla="*/ 0 w 919"/>
                <a:gd name="T3" fmla="*/ 284 h 284"/>
                <a:gd name="T4" fmla="*/ 137 w 919"/>
                <a:gd name="T5" fmla="*/ 0 h 284"/>
                <a:gd name="T6" fmla="*/ 919 w 919"/>
                <a:gd name="T7" fmla="*/ 0 h 284"/>
                <a:gd name="T8" fmla="*/ 782 w 919"/>
                <a:gd name="T9" fmla="*/ 284 h 284"/>
              </a:gdLst>
              <a:ahLst/>
              <a:cxnLst>
                <a:cxn ang="0">
                  <a:pos x="T0" y="T1"/>
                </a:cxn>
                <a:cxn ang="0">
                  <a:pos x="T2" y="T3"/>
                </a:cxn>
                <a:cxn ang="0">
                  <a:pos x="T4" y="T5"/>
                </a:cxn>
                <a:cxn ang="0">
                  <a:pos x="T6" y="T7"/>
                </a:cxn>
                <a:cxn ang="0">
                  <a:pos x="T8" y="T9"/>
                </a:cxn>
              </a:cxnLst>
              <a:rect l="0" t="0" r="r" b="b"/>
              <a:pathLst>
                <a:path w="919" h="284">
                  <a:moveTo>
                    <a:pt x="782" y="284"/>
                  </a:moveTo>
                  <a:lnTo>
                    <a:pt x="0" y="284"/>
                  </a:lnTo>
                  <a:lnTo>
                    <a:pt x="137" y="0"/>
                  </a:lnTo>
                  <a:lnTo>
                    <a:pt x="919" y="0"/>
                  </a:lnTo>
                  <a:lnTo>
                    <a:pt x="782" y="284"/>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54"/>
            <p:cNvSpPr>
              <a:spLocks/>
            </p:cNvSpPr>
            <p:nvPr/>
          </p:nvSpPr>
          <p:spPr bwMode="auto">
            <a:xfrm>
              <a:off x="3179763" y="4359275"/>
              <a:ext cx="1460500" cy="450850"/>
            </a:xfrm>
            <a:custGeom>
              <a:avLst/>
              <a:gdLst>
                <a:gd name="T0" fmla="*/ 782 w 920"/>
                <a:gd name="T1" fmla="*/ 284 h 284"/>
                <a:gd name="T2" fmla="*/ 0 w 920"/>
                <a:gd name="T3" fmla="*/ 284 h 284"/>
                <a:gd name="T4" fmla="*/ 138 w 920"/>
                <a:gd name="T5" fmla="*/ 0 h 284"/>
                <a:gd name="T6" fmla="*/ 920 w 920"/>
                <a:gd name="T7" fmla="*/ 0 h 284"/>
                <a:gd name="T8" fmla="*/ 782 w 920"/>
                <a:gd name="T9" fmla="*/ 284 h 284"/>
              </a:gdLst>
              <a:ahLst/>
              <a:cxnLst>
                <a:cxn ang="0">
                  <a:pos x="T0" y="T1"/>
                </a:cxn>
                <a:cxn ang="0">
                  <a:pos x="T2" y="T3"/>
                </a:cxn>
                <a:cxn ang="0">
                  <a:pos x="T4" y="T5"/>
                </a:cxn>
                <a:cxn ang="0">
                  <a:pos x="T6" y="T7"/>
                </a:cxn>
                <a:cxn ang="0">
                  <a:pos x="T8" y="T9"/>
                </a:cxn>
              </a:cxnLst>
              <a:rect l="0" t="0" r="r" b="b"/>
              <a:pathLst>
                <a:path w="920" h="284">
                  <a:moveTo>
                    <a:pt x="782" y="284"/>
                  </a:moveTo>
                  <a:lnTo>
                    <a:pt x="0" y="284"/>
                  </a:lnTo>
                  <a:lnTo>
                    <a:pt x="138" y="0"/>
                  </a:lnTo>
                  <a:lnTo>
                    <a:pt x="920" y="0"/>
                  </a:lnTo>
                  <a:lnTo>
                    <a:pt x="782" y="284"/>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72"/>
            <p:cNvSpPr>
              <a:spLocks/>
            </p:cNvSpPr>
            <p:nvPr/>
          </p:nvSpPr>
          <p:spPr bwMode="auto">
            <a:xfrm>
              <a:off x="4373563" y="1695450"/>
              <a:ext cx="1460500" cy="450850"/>
            </a:xfrm>
            <a:custGeom>
              <a:avLst/>
              <a:gdLst>
                <a:gd name="T0" fmla="*/ 782 w 920"/>
                <a:gd name="T1" fmla="*/ 284 h 284"/>
                <a:gd name="T2" fmla="*/ 0 w 920"/>
                <a:gd name="T3" fmla="*/ 284 h 284"/>
                <a:gd name="T4" fmla="*/ 138 w 920"/>
                <a:gd name="T5" fmla="*/ 0 h 284"/>
                <a:gd name="T6" fmla="*/ 920 w 920"/>
                <a:gd name="T7" fmla="*/ 0 h 284"/>
                <a:gd name="T8" fmla="*/ 782 w 920"/>
                <a:gd name="T9" fmla="*/ 284 h 284"/>
              </a:gdLst>
              <a:ahLst/>
              <a:cxnLst>
                <a:cxn ang="0">
                  <a:pos x="T0" y="T1"/>
                </a:cxn>
                <a:cxn ang="0">
                  <a:pos x="T2" y="T3"/>
                </a:cxn>
                <a:cxn ang="0">
                  <a:pos x="T4" y="T5"/>
                </a:cxn>
                <a:cxn ang="0">
                  <a:pos x="T6" y="T7"/>
                </a:cxn>
                <a:cxn ang="0">
                  <a:pos x="T8" y="T9"/>
                </a:cxn>
              </a:cxnLst>
              <a:rect l="0" t="0" r="r" b="b"/>
              <a:pathLst>
                <a:path w="920" h="284">
                  <a:moveTo>
                    <a:pt x="782" y="284"/>
                  </a:moveTo>
                  <a:lnTo>
                    <a:pt x="0" y="284"/>
                  </a:lnTo>
                  <a:lnTo>
                    <a:pt x="138" y="0"/>
                  </a:lnTo>
                  <a:lnTo>
                    <a:pt x="920" y="0"/>
                  </a:lnTo>
                  <a:lnTo>
                    <a:pt x="782" y="284"/>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77"/>
            <p:cNvSpPr>
              <a:spLocks/>
            </p:cNvSpPr>
            <p:nvPr/>
          </p:nvSpPr>
          <p:spPr bwMode="auto">
            <a:xfrm>
              <a:off x="6265863" y="1306513"/>
              <a:ext cx="985838" cy="303212"/>
            </a:xfrm>
            <a:custGeom>
              <a:avLst/>
              <a:gdLst>
                <a:gd name="T0" fmla="*/ 528 w 621"/>
                <a:gd name="T1" fmla="*/ 191 h 191"/>
                <a:gd name="T2" fmla="*/ 0 w 621"/>
                <a:gd name="T3" fmla="*/ 191 h 191"/>
                <a:gd name="T4" fmla="*/ 93 w 621"/>
                <a:gd name="T5" fmla="*/ 0 h 191"/>
                <a:gd name="T6" fmla="*/ 621 w 621"/>
                <a:gd name="T7" fmla="*/ 0 h 191"/>
                <a:gd name="T8" fmla="*/ 528 w 621"/>
                <a:gd name="T9" fmla="*/ 191 h 191"/>
              </a:gdLst>
              <a:ahLst/>
              <a:cxnLst>
                <a:cxn ang="0">
                  <a:pos x="T0" y="T1"/>
                </a:cxn>
                <a:cxn ang="0">
                  <a:pos x="T2" y="T3"/>
                </a:cxn>
                <a:cxn ang="0">
                  <a:pos x="T4" y="T5"/>
                </a:cxn>
                <a:cxn ang="0">
                  <a:pos x="T6" y="T7"/>
                </a:cxn>
                <a:cxn ang="0">
                  <a:pos x="T8" y="T9"/>
                </a:cxn>
              </a:cxnLst>
              <a:rect l="0" t="0" r="r" b="b"/>
              <a:pathLst>
                <a:path w="621" h="191">
                  <a:moveTo>
                    <a:pt x="528" y="191"/>
                  </a:moveTo>
                  <a:lnTo>
                    <a:pt x="0" y="191"/>
                  </a:lnTo>
                  <a:lnTo>
                    <a:pt x="93" y="0"/>
                  </a:lnTo>
                  <a:lnTo>
                    <a:pt x="621" y="0"/>
                  </a:lnTo>
                  <a:lnTo>
                    <a:pt x="528" y="191"/>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78"/>
            <p:cNvSpPr>
              <a:spLocks/>
            </p:cNvSpPr>
            <p:nvPr/>
          </p:nvSpPr>
          <p:spPr bwMode="auto">
            <a:xfrm>
              <a:off x="7397750" y="1306513"/>
              <a:ext cx="2640013" cy="303212"/>
            </a:xfrm>
            <a:custGeom>
              <a:avLst/>
              <a:gdLst>
                <a:gd name="T0" fmla="*/ 1663 w 1663"/>
                <a:gd name="T1" fmla="*/ 0 h 191"/>
                <a:gd name="T2" fmla="*/ 93 w 1663"/>
                <a:gd name="T3" fmla="*/ 0 h 191"/>
                <a:gd name="T4" fmla="*/ 0 w 1663"/>
                <a:gd name="T5" fmla="*/ 191 h 191"/>
                <a:gd name="T6" fmla="*/ 15 w 1663"/>
                <a:gd name="T7" fmla="*/ 191 h 191"/>
                <a:gd name="T8" fmla="*/ 101 w 1663"/>
                <a:gd name="T9" fmla="*/ 15 h 191"/>
                <a:gd name="T10" fmla="*/ 1655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3" y="0"/>
                  </a:lnTo>
                  <a:lnTo>
                    <a:pt x="0" y="191"/>
                  </a:lnTo>
                  <a:lnTo>
                    <a:pt x="15" y="191"/>
                  </a:lnTo>
                  <a:lnTo>
                    <a:pt x="101" y="15"/>
                  </a:lnTo>
                  <a:lnTo>
                    <a:pt x="1655" y="15"/>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79"/>
            <p:cNvSpPr>
              <a:spLocks/>
            </p:cNvSpPr>
            <p:nvPr/>
          </p:nvSpPr>
          <p:spPr bwMode="auto">
            <a:xfrm>
              <a:off x="7397750" y="1306513"/>
              <a:ext cx="2640013" cy="303212"/>
            </a:xfrm>
            <a:custGeom>
              <a:avLst/>
              <a:gdLst>
                <a:gd name="T0" fmla="*/ 1663 w 1663"/>
                <a:gd name="T1" fmla="*/ 0 h 191"/>
                <a:gd name="T2" fmla="*/ 93 w 1663"/>
                <a:gd name="T3" fmla="*/ 0 h 191"/>
                <a:gd name="T4" fmla="*/ 0 w 1663"/>
                <a:gd name="T5" fmla="*/ 191 h 191"/>
                <a:gd name="T6" fmla="*/ 15 w 1663"/>
                <a:gd name="T7" fmla="*/ 191 h 191"/>
                <a:gd name="T8" fmla="*/ 101 w 1663"/>
                <a:gd name="T9" fmla="*/ 15 h 191"/>
                <a:gd name="T10" fmla="*/ 1655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3" y="0"/>
                  </a:lnTo>
                  <a:lnTo>
                    <a:pt x="0" y="191"/>
                  </a:lnTo>
                  <a:lnTo>
                    <a:pt x="15" y="191"/>
                  </a:lnTo>
                  <a:lnTo>
                    <a:pt x="101" y="15"/>
                  </a:lnTo>
                  <a:lnTo>
                    <a:pt x="1655" y="15"/>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0"/>
            <p:cNvSpPr>
              <a:spLocks/>
            </p:cNvSpPr>
            <p:nvPr/>
          </p:nvSpPr>
          <p:spPr bwMode="auto">
            <a:xfrm>
              <a:off x="7421563" y="1330325"/>
              <a:ext cx="2603500" cy="279400"/>
            </a:xfrm>
            <a:custGeom>
              <a:avLst/>
              <a:gdLst>
                <a:gd name="T0" fmla="*/ 1640 w 1640"/>
                <a:gd name="T1" fmla="*/ 0 h 176"/>
                <a:gd name="T2" fmla="*/ 86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6"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81"/>
            <p:cNvSpPr>
              <a:spLocks/>
            </p:cNvSpPr>
            <p:nvPr/>
          </p:nvSpPr>
          <p:spPr bwMode="auto">
            <a:xfrm>
              <a:off x="7421563" y="1330325"/>
              <a:ext cx="2603500" cy="279400"/>
            </a:xfrm>
            <a:custGeom>
              <a:avLst/>
              <a:gdLst>
                <a:gd name="T0" fmla="*/ 1640 w 1640"/>
                <a:gd name="T1" fmla="*/ 0 h 176"/>
                <a:gd name="T2" fmla="*/ 86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6"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2"/>
            <p:cNvSpPr>
              <a:spLocks/>
            </p:cNvSpPr>
            <p:nvPr/>
          </p:nvSpPr>
          <p:spPr bwMode="auto">
            <a:xfrm>
              <a:off x="7224713" y="1677988"/>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5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5" y="16"/>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83"/>
            <p:cNvSpPr>
              <a:spLocks/>
            </p:cNvSpPr>
            <p:nvPr/>
          </p:nvSpPr>
          <p:spPr bwMode="auto">
            <a:xfrm>
              <a:off x="7224713" y="1677988"/>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5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5" y="16"/>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4"/>
            <p:cNvSpPr>
              <a:spLocks/>
            </p:cNvSpPr>
            <p:nvPr/>
          </p:nvSpPr>
          <p:spPr bwMode="auto">
            <a:xfrm>
              <a:off x="7250113" y="1703388"/>
              <a:ext cx="2601913" cy="279400"/>
            </a:xfrm>
            <a:custGeom>
              <a:avLst/>
              <a:gdLst>
                <a:gd name="T0" fmla="*/ 1639 w 1639"/>
                <a:gd name="T1" fmla="*/ 0 h 176"/>
                <a:gd name="T2" fmla="*/ 85 w 1639"/>
                <a:gd name="T3" fmla="*/ 0 h 176"/>
                <a:gd name="T4" fmla="*/ 0 w 1639"/>
                <a:gd name="T5" fmla="*/ 176 h 176"/>
                <a:gd name="T6" fmla="*/ 1555 w 1639"/>
                <a:gd name="T7" fmla="*/ 176 h 176"/>
                <a:gd name="T8" fmla="*/ 1639 w 1639"/>
                <a:gd name="T9" fmla="*/ 0 h 176"/>
              </a:gdLst>
              <a:ahLst/>
              <a:cxnLst>
                <a:cxn ang="0">
                  <a:pos x="T0" y="T1"/>
                </a:cxn>
                <a:cxn ang="0">
                  <a:pos x="T2" y="T3"/>
                </a:cxn>
                <a:cxn ang="0">
                  <a:pos x="T4" y="T5"/>
                </a:cxn>
                <a:cxn ang="0">
                  <a:pos x="T6" y="T7"/>
                </a:cxn>
                <a:cxn ang="0">
                  <a:pos x="T8" y="T9"/>
                </a:cxn>
              </a:cxnLst>
              <a:rect l="0" t="0" r="r" b="b"/>
              <a:pathLst>
                <a:path w="1639" h="176">
                  <a:moveTo>
                    <a:pt x="1639" y="0"/>
                  </a:moveTo>
                  <a:lnTo>
                    <a:pt x="85" y="0"/>
                  </a:lnTo>
                  <a:lnTo>
                    <a:pt x="0" y="176"/>
                  </a:lnTo>
                  <a:lnTo>
                    <a:pt x="1555" y="176"/>
                  </a:lnTo>
                  <a:lnTo>
                    <a:pt x="1639"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85"/>
            <p:cNvSpPr>
              <a:spLocks/>
            </p:cNvSpPr>
            <p:nvPr/>
          </p:nvSpPr>
          <p:spPr bwMode="auto">
            <a:xfrm>
              <a:off x="7250113" y="1703388"/>
              <a:ext cx="2601913" cy="279400"/>
            </a:xfrm>
            <a:custGeom>
              <a:avLst/>
              <a:gdLst>
                <a:gd name="T0" fmla="*/ 1639 w 1639"/>
                <a:gd name="T1" fmla="*/ 0 h 176"/>
                <a:gd name="T2" fmla="*/ 85 w 1639"/>
                <a:gd name="T3" fmla="*/ 0 h 176"/>
                <a:gd name="T4" fmla="*/ 0 w 1639"/>
                <a:gd name="T5" fmla="*/ 176 h 176"/>
                <a:gd name="T6" fmla="*/ 1555 w 1639"/>
                <a:gd name="T7" fmla="*/ 176 h 176"/>
                <a:gd name="T8" fmla="*/ 1639 w 1639"/>
                <a:gd name="T9" fmla="*/ 0 h 176"/>
              </a:gdLst>
              <a:ahLst/>
              <a:cxnLst>
                <a:cxn ang="0">
                  <a:pos x="T0" y="T1"/>
                </a:cxn>
                <a:cxn ang="0">
                  <a:pos x="T2" y="T3"/>
                </a:cxn>
                <a:cxn ang="0">
                  <a:pos x="T4" y="T5"/>
                </a:cxn>
                <a:cxn ang="0">
                  <a:pos x="T6" y="T7"/>
                </a:cxn>
                <a:cxn ang="0">
                  <a:pos x="T8" y="T9"/>
                </a:cxn>
              </a:cxnLst>
              <a:rect l="0" t="0" r="r" b="b"/>
              <a:pathLst>
                <a:path w="1639" h="176">
                  <a:moveTo>
                    <a:pt x="1639" y="0"/>
                  </a:moveTo>
                  <a:lnTo>
                    <a:pt x="85" y="0"/>
                  </a:lnTo>
                  <a:lnTo>
                    <a:pt x="0" y="176"/>
                  </a:lnTo>
                  <a:lnTo>
                    <a:pt x="1555" y="176"/>
                  </a:lnTo>
                  <a:lnTo>
                    <a:pt x="16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6"/>
            <p:cNvSpPr>
              <a:spLocks/>
            </p:cNvSpPr>
            <p:nvPr/>
          </p:nvSpPr>
          <p:spPr bwMode="auto">
            <a:xfrm>
              <a:off x="7061200" y="2049463"/>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6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6" y="16"/>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87"/>
            <p:cNvSpPr>
              <a:spLocks/>
            </p:cNvSpPr>
            <p:nvPr/>
          </p:nvSpPr>
          <p:spPr bwMode="auto">
            <a:xfrm>
              <a:off x="7061200" y="2049463"/>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6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6" y="16"/>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8"/>
            <p:cNvSpPr>
              <a:spLocks/>
            </p:cNvSpPr>
            <p:nvPr/>
          </p:nvSpPr>
          <p:spPr bwMode="auto">
            <a:xfrm>
              <a:off x="7086600" y="2074863"/>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89"/>
            <p:cNvSpPr>
              <a:spLocks/>
            </p:cNvSpPr>
            <p:nvPr/>
          </p:nvSpPr>
          <p:spPr bwMode="auto">
            <a:xfrm>
              <a:off x="7086600" y="2074863"/>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90"/>
            <p:cNvSpPr>
              <a:spLocks/>
            </p:cNvSpPr>
            <p:nvPr/>
          </p:nvSpPr>
          <p:spPr bwMode="auto">
            <a:xfrm>
              <a:off x="6873875" y="2424113"/>
              <a:ext cx="2640013" cy="303212"/>
            </a:xfrm>
            <a:custGeom>
              <a:avLst/>
              <a:gdLst>
                <a:gd name="T0" fmla="*/ 1663 w 1663"/>
                <a:gd name="T1" fmla="*/ 0 h 191"/>
                <a:gd name="T2" fmla="*/ 93 w 1663"/>
                <a:gd name="T3" fmla="*/ 0 h 191"/>
                <a:gd name="T4" fmla="*/ 0 w 1663"/>
                <a:gd name="T5" fmla="*/ 191 h 191"/>
                <a:gd name="T6" fmla="*/ 15 w 1663"/>
                <a:gd name="T7" fmla="*/ 191 h 191"/>
                <a:gd name="T8" fmla="*/ 101 w 1663"/>
                <a:gd name="T9" fmla="*/ 15 h 191"/>
                <a:gd name="T10" fmla="*/ 1655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3" y="0"/>
                  </a:lnTo>
                  <a:lnTo>
                    <a:pt x="0" y="191"/>
                  </a:lnTo>
                  <a:lnTo>
                    <a:pt x="15" y="191"/>
                  </a:lnTo>
                  <a:lnTo>
                    <a:pt x="101" y="15"/>
                  </a:lnTo>
                  <a:lnTo>
                    <a:pt x="1655" y="15"/>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91"/>
            <p:cNvSpPr>
              <a:spLocks/>
            </p:cNvSpPr>
            <p:nvPr/>
          </p:nvSpPr>
          <p:spPr bwMode="auto">
            <a:xfrm>
              <a:off x="6873875" y="2424113"/>
              <a:ext cx="2640013" cy="303212"/>
            </a:xfrm>
            <a:custGeom>
              <a:avLst/>
              <a:gdLst>
                <a:gd name="T0" fmla="*/ 1663 w 1663"/>
                <a:gd name="T1" fmla="*/ 0 h 191"/>
                <a:gd name="T2" fmla="*/ 93 w 1663"/>
                <a:gd name="T3" fmla="*/ 0 h 191"/>
                <a:gd name="T4" fmla="*/ 0 w 1663"/>
                <a:gd name="T5" fmla="*/ 191 h 191"/>
                <a:gd name="T6" fmla="*/ 15 w 1663"/>
                <a:gd name="T7" fmla="*/ 191 h 191"/>
                <a:gd name="T8" fmla="*/ 101 w 1663"/>
                <a:gd name="T9" fmla="*/ 15 h 191"/>
                <a:gd name="T10" fmla="*/ 1655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3" y="0"/>
                  </a:lnTo>
                  <a:lnTo>
                    <a:pt x="0" y="191"/>
                  </a:lnTo>
                  <a:lnTo>
                    <a:pt x="15" y="191"/>
                  </a:lnTo>
                  <a:lnTo>
                    <a:pt x="101" y="15"/>
                  </a:lnTo>
                  <a:lnTo>
                    <a:pt x="1655" y="15"/>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92"/>
            <p:cNvSpPr>
              <a:spLocks/>
            </p:cNvSpPr>
            <p:nvPr/>
          </p:nvSpPr>
          <p:spPr bwMode="auto">
            <a:xfrm>
              <a:off x="6897688" y="2447925"/>
              <a:ext cx="2603500" cy="279400"/>
            </a:xfrm>
            <a:custGeom>
              <a:avLst/>
              <a:gdLst>
                <a:gd name="T0" fmla="*/ 1640 w 1640"/>
                <a:gd name="T1" fmla="*/ 0 h 176"/>
                <a:gd name="T2" fmla="*/ 86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6"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93"/>
            <p:cNvSpPr>
              <a:spLocks/>
            </p:cNvSpPr>
            <p:nvPr/>
          </p:nvSpPr>
          <p:spPr bwMode="auto">
            <a:xfrm>
              <a:off x="6897688" y="2447925"/>
              <a:ext cx="2603500" cy="279400"/>
            </a:xfrm>
            <a:custGeom>
              <a:avLst/>
              <a:gdLst>
                <a:gd name="T0" fmla="*/ 1640 w 1640"/>
                <a:gd name="T1" fmla="*/ 0 h 176"/>
                <a:gd name="T2" fmla="*/ 86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6"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94"/>
            <p:cNvSpPr>
              <a:spLocks/>
            </p:cNvSpPr>
            <p:nvPr/>
          </p:nvSpPr>
          <p:spPr bwMode="auto">
            <a:xfrm>
              <a:off x="6700838" y="2795588"/>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5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5" y="16"/>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95"/>
            <p:cNvSpPr>
              <a:spLocks/>
            </p:cNvSpPr>
            <p:nvPr/>
          </p:nvSpPr>
          <p:spPr bwMode="auto">
            <a:xfrm>
              <a:off x="6700838" y="2795588"/>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5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5" y="16"/>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96"/>
            <p:cNvSpPr>
              <a:spLocks/>
            </p:cNvSpPr>
            <p:nvPr/>
          </p:nvSpPr>
          <p:spPr bwMode="auto">
            <a:xfrm>
              <a:off x="6726238" y="2820988"/>
              <a:ext cx="2601913" cy="279400"/>
            </a:xfrm>
            <a:custGeom>
              <a:avLst/>
              <a:gdLst>
                <a:gd name="T0" fmla="*/ 1639 w 1639"/>
                <a:gd name="T1" fmla="*/ 0 h 176"/>
                <a:gd name="T2" fmla="*/ 85 w 1639"/>
                <a:gd name="T3" fmla="*/ 0 h 176"/>
                <a:gd name="T4" fmla="*/ 0 w 1639"/>
                <a:gd name="T5" fmla="*/ 176 h 176"/>
                <a:gd name="T6" fmla="*/ 1555 w 1639"/>
                <a:gd name="T7" fmla="*/ 176 h 176"/>
                <a:gd name="T8" fmla="*/ 1639 w 1639"/>
                <a:gd name="T9" fmla="*/ 0 h 176"/>
              </a:gdLst>
              <a:ahLst/>
              <a:cxnLst>
                <a:cxn ang="0">
                  <a:pos x="T0" y="T1"/>
                </a:cxn>
                <a:cxn ang="0">
                  <a:pos x="T2" y="T3"/>
                </a:cxn>
                <a:cxn ang="0">
                  <a:pos x="T4" y="T5"/>
                </a:cxn>
                <a:cxn ang="0">
                  <a:pos x="T6" y="T7"/>
                </a:cxn>
                <a:cxn ang="0">
                  <a:pos x="T8" y="T9"/>
                </a:cxn>
              </a:cxnLst>
              <a:rect l="0" t="0" r="r" b="b"/>
              <a:pathLst>
                <a:path w="1639" h="176">
                  <a:moveTo>
                    <a:pt x="1639" y="0"/>
                  </a:moveTo>
                  <a:lnTo>
                    <a:pt x="85" y="0"/>
                  </a:lnTo>
                  <a:lnTo>
                    <a:pt x="0" y="176"/>
                  </a:lnTo>
                  <a:lnTo>
                    <a:pt x="1555" y="176"/>
                  </a:lnTo>
                  <a:lnTo>
                    <a:pt x="1639"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97"/>
            <p:cNvSpPr>
              <a:spLocks/>
            </p:cNvSpPr>
            <p:nvPr/>
          </p:nvSpPr>
          <p:spPr bwMode="auto">
            <a:xfrm>
              <a:off x="6726238" y="2820988"/>
              <a:ext cx="2601913" cy="279400"/>
            </a:xfrm>
            <a:custGeom>
              <a:avLst/>
              <a:gdLst>
                <a:gd name="T0" fmla="*/ 1639 w 1639"/>
                <a:gd name="T1" fmla="*/ 0 h 176"/>
                <a:gd name="T2" fmla="*/ 85 w 1639"/>
                <a:gd name="T3" fmla="*/ 0 h 176"/>
                <a:gd name="T4" fmla="*/ 0 w 1639"/>
                <a:gd name="T5" fmla="*/ 176 h 176"/>
                <a:gd name="T6" fmla="*/ 1555 w 1639"/>
                <a:gd name="T7" fmla="*/ 176 h 176"/>
                <a:gd name="T8" fmla="*/ 1639 w 1639"/>
                <a:gd name="T9" fmla="*/ 0 h 176"/>
              </a:gdLst>
              <a:ahLst/>
              <a:cxnLst>
                <a:cxn ang="0">
                  <a:pos x="T0" y="T1"/>
                </a:cxn>
                <a:cxn ang="0">
                  <a:pos x="T2" y="T3"/>
                </a:cxn>
                <a:cxn ang="0">
                  <a:pos x="T4" y="T5"/>
                </a:cxn>
                <a:cxn ang="0">
                  <a:pos x="T6" y="T7"/>
                </a:cxn>
                <a:cxn ang="0">
                  <a:pos x="T8" y="T9"/>
                </a:cxn>
              </a:cxnLst>
              <a:rect l="0" t="0" r="r" b="b"/>
              <a:pathLst>
                <a:path w="1639" h="176">
                  <a:moveTo>
                    <a:pt x="1639" y="0"/>
                  </a:moveTo>
                  <a:lnTo>
                    <a:pt x="85" y="0"/>
                  </a:lnTo>
                  <a:lnTo>
                    <a:pt x="0" y="176"/>
                  </a:lnTo>
                  <a:lnTo>
                    <a:pt x="1555" y="176"/>
                  </a:lnTo>
                  <a:lnTo>
                    <a:pt x="16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98"/>
            <p:cNvSpPr>
              <a:spLocks/>
            </p:cNvSpPr>
            <p:nvPr/>
          </p:nvSpPr>
          <p:spPr bwMode="auto">
            <a:xfrm>
              <a:off x="6538913" y="3167063"/>
              <a:ext cx="2638425" cy="304800"/>
            </a:xfrm>
            <a:custGeom>
              <a:avLst/>
              <a:gdLst>
                <a:gd name="T0" fmla="*/ 1662 w 1662"/>
                <a:gd name="T1" fmla="*/ 0 h 192"/>
                <a:gd name="T2" fmla="*/ 92 w 1662"/>
                <a:gd name="T3" fmla="*/ 0 h 192"/>
                <a:gd name="T4" fmla="*/ 0 w 1662"/>
                <a:gd name="T5" fmla="*/ 192 h 192"/>
                <a:gd name="T6" fmla="*/ 15 w 1662"/>
                <a:gd name="T7" fmla="*/ 192 h 192"/>
                <a:gd name="T8" fmla="*/ 100 w 1662"/>
                <a:gd name="T9" fmla="*/ 16 h 192"/>
                <a:gd name="T10" fmla="*/ 1655 w 1662"/>
                <a:gd name="T11" fmla="*/ 16 h 192"/>
                <a:gd name="T12" fmla="*/ 1662 w 1662"/>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2" h="192">
                  <a:moveTo>
                    <a:pt x="1662" y="0"/>
                  </a:moveTo>
                  <a:lnTo>
                    <a:pt x="92" y="0"/>
                  </a:lnTo>
                  <a:lnTo>
                    <a:pt x="0" y="192"/>
                  </a:lnTo>
                  <a:lnTo>
                    <a:pt x="15" y="192"/>
                  </a:lnTo>
                  <a:lnTo>
                    <a:pt x="100" y="16"/>
                  </a:lnTo>
                  <a:lnTo>
                    <a:pt x="1655" y="16"/>
                  </a:lnTo>
                  <a:lnTo>
                    <a:pt x="1662"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99"/>
            <p:cNvSpPr>
              <a:spLocks/>
            </p:cNvSpPr>
            <p:nvPr/>
          </p:nvSpPr>
          <p:spPr bwMode="auto">
            <a:xfrm>
              <a:off x="6538913" y="3167063"/>
              <a:ext cx="2638425" cy="304800"/>
            </a:xfrm>
            <a:custGeom>
              <a:avLst/>
              <a:gdLst>
                <a:gd name="T0" fmla="*/ 1662 w 1662"/>
                <a:gd name="T1" fmla="*/ 0 h 192"/>
                <a:gd name="T2" fmla="*/ 92 w 1662"/>
                <a:gd name="T3" fmla="*/ 0 h 192"/>
                <a:gd name="T4" fmla="*/ 0 w 1662"/>
                <a:gd name="T5" fmla="*/ 192 h 192"/>
                <a:gd name="T6" fmla="*/ 15 w 1662"/>
                <a:gd name="T7" fmla="*/ 192 h 192"/>
                <a:gd name="T8" fmla="*/ 100 w 1662"/>
                <a:gd name="T9" fmla="*/ 16 h 192"/>
                <a:gd name="T10" fmla="*/ 1655 w 1662"/>
                <a:gd name="T11" fmla="*/ 16 h 192"/>
                <a:gd name="T12" fmla="*/ 1662 w 1662"/>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2" h="192">
                  <a:moveTo>
                    <a:pt x="1662" y="0"/>
                  </a:moveTo>
                  <a:lnTo>
                    <a:pt x="92" y="0"/>
                  </a:lnTo>
                  <a:lnTo>
                    <a:pt x="0" y="192"/>
                  </a:lnTo>
                  <a:lnTo>
                    <a:pt x="15" y="192"/>
                  </a:lnTo>
                  <a:lnTo>
                    <a:pt x="100" y="16"/>
                  </a:lnTo>
                  <a:lnTo>
                    <a:pt x="1655" y="16"/>
                  </a:lnTo>
                  <a:lnTo>
                    <a:pt x="16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00"/>
            <p:cNvSpPr>
              <a:spLocks/>
            </p:cNvSpPr>
            <p:nvPr/>
          </p:nvSpPr>
          <p:spPr bwMode="auto">
            <a:xfrm>
              <a:off x="6562725" y="3192463"/>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01"/>
            <p:cNvSpPr>
              <a:spLocks/>
            </p:cNvSpPr>
            <p:nvPr/>
          </p:nvSpPr>
          <p:spPr bwMode="auto">
            <a:xfrm>
              <a:off x="6562725" y="3192463"/>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02"/>
            <p:cNvSpPr>
              <a:spLocks/>
            </p:cNvSpPr>
            <p:nvPr/>
          </p:nvSpPr>
          <p:spPr bwMode="auto">
            <a:xfrm>
              <a:off x="6346825" y="3536950"/>
              <a:ext cx="2638425" cy="304800"/>
            </a:xfrm>
            <a:custGeom>
              <a:avLst/>
              <a:gdLst>
                <a:gd name="T0" fmla="*/ 1662 w 1662"/>
                <a:gd name="T1" fmla="*/ 0 h 192"/>
                <a:gd name="T2" fmla="*/ 92 w 1662"/>
                <a:gd name="T3" fmla="*/ 0 h 192"/>
                <a:gd name="T4" fmla="*/ 0 w 1662"/>
                <a:gd name="T5" fmla="*/ 192 h 192"/>
                <a:gd name="T6" fmla="*/ 15 w 1662"/>
                <a:gd name="T7" fmla="*/ 192 h 192"/>
                <a:gd name="T8" fmla="*/ 100 w 1662"/>
                <a:gd name="T9" fmla="*/ 16 h 192"/>
                <a:gd name="T10" fmla="*/ 1655 w 1662"/>
                <a:gd name="T11" fmla="*/ 16 h 192"/>
                <a:gd name="T12" fmla="*/ 1662 w 1662"/>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2" h="192">
                  <a:moveTo>
                    <a:pt x="1662" y="0"/>
                  </a:moveTo>
                  <a:lnTo>
                    <a:pt x="92" y="0"/>
                  </a:lnTo>
                  <a:lnTo>
                    <a:pt x="0" y="192"/>
                  </a:lnTo>
                  <a:lnTo>
                    <a:pt x="15" y="192"/>
                  </a:lnTo>
                  <a:lnTo>
                    <a:pt x="100" y="16"/>
                  </a:lnTo>
                  <a:lnTo>
                    <a:pt x="1655" y="16"/>
                  </a:lnTo>
                  <a:lnTo>
                    <a:pt x="1662"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03"/>
            <p:cNvSpPr>
              <a:spLocks/>
            </p:cNvSpPr>
            <p:nvPr/>
          </p:nvSpPr>
          <p:spPr bwMode="auto">
            <a:xfrm>
              <a:off x="6346825" y="3536950"/>
              <a:ext cx="2638425" cy="304800"/>
            </a:xfrm>
            <a:custGeom>
              <a:avLst/>
              <a:gdLst>
                <a:gd name="T0" fmla="*/ 1662 w 1662"/>
                <a:gd name="T1" fmla="*/ 0 h 192"/>
                <a:gd name="T2" fmla="*/ 92 w 1662"/>
                <a:gd name="T3" fmla="*/ 0 h 192"/>
                <a:gd name="T4" fmla="*/ 0 w 1662"/>
                <a:gd name="T5" fmla="*/ 192 h 192"/>
                <a:gd name="T6" fmla="*/ 15 w 1662"/>
                <a:gd name="T7" fmla="*/ 192 h 192"/>
                <a:gd name="T8" fmla="*/ 100 w 1662"/>
                <a:gd name="T9" fmla="*/ 16 h 192"/>
                <a:gd name="T10" fmla="*/ 1655 w 1662"/>
                <a:gd name="T11" fmla="*/ 16 h 192"/>
                <a:gd name="T12" fmla="*/ 1662 w 1662"/>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2" h="192">
                  <a:moveTo>
                    <a:pt x="1662" y="0"/>
                  </a:moveTo>
                  <a:lnTo>
                    <a:pt x="92" y="0"/>
                  </a:lnTo>
                  <a:lnTo>
                    <a:pt x="0" y="192"/>
                  </a:lnTo>
                  <a:lnTo>
                    <a:pt x="15" y="192"/>
                  </a:lnTo>
                  <a:lnTo>
                    <a:pt x="100" y="16"/>
                  </a:lnTo>
                  <a:lnTo>
                    <a:pt x="1655" y="16"/>
                  </a:lnTo>
                  <a:lnTo>
                    <a:pt x="16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04"/>
            <p:cNvSpPr>
              <a:spLocks/>
            </p:cNvSpPr>
            <p:nvPr/>
          </p:nvSpPr>
          <p:spPr bwMode="auto">
            <a:xfrm>
              <a:off x="6370638" y="3562350"/>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05"/>
            <p:cNvSpPr>
              <a:spLocks/>
            </p:cNvSpPr>
            <p:nvPr/>
          </p:nvSpPr>
          <p:spPr bwMode="auto">
            <a:xfrm>
              <a:off x="6370638" y="3562350"/>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06"/>
            <p:cNvSpPr>
              <a:spLocks/>
            </p:cNvSpPr>
            <p:nvPr/>
          </p:nvSpPr>
          <p:spPr bwMode="auto">
            <a:xfrm>
              <a:off x="6173788" y="3908425"/>
              <a:ext cx="2640013" cy="304800"/>
            </a:xfrm>
            <a:custGeom>
              <a:avLst/>
              <a:gdLst>
                <a:gd name="T0" fmla="*/ 1663 w 1663"/>
                <a:gd name="T1" fmla="*/ 0 h 192"/>
                <a:gd name="T2" fmla="*/ 93 w 1663"/>
                <a:gd name="T3" fmla="*/ 0 h 192"/>
                <a:gd name="T4" fmla="*/ 0 w 1663"/>
                <a:gd name="T5" fmla="*/ 192 h 192"/>
                <a:gd name="T6" fmla="*/ 15 w 1663"/>
                <a:gd name="T7" fmla="*/ 192 h 192"/>
                <a:gd name="T8" fmla="*/ 100 w 1663"/>
                <a:gd name="T9" fmla="*/ 16 h 192"/>
                <a:gd name="T10" fmla="*/ 1655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5" y="192"/>
                  </a:lnTo>
                  <a:lnTo>
                    <a:pt x="100" y="16"/>
                  </a:lnTo>
                  <a:lnTo>
                    <a:pt x="1655" y="16"/>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07"/>
            <p:cNvSpPr>
              <a:spLocks/>
            </p:cNvSpPr>
            <p:nvPr/>
          </p:nvSpPr>
          <p:spPr bwMode="auto">
            <a:xfrm>
              <a:off x="6173788" y="3908425"/>
              <a:ext cx="2640013" cy="304800"/>
            </a:xfrm>
            <a:custGeom>
              <a:avLst/>
              <a:gdLst>
                <a:gd name="T0" fmla="*/ 1663 w 1663"/>
                <a:gd name="T1" fmla="*/ 0 h 192"/>
                <a:gd name="T2" fmla="*/ 93 w 1663"/>
                <a:gd name="T3" fmla="*/ 0 h 192"/>
                <a:gd name="T4" fmla="*/ 0 w 1663"/>
                <a:gd name="T5" fmla="*/ 192 h 192"/>
                <a:gd name="T6" fmla="*/ 15 w 1663"/>
                <a:gd name="T7" fmla="*/ 192 h 192"/>
                <a:gd name="T8" fmla="*/ 100 w 1663"/>
                <a:gd name="T9" fmla="*/ 16 h 192"/>
                <a:gd name="T10" fmla="*/ 1655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5" y="192"/>
                  </a:lnTo>
                  <a:lnTo>
                    <a:pt x="100" y="16"/>
                  </a:lnTo>
                  <a:lnTo>
                    <a:pt x="1655" y="16"/>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08"/>
            <p:cNvSpPr>
              <a:spLocks/>
            </p:cNvSpPr>
            <p:nvPr/>
          </p:nvSpPr>
          <p:spPr bwMode="auto">
            <a:xfrm>
              <a:off x="6197600" y="3933825"/>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09"/>
            <p:cNvSpPr>
              <a:spLocks/>
            </p:cNvSpPr>
            <p:nvPr/>
          </p:nvSpPr>
          <p:spPr bwMode="auto">
            <a:xfrm>
              <a:off x="6197600" y="3933825"/>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10"/>
            <p:cNvSpPr>
              <a:spLocks/>
            </p:cNvSpPr>
            <p:nvPr/>
          </p:nvSpPr>
          <p:spPr bwMode="auto">
            <a:xfrm>
              <a:off x="6010275" y="4279900"/>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6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6" y="16"/>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11"/>
            <p:cNvSpPr>
              <a:spLocks/>
            </p:cNvSpPr>
            <p:nvPr/>
          </p:nvSpPr>
          <p:spPr bwMode="auto">
            <a:xfrm>
              <a:off x="6010275" y="4279900"/>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6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6" y="16"/>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12"/>
            <p:cNvSpPr>
              <a:spLocks/>
            </p:cNvSpPr>
            <p:nvPr/>
          </p:nvSpPr>
          <p:spPr bwMode="auto">
            <a:xfrm>
              <a:off x="6038850" y="4303713"/>
              <a:ext cx="2603500" cy="279400"/>
            </a:xfrm>
            <a:custGeom>
              <a:avLst/>
              <a:gdLst>
                <a:gd name="T0" fmla="*/ 1640 w 1640"/>
                <a:gd name="T1" fmla="*/ 0 h 176"/>
                <a:gd name="T2" fmla="*/ 85 w 1640"/>
                <a:gd name="T3" fmla="*/ 0 h 176"/>
                <a:gd name="T4" fmla="*/ 0 w 1640"/>
                <a:gd name="T5" fmla="*/ 176 h 176"/>
                <a:gd name="T6" fmla="*/ 1554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4"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13"/>
            <p:cNvSpPr>
              <a:spLocks/>
            </p:cNvSpPr>
            <p:nvPr/>
          </p:nvSpPr>
          <p:spPr bwMode="auto">
            <a:xfrm>
              <a:off x="6035675" y="4305300"/>
              <a:ext cx="2603500" cy="279400"/>
            </a:xfrm>
            <a:custGeom>
              <a:avLst/>
              <a:gdLst>
                <a:gd name="T0" fmla="*/ 1640 w 1640"/>
                <a:gd name="T1" fmla="*/ 0 h 176"/>
                <a:gd name="T2" fmla="*/ 85 w 1640"/>
                <a:gd name="T3" fmla="*/ 0 h 176"/>
                <a:gd name="T4" fmla="*/ 0 w 1640"/>
                <a:gd name="T5" fmla="*/ 176 h 176"/>
                <a:gd name="T6" fmla="*/ 1554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4"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14"/>
            <p:cNvSpPr>
              <a:spLocks/>
            </p:cNvSpPr>
            <p:nvPr/>
          </p:nvSpPr>
          <p:spPr bwMode="auto">
            <a:xfrm>
              <a:off x="5818188" y="4651375"/>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6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6" y="16"/>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15"/>
            <p:cNvSpPr>
              <a:spLocks/>
            </p:cNvSpPr>
            <p:nvPr/>
          </p:nvSpPr>
          <p:spPr bwMode="auto">
            <a:xfrm>
              <a:off x="5818188" y="4651375"/>
              <a:ext cx="2640013" cy="304800"/>
            </a:xfrm>
            <a:custGeom>
              <a:avLst/>
              <a:gdLst>
                <a:gd name="T0" fmla="*/ 1663 w 1663"/>
                <a:gd name="T1" fmla="*/ 0 h 192"/>
                <a:gd name="T2" fmla="*/ 93 w 1663"/>
                <a:gd name="T3" fmla="*/ 0 h 192"/>
                <a:gd name="T4" fmla="*/ 0 w 1663"/>
                <a:gd name="T5" fmla="*/ 192 h 192"/>
                <a:gd name="T6" fmla="*/ 16 w 1663"/>
                <a:gd name="T7" fmla="*/ 192 h 192"/>
                <a:gd name="T8" fmla="*/ 101 w 1663"/>
                <a:gd name="T9" fmla="*/ 16 h 192"/>
                <a:gd name="T10" fmla="*/ 1656 w 1663"/>
                <a:gd name="T11" fmla="*/ 16 h 192"/>
                <a:gd name="T12" fmla="*/ 1663 w 1663"/>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663" h="192">
                  <a:moveTo>
                    <a:pt x="1663" y="0"/>
                  </a:moveTo>
                  <a:lnTo>
                    <a:pt x="93" y="0"/>
                  </a:lnTo>
                  <a:lnTo>
                    <a:pt x="0" y="192"/>
                  </a:lnTo>
                  <a:lnTo>
                    <a:pt x="16" y="192"/>
                  </a:lnTo>
                  <a:lnTo>
                    <a:pt x="101" y="16"/>
                  </a:lnTo>
                  <a:lnTo>
                    <a:pt x="1656" y="16"/>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16"/>
            <p:cNvSpPr>
              <a:spLocks/>
            </p:cNvSpPr>
            <p:nvPr/>
          </p:nvSpPr>
          <p:spPr bwMode="auto">
            <a:xfrm>
              <a:off x="5843588" y="4676775"/>
              <a:ext cx="2603500" cy="279400"/>
            </a:xfrm>
            <a:custGeom>
              <a:avLst/>
              <a:gdLst>
                <a:gd name="T0" fmla="*/ 1640 w 1640"/>
                <a:gd name="T1" fmla="*/ 0 h 176"/>
                <a:gd name="T2" fmla="*/ 85 w 1640"/>
                <a:gd name="T3" fmla="*/ 0 h 176"/>
                <a:gd name="T4" fmla="*/ 0 w 1640"/>
                <a:gd name="T5" fmla="*/ 176 h 176"/>
                <a:gd name="T6" fmla="*/ 1554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4"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17"/>
            <p:cNvSpPr>
              <a:spLocks/>
            </p:cNvSpPr>
            <p:nvPr/>
          </p:nvSpPr>
          <p:spPr bwMode="auto">
            <a:xfrm>
              <a:off x="5843588" y="4676775"/>
              <a:ext cx="2603500" cy="279400"/>
            </a:xfrm>
            <a:custGeom>
              <a:avLst/>
              <a:gdLst>
                <a:gd name="T0" fmla="*/ 1640 w 1640"/>
                <a:gd name="T1" fmla="*/ 0 h 176"/>
                <a:gd name="T2" fmla="*/ 85 w 1640"/>
                <a:gd name="T3" fmla="*/ 0 h 176"/>
                <a:gd name="T4" fmla="*/ 0 w 1640"/>
                <a:gd name="T5" fmla="*/ 176 h 176"/>
                <a:gd name="T6" fmla="*/ 1554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4"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18"/>
            <p:cNvSpPr>
              <a:spLocks/>
            </p:cNvSpPr>
            <p:nvPr/>
          </p:nvSpPr>
          <p:spPr bwMode="auto">
            <a:xfrm>
              <a:off x="5645150" y="5024438"/>
              <a:ext cx="2640013" cy="303212"/>
            </a:xfrm>
            <a:custGeom>
              <a:avLst/>
              <a:gdLst>
                <a:gd name="T0" fmla="*/ 1663 w 1663"/>
                <a:gd name="T1" fmla="*/ 0 h 191"/>
                <a:gd name="T2" fmla="*/ 93 w 1663"/>
                <a:gd name="T3" fmla="*/ 0 h 191"/>
                <a:gd name="T4" fmla="*/ 0 w 1663"/>
                <a:gd name="T5" fmla="*/ 191 h 191"/>
                <a:gd name="T6" fmla="*/ 16 w 1663"/>
                <a:gd name="T7" fmla="*/ 191 h 191"/>
                <a:gd name="T8" fmla="*/ 101 w 1663"/>
                <a:gd name="T9" fmla="*/ 15 h 191"/>
                <a:gd name="T10" fmla="*/ 1656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3" y="0"/>
                  </a:lnTo>
                  <a:lnTo>
                    <a:pt x="0" y="191"/>
                  </a:lnTo>
                  <a:lnTo>
                    <a:pt x="16" y="191"/>
                  </a:lnTo>
                  <a:lnTo>
                    <a:pt x="101" y="15"/>
                  </a:lnTo>
                  <a:lnTo>
                    <a:pt x="1656" y="15"/>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19"/>
            <p:cNvSpPr>
              <a:spLocks/>
            </p:cNvSpPr>
            <p:nvPr/>
          </p:nvSpPr>
          <p:spPr bwMode="auto">
            <a:xfrm>
              <a:off x="5645150" y="5024438"/>
              <a:ext cx="2640013" cy="303212"/>
            </a:xfrm>
            <a:custGeom>
              <a:avLst/>
              <a:gdLst>
                <a:gd name="T0" fmla="*/ 1663 w 1663"/>
                <a:gd name="T1" fmla="*/ 0 h 191"/>
                <a:gd name="T2" fmla="*/ 93 w 1663"/>
                <a:gd name="T3" fmla="*/ 0 h 191"/>
                <a:gd name="T4" fmla="*/ 0 w 1663"/>
                <a:gd name="T5" fmla="*/ 191 h 191"/>
                <a:gd name="T6" fmla="*/ 16 w 1663"/>
                <a:gd name="T7" fmla="*/ 191 h 191"/>
                <a:gd name="T8" fmla="*/ 101 w 1663"/>
                <a:gd name="T9" fmla="*/ 15 h 191"/>
                <a:gd name="T10" fmla="*/ 1656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3" y="0"/>
                  </a:lnTo>
                  <a:lnTo>
                    <a:pt x="0" y="191"/>
                  </a:lnTo>
                  <a:lnTo>
                    <a:pt x="16" y="191"/>
                  </a:lnTo>
                  <a:lnTo>
                    <a:pt x="101" y="15"/>
                  </a:lnTo>
                  <a:lnTo>
                    <a:pt x="1656" y="15"/>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20"/>
            <p:cNvSpPr>
              <a:spLocks/>
            </p:cNvSpPr>
            <p:nvPr/>
          </p:nvSpPr>
          <p:spPr bwMode="auto">
            <a:xfrm>
              <a:off x="5670550" y="5048250"/>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21"/>
            <p:cNvSpPr>
              <a:spLocks/>
            </p:cNvSpPr>
            <p:nvPr/>
          </p:nvSpPr>
          <p:spPr bwMode="auto">
            <a:xfrm>
              <a:off x="5670550" y="5048250"/>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22"/>
            <p:cNvSpPr>
              <a:spLocks/>
            </p:cNvSpPr>
            <p:nvPr/>
          </p:nvSpPr>
          <p:spPr bwMode="auto">
            <a:xfrm>
              <a:off x="5483225" y="5395913"/>
              <a:ext cx="2640013" cy="303212"/>
            </a:xfrm>
            <a:custGeom>
              <a:avLst/>
              <a:gdLst>
                <a:gd name="T0" fmla="*/ 1663 w 1663"/>
                <a:gd name="T1" fmla="*/ 0 h 191"/>
                <a:gd name="T2" fmla="*/ 92 w 1663"/>
                <a:gd name="T3" fmla="*/ 0 h 191"/>
                <a:gd name="T4" fmla="*/ 0 w 1663"/>
                <a:gd name="T5" fmla="*/ 191 h 191"/>
                <a:gd name="T6" fmla="*/ 15 w 1663"/>
                <a:gd name="T7" fmla="*/ 191 h 191"/>
                <a:gd name="T8" fmla="*/ 100 w 1663"/>
                <a:gd name="T9" fmla="*/ 15 h 191"/>
                <a:gd name="T10" fmla="*/ 1655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2" y="0"/>
                  </a:lnTo>
                  <a:lnTo>
                    <a:pt x="0" y="191"/>
                  </a:lnTo>
                  <a:lnTo>
                    <a:pt x="15" y="191"/>
                  </a:lnTo>
                  <a:lnTo>
                    <a:pt x="100" y="15"/>
                  </a:lnTo>
                  <a:lnTo>
                    <a:pt x="1655" y="15"/>
                  </a:lnTo>
                  <a:lnTo>
                    <a:pt x="1663" y="0"/>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23"/>
            <p:cNvSpPr>
              <a:spLocks/>
            </p:cNvSpPr>
            <p:nvPr/>
          </p:nvSpPr>
          <p:spPr bwMode="auto">
            <a:xfrm>
              <a:off x="5483225" y="5395913"/>
              <a:ext cx="2640013" cy="303212"/>
            </a:xfrm>
            <a:custGeom>
              <a:avLst/>
              <a:gdLst>
                <a:gd name="T0" fmla="*/ 1663 w 1663"/>
                <a:gd name="T1" fmla="*/ 0 h 191"/>
                <a:gd name="T2" fmla="*/ 92 w 1663"/>
                <a:gd name="T3" fmla="*/ 0 h 191"/>
                <a:gd name="T4" fmla="*/ 0 w 1663"/>
                <a:gd name="T5" fmla="*/ 191 h 191"/>
                <a:gd name="T6" fmla="*/ 15 w 1663"/>
                <a:gd name="T7" fmla="*/ 191 h 191"/>
                <a:gd name="T8" fmla="*/ 100 w 1663"/>
                <a:gd name="T9" fmla="*/ 15 h 191"/>
                <a:gd name="T10" fmla="*/ 1655 w 1663"/>
                <a:gd name="T11" fmla="*/ 15 h 191"/>
                <a:gd name="T12" fmla="*/ 1663 w 1663"/>
                <a:gd name="T13" fmla="*/ 0 h 191"/>
              </a:gdLst>
              <a:ahLst/>
              <a:cxnLst>
                <a:cxn ang="0">
                  <a:pos x="T0" y="T1"/>
                </a:cxn>
                <a:cxn ang="0">
                  <a:pos x="T2" y="T3"/>
                </a:cxn>
                <a:cxn ang="0">
                  <a:pos x="T4" y="T5"/>
                </a:cxn>
                <a:cxn ang="0">
                  <a:pos x="T6" y="T7"/>
                </a:cxn>
                <a:cxn ang="0">
                  <a:pos x="T8" y="T9"/>
                </a:cxn>
                <a:cxn ang="0">
                  <a:pos x="T10" y="T11"/>
                </a:cxn>
                <a:cxn ang="0">
                  <a:pos x="T12" y="T13"/>
                </a:cxn>
              </a:cxnLst>
              <a:rect l="0" t="0" r="r" b="b"/>
              <a:pathLst>
                <a:path w="1663" h="191">
                  <a:moveTo>
                    <a:pt x="1663" y="0"/>
                  </a:moveTo>
                  <a:lnTo>
                    <a:pt x="92" y="0"/>
                  </a:lnTo>
                  <a:lnTo>
                    <a:pt x="0" y="191"/>
                  </a:lnTo>
                  <a:lnTo>
                    <a:pt x="15" y="191"/>
                  </a:lnTo>
                  <a:lnTo>
                    <a:pt x="100" y="15"/>
                  </a:lnTo>
                  <a:lnTo>
                    <a:pt x="1655" y="15"/>
                  </a:lnTo>
                  <a:lnTo>
                    <a:pt x="16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24"/>
            <p:cNvSpPr>
              <a:spLocks/>
            </p:cNvSpPr>
            <p:nvPr/>
          </p:nvSpPr>
          <p:spPr bwMode="auto">
            <a:xfrm>
              <a:off x="5507038" y="5419725"/>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close/>
                </a:path>
              </a:pathLst>
            </a:cu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25"/>
            <p:cNvSpPr>
              <a:spLocks/>
            </p:cNvSpPr>
            <p:nvPr/>
          </p:nvSpPr>
          <p:spPr bwMode="auto">
            <a:xfrm>
              <a:off x="5507038" y="5419725"/>
              <a:ext cx="2603500" cy="279400"/>
            </a:xfrm>
            <a:custGeom>
              <a:avLst/>
              <a:gdLst>
                <a:gd name="T0" fmla="*/ 1640 w 1640"/>
                <a:gd name="T1" fmla="*/ 0 h 176"/>
                <a:gd name="T2" fmla="*/ 85 w 1640"/>
                <a:gd name="T3" fmla="*/ 0 h 176"/>
                <a:gd name="T4" fmla="*/ 0 w 1640"/>
                <a:gd name="T5" fmla="*/ 176 h 176"/>
                <a:gd name="T6" fmla="*/ 1555 w 1640"/>
                <a:gd name="T7" fmla="*/ 176 h 176"/>
                <a:gd name="T8" fmla="*/ 1640 w 1640"/>
                <a:gd name="T9" fmla="*/ 0 h 176"/>
              </a:gdLst>
              <a:ahLst/>
              <a:cxnLst>
                <a:cxn ang="0">
                  <a:pos x="T0" y="T1"/>
                </a:cxn>
                <a:cxn ang="0">
                  <a:pos x="T2" y="T3"/>
                </a:cxn>
                <a:cxn ang="0">
                  <a:pos x="T4" y="T5"/>
                </a:cxn>
                <a:cxn ang="0">
                  <a:pos x="T6" y="T7"/>
                </a:cxn>
                <a:cxn ang="0">
                  <a:pos x="T8" y="T9"/>
                </a:cxn>
              </a:cxnLst>
              <a:rect l="0" t="0" r="r" b="b"/>
              <a:pathLst>
                <a:path w="1640" h="176">
                  <a:moveTo>
                    <a:pt x="1640" y="0"/>
                  </a:moveTo>
                  <a:lnTo>
                    <a:pt x="85" y="0"/>
                  </a:lnTo>
                  <a:lnTo>
                    <a:pt x="0" y="176"/>
                  </a:lnTo>
                  <a:lnTo>
                    <a:pt x="1555" y="176"/>
                  </a:lnTo>
                  <a:lnTo>
                    <a:pt x="1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6"/>
            <p:cNvSpPr>
              <a:spLocks/>
            </p:cNvSpPr>
            <p:nvPr/>
          </p:nvSpPr>
          <p:spPr bwMode="auto">
            <a:xfrm>
              <a:off x="5911850" y="2049463"/>
              <a:ext cx="985838" cy="304800"/>
            </a:xfrm>
            <a:custGeom>
              <a:avLst/>
              <a:gdLst>
                <a:gd name="T0" fmla="*/ 528 w 621"/>
                <a:gd name="T1" fmla="*/ 192 h 192"/>
                <a:gd name="T2" fmla="*/ 0 w 621"/>
                <a:gd name="T3" fmla="*/ 192 h 192"/>
                <a:gd name="T4" fmla="*/ 93 w 621"/>
                <a:gd name="T5" fmla="*/ 0 h 192"/>
                <a:gd name="T6" fmla="*/ 621 w 621"/>
                <a:gd name="T7" fmla="*/ 0 h 192"/>
                <a:gd name="T8" fmla="*/ 528 w 621"/>
                <a:gd name="T9" fmla="*/ 192 h 192"/>
              </a:gdLst>
              <a:ahLst/>
              <a:cxnLst>
                <a:cxn ang="0">
                  <a:pos x="T0" y="T1"/>
                </a:cxn>
                <a:cxn ang="0">
                  <a:pos x="T2" y="T3"/>
                </a:cxn>
                <a:cxn ang="0">
                  <a:pos x="T4" y="T5"/>
                </a:cxn>
                <a:cxn ang="0">
                  <a:pos x="T6" y="T7"/>
                </a:cxn>
                <a:cxn ang="0">
                  <a:pos x="T8" y="T9"/>
                </a:cxn>
              </a:cxnLst>
              <a:rect l="0" t="0" r="r" b="b"/>
              <a:pathLst>
                <a:path w="621" h="192">
                  <a:moveTo>
                    <a:pt x="528" y="192"/>
                  </a:moveTo>
                  <a:lnTo>
                    <a:pt x="0" y="192"/>
                  </a:lnTo>
                  <a:lnTo>
                    <a:pt x="93" y="0"/>
                  </a:lnTo>
                  <a:lnTo>
                    <a:pt x="621" y="0"/>
                  </a:lnTo>
                  <a:lnTo>
                    <a:pt x="528" y="192"/>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Rectangle 131"/>
            <p:cNvSpPr>
              <a:spLocks noChangeArrowheads="1"/>
            </p:cNvSpPr>
            <p:nvPr/>
          </p:nvSpPr>
          <p:spPr bwMode="auto">
            <a:xfrm>
              <a:off x="4283075" y="2347913"/>
              <a:ext cx="5272088" cy="11112"/>
            </a:xfrm>
            <a:prstGeom prst="rect">
              <a:avLst/>
            </a:pr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Rectangle 132"/>
            <p:cNvSpPr>
              <a:spLocks noChangeArrowheads="1"/>
            </p:cNvSpPr>
            <p:nvPr/>
          </p:nvSpPr>
          <p:spPr bwMode="auto">
            <a:xfrm>
              <a:off x="3613150" y="3835400"/>
              <a:ext cx="5216525" cy="11112"/>
            </a:xfrm>
            <a:prstGeom prst="rect">
              <a:avLst/>
            </a:pr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Rectangle 133"/>
            <p:cNvSpPr>
              <a:spLocks noChangeArrowheads="1"/>
            </p:cNvSpPr>
            <p:nvPr/>
          </p:nvSpPr>
          <p:spPr bwMode="auto">
            <a:xfrm>
              <a:off x="3438525" y="4208463"/>
              <a:ext cx="5224463" cy="9525"/>
            </a:xfrm>
            <a:prstGeom prst="rect">
              <a:avLst/>
            </a:pr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Rectangle 134"/>
            <p:cNvSpPr>
              <a:spLocks noChangeArrowheads="1"/>
            </p:cNvSpPr>
            <p:nvPr/>
          </p:nvSpPr>
          <p:spPr bwMode="auto">
            <a:xfrm>
              <a:off x="3108325" y="4953319"/>
              <a:ext cx="5203825" cy="7200"/>
            </a:xfrm>
            <a:prstGeom prst="rect">
              <a:avLst/>
            </a:prstGeom>
            <a:solidFill>
              <a:srgbClr val="D7673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35"/>
            <p:cNvSpPr>
              <a:spLocks/>
            </p:cNvSpPr>
            <p:nvPr/>
          </p:nvSpPr>
          <p:spPr bwMode="auto">
            <a:xfrm>
              <a:off x="5559425" y="2794000"/>
              <a:ext cx="985838" cy="303212"/>
            </a:xfrm>
            <a:custGeom>
              <a:avLst/>
              <a:gdLst>
                <a:gd name="T0" fmla="*/ 528 w 621"/>
                <a:gd name="T1" fmla="*/ 191 h 191"/>
                <a:gd name="T2" fmla="*/ 0 w 621"/>
                <a:gd name="T3" fmla="*/ 191 h 191"/>
                <a:gd name="T4" fmla="*/ 93 w 621"/>
                <a:gd name="T5" fmla="*/ 0 h 191"/>
                <a:gd name="T6" fmla="*/ 621 w 621"/>
                <a:gd name="T7" fmla="*/ 0 h 191"/>
                <a:gd name="T8" fmla="*/ 528 w 621"/>
                <a:gd name="T9" fmla="*/ 191 h 191"/>
              </a:gdLst>
              <a:ahLst/>
              <a:cxnLst>
                <a:cxn ang="0">
                  <a:pos x="T0" y="T1"/>
                </a:cxn>
                <a:cxn ang="0">
                  <a:pos x="T2" y="T3"/>
                </a:cxn>
                <a:cxn ang="0">
                  <a:pos x="T4" y="T5"/>
                </a:cxn>
                <a:cxn ang="0">
                  <a:pos x="T6" y="T7"/>
                </a:cxn>
                <a:cxn ang="0">
                  <a:pos x="T8" y="T9"/>
                </a:cxn>
              </a:cxnLst>
              <a:rect l="0" t="0" r="r" b="b"/>
              <a:pathLst>
                <a:path w="621" h="191">
                  <a:moveTo>
                    <a:pt x="528" y="191"/>
                  </a:moveTo>
                  <a:lnTo>
                    <a:pt x="0" y="191"/>
                  </a:lnTo>
                  <a:lnTo>
                    <a:pt x="93" y="0"/>
                  </a:lnTo>
                  <a:lnTo>
                    <a:pt x="621" y="0"/>
                  </a:lnTo>
                  <a:lnTo>
                    <a:pt x="528" y="191"/>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144"/>
            <p:cNvSpPr>
              <a:spLocks/>
            </p:cNvSpPr>
            <p:nvPr/>
          </p:nvSpPr>
          <p:spPr bwMode="auto">
            <a:xfrm>
              <a:off x="5207000" y="3536950"/>
              <a:ext cx="984250" cy="304800"/>
            </a:xfrm>
            <a:custGeom>
              <a:avLst/>
              <a:gdLst>
                <a:gd name="T0" fmla="*/ 528 w 620"/>
                <a:gd name="T1" fmla="*/ 192 h 192"/>
                <a:gd name="T2" fmla="*/ 0 w 620"/>
                <a:gd name="T3" fmla="*/ 192 h 192"/>
                <a:gd name="T4" fmla="*/ 93 w 620"/>
                <a:gd name="T5" fmla="*/ 0 h 192"/>
                <a:gd name="T6" fmla="*/ 620 w 620"/>
                <a:gd name="T7" fmla="*/ 0 h 192"/>
                <a:gd name="T8" fmla="*/ 528 w 620"/>
                <a:gd name="T9" fmla="*/ 192 h 192"/>
              </a:gdLst>
              <a:ahLst/>
              <a:cxnLst>
                <a:cxn ang="0">
                  <a:pos x="T0" y="T1"/>
                </a:cxn>
                <a:cxn ang="0">
                  <a:pos x="T2" y="T3"/>
                </a:cxn>
                <a:cxn ang="0">
                  <a:pos x="T4" y="T5"/>
                </a:cxn>
                <a:cxn ang="0">
                  <a:pos x="T6" y="T7"/>
                </a:cxn>
                <a:cxn ang="0">
                  <a:pos x="T8" y="T9"/>
                </a:cxn>
              </a:cxnLst>
              <a:rect l="0" t="0" r="r" b="b"/>
              <a:pathLst>
                <a:path w="620" h="192">
                  <a:moveTo>
                    <a:pt x="528" y="192"/>
                  </a:moveTo>
                  <a:lnTo>
                    <a:pt x="0" y="192"/>
                  </a:lnTo>
                  <a:lnTo>
                    <a:pt x="93" y="0"/>
                  </a:lnTo>
                  <a:lnTo>
                    <a:pt x="620" y="0"/>
                  </a:lnTo>
                  <a:lnTo>
                    <a:pt x="528" y="192"/>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149"/>
            <p:cNvSpPr>
              <a:spLocks/>
            </p:cNvSpPr>
            <p:nvPr/>
          </p:nvSpPr>
          <p:spPr bwMode="auto">
            <a:xfrm>
              <a:off x="4368800" y="5395913"/>
              <a:ext cx="984250" cy="303212"/>
            </a:xfrm>
            <a:custGeom>
              <a:avLst/>
              <a:gdLst>
                <a:gd name="T0" fmla="*/ 528 w 620"/>
                <a:gd name="T1" fmla="*/ 191 h 191"/>
                <a:gd name="T2" fmla="*/ 0 w 620"/>
                <a:gd name="T3" fmla="*/ 191 h 191"/>
                <a:gd name="T4" fmla="*/ 92 w 620"/>
                <a:gd name="T5" fmla="*/ 0 h 191"/>
                <a:gd name="T6" fmla="*/ 620 w 620"/>
                <a:gd name="T7" fmla="*/ 0 h 191"/>
                <a:gd name="T8" fmla="*/ 528 w 620"/>
                <a:gd name="T9" fmla="*/ 191 h 191"/>
              </a:gdLst>
              <a:ahLst/>
              <a:cxnLst>
                <a:cxn ang="0">
                  <a:pos x="T0" y="T1"/>
                </a:cxn>
                <a:cxn ang="0">
                  <a:pos x="T2" y="T3"/>
                </a:cxn>
                <a:cxn ang="0">
                  <a:pos x="T4" y="T5"/>
                </a:cxn>
                <a:cxn ang="0">
                  <a:pos x="T6" y="T7"/>
                </a:cxn>
                <a:cxn ang="0">
                  <a:pos x="T8" y="T9"/>
                </a:cxn>
              </a:cxnLst>
              <a:rect l="0" t="0" r="r" b="b"/>
              <a:pathLst>
                <a:path w="620" h="191">
                  <a:moveTo>
                    <a:pt x="528" y="191"/>
                  </a:moveTo>
                  <a:lnTo>
                    <a:pt x="0" y="191"/>
                  </a:lnTo>
                  <a:lnTo>
                    <a:pt x="92" y="0"/>
                  </a:lnTo>
                  <a:lnTo>
                    <a:pt x="620" y="0"/>
                  </a:lnTo>
                  <a:lnTo>
                    <a:pt x="528" y="191"/>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152"/>
            <p:cNvSpPr>
              <a:spLocks/>
            </p:cNvSpPr>
            <p:nvPr/>
          </p:nvSpPr>
          <p:spPr bwMode="auto">
            <a:xfrm>
              <a:off x="4735513" y="4651375"/>
              <a:ext cx="984250" cy="304800"/>
            </a:xfrm>
            <a:custGeom>
              <a:avLst/>
              <a:gdLst>
                <a:gd name="T0" fmla="*/ 528 w 620"/>
                <a:gd name="T1" fmla="*/ 192 h 192"/>
                <a:gd name="T2" fmla="*/ 0 w 620"/>
                <a:gd name="T3" fmla="*/ 192 h 192"/>
                <a:gd name="T4" fmla="*/ 92 w 620"/>
                <a:gd name="T5" fmla="*/ 0 h 192"/>
                <a:gd name="T6" fmla="*/ 620 w 620"/>
                <a:gd name="T7" fmla="*/ 0 h 192"/>
                <a:gd name="T8" fmla="*/ 528 w 620"/>
                <a:gd name="T9" fmla="*/ 192 h 192"/>
              </a:gdLst>
              <a:ahLst/>
              <a:cxnLst>
                <a:cxn ang="0">
                  <a:pos x="T0" y="T1"/>
                </a:cxn>
                <a:cxn ang="0">
                  <a:pos x="T2" y="T3"/>
                </a:cxn>
                <a:cxn ang="0">
                  <a:pos x="T4" y="T5"/>
                </a:cxn>
                <a:cxn ang="0">
                  <a:pos x="T6" y="T7"/>
                </a:cxn>
                <a:cxn ang="0">
                  <a:pos x="T8" y="T9"/>
                </a:cxn>
              </a:cxnLst>
              <a:rect l="0" t="0" r="r" b="b"/>
              <a:pathLst>
                <a:path w="620" h="192">
                  <a:moveTo>
                    <a:pt x="528" y="192"/>
                  </a:moveTo>
                  <a:lnTo>
                    <a:pt x="0" y="192"/>
                  </a:lnTo>
                  <a:lnTo>
                    <a:pt x="92" y="0"/>
                  </a:lnTo>
                  <a:lnTo>
                    <a:pt x="620" y="0"/>
                  </a:lnTo>
                  <a:lnTo>
                    <a:pt x="528" y="192"/>
                  </a:lnTo>
                  <a:close/>
                </a:path>
              </a:pathLst>
            </a:custGeom>
            <a:solidFill>
              <a:srgbClr val="F0D2A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文本框 237"/>
            <p:cNvSpPr txBox="1"/>
            <p:nvPr/>
          </p:nvSpPr>
          <p:spPr>
            <a:xfrm>
              <a:off x="4528577" y="1746421"/>
              <a:ext cx="1108449" cy="338554"/>
            </a:xfrm>
            <a:prstGeom prst="rect">
              <a:avLst/>
            </a:prstGeom>
            <a:noFill/>
          </p:spPr>
          <p:txBody>
            <a:bodyPr wrap="squar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运营部</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0" name="文本框 239"/>
            <p:cNvSpPr txBox="1"/>
            <p:nvPr/>
          </p:nvSpPr>
          <p:spPr>
            <a:xfrm>
              <a:off x="4004889" y="2925079"/>
              <a:ext cx="1108449" cy="338554"/>
            </a:xfrm>
            <a:prstGeom prst="rect">
              <a:avLst/>
            </a:prstGeom>
            <a:noFill/>
          </p:spPr>
          <p:txBody>
            <a:bodyPr wrap="squar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技术部</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2" name="文本框 241"/>
            <p:cNvSpPr txBox="1"/>
            <p:nvPr/>
          </p:nvSpPr>
          <p:spPr>
            <a:xfrm>
              <a:off x="3585369" y="3859590"/>
              <a:ext cx="1108449" cy="338554"/>
            </a:xfrm>
            <a:prstGeom prst="rect">
              <a:avLst/>
            </a:prstGeom>
            <a:noFill/>
          </p:spPr>
          <p:txBody>
            <a:bodyPr wrap="squar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设计部</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3" name="文本框 242"/>
            <p:cNvSpPr txBox="1"/>
            <p:nvPr/>
          </p:nvSpPr>
          <p:spPr>
            <a:xfrm>
              <a:off x="3325625" y="4422091"/>
              <a:ext cx="1108449" cy="338554"/>
            </a:xfrm>
            <a:prstGeom prst="rect">
              <a:avLst/>
            </a:prstGeom>
            <a:noFill/>
          </p:spPr>
          <p:txBody>
            <a:bodyPr wrap="squar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推广部</a:t>
              </a:r>
            </a:p>
          </p:txBody>
        </p:sp>
        <p:sp>
          <p:nvSpPr>
            <p:cNvPr id="244" name="文本框 243"/>
            <p:cNvSpPr txBox="1"/>
            <p:nvPr/>
          </p:nvSpPr>
          <p:spPr>
            <a:xfrm>
              <a:off x="3011486" y="5156994"/>
              <a:ext cx="1108449" cy="338554"/>
            </a:xfrm>
            <a:prstGeom prst="rect">
              <a:avLst/>
            </a:prstGeom>
            <a:noFill/>
          </p:spPr>
          <p:txBody>
            <a:bodyPr wrap="squar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客服部</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5" name="文本框 244"/>
            <p:cNvSpPr txBox="1"/>
            <p:nvPr/>
          </p:nvSpPr>
          <p:spPr>
            <a:xfrm>
              <a:off x="6205538" y="1317626"/>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产品运营</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6" name="文本框 245"/>
            <p:cNvSpPr txBox="1"/>
            <p:nvPr/>
          </p:nvSpPr>
          <p:spPr>
            <a:xfrm>
              <a:off x="5992626" y="1707763"/>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类目运营</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7" name="文本框 246"/>
            <p:cNvSpPr txBox="1"/>
            <p:nvPr/>
          </p:nvSpPr>
          <p:spPr>
            <a:xfrm>
              <a:off x="5840413" y="2059395"/>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商品运营</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8" name="文本框 247"/>
            <p:cNvSpPr txBox="1"/>
            <p:nvPr/>
          </p:nvSpPr>
          <p:spPr>
            <a:xfrm>
              <a:off x="5595750" y="2478109"/>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开发组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9" name="文本框 248"/>
            <p:cNvSpPr txBox="1"/>
            <p:nvPr/>
          </p:nvSpPr>
          <p:spPr>
            <a:xfrm>
              <a:off x="5481265" y="2799974"/>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测试组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0" name="文本框 249"/>
            <p:cNvSpPr txBox="1"/>
            <p:nvPr/>
          </p:nvSpPr>
          <p:spPr>
            <a:xfrm>
              <a:off x="5276663" y="3190114"/>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前端组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1" name="文本框 250"/>
            <p:cNvSpPr txBox="1"/>
            <p:nvPr/>
          </p:nvSpPr>
          <p:spPr>
            <a:xfrm>
              <a:off x="5116513" y="3552825"/>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接口组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2" name="文本框 251"/>
            <p:cNvSpPr txBox="1"/>
            <p:nvPr/>
          </p:nvSpPr>
          <p:spPr>
            <a:xfrm>
              <a:off x="4981388" y="3896870"/>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设计中心</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3" name="文本框 252"/>
            <p:cNvSpPr txBox="1"/>
            <p:nvPr/>
          </p:nvSpPr>
          <p:spPr>
            <a:xfrm>
              <a:off x="4819463" y="4296336"/>
              <a:ext cx="1108449" cy="276999"/>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线</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上推广</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4" name="文本框 253"/>
            <p:cNvSpPr txBox="1"/>
            <p:nvPr/>
          </p:nvSpPr>
          <p:spPr>
            <a:xfrm>
              <a:off x="4705163" y="4657862"/>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地面推广</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5" name="文本框 254"/>
            <p:cNvSpPr txBox="1"/>
            <p:nvPr/>
          </p:nvSpPr>
          <p:spPr>
            <a:xfrm>
              <a:off x="4449201" y="5057597"/>
              <a:ext cx="1108449" cy="276999"/>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售</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前服务</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6" name="文本框 255"/>
            <p:cNvSpPr txBox="1"/>
            <p:nvPr/>
          </p:nvSpPr>
          <p:spPr>
            <a:xfrm>
              <a:off x="4332287" y="5410200"/>
              <a:ext cx="1108449"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售后服务</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7" name="文本框 256"/>
            <p:cNvSpPr txBox="1"/>
            <p:nvPr/>
          </p:nvSpPr>
          <p:spPr>
            <a:xfrm>
              <a:off x="7935633" y="1348195"/>
              <a:ext cx="1416237" cy="276999"/>
            </a:xfrm>
            <a:prstGeom prst="rect">
              <a:avLst/>
            </a:prstGeom>
            <a:noFill/>
          </p:spPr>
          <p:txBody>
            <a:bodyPr wrap="square" rtlCol="0">
              <a:spAutoFit/>
            </a:bodyP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经理 </a:t>
              </a:r>
              <a:r>
                <a:rPr lang="en-US" altLang="zh-CN" sz="1200" dirty="0" smtClean="0">
                  <a:solidFill>
                    <a:schemeClr val="bg1"/>
                  </a:solidFill>
                  <a:latin typeface="微软雅黑" panose="020B0503020204020204" pitchFamily="34" charset="-122"/>
                  <a:ea typeface="微软雅黑" panose="020B0503020204020204" pitchFamily="34" charset="-122"/>
                </a:rPr>
                <a:t>/ XX</a:t>
              </a:r>
              <a:r>
                <a:rPr lang="zh-CN" altLang="en-US" sz="1200" dirty="0" smtClean="0">
                  <a:solidFill>
                    <a:schemeClr val="bg1"/>
                  </a:solidFill>
                  <a:latin typeface="微软雅黑" panose="020B0503020204020204" pitchFamily="34" charset="-122"/>
                  <a:ea typeface="微软雅黑" panose="020B0503020204020204" pitchFamily="34" charset="-122"/>
                </a:rPr>
                <a:t>专员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8" name="文本框 257"/>
            <p:cNvSpPr txBox="1"/>
            <p:nvPr/>
          </p:nvSpPr>
          <p:spPr>
            <a:xfrm>
              <a:off x="7812181" y="1720711"/>
              <a:ext cx="1416237" cy="276999"/>
            </a:xfrm>
            <a:prstGeom prst="rect">
              <a:avLst/>
            </a:prstGeom>
            <a:noFill/>
          </p:spPr>
          <p:txBody>
            <a:bodyPr wrap="square" rtlCol="0">
              <a:spAutoFit/>
            </a:bodyP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经理 </a:t>
              </a:r>
              <a:r>
                <a:rPr lang="en-US" altLang="zh-CN" sz="1200" dirty="0" smtClean="0">
                  <a:solidFill>
                    <a:schemeClr val="bg1"/>
                  </a:solidFill>
                  <a:latin typeface="微软雅黑" panose="020B0503020204020204" pitchFamily="34" charset="-122"/>
                  <a:ea typeface="微软雅黑" panose="020B0503020204020204" pitchFamily="34" charset="-122"/>
                </a:rPr>
                <a:t>/ XX</a:t>
              </a:r>
              <a:r>
                <a:rPr lang="zh-CN" altLang="en-US" sz="1200" dirty="0" smtClean="0">
                  <a:solidFill>
                    <a:schemeClr val="bg1"/>
                  </a:solidFill>
                  <a:latin typeface="微软雅黑" panose="020B0503020204020204" pitchFamily="34" charset="-122"/>
                  <a:ea typeface="微软雅黑" panose="020B0503020204020204" pitchFamily="34" charset="-122"/>
                </a:rPr>
                <a:t>专员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9" name="文本框 258"/>
            <p:cNvSpPr txBox="1"/>
            <p:nvPr/>
          </p:nvSpPr>
          <p:spPr>
            <a:xfrm>
              <a:off x="7689756" y="2092344"/>
              <a:ext cx="1416237" cy="276999"/>
            </a:xfrm>
            <a:prstGeom prst="rect">
              <a:avLst/>
            </a:prstGeom>
            <a:noFill/>
          </p:spPr>
          <p:txBody>
            <a:bodyPr wrap="square" rtlCol="0">
              <a:spAutoFit/>
            </a:bodyP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经理 </a:t>
              </a:r>
              <a:r>
                <a:rPr lang="en-US" altLang="zh-CN" sz="1200" dirty="0" smtClean="0">
                  <a:solidFill>
                    <a:schemeClr val="bg1"/>
                  </a:solidFill>
                  <a:latin typeface="微软雅黑" panose="020B0503020204020204" pitchFamily="34" charset="-122"/>
                  <a:ea typeface="微软雅黑" panose="020B0503020204020204" pitchFamily="34" charset="-122"/>
                </a:rPr>
                <a:t>/ XX</a:t>
              </a:r>
              <a:r>
                <a:rPr lang="zh-CN" altLang="en-US" sz="1200" dirty="0" smtClean="0">
                  <a:solidFill>
                    <a:schemeClr val="bg1"/>
                  </a:solidFill>
                  <a:latin typeface="微软雅黑" panose="020B0503020204020204" pitchFamily="34" charset="-122"/>
                  <a:ea typeface="微软雅黑" panose="020B0503020204020204" pitchFamily="34" charset="-122"/>
                </a:rPr>
                <a:t>专员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0" name="文本框 259"/>
            <p:cNvSpPr txBox="1"/>
            <p:nvPr/>
          </p:nvSpPr>
          <p:spPr>
            <a:xfrm>
              <a:off x="7498462" y="2453501"/>
              <a:ext cx="1416237" cy="276999"/>
            </a:xfrm>
            <a:prstGeom prst="rect">
              <a:avLst/>
            </a:prstGeom>
            <a:noFill/>
          </p:spPr>
          <p:txBody>
            <a:bodyPr wrap="square" rtlCol="0">
              <a:spAutoFit/>
            </a:bodyP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经理 </a:t>
              </a:r>
              <a:r>
                <a:rPr lang="en-US" altLang="zh-CN" sz="1200" dirty="0" smtClean="0">
                  <a:solidFill>
                    <a:schemeClr val="bg1"/>
                  </a:solidFill>
                  <a:latin typeface="微软雅黑" panose="020B0503020204020204" pitchFamily="34" charset="-122"/>
                  <a:ea typeface="微软雅黑" panose="020B0503020204020204" pitchFamily="34" charset="-122"/>
                </a:rPr>
                <a:t>/ XX</a:t>
              </a:r>
              <a:r>
                <a:rPr lang="zh-CN" altLang="en-US" sz="1200" dirty="0" smtClean="0">
                  <a:solidFill>
                    <a:schemeClr val="bg1"/>
                  </a:solidFill>
                  <a:latin typeface="微软雅黑" panose="020B0503020204020204" pitchFamily="34" charset="-122"/>
                  <a:ea typeface="微软雅黑" panose="020B0503020204020204" pitchFamily="34" charset="-122"/>
                </a:rPr>
                <a:t>专员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1" name="文本框 260"/>
            <p:cNvSpPr txBox="1"/>
            <p:nvPr/>
          </p:nvSpPr>
          <p:spPr>
            <a:xfrm>
              <a:off x="7300026" y="2815452"/>
              <a:ext cx="1416237" cy="276999"/>
            </a:xfrm>
            <a:prstGeom prst="rect">
              <a:avLst/>
            </a:prstGeom>
            <a:noFill/>
          </p:spPr>
          <p:txBody>
            <a:bodyPr wrap="square" rtlCol="0">
              <a:spAutoFit/>
            </a:bodyP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经理 </a:t>
              </a:r>
              <a:r>
                <a:rPr lang="en-US" altLang="zh-CN" sz="1200" dirty="0" smtClean="0">
                  <a:solidFill>
                    <a:schemeClr val="bg1"/>
                  </a:solidFill>
                  <a:latin typeface="微软雅黑" panose="020B0503020204020204" pitchFamily="34" charset="-122"/>
                  <a:ea typeface="微软雅黑" panose="020B0503020204020204" pitchFamily="34" charset="-122"/>
                </a:rPr>
                <a:t>/ XX</a:t>
              </a:r>
              <a:r>
                <a:rPr lang="zh-CN" altLang="en-US" sz="1200" dirty="0" smtClean="0">
                  <a:solidFill>
                    <a:schemeClr val="bg1"/>
                  </a:solidFill>
                  <a:latin typeface="微软雅黑" panose="020B0503020204020204" pitchFamily="34" charset="-122"/>
                  <a:ea typeface="微软雅黑" panose="020B0503020204020204" pitchFamily="34" charset="-122"/>
                </a:rPr>
                <a:t>专员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2" name="文本框 261"/>
            <p:cNvSpPr txBox="1"/>
            <p:nvPr/>
          </p:nvSpPr>
          <p:spPr>
            <a:xfrm>
              <a:off x="7079551" y="3196064"/>
              <a:ext cx="1416237" cy="276999"/>
            </a:xfrm>
            <a:prstGeom prst="rect">
              <a:avLst/>
            </a:prstGeom>
            <a:noFill/>
          </p:spPr>
          <p:txBody>
            <a:bodyPr wrap="square" rtlCol="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en-US" altLang="zh-CN" dirty="0"/>
                <a:t>XX</a:t>
              </a:r>
              <a:r>
                <a:rPr lang="zh-CN" altLang="en-US" dirty="0"/>
                <a:t>经理 </a:t>
              </a:r>
              <a:r>
                <a:rPr lang="en-US" altLang="zh-CN" dirty="0"/>
                <a:t>/ XX</a:t>
              </a:r>
              <a:r>
                <a:rPr lang="zh-CN" altLang="en-US" dirty="0"/>
                <a:t>专员</a:t>
              </a:r>
            </a:p>
          </p:txBody>
        </p:sp>
        <p:sp>
          <p:nvSpPr>
            <p:cNvPr id="263" name="文本框 262"/>
            <p:cNvSpPr txBox="1"/>
            <p:nvPr/>
          </p:nvSpPr>
          <p:spPr>
            <a:xfrm>
              <a:off x="6920099" y="3577065"/>
              <a:ext cx="1416237" cy="276999"/>
            </a:xfrm>
            <a:prstGeom prst="rect">
              <a:avLst/>
            </a:prstGeom>
            <a:noFill/>
          </p:spPr>
          <p:txBody>
            <a:bodyPr wrap="square" rtlCol="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en-US" altLang="zh-CN" dirty="0"/>
                <a:t>XX</a:t>
              </a:r>
              <a:r>
                <a:rPr lang="zh-CN" altLang="en-US" dirty="0"/>
                <a:t>经理 </a:t>
              </a:r>
              <a:r>
                <a:rPr lang="en-US" altLang="zh-CN" dirty="0"/>
                <a:t>/ XX</a:t>
              </a:r>
              <a:r>
                <a:rPr lang="zh-CN" altLang="en-US" dirty="0"/>
                <a:t>专员</a:t>
              </a:r>
            </a:p>
          </p:txBody>
        </p:sp>
        <p:sp>
          <p:nvSpPr>
            <p:cNvPr id="264" name="文本框 263"/>
            <p:cNvSpPr txBox="1"/>
            <p:nvPr/>
          </p:nvSpPr>
          <p:spPr>
            <a:xfrm>
              <a:off x="6729413" y="3948749"/>
              <a:ext cx="1416237" cy="276999"/>
            </a:xfrm>
            <a:prstGeom prst="rect">
              <a:avLst/>
            </a:prstGeom>
            <a:noFill/>
          </p:spPr>
          <p:txBody>
            <a:bodyPr wrap="square" rtlCol="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en-US" altLang="zh-CN" dirty="0"/>
                <a:t>XX</a:t>
              </a:r>
              <a:r>
                <a:rPr lang="zh-CN" altLang="en-US" dirty="0"/>
                <a:t>经理 </a:t>
              </a:r>
              <a:r>
                <a:rPr lang="en-US" altLang="zh-CN" dirty="0"/>
                <a:t>/ XX</a:t>
              </a:r>
              <a:r>
                <a:rPr lang="zh-CN" altLang="en-US" dirty="0"/>
                <a:t>专员</a:t>
              </a:r>
            </a:p>
          </p:txBody>
        </p:sp>
        <p:sp>
          <p:nvSpPr>
            <p:cNvPr id="265" name="文本框 264"/>
            <p:cNvSpPr txBox="1"/>
            <p:nvPr/>
          </p:nvSpPr>
          <p:spPr>
            <a:xfrm>
              <a:off x="6580280" y="4319398"/>
              <a:ext cx="1416237" cy="276999"/>
            </a:xfrm>
            <a:prstGeom prst="rect">
              <a:avLst/>
            </a:prstGeom>
            <a:noFill/>
          </p:spPr>
          <p:txBody>
            <a:bodyPr wrap="square" rtlCol="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en-US" altLang="zh-CN" dirty="0"/>
                <a:t>XX</a:t>
              </a:r>
              <a:r>
                <a:rPr lang="zh-CN" altLang="en-US" dirty="0"/>
                <a:t>经理 </a:t>
              </a:r>
              <a:r>
                <a:rPr lang="en-US" altLang="zh-CN" dirty="0"/>
                <a:t>/ XX</a:t>
              </a:r>
              <a:r>
                <a:rPr lang="zh-CN" altLang="en-US" dirty="0"/>
                <a:t>专员</a:t>
              </a:r>
            </a:p>
          </p:txBody>
        </p:sp>
        <p:sp>
          <p:nvSpPr>
            <p:cNvPr id="266" name="文本框 265"/>
            <p:cNvSpPr txBox="1"/>
            <p:nvPr/>
          </p:nvSpPr>
          <p:spPr>
            <a:xfrm>
              <a:off x="6437219" y="4690467"/>
              <a:ext cx="1416237" cy="276999"/>
            </a:xfrm>
            <a:prstGeom prst="rect">
              <a:avLst/>
            </a:prstGeom>
            <a:noFill/>
          </p:spPr>
          <p:txBody>
            <a:bodyPr wrap="square" rtlCol="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en-US" altLang="zh-CN" dirty="0"/>
                <a:t>XX</a:t>
              </a:r>
              <a:r>
                <a:rPr lang="zh-CN" altLang="en-US" dirty="0"/>
                <a:t>经理 </a:t>
              </a:r>
              <a:r>
                <a:rPr lang="en-US" altLang="zh-CN" dirty="0"/>
                <a:t>/ XX</a:t>
              </a:r>
              <a:r>
                <a:rPr lang="zh-CN" altLang="en-US" dirty="0"/>
                <a:t>专员</a:t>
              </a:r>
            </a:p>
          </p:txBody>
        </p:sp>
        <p:sp>
          <p:nvSpPr>
            <p:cNvPr id="267" name="文本框 266"/>
            <p:cNvSpPr txBox="1"/>
            <p:nvPr/>
          </p:nvSpPr>
          <p:spPr>
            <a:xfrm>
              <a:off x="6279264" y="5061179"/>
              <a:ext cx="1416237" cy="276999"/>
            </a:xfrm>
            <a:prstGeom prst="rect">
              <a:avLst/>
            </a:prstGeom>
            <a:noFill/>
          </p:spPr>
          <p:txBody>
            <a:bodyPr wrap="square" rtlCol="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en-US" altLang="zh-CN" dirty="0"/>
                <a:t>XX</a:t>
              </a:r>
              <a:r>
                <a:rPr lang="zh-CN" altLang="en-US" dirty="0"/>
                <a:t>经理 </a:t>
              </a:r>
              <a:r>
                <a:rPr lang="en-US" altLang="zh-CN" dirty="0"/>
                <a:t>/ XX</a:t>
              </a:r>
              <a:r>
                <a:rPr lang="zh-CN" altLang="en-US" dirty="0"/>
                <a:t>专员</a:t>
              </a:r>
            </a:p>
          </p:txBody>
        </p:sp>
        <p:sp>
          <p:nvSpPr>
            <p:cNvPr id="268" name="文本框 267"/>
            <p:cNvSpPr txBox="1"/>
            <p:nvPr/>
          </p:nvSpPr>
          <p:spPr>
            <a:xfrm>
              <a:off x="6095112" y="5431970"/>
              <a:ext cx="1416237" cy="276999"/>
            </a:xfrm>
            <a:prstGeom prst="rect">
              <a:avLst/>
            </a:prstGeom>
            <a:noFill/>
          </p:spPr>
          <p:txBody>
            <a:bodyPr wrap="square" rtlCol="0">
              <a:spAutoFit/>
            </a:bodyPr>
            <a:lstStyle>
              <a:defPPr>
                <a:defRPr lang="zh-CN"/>
              </a:defPPr>
              <a:lvl1pPr algn="ctr">
                <a:defRPr sz="1200">
                  <a:solidFill>
                    <a:schemeClr val="bg1"/>
                  </a:solidFill>
                  <a:latin typeface="微软雅黑" panose="020B0503020204020204" pitchFamily="34" charset="-122"/>
                  <a:ea typeface="微软雅黑" panose="020B0503020204020204" pitchFamily="34" charset="-122"/>
                </a:defRPr>
              </a:lvl1pPr>
            </a:lstStyle>
            <a:p>
              <a:r>
                <a:rPr lang="en-US" altLang="zh-CN" dirty="0"/>
                <a:t>XX</a:t>
              </a:r>
              <a:r>
                <a:rPr lang="zh-CN" altLang="en-US" dirty="0"/>
                <a:t>经理 </a:t>
              </a:r>
              <a:r>
                <a:rPr lang="en-US" altLang="zh-CN" dirty="0"/>
                <a:t>/ XX</a:t>
              </a:r>
              <a:r>
                <a:rPr lang="zh-CN" altLang="en-US" dirty="0"/>
                <a:t>专员</a:t>
              </a:r>
            </a:p>
          </p:txBody>
        </p:sp>
        <p:sp>
          <p:nvSpPr>
            <p:cNvPr id="269" name="文本框 268"/>
            <p:cNvSpPr txBox="1"/>
            <p:nvPr/>
          </p:nvSpPr>
          <p:spPr>
            <a:xfrm>
              <a:off x="2408471" y="3051573"/>
              <a:ext cx="1108449" cy="369332"/>
            </a:xfrm>
            <a:prstGeom prst="rect">
              <a:avLst/>
            </a:prstGeom>
            <a:noFill/>
          </p:spPr>
          <p:txBody>
            <a:bodyPr wrap="square" rtlCol="0">
              <a:spAutoFit/>
            </a:bodyPr>
            <a:lstStyle/>
            <a:p>
              <a:pPr algn="ct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公司</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71" name="矩形 270"/>
          <p:cNvSpPr/>
          <p:nvPr/>
        </p:nvSpPr>
        <p:spPr>
          <a:xfrm>
            <a:off x="1937940" y="5768059"/>
            <a:ext cx="8316120" cy="646331"/>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组织</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结构是企业的流程运转、部门设置及职能规划等最基本的结构依据，常见的组织结构形式包括直线制、职能制、直线职能制、矩阵制、事业部制等。</a:t>
            </a:r>
          </a:p>
        </p:txBody>
      </p:sp>
    </p:spTree>
    <p:extLst>
      <p:ext uri="{BB962C8B-B14F-4D97-AF65-F5344CB8AC3E}">
        <p14:creationId xmlns:p14="http://schemas.microsoft.com/office/powerpoint/2010/main" val="11480666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团队成员</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sp>
        <p:nvSpPr>
          <p:cNvPr id="2" name="矩形 1"/>
          <p:cNvSpPr/>
          <p:nvPr/>
        </p:nvSpPr>
        <p:spPr>
          <a:xfrm>
            <a:off x="0" y="3231574"/>
            <a:ext cx="12192000" cy="3626426"/>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407408" y="1688121"/>
            <a:ext cx="9377185" cy="4085800"/>
            <a:chOff x="1441939" y="1688121"/>
            <a:chExt cx="9377185" cy="4085800"/>
          </a:xfrm>
        </p:grpSpPr>
        <p:sp>
          <p:nvSpPr>
            <p:cNvPr id="3" name="矩形 2"/>
            <p:cNvSpPr/>
            <p:nvPr/>
          </p:nvSpPr>
          <p:spPr>
            <a:xfrm>
              <a:off x="1441939" y="1887414"/>
              <a:ext cx="2133600" cy="21336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33446" y="1887414"/>
              <a:ext cx="2133600" cy="2133600"/>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24953" y="1887414"/>
              <a:ext cx="2133600" cy="2133600"/>
            </a:xfrm>
            <a:prstGeom prst="rect">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616460" y="1887414"/>
              <a:ext cx="2133600" cy="2133600"/>
            </a:xfrm>
            <a:prstGeom prst="rect">
              <a:avLst/>
            </a:prstGeom>
            <a:blipFill>
              <a:blip r:embed="rId5"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41939" y="1688123"/>
              <a:ext cx="2133600" cy="93784"/>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33446" y="1688123"/>
              <a:ext cx="2133600" cy="93784"/>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24953" y="1699845"/>
              <a:ext cx="2133600" cy="93784"/>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616460" y="1688121"/>
              <a:ext cx="2133600" cy="93784"/>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839827" y="4126521"/>
              <a:ext cx="1337824" cy="584775"/>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运营总监 </a:t>
              </a:r>
              <a:r>
                <a:rPr lang="en-US" altLang="zh-CN" sz="1600" b="1" dirty="0" smtClean="0">
                  <a:solidFill>
                    <a:schemeClr val="bg1"/>
                  </a:solidFill>
                  <a:latin typeface="微软雅黑" panose="020B0503020204020204" pitchFamily="34" charset="-122"/>
                  <a:ea typeface="微软雅黑" panose="020B0503020204020204" pitchFamily="34" charset="-122"/>
                </a:rPr>
                <a:t>XXX</a:t>
              </a:r>
            </a:p>
          </p:txBody>
        </p:sp>
        <p:sp>
          <p:nvSpPr>
            <p:cNvPr id="15" name="文本框 14"/>
            <p:cNvSpPr txBox="1"/>
            <p:nvPr/>
          </p:nvSpPr>
          <p:spPr>
            <a:xfrm>
              <a:off x="4231334" y="4126521"/>
              <a:ext cx="1337824" cy="58477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技术</a:t>
              </a:r>
              <a:r>
                <a:rPr lang="zh-CN" altLang="en-US" sz="1600" b="1" dirty="0" smtClean="0">
                  <a:solidFill>
                    <a:schemeClr val="bg1"/>
                  </a:solidFill>
                  <a:latin typeface="微软雅黑" panose="020B0503020204020204" pitchFamily="34" charset="-122"/>
                  <a:ea typeface="微软雅黑" panose="020B0503020204020204" pitchFamily="34" charset="-122"/>
                </a:rPr>
                <a:t>总监 </a:t>
              </a:r>
              <a:r>
                <a:rPr lang="en-US" altLang="zh-CN" sz="1600" b="1" dirty="0" smtClean="0">
                  <a:solidFill>
                    <a:schemeClr val="bg1"/>
                  </a:solidFill>
                  <a:latin typeface="微软雅黑" panose="020B0503020204020204" pitchFamily="34" charset="-122"/>
                  <a:ea typeface="微软雅黑" panose="020B0503020204020204" pitchFamily="34" charset="-122"/>
                </a:rPr>
                <a:t>XXX</a:t>
              </a:r>
            </a:p>
          </p:txBody>
        </p:sp>
        <p:sp>
          <p:nvSpPr>
            <p:cNvPr id="16" name="文本框 15"/>
            <p:cNvSpPr txBox="1"/>
            <p:nvPr/>
          </p:nvSpPr>
          <p:spPr>
            <a:xfrm>
              <a:off x="6622841" y="4126521"/>
              <a:ext cx="1337824" cy="584775"/>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市场总监 </a:t>
              </a:r>
              <a:r>
                <a:rPr lang="en-US" altLang="zh-CN" sz="1600" b="1" dirty="0" smtClean="0">
                  <a:solidFill>
                    <a:schemeClr val="bg1"/>
                  </a:solidFill>
                  <a:latin typeface="微软雅黑" panose="020B0503020204020204" pitchFamily="34" charset="-122"/>
                  <a:ea typeface="微软雅黑" panose="020B0503020204020204" pitchFamily="34" charset="-122"/>
                </a:rPr>
                <a:t>XXX</a:t>
              </a:r>
            </a:p>
          </p:txBody>
        </p:sp>
        <p:sp>
          <p:nvSpPr>
            <p:cNvPr id="17" name="文本框 16"/>
            <p:cNvSpPr txBox="1"/>
            <p:nvPr/>
          </p:nvSpPr>
          <p:spPr>
            <a:xfrm>
              <a:off x="9014348" y="4099079"/>
              <a:ext cx="1337824" cy="58477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客</a:t>
              </a:r>
              <a:r>
                <a:rPr lang="zh-CN" altLang="en-US" sz="1600" b="1" dirty="0" smtClean="0">
                  <a:solidFill>
                    <a:schemeClr val="bg1"/>
                  </a:solidFill>
                  <a:latin typeface="微软雅黑" panose="020B0503020204020204" pitchFamily="34" charset="-122"/>
                  <a:ea typeface="微软雅黑" panose="020B0503020204020204" pitchFamily="34" charset="-122"/>
                </a:rPr>
                <a:t>服</a:t>
              </a:r>
              <a:r>
                <a:rPr lang="zh-CN" altLang="en-US" sz="1600" b="1" dirty="0">
                  <a:solidFill>
                    <a:schemeClr val="bg1"/>
                  </a:solidFill>
                  <a:latin typeface="微软雅黑" panose="020B0503020204020204" pitchFamily="34" charset="-122"/>
                  <a:ea typeface="微软雅黑" panose="020B0503020204020204" pitchFamily="34" charset="-122"/>
                </a:rPr>
                <a:t>经理</a:t>
              </a:r>
              <a:r>
                <a:rPr lang="zh-CN" altLang="en-US" sz="1600" b="1" dirty="0" smtClean="0">
                  <a:solidFill>
                    <a:schemeClr val="bg1"/>
                  </a:solidFill>
                  <a:latin typeface="微软雅黑" panose="020B0503020204020204" pitchFamily="34" charset="-122"/>
                  <a:ea typeface="微软雅黑" panose="020B0503020204020204" pitchFamily="34" charset="-122"/>
                </a:rPr>
                <a:t> </a:t>
              </a:r>
              <a:r>
                <a:rPr lang="en-US" altLang="zh-CN" sz="1600" b="1" dirty="0" smtClean="0">
                  <a:solidFill>
                    <a:schemeClr val="bg1"/>
                  </a:solidFill>
                  <a:latin typeface="微软雅黑" panose="020B0503020204020204" pitchFamily="34" charset="-122"/>
                  <a:ea typeface="微软雅黑" panose="020B0503020204020204" pitchFamily="34" charset="-122"/>
                </a:rPr>
                <a:t>XXX</a:t>
              </a:r>
            </a:p>
          </p:txBody>
        </p:sp>
        <p:sp>
          <p:nvSpPr>
            <p:cNvPr id="18" name="矩形 17"/>
            <p:cNvSpPr/>
            <p:nvPr/>
          </p:nvSpPr>
          <p:spPr>
            <a:xfrm>
              <a:off x="1526547" y="4850591"/>
              <a:ext cx="1964384" cy="923330"/>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     曾</a:t>
              </a:r>
              <a:r>
                <a:rPr lang="zh-CN" altLang="en-US" sz="1200" dirty="0">
                  <a:solidFill>
                    <a:schemeClr val="bg1"/>
                  </a:solidFill>
                  <a:latin typeface="微软雅黑" panose="020B0503020204020204" pitchFamily="34" charset="-122"/>
                  <a:ea typeface="微软雅黑" panose="020B0503020204020204" pitchFamily="34" charset="-122"/>
                </a:rPr>
                <a:t>任职国内某</a:t>
              </a:r>
              <a:r>
                <a:rPr lang="zh-CN" altLang="en-US" sz="1200" dirty="0" smtClean="0">
                  <a:solidFill>
                    <a:schemeClr val="bg1"/>
                  </a:solidFill>
                  <a:latin typeface="微软雅黑" panose="020B0503020204020204" pitchFamily="34" charset="-122"/>
                  <a:ea typeface="微软雅黑" panose="020B0503020204020204" pitchFamily="34" charset="-122"/>
                </a:rPr>
                <a:t>上市互联网公司运营中心经理</a:t>
              </a:r>
              <a:r>
                <a:rPr lang="en-US" altLang="zh-CN" sz="1200" dirty="0" smtClean="0">
                  <a:solidFill>
                    <a:schemeClr val="bg1"/>
                  </a:solidFill>
                  <a:latin typeface="微软雅黑" panose="020B0503020204020204" pitchFamily="34" charset="-122"/>
                  <a:ea typeface="微软雅黑" panose="020B0503020204020204" pitchFamily="34" charset="-122"/>
                </a:rPr>
                <a:t>,</a:t>
              </a:r>
              <a:r>
                <a:rPr lang="zh-CN" altLang="en-US" sz="1200" dirty="0" smtClean="0">
                  <a:solidFill>
                    <a:schemeClr val="bg1"/>
                  </a:solidFill>
                  <a:latin typeface="微软雅黑" panose="020B0503020204020204" pitchFamily="34" charset="-122"/>
                  <a:ea typeface="微软雅黑" panose="020B0503020204020204" pitchFamily="34" charset="-122"/>
                </a:rPr>
                <a:t>成功运营</a:t>
              </a: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项目。</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3707737" y="4850591"/>
              <a:ext cx="2271729" cy="923330"/>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     曾</a:t>
              </a:r>
              <a:r>
                <a:rPr lang="zh-CN" altLang="en-US" sz="1200" dirty="0">
                  <a:solidFill>
                    <a:schemeClr val="bg1"/>
                  </a:solidFill>
                  <a:latin typeface="微软雅黑" panose="020B0503020204020204" pitchFamily="34" charset="-122"/>
                  <a:ea typeface="微软雅黑" panose="020B0503020204020204" pitchFamily="34" charset="-122"/>
                </a:rPr>
                <a:t>任职国内某</a:t>
              </a:r>
              <a:r>
                <a:rPr lang="zh-CN" altLang="en-US" sz="1200" dirty="0" smtClean="0">
                  <a:solidFill>
                    <a:schemeClr val="bg1"/>
                  </a:solidFill>
                  <a:latin typeface="微软雅黑" panose="020B0503020204020204" pitchFamily="34" charset="-122"/>
                  <a:ea typeface="微软雅黑" panose="020B0503020204020204" pitchFamily="34" charset="-122"/>
                </a:rPr>
                <a:t>上市互联网公司开发中心经理</a:t>
              </a:r>
              <a:r>
                <a:rPr lang="en-US" altLang="zh-CN" sz="1200" dirty="0" smtClean="0">
                  <a:solidFill>
                    <a:schemeClr val="bg1"/>
                  </a:solidFill>
                  <a:latin typeface="微软雅黑" panose="020B0503020204020204" pitchFamily="34" charset="-122"/>
                  <a:ea typeface="微软雅黑" panose="020B0503020204020204" pitchFamily="34" charset="-122"/>
                </a:rPr>
                <a:t>,</a:t>
              </a:r>
              <a:r>
                <a:rPr lang="zh-CN" altLang="en-US" sz="1200" dirty="0" smtClean="0">
                  <a:solidFill>
                    <a:schemeClr val="bg1"/>
                  </a:solidFill>
                  <a:latin typeface="微软雅黑" panose="020B0503020204020204" pitchFamily="34" charset="-122"/>
                  <a:ea typeface="微软雅黑" panose="020B0503020204020204" pitchFamily="34" charset="-122"/>
                </a:rPr>
                <a:t>成功开发</a:t>
              </a: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项目，保证项目稳定上线。</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6196272" y="4850591"/>
              <a:ext cx="2271729" cy="923330"/>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     曾</a:t>
              </a:r>
              <a:r>
                <a:rPr lang="zh-CN" altLang="en-US" sz="1200" dirty="0">
                  <a:solidFill>
                    <a:schemeClr val="bg1"/>
                  </a:solidFill>
                  <a:latin typeface="微软雅黑" panose="020B0503020204020204" pitchFamily="34" charset="-122"/>
                  <a:ea typeface="微软雅黑" panose="020B0503020204020204" pitchFamily="34" charset="-122"/>
                </a:rPr>
                <a:t>任职国内某</a:t>
              </a:r>
              <a:r>
                <a:rPr lang="zh-CN" altLang="en-US" sz="1200" dirty="0" smtClean="0">
                  <a:solidFill>
                    <a:schemeClr val="bg1"/>
                  </a:solidFill>
                  <a:latin typeface="微软雅黑" panose="020B0503020204020204" pitchFamily="34" charset="-122"/>
                  <a:ea typeface="微软雅黑" panose="020B0503020204020204" pitchFamily="34" charset="-122"/>
                </a:rPr>
                <a:t>上市互联网公司市场推广总监，成功推广</a:t>
              </a: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项目，开拓用户</a:t>
              </a: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万人。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8547395" y="4846125"/>
              <a:ext cx="2271729" cy="923330"/>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     曾</a:t>
              </a:r>
              <a:r>
                <a:rPr lang="zh-CN" altLang="en-US" sz="1200" dirty="0">
                  <a:solidFill>
                    <a:schemeClr val="bg1"/>
                  </a:solidFill>
                  <a:latin typeface="微软雅黑" panose="020B0503020204020204" pitchFamily="34" charset="-122"/>
                  <a:ea typeface="微软雅黑" panose="020B0503020204020204" pitchFamily="34" charset="-122"/>
                </a:rPr>
                <a:t>任职国内某</a:t>
              </a:r>
              <a:r>
                <a:rPr lang="zh-CN" altLang="en-US" sz="1200" dirty="0" smtClean="0">
                  <a:solidFill>
                    <a:schemeClr val="bg1"/>
                  </a:solidFill>
                  <a:latin typeface="微软雅黑" panose="020B0503020204020204" pitchFamily="34" charset="-122"/>
                  <a:ea typeface="微软雅黑" panose="020B0503020204020204" pitchFamily="34" charset="-122"/>
                </a:rPr>
                <a:t>上市互联网公司金牌售后中心督导，接待售后人次</a:t>
              </a:r>
              <a:r>
                <a:rPr lang="en-US" altLang="zh-CN" sz="1200" dirty="0" smtClean="0">
                  <a:solidFill>
                    <a:schemeClr val="bg1"/>
                  </a:solidFill>
                  <a:latin typeface="微软雅黑" panose="020B0503020204020204" pitchFamily="34" charset="-122"/>
                  <a:ea typeface="微软雅黑" panose="020B0503020204020204" pitchFamily="34" charset="-122"/>
                </a:rPr>
                <a:t>XX</a:t>
              </a:r>
              <a:r>
                <a:rPr lang="zh-CN" altLang="en-US" sz="1200" dirty="0" smtClean="0">
                  <a:solidFill>
                    <a:schemeClr val="bg1"/>
                  </a:solidFill>
                  <a:latin typeface="微软雅黑" panose="020B0503020204020204" pitchFamily="34" charset="-122"/>
                  <a:ea typeface="微软雅黑" panose="020B0503020204020204" pitchFamily="34" charset="-122"/>
                </a:rPr>
                <a:t>万。</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468742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82" y="342900"/>
            <a:ext cx="2207082" cy="569555"/>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企业荣誉</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grpSp>
        <p:nvGrpSpPr>
          <p:cNvPr id="94" name="组合 93"/>
          <p:cNvGrpSpPr/>
          <p:nvPr/>
        </p:nvGrpSpPr>
        <p:grpSpPr>
          <a:xfrm>
            <a:off x="2031146" y="1765541"/>
            <a:ext cx="8129708" cy="3704286"/>
            <a:chOff x="1973825" y="2095842"/>
            <a:chExt cx="8129708" cy="3704286"/>
          </a:xfrm>
        </p:grpSpPr>
        <p:sp>
          <p:nvSpPr>
            <p:cNvPr id="76" name="椭圆 75"/>
            <p:cNvSpPr/>
            <p:nvPr/>
          </p:nvSpPr>
          <p:spPr>
            <a:xfrm>
              <a:off x="8214858" y="2110356"/>
              <a:ext cx="1782082" cy="178208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6142607" y="2095842"/>
              <a:ext cx="1782082" cy="178208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087928" y="2097315"/>
              <a:ext cx="1782082" cy="178208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062729" y="2097539"/>
              <a:ext cx="1782082" cy="178208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2159000" y="2193471"/>
              <a:ext cx="7748587" cy="1598613"/>
              <a:chOff x="1211263" y="2628900"/>
              <a:chExt cx="7748587" cy="1598613"/>
            </a:xfrm>
          </p:grpSpPr>
          <p:grpSp>
            <p:nvGrpSpPr>
              <p:cNvPr id="37" name="Group 24"/>
              <p:cNvGrpSpPr>
                <a:grpSpLocks noChangeAspect="1"/>
              </p:cNvGrpSpPr>
              <p:nvPr/>
            </p:nvGrpSpPr>
            <p:grpSpPr bwMode="auto">
              <a:xfrm>
                <a:off x="5297488" y="2630488"/>
                <a:ext cx="1597025" cy="1597025"/>
                <a:chOff x="3337" y="1657"/>
                <a:chExt cx="1006" cy="1006"/>
              </a:xfrm>
            </p:grpSpPr>
            <p:sp>
              <p:nvSpPr>
                <p:cNvPr id="38" name="AutoShape 23"/>
                <p:cNvSpPr>
                  <a:spLocks noChangeAspect="1" noChangeArrowheads="1" noTextEdit="1"/>
                </p:cNvSpPr>
                <p:nvPr/>
              </p:nvSpPr>
              <p:spPr bwMode="auto">
                <a:xfrm>
                  <a:off x="3337" y="1657"/>
                  <a:ext cx="1006" cy="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25"/>
                <p:cNvSpPr>
                  <a:spLocks noChangeArrowheads="1"/>
                </p:cNvSpPr>
                <p:nvPr/>
              </p:nvSpPr>
              <p:spPr bwMode="auto">
                <a:xfrm>
                  <a:off x="3337" y="1657"/>
                  <a:ext cx="1006" cy="1006"/>
                </a:xfrm>
                <a:prstGeom prst="ellipse">
                  <a:avLst/>
                </a:prstGeom>
                <a:solidFill>
                  <a:srgbClr val="D767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6"/>
                <p:cNvSpPr>
                  <a:spLocks noEditPoints="1"/>
                </p:cNvSpPr>
                <p:nvPr/>
              </p:nvSpPr>
              <p:spPr bwMode="auto">
                <a:xfrm>
                  <a:off x="3675" y="1876"/>
                  <a:ext cx="328" cy="95"/>
                </a:xfrm>
                <a:custGeom>
                  <a:avLst/>
                  <a:gdLst>
                    <a:gd name="T0" fmla="*/ 69 w 138"/>
                    <a:gd name="T1" fmla="*/ 40 h 40"/>
                    <a:gd name="T2" fmla="*/ 138 w 138"/>
                    <a:gd name="T3" fmla="*/ 22 h 40"/>
                    <a:gd name="T4" fmla="*/ 138 w 138"/>
                    <a:gd name="T5" fmla="*/ 20 h 40"/>
                    <a:gd name="T6" fmla="*/ 69 w 138"/>
                    <a:gd name="T7" fmla="*/ 0 h 40"/>
                    <a:gd name="T8" fmla="*/ 0 w 138"/>
                    <a:gd name="T9" fmla="*/ 20 h 40"/>
                    <a:gd name="T10" fmla="*/ 1 w 138"/>
                    <a:gd name="T11" fmla="*/ 22 h 40"/>
                    <a:gd name="T12" fmla="*/ 69 w 138"/>
                    <a:gd name="T13" fmla="*/ 40 h 40"/>
                    <a:gd name="T14" fmla="*/ 12 w 138"/>
                    <a:gd name="T15" fmla="*/ 17 h 40"/>
                    <a:gd name="T16" fmla="*/ 26 w 138"/>
                    <a:gd name="T17" fmla="*/ 13 h 40"/>
                    <a:gd name="T18" fmla="*/ 69 w 138"/>
                    <a:gd name="T19" fmla="*/ 8 h 40"/>
                    <a:gd name="T20" fmla="*/ 113 w 138"/>
                    <a:gd name="T21" fmla="*/ 13 h 40"/>
                    <a:gd name="T22" fmla="*/ 126 w 138"/>
                    <a:gd name="T23" fmla="*/ 17 h 40"/>
                    <a:gd name="T24" fmla="*/ 130 w 138"/>
                    <a:gd name="T25" fmla="*/ 20 h 40"/>
                    <a:gd name="T26" fmla="*/ 126 w 138"/>
                    <a:gd name="T27" fmla="*/ 23 h 40"/>
                    <a:gd name="T28" fmla="*/ 113 w 138"/>
                    <a:gd name="T29" fmla="*/ 28 h 40"/>
                    <a:gd name="T30" fmla="*/ 69 w 138"/>
                    <a:gd name="T31" fmla="*/ 32 h 40"/>
                    <a:gd name="T32" fmla="*/ 26 w 138"/>
                    <a:gd name="T33" fmla="*/ 28 h 40"/>
                    <a:gd name="T34" fmla="*/ 12 w 138"/>
                    <a:gd name="T35" fmla="*/ 23 h 40"/>
                    <a:gd name="T36" fmla="*/ 8 w 138"/>
                    <a:gd name="T37" fmla="*/ 20 h 40"/>
                    <a:gd name="T38" fmla="*/ 12 w 138"/>
                    <a:gd name="T39"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40">
                      <a:moveTo>
                        <a:pt x="69" y="40"/>
                      </a:moveTo>
                      <a:cubicBezTo>
                        <a:pt x="105" y="40"/>
                        <a:pt x="134" y="32"/>
                        <a:pt x="138" y="22"/>
                      </a:cubicBezTo>
                      <a:cubicBezTo>
                        <a:pt x="138" y="21"/>
                        <a:pt x="138" y="21"/>
                        <a:pt x="138" y="20"/>
                      </a:cubicBezTo>
                      <a:cubicBezTo>
                        <a:pt x="138" y="9"/>
                        <a:pt x="107" y="0"/>
                        <a:pt x="69" y="0"/>
                      </a:cubicBezTo>
                      <a:cubicBezTo>
                        <a:pt x="31" y="0"/>
                        <a:pt x="0" y="9"/>
                        <a:pt x="0" y="20"/>
                      </a:cubicBezTo>
                      <a:cubicBezTo>
                        <a:pt x="0" y="21"/>
                        <a:pt x="0" y="21"/>
                        <a:pt x="1" y="22"/>
                      </a:cubicBezTo>
                      <a:cubicBezTo>
                        <a:pt x="4" y="32"/>
                        <a:pt x="33" y="40"/>
                        <a:pt x="69" y="40"/>
                      </a:cubicBezTo>
                      <a:close/>
                      <a:moveTo>
                        <a:pt x="12" y="17"/>
                      </a:moveTo>
                      <a:cubicBezTo>
                        <a:pt x="15" y="16"/>
                        <a:pt x="20" y="14"/>
                        <a:pt x="26" y="13"/>
                      </a:cubicBezTo>
                      <a:cubicBezTo>
                        <a:pt x="38" y="9"/>
                        <a:pt x="53" y="8"/>
                        <a:pt x="69" y="8"/>
                      </a:cubicBezTo>
                      <a:cubicBezTo>
                        <a:pt x="85" y="8"/>
                        <a:pt x="101" y="9"/>
                        <a:pt x="113" y="13"/>
                      </a:cubicBezTo>
                      <a:cubicBezTo>
                        <a:pt x="118" y="14"/>
                        <a:pt x="123" y="16"/>
                        <a:pt x="126" y="17"/>
                      </a:cubicBezTo>
                      <a:cubicBezTo>
                        <a:pt x="128" y="19"/>
                        <a:pt x="130" y="19"/>
                        <a:pt x="130" y="20"/>
                      </a:cubicBezTo>
                      <a:cubicBezTo>
                        <a:pt x="130" y="21"/>
                        <a:pt x="128" y="22"/>
                        <a:pt x="126" y="23"/>
                      </a:cubicBezTo>
                      <a:cubicBezTo>
                        <a:pt x="123" y="25"/>
                        <a:pt x="118" y="26"/>
                        <a:pt x="113" y="28"/>
                      </a:cubicBezTo>
                      <a:cubicBezTo>
                        <a:pt x="101" y="31"/>
                        <a:pt x="85" y="32"/>
                        <a:pt x="69" y="32"/>
                      </a:cubicBezTo>
                      <a:cubicBezTo>
                        <a:pt x="53" y="32"/>
                        <a:pt x="38" y="31"/>
                        <a:pt x="26" y="28"/>
                      </a:cubicBezTo>
                      <a:cubicBezTo>
                        <a:pt x="20" y="26"/>
                        <a:pt x="15" y="25"/>
                        <a:pt x="12" y="23"/>
                      </a:cubicBezTo>
                      <a:cubicBezTo>
                        <a:pt x="10" y="22"/>
                        <a:pt x="9" y="21"/>
                        <a:pt x="8" y="20"/>
                      </a:cubicBezTo>
                      <a:cubicBezTo>
                        <a:pt x="9" y="19"/>
                        <a:pt x="10" y="19"/>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7"/>
                <p:cNvSpPr>
                  <a:spLocks noEditPoints="1"/>
                </p:cNvSpPr>
                <p:nvPr/>
              </p:nvSpPr>
              <p:spPr bwMode="auto">
                <a:xfrm>
                  <a:off x="3539" y="1942"/>
                  <a:ext cx="599" cy="502"/>
                </a:xfrm>
                <a:custGeom>
                  <a:avLst/>
                  <a:gdLst>
                    <a:gd name="T0" fmla="*/ 236 w 252"/>
                    <a:gd name="T1" fmla="*/ 8 h 211"/>
                    <a:gd name="T2" fmla="*/ 220 w 252"/>
                    <a:gd name="T3" fmla="*/ 6 h 211"/>
                    <a:gd name="T4" fmla="*/ 195 w 252"/>
                    <a:gd name="T5" fmla="*/ 0 h 211"/>
                    <a:gd name="T6" fmla="*/ 126 w 252"/>
                    <a:gd name="T7" fmla="*/ 16 h 211"/>
                    <a:gd name="T8" fmla="*/ 57 w 252"/>
                    <a:gd name="T9" fmla="*/ 0 h 211"/>
                    <a:gd name="T10" fmla="*/ 32 w 252"/>
                    <a:gd name="T11" fmla="*/ 6 h 211"/>
                    <a:gd name="T12" fmla="*/ 16 w 252"/>
                    <a:gd name="T13" fmla="*/ 8 h 211"/>
                    <a:gd name="T14" fmla="*/ 1 w 252"/>
                    <a:gd name="T15" fmla="*/ 32 h 211"/>
                    <a:gd name="T16" fmla="*/ 23 w 252"/>
                    <a:gd name="T17" fmla="*/ 53 h 211"/>
                    <a:gd name="T18" fmla="*/ 58 w 252"/>
                    <a:gd name="T19" fmla="*/ 91 h 211"/>
                    <a:gd name="T20" fmla="*/ 46 w 252"/>
                    <a:gd name="T21" fmla="*/ 97 h 211"/>
                    <a:gd name="T22" fmla="*/ 40 w 252"/>
                    <a:gd name="T23" fmla="*/ 95 h 211"/>
                    <a:gd name="T24" fmla="*/ 28 w 252"/>
                    <a:gd name="T25" fmla="*/ 101 h 211"/>
                    <a:gd name="T26" fmla="*/ 42 w 252"/>
                    <a:gd name="T27" fmla="*/ 112 h 211"/>
                    <a:gd name="T28" fmla="*/ 59 w 252"/>
                    <a:gd name="T29" fmla="*/ 109 h 211"/>
                    <a:gd name="T30" fmla="*/ 112 w 252"/>
                    <a:gd name="T31" fmla="*/ 144 h 211"/>
                    <a:gd name="T32" fmla="*/ 96 w 252"/>
                    <a:gd name="T33" fmla="*/ 184 h 211"/>
                    <a:gd name="T34" fmla="*/ 86 w 252"/>
                    <a:gd name="T35" fmla="*/ 194 h 211"/>
                    <a:gd name="T36" fmla="*/ 75 w 252"/>
                    <a:gd name="T37" fmla="*/ 211 h 211"/>
                    <a:gd name="T38" fmla="*/ 177 w 252"/>
                    <a:gd name="T39" fmla="*/ 204 h 211"/>
                    <a:gd name="T40" fmla="*/ 167 w 252"/>
                    <a:gd name="T41" fmla="*/ 194 h 211"/>
                    <a:gd name="T42" fmla="*/ 144 w 252"/>
                    <a:gd name="T43" fmla="*/ 184 h 211"/>
                    <a:gd name="T44" fmla="*/ 182 w 252"/>
                    <a:gd name="T45" fmla="*/ 98 h 211"/>
                    <a:gd name="T46" fmla="*/ 206 w 252"/>
                    <a:gd name="T47" fmla="*/ 111 h 211"/>
                    <a:gd name="T48" fmla="*/ 222 w 252"/>
                    <a:gd name="T49" fmla="*/ 108 h 211"/>
                    <a:gd name="T50" fmla="*/ 222 w 252"/>
                    <a:gd name="T51" fmla="*/ 96 h 211"/>
                    <a:gd name="T52" fmla="*/ 210 w 252"/>
                    <a:gd name="T53" fmla="*/ 98 h 211"/>
                    <a:gd name="T54" fmla="*/ 199 w 252"/>
                    <a:gd name="T55" fmla="*/ 96 h 211"/>
                    <a:gd name="T56" fmla="*/ 205 w 252"/>
                    <a:gd name="T57" fmla="*/ 71 h 211"/>
                    <a:gd name="T58" fmla="*/ 245 w 252"/>
                    <a:gd name="T59" fmla="*/ 42 h 211"/>
                    <a:gd name="T60" fmla="*/ 250 w 252"/>
                    <a:gd name="T61" fmla="*/ 19 h 211"/>
                    <a:gd name="T62" fmla="*/ 29 w 252"/>
                    <a:gd name="T63" fmla="*/ 40 h 211"/>
                    <a:gd name="T64" fmla="*/ 15 w 252"/>
                    <a:gd name="T65" fmla="*/ 25 h 211"/>
                    <a:gd name="T66" fmla="*/ 32 w 252"/>
                    <a:gd name="T67" fmla="*/ 19 h 211"/>
                    <a:gd name="T68" fmla="*/ 49 w 252"/>
                    <a:gd name="T69" fmla="*/ 27 h 211"/>
                    <a:gd name="T70" fmla="*/ 58 w 252"/>
                    <a:gd name="T71" fmla="*/ 36 h 211"/>
                    <a:gd name="T72" fmla="*/ 58 w 252"/>
                    <a:gd name="T73" fmla="*/ 62 h 211"/>
                    <a:gd name="T74" fmla="*/ 223 w 252"/>
                    <a:gd name="T75" fmla="*/ 40 h 211"/>
                    <a:gd name="T76" fmla="*/ 190 w 252"/>
                    <a:gd name="T77" fmla="*/ 66 h 211"/>
                    <a:gd name="T78" fmla="*/ 199 w 252"/>
                    <a:gd name="T79" fmla="*/ 36 h 211"/>
                    <a:gd name="T80" fmla="*/ 204 w 252"/>
                    <a:gd name="T81" fmla="*/ 24 h 211"/>
                    <a:gd name="T82" fmla="*/ 220 w 252"/>
                    <a:gd name="T83" fmla="*/ 19 h 211"/>
                    <a:gd name="T84" fmla="*/ 235 w 252"/>
                    <a:gd name="T85" fmla="*/ 3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2" h="211">
                      <a:moveTo>
                        <a:pt x="250" y="19"/>
                      </a:moveTo>
                      <a:cubicBezTo>
                        <a:pt x="248" y="16"/>
                        <a:pt x="245" y="11"/>
                        <a:pt x="236" y="8"/>
                      </a:cubicBezTo>
                      <a:cubicBezTo>
                        <a:pt x="231" y="6"/>
                        <a:pt x="226" y="6"/>
                        <a:pt x="220" y="6"/>
                      </a:cubicBezTo>
                      <a:cubicBezTo>
                        <a:pt x="220" y="6"/>
                        <a:pt x="220" y="6"/>
                        <a:pt x="220" y="6"/>
                      </a:cubicBezTo>
                      <a:cubicBezTo>
                        <a:pt x="209" y="6"/>
                        <a:pt x="200" y="8"/>
                        <a:pt x="195" y="13"/>
                      </a:cubicBezTo>
                      <a:cubicBezTo>
                        <a:pt x="195" y="8"/>
                        <a:pt x="195" y="3"/>
                        <a:pt x="195" y="0"/>
                      </a:cubicBezTo>
                      <a:cubicBezTo>
                        <a:pt x="191" y="4"/>
                        <a:pt x="184" y="8"/>
                        <a:pt x="173" y="11"/>
                      </a:cubicBezTo>
                      <a:cubicBezTo>
                        <a:pt x="160" y="14"/>
                        <a:pt x="144" y="16"/>
                        <a:pt x="126" y="16"/>
                      </a:cubicBezTo>
                      <a:cubicBezTo>
                        <a:pt x="109" y="16"/>
                        <a:pt x="92" y="14"/>
                        <a:pt x="79" y="11"/>
                      </a:cubicBezTo>
                      <a:cubicBezTo>
                        <a:pt x="69" y="8"/>
                        <a:pt x="61" y="4"/>
                        <a:pt x="57" y="0"/>
                      </a:cubicBezTo>
                      <a:cubicBezTo>
                        <a:pt x="57" y="3"/>
                        <a:pt x="57" y="8"/>
                        <a:pt x="57" y="13"/>
                      </a:cubicBezTo>
                      <a:cubicBezTo>
                        <a:pt x="52" y="8"/>
                        <a:pt x="44" y="6"/>
                        <a:pt x="32" y="6"/>
                      </a:cubicBezTo>
                      <a:cubicBezTo>
                        <a:pt x="32" y="6"/>
                        <a:pt x="32" y="6"/>
                        <a:pt x="32" y="6"/>
                      </a:cubicBezTo>
                      <a:cubicBezTo>
                        <a:pt x="26" y="6"/>
                        <a:pt x="21" y="6"/>
                        <a:pt x="16" y="8"/>
                      </a:cubicBezTo>
                      <a:cubicBezTo>
                        <a:pt x="8" y="11"/>
                        <a:pt x="4" y="16"/>
                        <a:pt x="2" y="20"/>
                      </a:cubicBezTo>
                      <a:cubicBezTo>
                        <a:pt x="0" y="24"/>
                        <a:pt x="0" y="28"/>
                        <a:pt x="1" y="32"/>
                      </a:cubicBezTo>
                      <a:cubicBezTo>
                        <a:pt x="2" y="36"/>
                        <a:pt x="5" y="39"/>
                        <a:pt x="7" y="42"/>
                      </a:cubicBezTo>
                      <a:cubicBezTo>
                        <a:pt x="12" y="47"/>
                        <a:pt x="18" y="50"/>
                        <a:pt x="23" y="53"/>
                      </a:cubicBezTo>
                      <a:cubicBezTo>
                        <a:pt x="33" y="58"/>
                        <a:pt x="41" y="64"/>
                        <a:pt x="48" y="71"/>
                      </a:cubicBezTo>
                      <a:cubicBezTo>
                        <a:pt x="54" y="78"/>
                        <a:pt x="58" y="86"/>
                        <a:pt x="58" y="91"/>
                      </a:cubicBezTo>
                      <a:cubicBezTo>
                        <a:pt x="57" y="92"/>
                        <a:pt x="57" y="94"/>
                        <a:pt x="53" y="96"/>
                      </a:cubicBezTo>
                      <a:cubicBezTo>
                        <a:pt x="52" y="96"/>
                        <a:pt x="50" y="97"/>
                        <a:pt x="46" y="97"/>
                      </a:cubicBezTo>
                      <a:cubicBezTo>
                        <a:pt x="44" y="98"/>
                        <a:pt x="43" y="98"/>
                        <a:pt x="42" y="98"/>
                      </a:cubicBezTo>
                      <a:cubicBezTo>
                        <a:pt x="41" y="97"/>
                        <a:pt x="41" y="96"/>
                        <a:pt x="40" y="95"/>
                      </a:cubicBezTo>
                      <a:cubicBezTo>
                        <a:pt x="37" y="92"/>
                        <a:pt x="32" y="93"/>
                        <a:pt x="30" y="96"/>
                      </a:cubicBezTo>
                      <a:cubicBezTo>
                        <a:pt x="29" y="98"/>
                        <a:pt x="28" y="99"/>
                        <a:pt x="28" y="101"/>
                      </a:cubicBezTo>
                      <a:cubicBezTo>
                        <a:pt x="28" y="104"/>
                        <a:pt x="28" y="106"/>
                        <a:pt x="30" y="108"/>
                      </a:cubicBezTo>
                      <a:cubicBezTo>
                        <a:pt x="32" y="110"/>
                        <a:pt x="36" y="112"/>
                        <a:pt x="42" y="112"/>
                      </a:cubicBezTo>
                      <a:cubicBezTo>
                        <a:pt x="43" y="112"/>
                        <a:pt x="45" y="112"/>
                        <a:pt x="46" y="111"/>
                      </a:cubicBezTo>
                      <a:cubicBezTo>
                        <a:pt x="50" y="111"/>
                        <a:pt x="56" y="110"/>
                        <a:pt x="59" y="109"/>
                      </a:cubicBezTo>
                      <a:cubicBezTo>
                        <a:pt x="65" y="106"/>
                        <a:pt x="69" y="101"/>
                        <a:pt x="70" y="98"/>
                      </a:cubicBezTo>
                      <a:cubicBezTo>
                        <a:pt x="78" y="120"/>
                        <a:pt x="91" y="138"/>
                        <a:pt x="112" y="144"/>
                      </a:cubicBezTo>
                      <a:cubicBezTo>
                        <a:pt x="113" y="147"/>
                        <a:pt x="116" y="174"/>
                        <a:pt x="108" y="184"/>
                      </a:cubicBezTo>
                      <a:cubicBezTo>
                        <a:pt x="96" y="184"/>
                        <a:pt x="96" y="184"/>
                        <a:pt x="96" y="184"/>
                      </a:cubicBezTo>
                      <a:cubicBezTo>
                        <a:pt x="90" y="184"/>
                        <a:pt x="86" y="188"/>
                        <a:pt x="86" y="194"/>
                      </a:cubicBezTo>
                      <a:cubicBezTo>
                        <a:pt x="86" y="194"/>
                        <a:pt x="86" y="194"/>
                        <a:pt x="86" y="194"/>
                      </a:cubicBezTo>
                      <a:cubicBezTo>
                        <a:pt x="80" y="194"/>
                        <a:pt x="75" y="199"/>
                        <a:pt x="75" y="204"/>
                      </a:cubicBezTo>
                      <a:cubicBezTo>
                        <a:pt x="75" y="211"/>
                        <a:pt x="75" y="211"/>
                        <a:pt x="75" y="211"/>
                      </a:cubicBezTo>
                      <a:cubicBezTo>
                        <a:pt x="177" y="211"/>
                        <a:pt x="177" y="211"/>
                        <a:pt x="177" y="211"/>
                      </a:cubicBezTo>
                      <a:cubicBezTo>
                        <a:pt x="177" y="204"/>
                        <a:pt x="177" y="204"/>
                        <a:pt x="177" y="204"/>
                      </a:cubicBezTo>
                      <a:cubicBezTo>
                        <a:pt x="177" y="199"/>
                        <a:pt x="173" y="195"/>
                        <a:pt x="167" y="194"/>
                      </a:cubicBezTo>
                      <a:cubicBezTo>
                        <a:pt x="167" y="194"/>
                        <a:pt x="167" y="194"/>
                        <a:pt x="167" y="194"/>
                      </a:cubicBezTo>
                      <a:cubicBezTo>
                        <a:pt x="167" y="188"/>
                        <a:pt x="162" y="184"/>
                        <a:pt x="157" y="184"/>
                      </a:cubicBezTo>
                      <a:cubicBezTo>
                        <a:pt x="144" y="184"/>
                        <a:pt x="144" y="184"/>
                        <a:pt x="144" y="184"/>
                      </a:cubicBezTo>
                      <a:cubicBezTo>
                        <a:pt x="136" y="174"/>
                        <a:pt x="140" y="147"/>
                        <a:pt x="140" y="144"/>
                      </a:cubicBezTo>
                      <a:cubicBezTo>
                        <a:pt x="161" y="138"/>
                        <a:pt x="174" y="120"/>
                        <a:pt x="182" y="98"/>
                      </a:cubicBezTo>
                      <a:cubicBezTo>
                        <a:pt x="184" y="101"/>
                        <a:pt x="187" y="106"/>
                        <a:pt x="193" y="109"/>
                      </a:cubicBezTo>
                      <a:cubicBezTo>
                        <a:pt x="196" y="110"/>
                        <a:pt x="203" y="111"/>
                        <a:pt x="206" y="111"/>
                      </a:cubicBezTo>
                      <a:cubicBezTo>
                        <a:pt x="208" y="112"/>
                        <a:pt x="209" y="112"/>
                        <a:pt x="210" y="112"/>
                      </a:cubicBezTo>
                      <a:cubicBezTo>
                        <a:pt x="216" y="112"/>
                        <a:pt x="220" y="110"/>
                        <a:pt x="222" y="108"/>
                      </a:cubicBezTo>
                      <a:cubicBezTo>
                        <a:pt x="224" y="106"/>
                        <a:pt x="225" y="104"/>
                        <a:pt x="224" y="101"/>
                      </a:cubicBezTo>
                      <a:cubicBezTo>
                        <a:pt x="224" y="99"/>
                        <a:pt x="223" y="98"/>
                        <a:pt x="222" y="96"/>
                      </a:cubicBezTo>
                      <a:cubicBezTo>
                        <a:pt x="220" y="93"/>
                        <a:pt x="216" y="92"/>
                        <a:pt x="213" y="95"/>
                      </a:cubicBezTo>
                      <a:cubicBezTo>
                        <a:pt x="212" y="96"/>
                        <a:pt x="211" y="97"/>
                        <a:pt x="210" y="98"/>
                      </a:cubicBezTo>
                      <a:cubicBezTo>
                        <a:pt x="209" y="98"/>
                        <a:pt x="208" y="98"/>
                        <a:pt x="206" y="97"/>
                      </a:cubicBezTo>
                      <a:cubicBezTo>
                        <a:pt x="203" y="97"/>
                        <a:pt x="200" y="96"/>
                        <a:pt x="199" y="96"/>
                      </a:cubicBezTo>
                      <a:cubicBezTo>
                        <a:pt x="196" y="94"/>
                        <a:pt x="195" y="92"/>
                        <a:pt x="195" y="91"/>
                      </a:cubicBezTo>
                      <a:cubicBezTo>
                        <a:pt x="194" y="86"/>
                        <a:pt x="198" y="78"/>
                        <a:pt x="205" y="71"/>
                      </a:cubicBezTo>
                      <a:cubicBezTo>
                        <a:pt x="212" y="64"/>
                        <a:pt x="219" y="58"/>
                        <a:pt x="229" y="53"/>
                      </a:cubicBezTo>
                      <a:cubicBezTo>
                        <a:pt x="234" y="50"/>
                        <a:pt x="240" y="47"/>
                        <a:pt x="245" y="42"/>
                      </a:cubicBezTo>
                      <a:cubicBezTo>
                        <a:pt x="248" y="39"/>
                        <a:pt x="250" y="36"/>
                        <a:pt x="251" y="32"/>
                      </a:cubicBezTo>
                      <a:cubicBezTo>
                        <a:pt x="252" y="28"/>
                        <a:pt x="252" y="24"/>
                        <a:pt x="250" y="19"/>
                      </a:cubicBezTo>
                      <a:close/>
                      <a:moveTo>
                        <a:pt x="58" y="62"/>
                      </a:moveTo>
                      <a:cubicBezTo>
                        <a:pt x="50" y="53"/>
                        <a:pt x="41" y="46"/>
                        <a:pt x="29" y="40"/>
                      </a:cubicBezTo>
                      <a:cubicBezTo>
                        <a:pt x="26" y="38"/>
                        <a:pt x="21" y="35"/>
                        <a:pt x="17" y="32"/>
                      </a:cubicBezTo>
                      <a:cubicBezTo>
                        <a:pt x="14" y="28"/>
                        <a:pt x="15" y="26"/>
                        <a:pt x="15" y="25"/>
                      </a:cubicBezTo>
                      <a:cubicBezTo>
                        <a:pt x="17" y="21"/>
                        <a:pt x="25" y="19"/>
                        <a:pt x="32" y="19"/>
                      </a:cubicBezTo>
                      <a:cubicBezTo>
                        <a:pt x="32" y="19"/>
                        <a:pt x="32" y="19"/>
                        <a:pt x="32" y="19"/>
                      </a:cubicBezTo>
                      <a:cubicBezTo>
                        <a:pt x="40" y="19"/>
                        <a:pt x="46" y="21"/>
                        <a:pt x="48" y="24"/>
                      </a:cubicBezTo>
                      <a:cubicBezTo>
                        <a:pt x="49" y="25"/>
                        <a:pt x="49" y="27"/>
                        <a:pt x="49" y="27"/>
                      </a:cubicBezTo>
                      <a:cubicBezTo>
                        <a:pt x="48" y="31"/>
                        <a:pt x="50" y="35"/>
                        <a:pt x="53" y="36"/>
                      </a:cubicBezTo>
                      <a:cubicBezTo>
                        <a:pt x="55" y="37"/>
                        <a:pt x="57" y="36"/>
                        <a:pt x="58" y="36"/>
                      </a:cubicBezTo>
                      <a:cubicBezTo>
                        <a:pt x="59" y="45"/>
                        <a:pt x="60" y="56"/>
                        <a:pt x="62" y="67"/>
                      </a:cubicBezTo>
                      <a:cubicBezTo>
                        <a:pt x="61" y="65"/>
                        <a:pt x="59" y="63"/>
                        <a:pt x="58" y="62"/>
                      </a:cubicBezTo>
                      <a:close/>
                      <a:moveTo>
                        <a:pt x="235" y="32"/>
                      </a:moveTo>
                      <a:cubicBezTo>
                        <a:pt x="232" y="35"/>
                        <a:pt x="227" y="38"/>
                        <a:pt x="223" y="40"/>
                      </a:cubicBezTo>
                      <a:cubicBezTo>
                        <a:pt x="211" y="46"/>
                        <a:pt x="203" y="53"/>
                        <a:pt x="194" y="62"/>
                      </a:cubicBezTo>
                      <a:cubicBezTo>
                        <a:pt x="193" y="63"/>
                        <a:pt x="192" y="65"/>
                        <a:pt x="190" y="66"/>
                      </a:cubicBezTo>
                      <a:cubicBezTo>
                        <a:pt x="192" y="56"/>
                        <a:pt x="193" y="45"/>
                        <a:pt x="194" y="36"/>
                      </a:cubicBezTo>
                      <a:cubicBezTo>
                        <a:pt x="196" y="36"/>
                        <a:pt x="197" y="37"/>
                        <a:pt x="199" y="36"/>
                      </a:cubicBezTo>
                      <a:cubicBezTo>
                        <a:pt x="203" y="35"/>
                        <a:pt x="205" y="31"/>
                        <a:pt x="203" y="27"/>
                      </a:cubicBezTo>
                      <a:cubicBezTo>
                        <a:pt x="203" y="27"/>
                        <a:pt x="203" y="25"/>
                        <a:pt x="204" y="24"/>
                      </a:cubicBezTo>
                      <a:cubicBezTo>
                        <a:pt x="206" y="21"/>
                        <a:pt x="212" y="19"/>
                        <a:pt x="220" y="19"/>
                      </a:cubicBezTo>
                      <a:cubicBezTo>
                        <a:pt x="220" y="19"/>
                        <a:pt x="220" y="19"/>
                        <a:pt x="220" y="19"/>
                      </a:cubicBezTo>
                      <a:cubicBezTo>
                        <a:pt x="227" y="19"/>
                        <a:pt x="235" y="21"/>
                        <a:pt x="237" y="25"/>
                      </a:cubicBezTo>
                      <a:cubicBezTo>
                        <a:pt x="238" y="26"/>
                        <a:pt x="239" y="28"/>
                        <a:pt x="235"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Group 30"/>
              <p:cNvGrpSpPr>
                <a:grpSpLocks noChangeAspect="1"/>
              </p:cNvGrpSpPr>
              <p:nvPr/>
            </p:nvGrpSpPr>
            <p:grpSpPr bwMode="auto">
              <a:xfrm>
                <a:off x="3229882" y="2630488"/>
                <a:ext cx="1597025" cy="1597025"/>
                <a:chOff x="2126" y="1657"/>
                <a:chExt cx="1006" cy="1006"/>
              </a:xfrm>
            </p:grpSpPr>
            <p:sp>
              <p:nvSpPr>
                <p:cNvPr id="49" name="AutoShape 29"/>
                <p:cNvSpPr>
                  <a:spLocks noChangeAspect="1" noChangeArrowheads="1" noTextEdit="1"/>
                </p:cNvSpPr>
                <p:nvPr/>
              </p:nvSpPr>
              <p:spPr bwMode="auto">
                <a:xfrm>
                  <a:off x="2126" y="1657"/>
                  <a:ext cx="1006" cy="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31"/>
                <p:cNvSpPr>
                  <a:spLocks noChangeArrowheads="1"/>
                </p:cNvSpPr>
                <p:nvPr/>
              </p:nvSpPr>
              <p:spPr bwMode="auto">
                <a:xfrm>
                  <a:off x="2128" y="1657"/>
                  <a:ext cx="1006" cy="1006"/>
                </a:xfrm>
                <a:prstGeom prst="ellipse">
                  <a:avLst/>
                </a:prstGeom>
                <a:solidFill>
                  <a:srgbClr val="F0D2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2"/>
                <p:cNvSpPr>
                  <a:spLocks noEditPoints="1"/>
                </p:cNvSpPr>
                <p:nvPr/>
              </p:nvSpPr>
              <p:spPr bwMode="auto">
                <a:xfrm>
                  <a:off x="2490" y="1866"/>
                  <a:ext cx="285" cy="83"/>
                </a:xfrm>
                <a:custGeom>
                  <a:avLst/>
                  <a:gdLst>
                    <a:gd name="T0" fmla="*/ 60 w 120"/>
                    <a:gd name="T1" fmla="*/ 35 h 35"/>
                    <a:gd name="T2" fmla="*/ 119 w 120"/>
                    <a:gd name="T3" fmla="*/ 19 h 35"/>
                    <a:gd name="T4" fmla="*/ 120 w 120"/>
                    <a:gd name="T5" fmla="*/ 18 h 35"/>
                    <a:gd name="T6" fmla="*/ 60 w 120"/>
                    <a:gd name="T7" fmla="*/ 0 h 35"/>
                    <a:gd name="T8" fmla="*/ 0 w 120"/>
                    <a:gd name="T9" fmla="*/ 18 h 35"/>
                    <a:gd name="T10" fmla="*/ 1 w 120"/>
                    <a:gd name="T11" fmla="*/ 19 h 35"/>
                    <a:gd name="T12" fmla="*/ 60 w 120"/>
                    <a:gd name="T13" fmla="*/ 35 h 35"/>
                    <a:gd name="T14" fmla="*/ 10 w 120"/>
                    <a:gd name="T15" fmla="*/ 15 h 35"/>
                    <a:gd name="T16" fmla="*/ 22 w 120"/>
                    <a:gd name="T17" fmla="*/ 11 h 35"/>
                    <a:gd name="T18" fmla="*/ 60 w 120"/>
                    <a:gd name="T19" fmla="*/ 7 h 35"/>
                    <a:gd name="T20" fmla="*/ 98 w 120"/>
                    <a:gd name="T21" fmla="*/ 11 h 35"/>
                    <a:gd name="T22" fmla="*/ 109 w 120"/>
                    <a:gd name="T23" fmla="*/ 15 h 35"/>
                    <a:gd name="T24" fmla="*/ 113 w 120"/>
                    <a:gd name="T25" fmla="*/ 18 h 35"/>
                    <a:gd name="T26" fmla="*/ 109 w 120"/>
                    <a:gd name="T27" fmla="*/ 20 h 35"/>
                    <a:gd name="T28" fmla="*/ 98 w 120"/>
                    <a:gd name="T29" fmla="*/ 24 h 35"/>
                    <a:gd name="T30" fmla="*/ 60 w 120"/>
                    <a:gd name="T31" fmla="*/ 28 h 35"/>
                    <a:gd name="T32" fmla="*/ 22 w 120"/>
                    <a:gd name="T33" fmla="*/ 24 h 35"/>
                    <a:gd name="T34" fmla="*/ 10 w 120"/>
                    <a:gd name="T35" fmla="*/ 20 h 35"/>
                    <a:gd name="T36" fmla="*/ 7 w 120"/>
                    <a:gd name="T37" fmla="*/ 18 h 35"/>
                    <a:gd name="T38" fmla="*/ 10 w 120"/>
                    <a:gd name="T3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0" h="35">
                      <a:moveTo>
                        <a:pt x="60" y="35"/>
                      </a:moveTo>
                      <a:cubicBezTo>
                        <a:pt x="91" y="35"/>
                        <a:pt x="116" y="28"/>
                        <a:pt x="119" y="19"/>
                      </a:cubicBezTo>
                      <a:cubicBezTo>
                        <a:pt x="120" y="19"/>
                        <a:pt x="120" y="18"/>
                        <a:pt x="120" y="18"/>
                      </a:cubicBezTo>
                      <a:cubicBezTo>
                        <a:pt x="120" y="8"/>
                        <a:pt x="93" y="0"/>
                        <a:pt x="60" y="0"/>
                      </a:cubicBezTo>
                      <a:cubicBezTo>
                        <a:pt x="27" y="0"/>
                        <a:pt x="0" y="8"/>
                        <a:pt x="0" y="18"/>
                      </a:cubicBezTo>
                      <a:cubicBezTo>
                        <a:pt x="0" y="18"/>
                        <a:pt x="0" y="19"/>
                        <a:pt x="1" y="19"/>
                      </a:cubicBezTo>
                      <a:cubicBezTo>
                        <a:pt x="4" y="28"/>
                        <a:pt x="29" y="35"/>
                        <a:pt x="60" y="35"/>
                      </a:cubicBezTo>
                      <a:close/>
                      <a:moveTo>
                        <a:pt x="10" y="15"/>
                      </a:moveTo>
                      <a:cubicBezTo>
                        <a:pt x="13" y="14"/>
                        <a:pt x="17" y="12"/>
                        <a:pt x="22" y="11"/>
                      </a:cubicBezTo>
                      <a:cubicBezTo>
                        <a:pt x="33" y="9"/>
                        <a:pt x="46" y="7"/>
                        <a:pt x="60" y="7"/>
                      </a:cubicBezTo>
                      <a:cubicBezTo>
                        <a:pt x="74" y="7"/>
                        <a:pt x="87" y="9"/>
                        <a:pt x="98" y="11"/>
                      </a:cubicBezTo>
                      <a:cubicBezTo>
                        <a:pt x="102" y="12"/>
                        <a:pt x="106" y="14"/>
                        <a:pt x="109" y="15"/>
                      </a:cubicBezTo>
                      <a:cubicBezTo>
                        <a:pt x="111" y="16"/>
                        <a:pt x="112" y="17"/>
                        <a:pt x="113" y="18"/>
                      </a:cubicBezTo>
                      <a:cubicBezTo>
                        <a:pt x="112" y="18"/>
                        <a:pt x="111" y="19"/>
                        <a:pt x="109" y="20"/>
                      </a:cubicBezTo>
                      <a:cubicBezTo>
                        <a:pt x="106" y="22"/>
                        <a:pt x="102" y="23"/>
                        <a:pt x="98" y="24"/>
                      </a:cubicBezTo>
                      <a:cubicBezTo>
                        <a:pt x="87" y="27"/>
                        <a:pt x="74" y="28"/>
                        <a:pt x="60" y="28"/>
                      </a:cubicBezTo>
                      <a:cubicBezTo>
                        <a:pt x="46" y="28"/>
                        <a:pt x="33" y="27"/>
                        <a:pt x="22" y="24"/>
                      </a:cubicBezTo>
                      <a:cubicBezTo>
                        <a:pt x="17" y="23"/>
                        <a:pt x="13" y="22"/>
                        <a:pt x="10" y="20"/>
                      </a:cubicBezTo>
                      <a:cubicBezTo>
                        <a:pt x="9" y="19"/>
                        <a:pt x="8" y="18"/>
                        <a:pt x="7" y="18"/>
                      </a:cubicBezTo>
                      <a:cubicBezTo>
                        <a:pt x="8" y="17"/>
                        <a:pt x="9" y="16"/>
                        <a:pt x="1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3"/>
                <p:cNvSpPr>
                  <a:spLocks noEditPoints="1"/>
                </p:cNvSpPr>
                <p:nvPr/>
              </p:nvSpPr>
              <p:spPr bwMode="auto">
                <a:xfrm>
                  <a:off x="2395" y="1926"/>
                  <a:ext cx="473" cy="566"/>
                </a:xfrm>
                <a:custGeom>
                  <a:avLst/>
                  <a:gdLst>
                    <a:gd name="T0" fmla="*/ 198 w 199"/>
                    <a:gd name="T1" fmla="*/ 11 h 238"/>
                    <a:gd name="T2" fmla="*/ 191 w 199"/>
                    <a:gd name="T3" fmla="*/ 5 h 238"/>
                    <a:gd name="T4" fmla="*/ 160 w 199"/>
                    <a:gd name="T5" fmla="*/ 5 h 238"/>
                    <a:gd name="T6" fmla="*/ 160 w 199"/>
                    <a:gd name="T7" fmla="*/ 0 h 238"/>
                    <a:gd name="T8" fmla="*/ 141 w 199"/>
                    <a:gd name="T9" fmla="*/ 9 h 238"/>
                    <a:gd name="T10" fmla="*/ 100 w 199"/>
                    <a:gd name="T11" fmla="*/ 14 h 238"/>
                    <a:gd name="T12" fmla="*/ 59 w 199"/>
                    <a:gd name="T13" fmla="*/ 9 h 238"/>
                    <a:gd name="T14" fmla="*/ 40 w 199"/>
                    <a:gd name="T15" fmla="*/ 0 h 238"/>
                    <a:gd name="T16" fmla="*/ 40 w 199"/>
                    <a:gd name="T17" fmla="*/ 5 h 238"/>
                    <a:gd name="T18" fmla="*/ 8 w 199"/>
                    <a:gd name="T19" fmla="*/ 5 h 238"/>
                    <a:gd name="T20" fmla="*/ 1 w 199"/>
                    <a:gd name="T21" fmla="*/ 11 h 238"/>
                    <a:gd name="T22" fmla="*/ 1 w 199"/>
                    <a:gd name="T23" fmla="*/ 38 h 238"/>
                    <a:gd name="T24" fmla="*/ 7 w 199"/>
                    <a:gd name="T25" fmla="*/ 62 h 238"/>
                    <a:gd name="T26" fmla="*/ 20 w 199"/>
                    <a:gd name="T27" fmla="*/ 85 h 238"/>
                    <a:gd name="T28" fmla="*/ 60 w 199"/>
                    <a:gd name="T29" fmla="*/ 102 h 238"/>
                    <a:gd name="T30" fmla="*/ 90 w 199"/>
                    <a:gd name="T31" fmla="*/ 125 h 238"/>
                    <a:gd name="T32" fmla="*/ 90 w 199"/>
                    <a:gd name="T33" fmla="*/ 150 h 238"/>
                    <a:gd name="T34" fmla="*/ 68 w 199"/>
                    <a:gd name="T35" fmla="*/ 150 h 238"/>
                    <a:gd name="T36" fmla="*/ 59 w 199"/>
                    <a:gd name="T37" fmla="*/ 158 h 238"/>
                    <a:gd name="T38" fmla="*/ 56 w 199"/>
                    <a:gd name="T39" fmla="*/ 161 h 238"/>
                    <a:gd name="T40" fmla="*/ 49 w 199"/>
                    <a:gd name="T41" fmla="*/ 161 h 238"/>
                    <a:gd name="T42" fmla="*/ 41 w 199"/>
                    <a:gd name="T43" fmla="*/ 169 h 238"/>
                    <a:gd name="T44" fmla="*/ 41 w 199"/>
                    <a:gd name="T45" fmla="*/ 230 h 238"/>
                    <a:gd name="T46" fmla="*/ 49 w 199"/>
                    <a:gd name="T47" fmla="*/ 238 h 238"/>
                    <a:gd name="T48" fmla="*/ 149 w 199"/>
                    <a:gd name="T49" fmla="*/ 238 h 238"/>
                    <a:gd name="T50" fmla="*/ 157 w 199"/>
                    <a:gd name="T51" fmla="*/ 230 h 238"/>
                    <a:gd name="T52" fmla="*/ 157 w 199"/>
                    <a:gd name="T53" fmla="*/ 169 h 238"/>
                    <a:gd name="T54" fmla="*/ 149 w 199"/>
                    <a:gd name="T55" fmla="*/ 161 h 238"/>
                    <a:gd name="T56" fmla="*/ 144 w 199"/>
                    <a:gd name="T57" fmla="*/ 161 h 238"/>
                    <a:gd name="T58" fmla="*/ 139 w 199"/>
                    <a:gd name="T59" fmla="*/ 158 h 238"/>
                    <a:gd name="T60" fmla="*/ 131 w 199"/>
                    <a:gd name="T61" fmla="*/ 150 h 238"/>
                    <a:gd name="T62" fmla="*/ 110 w 199"/>
                    <a:gd name="T63" fmla="*/ 150 h 238"/>
                    <a:gd name="T64" fmla="*/ 110 w 199"/>
                    <a:gd name="T65" fmla="*/ 125 h 238"/>
                    <a:gd name="T66" fmla="*/ 140 w 199"/>
                    <a:gd name="T67" fmla="*/ 102 h 238"/>
                    <a:gd name="T68" fmla="*/ 178 w 199"/>
                    <a:gd name="T69" fmla="*/ 85 h 238"/>
                    <a:gd name="T70" fmla="*/ 192 w 199"/>
                    <a:gd name="T71" fmla="*/ 62 h 238"/>
                    <a:gd name="T72" fmla="*/ 197 w 199"/>
                    <a:gd name="T73" fmla="*/ 38 h 238"/>
                    <a:gd name="T74" fmla="*/ 198 w 199"/>
                    <a:gd name="T75" fmla="*/ 11 h 238"/>
                    <a:gd name="T76" fmla="*/ 43 w 199"/>
                    <a:gd name="T77" fmla="*/ 84 h 238"/>
                    <a:gd name="T78" fmla="*/ 31 w 199"/>
                    <a:gd name="T79" fmla="*/ 76 h 238"/>
                    <a:gd name="T80" fmla="*/ 15 w 199"/>
                    <a:gd name="T81" fmla="*/ 19 h 238"/>
                    <a:gd name="T82" fmla="*/ 40 w 199"/>
                    <a:gd name="T83" fmla="*/ 19 h 238"/>
                    <a:gd name="T84" fmla="*/ 52 w 199"/>
                    <a:gd name="T85" fmla="*/ 87 h 238"/>
                    <a:gd name="T86" fmla="*/ 43 w 199"/>
                    <a:gd name="T87" fmla="*/ 84 h 238"/>
                    <a:gd name="T88" fmla="*/ 135 w 199"/>
                    <a:gd name="T89" fmla="*/ 177 h 238"/>
                    <a:gd name="T90" fmla="*/ 135 w 199"/>
                    <a:gd name="T91" fmla="*/ 219 h 238"/>
                    <a:gd name="T92" fmla="*/ 64 w 199"/>
                    <a:gd name="T93" fmla="*/ 219 h 238"/>
                    <a:gd name="T94" fmla="*/ 64 w 199"/>
                    <a:gd name="T95" fmla="*/ 177 h 238"/>
                    <a:gd name="T96" fmla="*/ 135 w 199"/>
                    <a:gd name="T97" fmla="*/ 177 h 238"/>
                    <a:gd name="T98" fmla="*/ 168 w 199"/>
                    <a:gd name="T99" fmla="*/ 76 h 238"/>
                    <a:gd name="T100" fmla="*/ 156 w 199"/>
                    <a:gd name="T101" fmla="*/ 84 h 238"/>
                    <a:gd name="T102" fmla="*/ 148 w 199"/>
                    <a:gd name="T103" fmla="*/ 87 h 238"/>
                    <a:gd name="T104" fmla="*/ 159 w 199"/>
                    <a:gd name="T105" fmla="*/ 19 h 238"/>
                    <a:gd name="T106" fmla="*/ 184 w 199"/>
                    <a:gd name="T107" fmla="*/ 19 h 238"/>
                    <a:gd name="T108" fmla="*/ 168 w 199"/>
                    <a:gd name="T109" fmla="*/ 7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9" h="238">
                      <a:moveTo>
                        <a:pt x="198" y="11"/>
                      </a:moveTo>
                      <a:cubicBezTo>
                        <a:pt x="198" y="8"/>
                        <a:pt x="194" y="5"/>
                        <a:pt x="191" y="5"/>
                      </a:cubicBezTo>
                      <a:cubicBezTo>
                        <a:pt x="160" y="5"/>
                        <a:pt x="160" y="5"/>
                        <a:pt x="160" y="5"/>
                      </a:cubicBezTo>
                      <a:cubicBezTo>
                        <a:pt x="160" y="3"/>
                        <a:pt x="160" y="1"/>
                        <a:pt x="160" y="0"/>
                      </a:cubicBezTo>
                      <a:cubicBezTo>
                        <a:pt x="156" y="3"/>
                        <a:pt x="150" y="6"/>
                        <a:pt x="141" y="9"/>
                      </a:cubicBezTo>
                      <a:cubicBezTo>
                        <a:pt x="130" y="12"/>
                        <a:pt x="115" y="14"/>
                        <a:pt x="100" y="14"/>
                      </a:cubicBezTo>
                      <a:cubicBezTo>
                        <a:pt x="85" y="14"/>
                        <a:pt x="70" y="12"/>
                        <a:pt x="59" y="9"/>
                      </a:cubicBezTo>
                      <a:cubicBezTo>
                        <a:pt x="50" y="6"/>
                        <a:pt x="44" y="3"/>
                        <a:pt x="40" y="0"/>
                      </a:cubicBezTo>
                      <a:cubicBezTo>
                        <a:pt x="40" y="1"/>
                        <a:pt x="40" y="3"/>
                        <a:pt x="40" y="5"/>
                      </a:cubicBezTo>
                      <a:cubicBezTo>
                        <a:pt x="8" y="5"/>
                        <a:pt x="8" y="5"/>
                        <a:pt x="8" y="5"/>
                      </a:cubicBezTo>
                      <a:cubicBezTo>
                        <a:pt x="4" y="5"/>
                        <a:pt x="1" y="8"/>
                        <a:pt x="1" y="11"/>
                      </a:cubicBezTo>
                      <a:cubicBezTo>
                        <a:pt x="1" y="12"/>
                        <a:pt x="0" y="23"/>
                        <a:pt x="1" y="38"/>
                      </a:cubicBezTo>
                      <a:cubicBezTo>
                        <a:pt x="3" y="47"/>
                        <a:pt x="4" y="55"/>
                        <a:pt x="7" y="62"/>
                      </a:cubicBezTo>
                      <a:cubicBezTo>
                        <a:pt x="10" y="71"/>
                        <a:pt x="15" y="79"/>
                        <a:pt x="20" y="85"/>
                      </a:cubicBezTo>
                      <a:cubicBezTo>
                        <a:pt x="30" y="96"/>
                        <a:pt x="43" y="102"/>
                        <a:pt x="60" y="102"/>
                      </a:cubicBezTo>
                      <a:cubicBezTo>
                        <a:pt x="67" y="113"/>
                        <a:pt x="77" y="122"/>
                        <a:pt x="90" y="125"/>
                      </a:cubicBezTo>
                      <a:cubicBezTo>
                        <a:pt x="91" y="133"/>
                        <a:pt x="91" y="142"/>
                        <a:pt x="90" y="150"/>
                      </a:cubicBezTo>
                      <a:cubicBezTo>
                        <a:pt x="68" y="150"/>
                        <a:pt x="68" y="150"/>
                        <a:pt x="68" y="150"/>
                      </a:cubicBezTo>
                      <a:cubicBezTo>
                        <a:pt x="63" y="150"/>
                        <a:pt x="60" y="154"/>
                        <a:pt x="59" y="158"/>
                      </a:cubicBezTo>
                      <a:cubicBezTo>
                        <a:pt x="58" y="159"/>
                        <a:pt x="57" y="160"/>
                        <a:pt x="56" y="161"/>
                      </a:cubicBezTo>
                      <a:cubicBezTo>
                        <a:pt x="49" y="161"/>
                        <a:pt x="49" y="161"/>
                        <a:pt x="49" y="161"/>
                      </a:cubicBezTo>
                      <a:cubicBezTo>
                        <a:pt x="45" y="161"/>
                        <a:pt x="41" y="165"/>
                        <a:pt x="41" y="169"/>
                      </a:cubicBezTo>
                      <a:cubicBezTo>
                        <a:pt x="41" y="230"/>
                        <a:pt x="41" y="230"/>
                        <a:pt x="41" y="230"/>
                      </a:cubicBezTo>
                      <a:cubicBezTo>
                        <a:pt x="41" y="234"/>
                        <a:pt x="45" y="238"/>
                        <a:pt x="49" y="238"/>
                      </a:cubicBezTo>
                      <a:cubicBezTo>
                        <a:pt x="149" y="238"/>
                        <a:pt x="149" y="238"/>
                        <a:pt x="149" y="238"/>
                      </a:cubicBezTo>
                      <a:cubicBezTo>
                        <a:pt x="154" y="238"/>
                        <a:pt x="157" y="234"/>
                        <a:pt x="157" y="230"/>
                      </a:cubicBezTo>
                      <a:cubicBezTo>
                        <a:pt x="157" y="169"/>
                        <a:pt x="157" y="169"/>
                        <a:pt x="157" y="169"/>
                      </a:cubicBezTo>
                      <a:cubicBezTo>
                        <a:pt x="157" y="165"/>
                        <a:pt x="154" y="161"/>
                        <a:pt x="149" y="161"/>
                      </a:cubicBezTo>
                      <a:cubicBezTo>
                        <a:pt x="144" y="161"/>
                        <a:pt x="144" y="161"/>
                        <a:pt x="144" y="161"/>
                      </a:cubicBezTo>
                      <a:cubicBezTo>
                        <a:pt x="143" y="160"/>
                        <a:pt x="141" y="159"/>
                        <a:pt x="139" y="158"/>
                      </a:cubicBezTo>
                      <a:cubicBezTo>
                        <a:pt x="138" y="154"/>
                        <a:pt x="135" y="150"/>
                        <a:pt x="131" y="150"/>
                      </a:cubicBezTo>
                      <a:cubicBezTo>
                        <a:pt x="110" y="150"/>
                        <a:pt x="110" y="150"/>
                        <a:pt x="110" y="150"/>
                      </a:cubicBezTo>
                      <a:cubicBezTo>
                        <a:pt x="109" y="142"/>
                        <a:pt x="109" y="133"/>
                        <a:pt x="110" y="125"/>
                      </a:cubicBezTo>
                      <a:cubicBezTo>
                        <a:pt x="123" y="122"/>
                        <a:pt x="133" y="113"/>
                        <a:pt x="140" y="102"/>
                      </a:cubicBezTo>
                      <a:cubicBezTo>
                        <a:pt x="156" y="101"/>
                        <a:pt x="169" y="96"/>
                        <a:pt x="178" y="85"/>
                      </a:cubicBezTo>
                      <a:cubicBezTo>
                        <a:pt x="184" y="79"/>
                        <a:pt x="189" y="71"/>
                        <a:pt x="192" y="62"/>
                      </a:cubicBezTo>
                      <a:cubicBezTo>
                        <a:pt x="194" y="55"/>
                        <a:pt x="196" y="47"/>
                        <a:pt x="197" y="38"/>
                      </a:cubicBezTo>
                      <a:cubicBezTo>
                        <a:pt x="199" y="23"/>
                        <a:pt x="198" y="12"/>
                        <a:pt x="198" y="11"/>
                      </a:cubicBezTo>
                      <a:close/>
                      <a:moveTo>
                        <a:pt x="43" y="84"/>
                      </a:moveTo>
                      <a:cubicBezTo>
                        <a:pt x="38" y="82"/>
                        <a:pt x="34" y="79"/>
                        <a:pt x="31" y="76"/>
                      </a:cubicBezTo>
                      <a:cubicBezTo>
                        <a:pt x="16" y="60"/>
                        <a:pt x="15" y="32"/>
                        <a:pt x="15" y="19"/>
                      </a:cubicBezTo>
                      <a:cubicBezTo>
                        <a:pt x="40" y="19"/>
                        <a:pt x="40" y="19"/>
                        <a:pt x="40" y="19"/>
                      </a:cubicBezTo>
                      <a:cubicBezTo>
                        <a:pt x="41" y="39"/>
                        <a:pt x="44" y="65"/>
                        <a:pt x="52" y="87"/>
                      </a:cubicBezTo>
                      <a:cubicBezTo>
                        <a:pt x="49" y="86"/>
                        <a:pt x="46" y="85"/>
                        <a:pt x="43" y="84"/>
                      </a:cubicBezTo>
                      <a:close/>
                      <a:moveTo>
                        <a:pt x="135" y="177"/>
                      </a:moveTo>
                      <a:cubicBezTo>
                        <a:pt x="135" y="219"/>
                        <a:pt x="135" y="219"/>
                        <a:pt x="135" y="219"/>
                      </a:cubicBezTo>
                      <a:cubicBezTo>
                        <a:pt x="64" y="219"/>
                        <a:pt x="64" y="219"/>
                        <a:pt x="64" y="219"/>
                      </a:cubicBezTo>
                      <a:cubicBezTo>
                        <a:pt x="64" y="177"/>
                        <a:pt x="64" y="177"/>
                        <a:pt x="64" y="177"/>
                      </a:cubicBezTo>
                      <a:lnTo>
                        <a:pt x="135" y="177"/>
                      </a:lnTo>
                      <a:close/>
                      <a:moveTo>
                        <a:pt x="168" y="76"/>
                      </a:moveTo>
                      <a:cubicBezTo>
                        <a:pt x="164" y="79"/>
                        <a:pt x="160" y="82"/>
                        <a:pt x="156" y="84"/>
                      </a:cubicBezTo>
                      <a:cubicBezTo>
                        <a:pt x="153" y="85"/>
                        <a:pt x="151" y="86"/>
                        <a:pt x="148" y="87"/>
                      </a:cubicBezTo>
                      <a:cubicBezTo>
                        <a:pt x="156" y="65"/>
                        <a:pt x="159" y="39"/>
                        <a:pt x="159" y="19"/>
                      </a:cubicBezTo>
                      <a:cubicBezTo>
                        <a:pt x="184" y="19"/>
                        <a:pt x="184" y="19"/>
                        <a:pt x="184" y="19"/>
                      </a:cubicBezTo>
                      <a:cubicBezTo>
                        <a:pt x="184" y="32"/>
                        <a:pt x="182" y="60"/>
                        <a:pt x="168"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9" name="Group 36"/>
              <p:cNvGrpSpPr>
                <a:grpSpLocks noChangeAspect="1"/>
              </p:cNvGrpSpPr>
              <p:nvPr/>
            </p:nvGrpSpPr>
            <p:grpSpPr bwMode="auto">
              <a:xfrm>
                <a:off x="7361238" y="2630488"/>
                <a:ext cx="1598612" cy="1597025"/>
                <a:chOff x="4637" y="1657"/>
                <a:chExt cx="1007" cy="1006"/>
              </a:xfrm>
            </p:grpSpPr>
            <p:sp>
              <p:nvSpPr>
                <p:cNvPr id="60" name="AutoShape 35"/>
                <p:cNvSpPr>
                  <a:spLocks noChangeAspect="1" noChangeArrowheads="1" noTextEdit="1"/>
                </p:cNvSpPr>
                <p:nvPr/>
              </p:nvSpPr>
              <p:spPr bwMode="auto">
                <a:xfrm>
                  <a:off x="4637" y="1657"/>
                  <a:ext cx="1007" cy="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Oval 37"/>
                <p:cNvSpPr>
                  <a:spLocks noChangeArrowheads="1"/>
                </p:cNvSpPr>
                <p:nvPr/>
              </p:nvSpPr>
              <p:spPr bwMode="auto">
                <a:xfrm>
                  <a:off x="4637" y="1659"/>
                  <a:ext cx="1007" cy="1006"/>
                </a:xfrm>
                <a:prstGeom prst="ellipse">
                  <a:avLst/>
                </a:prstGeom>
                <a:solidFill>
                  <a:srgbClr val="41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8"/>
                <p:cNvSpPr>
                  <a:spLocks/>
                </p:cNvSpPr>
                <p:nvPr/>
              </p:nvSpPr>
              <p:spPr bwMode="auto">
                <a:xfrm>
                  <a:off x="4932" y="1888"/>
                  <a:ext cx="414" cy="325"/>
                </a:xfrm>
                <a:custGeom>
                  <a:avLst/>
                  <a:gdLst>
                    <a:gd name="T0" fmla="*/ 16 w 174"/>
                    <a:gd name="T1" fmla="*/ 137 h 137"/>
                    <a:gd name="T2" fmla="*/ 24 w 174"/>
                    <a:gd name="T3" fmla="*/ 133 h 137"/>
                    <a:gd name="T4" fmla="*/ 28 w 174"/>
                    <a:gd name="T5" fmla="*/ 133 h 137"/>
                    <a:gd name="T6" fmla="*/ 12 w 174"/>
                    <a:gd name="T7" fmla="*/ 87 h 137"/>
                    <a:gd name="T8" fmla="*/ 34 w 174"/>
                    <a:gd name="T9" fmla="*/ 34 h 137"/>
                    <a:gd name="T10" fmla="*/ 87 w 174"/>
                    <a:gd name="T11" fmla="*/ 12 h 137"/>
                    <a:gd name="T12" fmla="*/ 140 w 174"/>
                    <a:gd name="T13" fmla="*/ 34 h 137"/>
                    <a:gd name="T14" fmla="*/ 162 w 174"/>
                    <a:gd name="T15" fmla="*/ 87 h 137"/>
                    <a:gd name="T16" fmla="*/ 146 w 174"/>
                    <a:gd name="T17" fmla="*/ 133 h 137"/>
                    <a:gd name="T18" fmla="*/ 151 w 174"/>
                    <a:gd name="T19" fmla="*/ 133 h 137"/>
                    <a:gd name="T20" fmla="*/ 159 w 174"/>
                    <a:gd name="T21" fmla="*/ 137 h 137"/>
                    <a:gd name="T22" fmla="*/ 168 w 174"/>
                    <a:gd name="T23" fmla="*/ 121 h 137"/>
                    <a:gd name="T24" fmla="*/ 174 w 174"/>
                    <a:gd name="T25" fmla="*/ 87 h 137"/>
                    <a:gd name="T26" fmla="*/ 168 w 174"/>
                    <a:gd name="T27" fmla="*/ 53 h 137"/>
                    <a:gd name="T28" fmla="*/ 149 w 174"/>
                    <a:gd name="T29" fmla="*/ 25 h 137"/>
                    <a:gd name="T30" fmla="*/ 121 w 174"/>
                    <a:gd name="T31" fmla="*/ 6 h 137"/>
                    <a:gd name="T32" fmla="*/ 87 w 174"/>
                    <a:gd name="T33" fmla="*/ 0 h 137"/>
                    <a:gd name="T34" fmla="*/ 53 w 174"/>
                    <a:gd name="T35" fmla="*/ 6 h 137"/>
                    <a:gd name="T36" fmla="*/ 26 w 174"/>
                    <a:gd name="T37" fmla="*/ 25 h 137"/>
                    <a:gd name="T38" fmla="*/ 7 w 174"/>
                    <a:gd name="T39" fmla="*/ 53 h 137"/>
                    <a:gd name="T40" fmla="*/ 0 w 174"/>
                    <a:gd name="T41" fmla="*/ 87 h 137"/>
                    <a:gd name="T42" fmla="*/ 7 w 174"/>
                    <a:gd name="T43" fmla="*/ 121 h 137"/>
                    <a:gd name="T44" fmla="*/ 16 w 174"/>
                    <a:gd name="T4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4" h="137">
                      <a:moveTo>
                        <a:pt x="16" y="137"/>
                      </a:moveTo>
                      <a:cubicBezTo>
                        <a:pt x="18" y="134"/>
                        <a:pt x="20" y="133"/>
                        <a:pt x="24" y="133"/>
                      </a:cubicBezTo>
                      <a:cubicBezTo>
                        <a:pt x="28" y="133"/>
                        <a:pt x="28" y="133"/>
                        <a:pt x="28" y="133"/>
                      </a:cubicBezTo>
                      <a:cubicBezTo>
                        <a:pt x="18" y="120"/>
                        <a:pt x="12" y="104"/>
                        <a:pt x="12" y="87"/>
                      </a:cubicBezTo>
                      <a:cubicBezTo>
                        <a:pt x="12" y="67"/>
                        <a:pt x="20" y="48"/>
                        <a:pt x="34" y="34"/>
                      </a:cubicBezTo>
                      <a:cubicBezTo>
                        <a:pt x="48" y="20"/>
                        <a:pt x="67" y="12"/>
                        <a:pt x="87" y="12"/>
                      </a:cubicBezTo>
                      <a:cubicBezTo>
                        <a:pt x="107" y="12"/>
                        <a:pt x="126" y="20"/>
                        <a:pt x="140" y="34"/>
                      </a:cubicBezTo>
                      <a:cubicBezTo>
                        <a:pt x="154" y="48"/>
                        <a:pt x="162" y="67"/>
                        <a:pt x="162" y="87"/>
                      </a:cubicBezTo>
                      <a:cubicBezTo>
                        <a:pt x="162" y="104"/>
                        <a:pt x="157" y="120"/>
                        <a:pt x="146" y="133"/>
                      </a:cubicBezTo>
                      <a:cubicBezTo>
                        <a:pt x="151" y="133"/>
                        <a:pt x="151" y="133"/>
                        <a:pt x="151" y="133"/>
                      </a:cubicBezTo>
                      <a:cubicBezTo>
                        <a:pt x="154" y="133"/>
                        <a:pt x="157" y="134"/>
                        <a:pt x="159" y="137"/>
                      </a:cubicBezTo>
                      <a:cubicBezTo>
                        <a:pt x="162" y="132"/>
                        <a:pt x="165" y="126"/>
                        <a:pt x="168" y="121"/>
                      </a:cubicBezTo>
                      <a:cubicBezTo>
                        <a:pt x="172" y="110"/>
                        <a:pt x="174" y="99"/>
                        <a:pt x="174" y="87"/>
                      </a:cubicBezTo>
                      <a:cubicBezTo>
                        <a:pt x="174" y="75"/>
                        <a:pt x="172" y="64"/>
                        <a:pt x="168" y="53"/>
                      </a:cubicBezTo>
                      <a:cubicBezTo>
                        <a:pt x="163" y="42"/>
                        <a:pt x="157" y="33"/>
                        <a:pt x="149" y="25"/>
                      </a:cubicBezTo>
                      <a:cubicBezTo>
                        <a:pt x="141" y="17"/>
                        <a:pt x="132" y="11"/>
                        <a:pt x="121" y="6"/>
                      </a:cubicBezTo>
                      <a:cubicBezTo>
                        <a:pt x="110" y="2"/>
                        <a:pt x="99" y="0"/>
                        <a:pt x="87" y="0"/>
                      </a:cubicBezTo>
                      <a:cubicBezTo>
                        <a:pt x="75" y="0"/>
                        <a:pt x="64" y="2"/>
                        <a:pt x="53" y="6"/>
                      </a:cubicBezTo>
                      <a:cubicBezTo>
                        <a:pt x="43" y="11"/>
                        <a:pt x="34" y="17"/>
                        <a:pt x="26" y="25"/>
                      </a:cubicBezTo>
                      <a:cubicBezTo>
                        <a:pt x="18" y="33"/>
                        <a:pt x="11" y="42"/>
                        <a:pt x="7" y="53"/>
                      </a:cubicBezTo>
                      <a:cubicBezTo>
                        <a:pt x="2" y="64"/>
                        <a:pt x="0" y="75"/>
                        <a:pt x="0" y="87"/>
                      </a:cubicBezTo>
                      <a:cubicBezTo>
                        <a:pt x="0" y="99"/>
                        <a:pt x="2" y="110"/>
                        <a:pt x="7" y="121"/>
                      </a:cubicBezTo>
                      <a:cubicBezTo>
                        <a:pt x="9" y="126"/>
                        <a:pt x="12" y="132"/>
                        <a:pt x="16"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9"/>
                <p:cNvSpPr>
                  <a:spLocks/>
                </p:cNvSpPr>
                <p:nvPr/>
              </p:nvSpPr>
              <p:spPr bwMode="auto">
                <a:xfrm>
                  <a:off x="4975" y="1930"/>
                  <a:ext cx="329" cy="274"/>
                </a:xfrm>
                <a:custGeom>
                  <a:avLst/>
                  <a:gdLst>
                    <a:gd name="T0" fmla="*/ 110 w 138"/>
                    <a:gd name="T1" fmla="*/ 115 h 115"/>
                    <a:gd name="T2" fmla="*/ 121 w 138"/>
                    <a:gd name="T3" fmla="*/ 115 h 115"/>
                    <a:gd name="T4" fmla="*/ 138 w 138"/>
                    <a:gd name="T5" fmla="*/ 69 h 115"/>
                    <a:gd name="T6" fmla="*/ 118 w 138"/>
                    <a:gd name="T7" fmla="*/ 20 h 115"/>
                    <a:gd name="T8" fmla="*/ 69 w 138"/>
                    <a:gd name="T9" fmla="*/ 0 h 115"/>
                    <a:gd name="T10" fmla="*/ 20 w 138"/>
                    <a:gd name="T11" fmla="*/ 20 h 115"/>
                    <a:gd name="T12" fmla="*/ 0 w 138"/>
                    <a:gd name="T13" fmla="*/ 69 h 115"/>
                    <a:gd name="T14" fmla="*/ 18 w 138"/>
                    <a:gd name="T15" fmla="*/ 115 h 115"/>
                    <a:gd name="T16" fmla="*/ 28 w 138"/>
                    <a:gd name="T17" fmla="*/ 115 h 115"/>
                    <a:gd name="T18" fmla="*/ 26 w 138"/>
                    <a:gd name="T19" fmla="*/ 112 h 115"/>
                    <a:gd name="T20" fmla="*/ 8 w 138"/>
                    <a:gd name="T21" fmla="*/ 69 h 115"/>
                    <a:gd name="T22" fmla="*/ 26 w 138"/>
                    <a:gd name="T23" fmla="*/ 25 h 115"/>
                    <a:gd name="T24" fmla="*/ 69 w 138"/>
                    <a:gd name="T25" fmla="*/ 7 h 115"/>
                    <a:gd name="T26" fmla="*/ 113 w 138"/>
                    <a:gd name="T27" fmla="*/ 25 h 115"/>
                    <a:gd name="T28" fmla="*/ 131 w 138"/>
                    <a:gd name="T29" fmla="*/ 69 h 115"/>
                    <a:gd name="T30" fmla="*/ 113 w 138"/>
                    <a:gd name="T31" fmla="*/ 112 h 115"/>
                    <a:gd name="T32" fmla="*/ 110 w 138"/>
                    <a:gd name="T3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8" h="115">
                      <a:moveTo>
                        <a:pt x="110" y="115"/>
                      </a:moveTo>
                      <a:cubicBezTo>
                        <a:pt x="121" y="115"/>
                        <a:pt x="121" y="115"/>
                        <a:pt x="121" y="115"/>
                      </a:cubicBezTo>
                      <a:cubicBezTo>
                        <a:pt x="132" y="102"/>
                        <a:pt x="138" y="86"/>
                        <a:pt x="138" y="69"/>
                      </a:cubicBezTo>
                      <a:cubicBezTo>
                        <a:pt x="138" y="50"/>
                        <a:pt x="131" y="33"/>
                        <a:pt x="118" y="20"/>
                      </a:cubicBezTo>
                      <a:cubicBezTo>
                        <a:pt x="105" y="7"/>
                        <a:pt x="88" y="0"/>
                        <a:pt x="69" y="0"/>
                      </a:cubicBezTo>
                      <a:cubicBezTo>
                        <a:pt x="51" y="0"/>
                        <a:pt x="33" y="7"/>
                        <a:pt x="20" y="20"/>
                      </a:cubicBezTo>
                      <a:cubicBezTo>
                        <a:pt x="7" y="33"/>
                        <a:pt x="0" y="50"/>
                        <a:pt x="0" y="69"/>
                      </a:cubicBezTo>
                      <a:cubicBezTo>
                        <a:pt x="0" y="86"/>
                        <a:pt x="6" y="102"/>
                        <a:pt x="18" y="115"/>
                      </a:cubicBezTo>
                      <a:cubicBezTo>
                        <a:pt x="28" y="115"/>
                        <a:pt x="28" y="115"/>
                        <a:pt x="28" y="115"/>
                      </a:cubicBezTo>
                      <a:cubicBezTo>
                        <a:pt x="27" y="114"/>
                        <a:pt x="26" y="113"/>
                        <a:pt x="26" y="112"/>
                      </a:cubicBezTo>
                      <a:cubicBezTo>
                        <a:pt x="14" y="101"/>
                        <a:pt x="8" y="85"/>
                        <a:pt x="8" y="69"/>
                      </a:cubicBezTo>
                      <a:cubicBezTo>
                        <a:pt x="8" y="52"/>
                        <a:pt x="14" y="37"/>
                        <a:pt x="26" y="25"/>
                      </a:cubicBezTo>
                      <a:cubicBezTo>
                        <a:pt x="37" y="14"/>
                        <a:pt x="53" y="7"/>
                        <a:pt x="69" y="7"/>
                      </a:cubicBezTo>
                      <a:cubicBezTo>
                        <a:pt x="86" y="7"/>
                        <a:pt x="101" y="14"/>
                        <a:pt x="113" y="25"/>
                      </a:cubicBezTo>
                      <a:cubicBezTo>
                        <a:pt x="124" y="37"/>
                        <a:pt x="131" y="52"/>
                        <a:pt x="131" y="69"/>
                      </a:cubicBezTo>
                      <a:cubicBezTo>
                        <a:pt x="131" y="85"/>
                        <a:pt x="124" y="101"/>
                        <a:pt x="113" y="112"/>
                      </a:cubicBezTo>
                      <a:cubicBezTo>
                        <a:pt x="112" y="113"/>
                        <a:pt x="111" y="114"/>
                        <a:pt x="11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0"/>
                <p:cNvSpPr>
                  <a:spLocks noEditPoints="1"/>
                </p:cNvSpPr>
                <p:nvPr/>
              </p:nvSpPr>
              <p:spPr bwMode="auto">
                <a:xfrm>
                  <a:off x="4827" y="2211"/>
                  <a:ext cx="624" cy="226"/>
                </a:xfrm>
                <a:custGeom>
                  <a:avLst/>
                  <a:gdLst>
                    <a:gd name="T0" fmla="*/ 259 w 262"/>
                    <a:gd name="T1" fmla="*/ 84 h 95"/>
                    <a:gd name="T2" fmla="*/ 224 w 262"/>
                    <a:gd name="T3" fmla="*/ 59 h 95"/>
                    <a:gd name="T4" fmla="*/ 259 w 262"/>
                    <a:gd name="T5" fmla="*/ 35 h 95"/>
                    <a:gd name="T6" fmla="*/ 261 w 262"/>
                    <a:gd name="T7" fmla="*/ 28 h 95"/>
                    <a:gd name="T8" fmla="*/ 256 w 262"/>
                    <a:gd name="T9" fmla="*/ 23 h 95"/>
                    <a:gd name="T10" fmla="*/ 201 w 262"/>
                    <a:gd name="T11" fmla="*/ 23 h 95"/>
                    <a:gd name="T12" fmla="*/ 201 w 262"/>
                    <a:gd name="T13" fmla="*/ 6 h 95"/>
                    <a:gd name="T14" fmla="*/ 195 w 262"/>
                    <a:gd name="T15" fmla="*/ 0 h 95"/>
                    <a:gd name="T16" fmla="*/ 68 w 262"/>
                    <a:gd name="T17" fmla="*/ 0 h 95"/>
                    <a:gd name="T18" fmla="*/ 62 w 262"/>
                    <a:gd name="T19" fmla="*/ 6 h 95"/>
                    <a:gd name="T20" fmla="*/ 62 w 262"/>
                    <a:gd name="T21" fmla="*/ 23 h 95"/>
                    <a:gd name="T22" fmla="*/ 7 w 262"/>
                    <a:gd name="T23" fmla="*/ 23 h 95"/>
                    <a:gd name="T24" fmla="*/ 1 w 262"/>
                    <a:gd name="T25" fmla="*/ 28 h 95"/>
                    <a:gd name="T26" fmla="*/ 3 w 262"/>
                    <a:gd name="T27" fmla="*/ 35 h 95"/>
                    <a:gd name="T28" fmla="*/ 39 w 262"/>
                    <a:gd name="T29" fmla="*/ 59 h 95"/>
                    <a:gd name="T30" fmla="*/ 4 w 262"/>
                    <a:gd name="T31" fmla="*/ 84 h 95"/>
                    <a:gd name="T32" fmla="*/ 1 w 262"/>
                    <a:gd name="T33" fmla="*/ 91 h 95"/>
                    <a:gd name="T34" fmla="*/ 7 w 262"/>
                    <a:gd name="T35" fmla="*/ 95 h 95"/>
                    <a:gd name="T36" fmla="*/ 84 w 262"/>
                    <a:gd name="T37" fmla="*/ 95 h 95"/>
                    <a:gd name="T38" fmla="*/ 90 w 262"/>
                    <a:gd name="T39" fmla="*/ 89 h 95"/>
                    <a:gd name="T40" fmla="*/ 90 w 262"/>
                    <a:gd name="T41" fmla="*/ 72 h 95"/>
                    <a:gd name="T42" fmla="*/ 172 w 262"/>
                    <a:gd name="T43" fmla="*/ 72 h 95"/>
                    <a:gd name="T44" fmla="*/ 172 w 262"/>
                    <a:gd name="T45" fmla="*/ 89 h 95"/>
                    <a:gd name="T46" fmla="*/ 179 w 262"/>
                    <a:gd name="T47" fmla="*/ 95 h 95"/>
                    <a:gd name="T48" fmla="*/ 255 w 262"/>
                    <a:gd name="T49" fmla="*/ 95 h 95"/>
                    <a:gd name="T50" fmla="*/ 261 w 262"/>
                    <a:gd name="T51" fmla="*/ 91 h 95"/>
                    <a:gd name="T52" fmla="*/ 259 w 262"/>
                    <a:gd name="T53" fmla="*/ 84 h 95"/>
                    <a:gd name="T54" fmla="*/ 78 w 262"/>
                    <a:gd name="T55" fmla="*/ 83 h 95"/>
                    <a:gd name="T56" fmla="*/ 27 w 262"/>
                    <a:gd name="T57" fmla="*/ 83 h 95"/>
                    <a:gd name="T58" fmla="*/ 53 w 262"/>
                    <a:gd name="T59" fmla="*/ 64 h 95"/>
                    <a:gd name="T60" fmla="*/ 56 w 262"/>
                    <a:gd name="T61" fmla="*/ 59 h 95"/>
                    <a:gd name="T62" fmla="*/ 53 w 262"/>
                    <a:gd name="T63" fmla="*/ 54 h 95"/>
                    <a:gd name="T64" fmla="*/ 27 w 262"/>
                    <a:gd name="T65" fmla="*/ 36 h 95"/>
                    <a:gd name="T66" fmla="*/ 62 w 262"/>
                    <a:gd name="T67" fmla="*/ 36 h 95"/>
                    <a:gd name="T68" fmla="*/ 62 w 262"/>
                    <a:gd name="T69" fmla="*/ 66 h 95"/>
                    <a:gd name="T70" fmla="*/ 68 w 262"/>
                    <a:gd name="T71" fmla="*/ 72 h 95"/>
                    <a:gd name="T72" fmla="*/ 78 w 262"/>
                    <a:gd name="T73" fmla="*/ 72 h 95"/>
                    <a:gd name="T74" fmla="*/ 78 w 262"/>
                    <a:gd name="T75" fmla="*/ 83 h 95"/>
                    <a:gd name="T76" fmla="*/ 74 w 262"/>
                    <a:gd name="T77" fmla="*/ 60 h 95"/>
                    <a:gd name="T78" fmla="*/ 74 w 262"/>
                    <a:gd name="T79" fmla="*/ 12 h 95"/>
                    <a:gd name="T80" fmla="*/ 188 w 262"/>
                    <a:gd name="T81" fmla="*/ 12 h 95"/>
                    <a:gd name="T82" fmla="*/ 188 w 262"/>
                    <a:gd name="T83" fmla="*/ 60 h 95"/>
                    <a:gd name="T84" fmla="*/ 74 w 262"/>
                    <a:gd name="T85" fmla="*/ 60 h 95"/>
                    <a:gd name="T86" fmla="*/ 185 w 262"/>
                    <a:gd name="T87" fmla="*/ 83 h 95"/>
                    <a:gd name="T88" fmla="*/ 185 w 262"/>
                    <a:gd name="T89" fmla="*/ 72 h 95"/>
                    <a:gd name="T90" fmla="*/ 195 w 262"/>
                    <a:gd name="T91" fmla="*/ 72 h 95"/>
                    <a:gd name="T92" fmla="*/ 201 w 262"/>
                    <a:gd name="T93" fmla="*/ 66 h 95"/>
                    <a:gd name="T94" fmla="*/ 201 w 262"/>
                    <a:gd name="T95" fmla="*/ 36 h 95"/>
                    <a:gd name="T96" fmla="*/ 236 w 262"/>
                    <a:gd name="T97" fmla="*/ 36 h 95"/>
                    <a:gd name="T98" fmla="*/ 209 w 262"/>
                    <a:gd name="T99" fmla="*/ 54 h 95"/>
                    <a:gd name="T100" fmla="*/ 207 w 262"/>
                    <a:gd name="T101" fmla="*/ 59 h 95"/>
                    <a:gd name="T102" fmla="*/ 209 w 262"/>
                    <a:gd name="T103" fmla="*/ 64 h 95"/>
                    <a:gd name="T104" fmla="*/ 236 w 262"/>
                    <a:gd name="T105" fmla="*/ 83 h 95"/>
                    <a:gd name="T106" fmla="*/ 185 w 262"/>
                    <a:gd name="T107"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2" h="95">
                      <a:moveTo>
                        <a:pt x="259" y="84"/>
                      </a:moveTo>
                      <a:cubicBezTo>
                        <a:pt x="224" y="59"/>
                        <a:pt x="224" y="59"/>
                        <a:pt x="224" y="59"/>
                      </a:cubicBezTo>
                      <a:cubicBezTo>
                        <a:pt x="259" y="35"/>
                        <a:pt x="259" y="35"/>
                        <a:pt x="259" y="35"/>
                      </a:cubicBezTo>
                      <a:cubicBezTo>
                        <a:pt x="261" y="33"/>
                        <a:pt x="262" y="30"/>
                        <a:pt x="261" y="28"/>
                      </a:cubicBezTo>
                      <a:cubicBezTo>
                        <a:pt x="261" y="25"/>
                        <a:pt x="258" y="23"/>
                        <a:pt x="256" y="23"/>
                      </a:cubicBezTo>
                      <a:cubicBezTo>
                        <a:pt x="201" y="23"/>
                        <a:pt x="201" y="23"/>
                        <a:pt x="201" y="23"/>
                      </a:cubicBezTo>
                      <a:cubicBezTo>
                        <a:pt x="201" y="6"/>
                        <a:pt x="201" y="6"/>
                        <a:pt x="201" y="6"/>
                      </a:cubicBezTo>
                      <a:cubicBezTo>
                        <a:pt x="201" y="3"/>
                        <a:pt x="198" y="0"/>
                        <a:pt x="195" y="0"/>
                      </a:cubicBezTo>
                      <a:cubicBezTo>
                        <a:pt x="68" y="0"/>
                        <a:pt x="68" y="0"/>
                        <a:pt x="68" y="0"/>
                      </a:cubicBezTo>
                      <a:cubicBezTo>
                        <a:pt x="64" y="0"/>
                        <a:pt x="62" y="3"/>
                        <a:pt x="62" y="6"/>
                      </a:cubicBezTo>
                      <a:cubicBezTo>
                        <a:pt x="62" y="23"/>
                        <a:pt x="62" y="23"/>
                        <a:pt x="62" y="23"/>
                      </a:cubicBezTo>
                      <a:cubicBezTo>
                        <a:pt x="7" y="23"/>
                        <a:pt x="7" y="23"/>
                        <a:pt x="7" y="23"/>
                      </a:cubicBezTo>
                      <a:cubicBezTo>
                        <a:pt x="4" y="23"/>
                        <a:pt x="2" y="25"/>
                        <a:pt x="1" y="28"/>
                      </a:cubicBezTo>
                      <a:cubicBezTo>
                        <a:pt x="0" y="30"/>
                        <a:pt x="1" y="33"/>
                        <a:pt x="3" y="35"/>
                      </a:cubicBezTo>
                      <a:cubicBezTo>
                        <a:pt x="39" y="59"/>
                        <a:pt x="39" y="59"/>
                        <a:pt x="39" y="59"/>
                      </a:cubicBezTo>
                      <a:cubicBezTo>
                        <a:pt x="4" y="84"/>
                        <a:pt x="4" y="84"/>
                        <a:pt x="4" y="84"/>
                      </a:cubicBezTo>
                      <a:cubicBezTo>
                        <a:pt x="2" y="85"/>
                        <a:pt x="1" y="88"/>
                        <a:pt x="1" y="91"/>
                      </a:cubicBezTo>
                      <a:cubicBezTo>
                        <a:pt x="2" y="93"/>
                        <a:pt x="5" y="95"/>
                        <a:pt x="7" y="95"/>
                      </a:cubicBezTo>
                      <a:cubicBezTo>
                        <a:pt x="84" y="95"/>
                        <a:pt x="84" y="95"/>
                        <a:pt x="84" y="95"/>
                      </a:cubicBezTo>
                      <a:cubicBezTo>
                        <a:pt x="87" y="95"/>
                        <a:pt x="90" y="92"/>
                        <a:pt x="90" y="89"/>
                      </a:cubicBezTo>
                      <a:cubicBezTo>
                        <a:pt x="90" y="72"/>
                        <a:pt x="90" y="72"/>
                        <a:pt x="90" y="72"/>
                      </a:cubicBezTo>
                      <a:cubicBezTo>
                        <a:pt x="172" y="72"/>
                        <a:pt x="172" y="72"/>
                        <a:pt x="172" y="72"/>
                      </a:cubicBezTo>
                      <a:cubicBezTo>
                        <a:pt x="172" y="89"/>
                        <a:pt x="172" y="89"/>
                        <a:pt x="172" y="89"/>
                      </a:cubicBezTo>
                      <a:cubicBezTo>
                        <a:pt x="172" y="92"/>
                        <a:pt x="175" y="95"/>
                        <a:pt x="179" y="95"/>
                      </a:cubicBezTo>
                      <a:cubicBezTo>
                        <a:pt x="255" y="95"/>
                        <a:pt x="255" y="95"/>
                        <a:pt x="255" y="95"/>
                      </a:cubicBezTo>
                      <a:cubicBezTo>
                        <a:pt x="258" y="95"/>
                        <a:pt x="260" y="93"/>
                        <a:pt x="261" y="91"/>
                      </a:cubicBezTo>
                      <a:cubicBezTo>
                        <a:pt x="262" y="88"/>
                        <a:pt x="261" y="85"/>
                        <a:pt x="259" y="84"/>
                      </a:cubicBezTo>
                      <a:close/>
                      <a:moveTo>
                        <a:pt x="78" y="83"/>
                      </a:moveTo>
                      <a:cubicBezTo>
                        <a:pt x="27" y="83"/>
                        <a:pt x="27" y="83"/>
                        <a:pt x="27" y="83"/>
                      </a:cubicBezTo>
                      <a:cubicBezTo>
                        <a:pt x="53" y="64"/>
                        <a:pt x="53" y="64"/>
                        <a:pt x="53" y="64"/>
                      </a:cubicBezTo>
                      <a:cubicBezTo>
                        <a:pt x="55" y="63"/>
                        <a:pt x="56" y="61"/>
                        <a:pt x="56" y="59"/>
                      </a:cubicBezTo>
                      <a:cubicBezTo>
                        <a:pt x="56" y="57"/>
                        <a:pt x="55" y="56"/>
                        <a:pt x="53" y="54"/>
                      </a:cubicBezTo>
                      <a:cubicBezTo>
                        <a:pt x="27" y="36"/>
                        <a:pt x="27" y="36"/>
                        <a:pt x="27" y="36"/>
                      </a:cubicBezTo>
                      <a:cubicBezTo>
                        <a:pt x="62" y="36"/>
                        <a:pt x="62" y="36"/>
                        <a:pt x="62" y="36"/>
                      </a:cubicBezTo>
                      <a:cubicBezTo>
                        <a:pt x="62" y="66"/>
                        <a:pt x="62" y="66"/>
                        <a:pt x="62" y="66"/>
                      </a:cubicBezTo>
                      <a:cubicBezTo>
                        <a:pt x="62" y="69"/>
                        <a:pt x="64" y="72"/>
                        <a:pt x="68" y="72"/>
                      </a:cubicBezTo>
                      <a:cubicBezTo>
                        <a:pt x="78" y="72"/>
                        <a:pt x="78" y="72"/>
                        <a:pt x="78" y="72"/>
                      </a:cubicBezTo>
                      <a:lnTo>
                        <a:pt x="78" y="83"/>
                      </a:lnTo>
                      <a:close/>
                      <a:moveTo>
                        <a:pt x="74" y="60"/>
                      </a:moveTo>
                      <a:cubicBezTo>
                        <a:pt x="74" y="12"/>
                        <a:pt x="74" y="12"/>
                        <a:pt x="74" y="12"/>
                      </a:cubicBezTo>
                      <a:cubicBezTo>
                        <a:pt x="188" y="12"/>
                        <a:pt x="188" y="12"/>
                        <a:pt x="188" y="12"/>
                      </a:cubicBezTo>
                      <a:cubicBezTo>
                        <a:pt x="188" y="60"/>
                        <a:pt x="188" y="60"/>
                        <a:pt x="188" y="60"/>
                      </a:cubicBezTo>
                      <a:lnTo>
                        <a:pt x="74" y="60"/>
                      </a:lnTo>
                      <a:close/>
                      <a:moveTo>
                        <a:pt x="185" y="83"/>
                      </a:moveTo>
                      <a:cubicBezTo>
                        <a:pt x="185" y="72"/>
                        <a:pt x="185" y="72"/>
                        <a:pt x="185" y="72"/>
                      </a:cubicBezTo>
                      <a:cubicBezTo>
                        <a:pt x="195" y="72"/>
                        <a:pt x="195" y="72"/>
                        <a:pt x="195" y="72"/>
                      </a:cubicBezTo>
                      <a:cubicBezTo>
                        <a:pt x="198" y="72"/>
                        <a:pt x="201" y="69"/>
                        <a:pt x="201" y="66"/>
                      </a:cubicBezTo>
                      <a:cubicBezTo>
                        <a:pt x="201" y="36"/>
                        <a:pt x="201" y="36"/>
                        <a:pt x="201" y="36"/>
                      </a:cubicBezTo>
                      <a:cubicBezTo>
                        <a:pt x="236" y="36"/>
                        <a:pt x="236" y="36"/>
                        <a:pt x="236" y="36"/>
                      </a:cubicBezTo>
                      <a:cubicBezTo>
                        <a:pt x="209" y="54"/>
                        <a:pt x="209" y="54"/>
                        <a:pt x="209" y="54"/>
                      </a:cubicBezTo>
                      <a:cubicBezTo>
                        <a:pt x="208" y="56"/>
                        <a:pt x="207" y="57"/>
                        <a:pt x="207" y="59"/>
                      </a:cubicBezTo>
                      <a:cubicBezTo>
                        <a:pt x="207" y="61"/>
                        <a:pt x="208" y="63"/>
                        <a:pt x="209" y="64"/>
                      </a:cubicBezTo>
                      <a:cubicBezTo>
                        <a:pt x="236" y="83"/>
                        <a:pt x="236" y="83"/>
                        <a:pt x="236" y="83"/>
                      </a:cubicBezTo>
                      <a:lnTo>
                        <a:pt x="185"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1"/>
                <p:cNvSpPr>
                  <a:spLocks/>
                </p:cNvSpPr>
                <p:nvPr/>
              </p:nvSpPr>
              <p:spPr bwMode="auto">
                <a:xfrm>
                  <a:off x="5077" y="2011"/>
                  <a:ext cx="127" cy="164"/>
                </a:xfrm>
                <a:custGeom>
                  <a:avLst/>
                  <a:gdLst>
                    <a:gd name="T0" fmla="*/ 0 w 53"/>
                    <a:gd name="T1" fmla="*/ 53 h 69"/>
                    <a:gd name="T2" fmla="*/ 0 w 53"/>
                    <a:gd name="T3" fmla="*/ 69 h 69"/>
                    <a:gd name="T4" fmla="*/ 53 w 53"/>
                    <a:gd name="T5" fmla="*/ 69 h 69"/>
                    <a:gd name="T6" fmla="*/ 53 w 53"/>
                    <a:gd name="T7" fmla="*/ 53 h 69"/>
                    <a:gd name="T8" fmla="*/ 39 w 53"/>
                    <a:gd name="T9" fmla="*/ 53 h 69"/>
                    <a:gd name="T10" fmla="*/ 39 w 53"/>
                    <a:gd name="T11" fmla="*/ 0 h 69"/>
                    <a:gd name="T12" fmla="*/ 16 w 53"/>
                    <a:gd name="T13" fmla="*/ 0 h 69"/>
                    <a:gd name="T14" fmla="*/ 13 w 53"/>
                    <a:gd name="T15" fmla="*/ 8 h 69"/>
                    <a:gd name="T16" fmla="*/ 0 w 53"/>
                    <a:gd name="T17" fmla="*/ 9 h 69"/>
                    <a:gd name="T18" fmla="*/ 0 w 53"/>
                    <a:gd name="T19" fmla="*/ 24 h 69"/>
                    <a:gd name="T20" fmla="*/ 14 w 53"/>
                    <a:gd name="T21" fmla="*/ 24 h 69"/>
                    <a:gd name="T22" fmla="*/ 14 w 53"/>
                    <a:gd name="T23" fmla="*/ 53 h 69"/>
                    <a:gd name="T24" fmla="*/ 0 w 53"/>
                    <a:gd name="T25"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69">
                      <a:moveTo>
                        <a:pt x="0" y="53"/>
                      </a:moveTo>
                      <a:cubicBezTo>
                        <a:pt x="0" y="69"/>
                        <a:pt x="0" y="69"/>
                        <a:pt x="0" y="69"/>
                      </a:cubicBezTo>
                      <a:cubicBezTo>
                        <a:pt x="53" y="69"/>
                        <a:pt x="53" y="69"/>
                        <a:pt x="53" y="69"/>
                      </a:cubicBezTo>
                      <a:cubicBezTo>
                        <a:pt x="53" y="53"/>
                        <a:pt x="53" y="53"/>
                        <a:pt x="53" y="53"/>
                      </a:cubicBezTo>
                      <a:cubicBezTo>
                        <a:pt x="39" y="53"/>
                        <a:pt x="39" y="53"/>
                        <a:pt x="39" y="53"/>
                      </a:cubicBezTo>
                      <a:cubicBezTo>
                        <a:pt x="39" y="0"/>
                        <a:pt x="39" y="0"/>
                        <a:pt x="39" y="0"/>
                      </a:cubicBezTo>
                      <a:cubicBezTo>
                        <a:pt x="16" y="0"/>
                        <a:pt x="16" y="0"/>
                        <a:pt x="16" y="0"/>
                      </a:cubicBezTo>
                      <a:cubicBezTo>
                        <a:pt x="15" y="4"/>
                        <a:pt x="15" y="7"/>
                        <a:pt x="13" y="8"/>
                      </a:cubicBezTo>
                      <a:cubicBezTo>
                        <a:pt x="11" y="9"/>
                        <a:pt x="5" y="9"/>
                        <a:pt x="0" y="9"/>
                      </a:cubicBezTo>
                      <a:cubicBezTo>
                        <a:pt x="0" y="24"/>
                        <a:pt x="0" y="24"/>
                        <a:pt x="0" y="24"/>
                      </a:cubicBezTo>
                      <a:cubicBezTo>
                        <a:pt x="14" y="24"/>
                        <a:pt x="14" y="24"/>
                        <a:pt x="14" y="24"/>
                      </a:cubicBezTo>
                      <a:cubicBezTo>
                        <a:pt x="14" y="53"/>
                        <a:pt x="14" y="53"/>
                        <a:pt x="14" y="53"/>
                      </a:cubicBez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44"/>
              <p:cNvGrpSpPr>
                <a:grpSpLocks noChangeAspect="1"/>
              </p:cNvGrpSpPr>
              <p:nvPr/>
            </p:nvGrpSpPr>
            <p:grpSpPr bwMode="auto">
              <a:xfrm>
                <a:off x="1211263" y="2628900"/>
                <a:ext cx="1597025" cy="1597025"/>
                <a:chOff x="763" y="1656"/>
                <a:chExt cx="1006" cy="1006"/>
              </a:xfrm>
            </p:grpSpPr>
            <p:sp>
              <p:nvSpPr>
                <p:cNvPr id="69" name="Oval 45"/>
                <p:cNvSpPr>
                  <a:spLocks noChangeArrowheads="1"/>
                </p:cNvSpPr>
                <p:nvPr/>
              </p:nvSpPr>
              <p:spPr bwMode="auto">
                <a:xfrm>
                  <a:off x="763" y="1656"/>
                  <a:ext cx="1006" cy="1006"/>
                </a:xfrm>
                <a:prstGeom prst="ellipse">
                  <a:avLst/>
                </a:prstGeom>
                <a:solidFill>
                  <a:srgbClr val="B7C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6"/>
                <p:cNvSpPr>
                  <a:spLocks/>
                </p:cNvSpPr>
                <p:nvPr/>
              </p:nvSpPr>
              <p:spPr bwMode="auto">
                <a:xfrm>
                  <a:off x="1170" y="2179"/>
                  <a:ext cx="195" cy="300"/>
                </a:xfrm>
                <a:custGeom>
                  <a:avLst/>
                  <a:gdLst>
                    <a:gd name="T0" fmla="*/ 76 w 82"/>
                    <a:gd name="T1" fmla="*/ 105 h 126"/>
                    <a:gd name="T2" fmla="*/ 61 w 82"/>
                    <a:gd name="T3" fmla="*/ 105 h 126"/>
                    <a:gd name="T4" fmla="*/ 63 w 82"/>
                    <a:gd name="T5" fmla="*/ 53 h 126"/>
                    <a:gd name="T6" fmla="*/ 64 w 82"/>
                    <a:gd name="T7" fmla="*/ 53 h 126"/>
                    <a:gd name="T8" fmla="*/ 68 w 82"/>
                    <a:gd name="T9" fmla="*/ 49 h 126"/>
                    <a:gd name="T10" fmla="*/ 68 w 82"/>
                    <a:gd name="T11" fmla="*/ 40 h 126"/>
                    <a:gd name="T12" fmla="*/ 64 w 82"/>
                    <a:gd name="T13" fmla="*/ 36 h 126"/>
                    <a:gd name="T14" fmla="*/ 62 w 82"/>
                    <a:gd name="T15" fmla="*/ 36 h 126"/>
                    <a:gd name="T16" fmla="*/ 57 w 82"/>
                    <a:gd name="T17" fmla="*/ 9 h 126"/>
                    <a:gd name="T18" fmla="*/ 41 w 82"/>
                    <a:gd name="T19" fmla="*/ 0 h 126"/>
                    <a:gd name="T20" fmla="*/ 25 w 82"/>
                    <a:gd name="T21" fmla="*/ 8 h 126"/>
                    <a:gd name="T22" fmla="*/ 20 w 82"/>
                    <a:gd name="T23" fmla="*/ 36 h 126"/>
                    <a:gd name="T24" fmla="*/ 18 w 82"/>
                    <a:gd name="T25" fmla="*/ 36 h 126"/>
                    <a:gd name="T26" fmla="*/ 14 w 82"/>
                    <a:gd name="T27" fmla="*/ 40 h 126"/>
                    <a:gd name="T28" fmla="*/ 14 w 82"/>
                    <a:gd name="T29" fmla="*/ 49 h 126"/>
                    <a:gd name="T30" fmla="*/ 18 w 82"/>
                    <a:gd name="T31" fmla="*/ 53 h 126"/>
                    <a:gd name="T32" fmla="*/ 19 w 82"/>
                    <a:gd name="T33" fmla="*/ 53 h 126"/>
                    <a:gd name="T34" fmla="*/ 21 w 82"/>
                    <a:gd name="T35" fmla="*/ 105 h 126"/>
                    <a:gd name="T36" fmla="*/ 5 w 82"/>
                    <a:gd name="T37" fmla="*/ 105 h 126"/>
                    <a:gd name="T38" fmla="*/ 0 w 82"/>
                    <a:gd name="T39" fmla="*/ 114 h 126"/>
                    <a:gd name="T40" fmla="*/ 0 w 82"/>
                    <a:gd name="T41" fmla="*/ 126 h 126"/>
                    <a:gd name="T42" fmla="*/ 82 w 82"/>
                    <a:gd name="T43" fmla="*/ 126 h 126"/>
                    <a:gd name="T44" fmla="*/ 82 w 82"/>
                    <a:gd name="T45" fmla="*/ 114 h 126"/>
                    <a:gd name="T46" fmla="*/ 76 w 82"/>
                    <a:gd name="T4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6">
                      <a:moveTo>
                        <a:pt x="76" y="105"/>
                      </a:moveTo>
                      <a:cubicBezTo>
                        <a:pt x="61" y="105"/>
                        <a:pt x="61" y="105"/>
                        <a:pt x="61" y="105"/>
                      </a:cubicBezTo>
                      <a:cubicBezTo>
                        <a:pt x="54" y="88"/>
                        <a:pt x="55" y="70"/>
                        <a:pt x="63" y="53"/>
                      </a:cubicBezTo>
                      <a:cubicBezTo>
                        <a:pt x="64" y="53"/>
                        <a:pt x="64" y="53"/>
                        <a:pt x="64" y="53"/>
                      </a:cubicBezTo>
                      <a:cubicBezTo>
                        <a:pt x="66" y="53"/>
                        <a:pt x="68" y="51"/>
                        <a:pt x="68" y="49"/>
                      </a:cubicBezTo>
                      <a:cubicBezTo>
                        <a:pt x="68" y="40"/>
                        <a:pt x="68" y="40"/>
                        <a:pt x="68" y="40"/>
                      </a:cubicBezTo>
                      <a:cubicBezTo>
                        <a:pt x="68" y="37"/>
                        <a:pt x="66" y="36"/>
                        <a:pt x="64" y="36"/>
                      </a:cubicBezTo>
                      <a:cubicBezTo>
                        <a:pt x="62" y="36"/>
                        <a:pt x="62" y="36"/>
                        <a:pt x="62" y="36"/>
                      </a:cubicBezTo>
                      <a:cubicBezTo>
                        <a:pt x="57" y="27"/>
                        <a:pt x="55" y="18"/>
                        <a:pt x="57" y="9"/>
                      </a:cubicBezTo>
                      <a:cubicBezTo>
                        <a:pt x="41" y="0"/>
                        <a:pt x="41" y="0"/>
                        <a:pt x="41" y="0"/>
                      </a:cubicBezTo>
                      <a:cubicBezTo>
                        <a:pt x="25" y="8"/>
                        <a:pt x="25" y="8"/>
                        <a:pt x="25" y="8"/>
                      </a:cubicBezTo>
                      <a:cubicBezTo>
                        <a:pt x="27" y="17"/>
                        <a:pt x="25" y="27"/>
                        <a:pt x="20" y="36"/>
                      </a:cubicBezTo>
                      <a:cubicBezTo>
                        <a:pt x="18" y="36"/>
                        <a:pt x="18" y="36"/>
                        <a:pt x="18" y="36"/>
                      </a:cubicBezTo>
                      <a:cubicBezTo>
                        <a:pt x="16" y="36"/>
                        <a:pt x="14" y="37"/>
                        <a:pt x="14" y="40"/>
                      </a:cubicBezTo>
                      <a:cubicBezTo>
                        <a:pt x="14" y="49"/>
                        <a:pt x="14" y="49"/>
                        <a:pt x="14" y="49"/>
                      </a:cubicBezTo>
                      <a:cubicBezTo>
                        <a:pt x="14" y="51"/>
                        <a:pt x="16" y="53"/>
                        <a:pt x="18" y="53"/>
                      </a:cubicBezTo>
                      <a:cubicBezTo>
                        <a:pt x="19" y="53"/>
                        <a:pt x="19" y="53"/>
                        <a:pt x="19" y="53"/>
                      </a:cubicBezTo>
                      <a:cubicBezTo>
                        <a:pt x="27" y="70"/>
                        <a:pt x="28" y="88"/>
                        <a:pt x="21" y="105"/>
                      </a:cubicBezTo>
                      <a:cubicBezTo>
                        <a:pt x="5" y="105"/>
                        <a:pt x="5" y="105"/>
                        <a:pt x="5" y="105"/>
                      </a:cubicBezTo>
                      <a:cubicBezTo>
                        <a:pt x="2" y="105"/>
                        <a:pt x="0" y="109"/>
                        <a:pt x="0" y="114"/>
                      </a:cubicBezTo>
                      <a:cubicBezTo>
                        <a:pt x="0" y="126"/>
                        <a:pt x="0" y="126"/>
                        <a:pt x="0" y="126"/>
                      </a:cubicBezTo>
                      <a:cubicBezTo>
                        <a:pt x="82" y="126"/>
                        <a:pt x="82" y="126"/>
                        <a:pt x="82" y="126"/>
                      </a:cubicBezTo>
                      <a:cubicBezTo>
                        <a:pt x="82" y="114"/>
                        <a:pt x="82" y="114"/>
                        <a:pt x="82" y="114"/>
                      </a:cubicBezTo>
                      <a:cubicBezTo>
                        <a:pt x="82" y="109"/>
                        <a:pt x="79" y="105"/>
                        <a:pt x="76" y="1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7"/>
                <p:cNvSpPr>
                  <a:spLocks noEditPoints="1"/>
                </p:cNvSpPr>
                <p:nvPr/>
              </p:nvSpPr>
              <p:spPr bwMode="auto">
                <a:xfrm>
                  <a:off x="1063" y="1839"/>
                  <a:ext cx="406" cy="385"/>
                </a:xfrm>
                <a:custGeom>
                  <a:avLst/>
                  <a:gdLst>
                    <a:gd name="T0" fmla="*/ 170 w 171"/>
                    <a:gd name="T1" fmla="*/ 61 h 162"/>
                    <a:gd name="T2" fmla="*/ 163 w 171"/>
                    <a:gd name="T3" fmla="*/ 55 h 162"/>
                    <a:gd name="T4" fmla="*/ 115 w 171"/>
                    <a:gd name="T5" fmla="*/ 48 h 162"/>
                    <a:gd name="T6" fmla="*/ 93 w 171"/>
                    <a:gd name="T7" fmla="*/ 5 h 162"/>
                    <a:gd name="T8" fmla="*/ 86 w 171"/>
                    <a:gd name="T9" fmla="*/ 0 h 162"/>
                    <a:gd name="T10" fmla="*/ 78 w 171"/>
                    <a:gd name="T11" fmla="*/ 5 h 162"/>
                    <a:gd name="T12" fmla="*/ 56 w 171"/>
                    <a:gd name="T13" fmla="*/ 48 h 162"/>
                    <a:gd name="T14" fmla="*/ 8 w 171"/>
                    <a:gd name="T15" fmla="*/ 55 h 162"/>
                    <a:gd name="T16" fmla="*/ 1 w 171"/>
                    <a:gd name="T17" fmla="*/ 61 h 162"/>
                    <a:gd name="T18" fmla="*/ 4 w 171"/>
                    <a:gd name="T19" fmla="*/ 70 h 162"/>
                    <a:gd name="T20" fmla="*/ 38 w 171"/>
                    <a:gd name="T21" fmla="*/ 104 h 162"/>
                    <a:gd name="T22" fmla="*/ 30 w 171"/>
                    <a:gd name="T23" fmla="*/ 151 h 162"/>
                    <a:gd name="T24" fmla="*/ 34 w 171"/>
                    <a:gd name="T25" fmla="*/ 160 h 162"/>
                    <a:gd name="T26" fmla="*/ 43 w 171"/>
                    <a:gd name="T27" fmla="*/ 161 h 162"/>
                    <a:gd name="T28" fmla="*/ 86 w 171"/>
                    <a:gd name="T29" fmla="*/ 138 h 162"/>
                    <a:gd name="T30" fmla="*/ 129 w 171"/>
                    <a:gd name="T31" fmla="*/ 160 h 162"/>
                    <a:gd name="T32" fmla="*/ 133 w 171"/>
                    <a:gd name="T33" fmla="*/ 161 h 162"/>
                    <a:gd name="T34" fmla="*/ 133 w 171"/>
                    <a:gd name="T35" fmla="*/ 161 h 162"/>
                    <a:gd name="T36" fmla="*/ 141 w 171"/>
                    <a:gd name="T37" fmla="*/ 153 h 162"/>
                    <a:gd name="T38" fmla="*/ 141 w 171"/>
                    <a:gd name="T39" fmla="*/ 151 h 162"/>
                    <a:gd name="T40" fmla="*/ 133 w 171"/>
                    <a:gd name="T41" fmla="*/ 104 h 162"/>
                    <a:gd name="T42" fmla="*/ 168 w 171"/>
                    <a:gd name="T43" fmla="*/ 70 h 162"/>
                    <a:gd name="T44" fmla="*/ 170 w 171"/>
                    <a:gd name="T45" fmla="*/ 61 h 162"/>
                    <a:gd name="T46" fmla="*/ 118 w 171"/>
                    <a:gd name="T47" fmla="*/ 94 h 162"/>
                    <a:gd name="T48" fmla="*/ 115 w 171"/>
                    <a:gd name="T49" fmla="*/ 102 h 162"/>
                    <a:gd name="T50" fmla="*/ 121 w 171"/>
                    <a:gd name="T51" fmla="*/ 137 h 162"/>
                    <a:gd name="T52" fmla="*/ 90 w 171"/>
                    <a:gd name="T53" fmla="*/ 121 h 162"/>
                    <a:gd name="T54" fmla="*/ 82 w 171"/>
                    <a:gd name="T55" fmla="*/ 121 h 162"/>
                    <a:gd name="T56" fmla="*/ 50 w 171"/>
                    <a:gd name="T57" fmla="*/ 137 h 162"/>
                    <a:gd name="T58" fmla="*/ 56 w 171"/>
                    <a:gd name="T59" fmla="*/ 102 h 162"/>
                    <a:gd name="T60" fmla="*/ 54 w 171"/>
                    <a:gd name="T61" fmla="*/ 94 h 162"/>
                    <a:gd name="T62" fmla="*/ 28 w 171"/>
                    <a:gd name="T63" fmla="*/ 70 h 162"/>
                    <a:gd name="T64" fmla="*/ 63 w 171"/>
                    <a:gd name="T65" fmla="*/ 65 h 162"/>
                    <a:gd name="T66" fmla="*/ 70 w 171"/>
                    <a:gd name="T67" fmla="*/ 60 h 162"/>
                    <a:gd name="T68" fmla="*/ 86 w 171"/>
                    <a:gd name="T69" fmla="*/ 28 h 162"/>
                    <a:gd name="T70" fmla="*/ 101 w 171"/>
                    <a:gd name="T71" fmla="*/ 60 h 162"/>
                    <a:gd name="T72" fmla="*/ 108 w 171"/>
                    <a:gd name="T73" fmla="*/ 65 h 162"/>
                    <a:gd name="T74" fmla="*/ 143 w 171"/>
                    <a:gd name="T75" fmla="*/ 70 h 162"/>
                    <a:gd name="T76" fmla="*/ 118 w 171"/>
                    <a:gd name="T77"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162">
                      <a:moveTo>
                        <a:pt x="170" y="61"/>
                      </a:moveTo>
                      <a:cubicBezTo>
                        <a:pt x="169" y="58"/>
                        <a:pt x="166" y="56"/>
                        <a:pt x="163" y="55"/>
                      </a:cubicBezTo>
                      <a:cubicBezTo>
                        <a:pt x="115" y="48"/>
                        <a:pt x="115" y="48"/>
                        <a:pt x="115" y="48"/>
                      </a:cubicBezTo>
                      <a:cubicBezTo>
                        <a:pt x="93" y="5"/>
                        <a:pt x="93" y="5"/>
                        <a:pt x="93" y="5"/>
                      </a:cubicBezTo>
                      <a:cubicBezTo>
                        <a:pt x="92" y="2"/>
                        <a:pt x="89" y="0"/>
                        <a:pt x="86" y="0"/>
                      </a:cubicBezTo>
                      <a:cubicBezTo>
                        <a:pt x="82" y="0"/>
                        <a:pt x="79" y="2"/>
                        <a:pt x="78" y="5"/>
                      </a:cubicBezTo>
                      <a:cubicBezTo>
                        <a:pt x="56" y="48"/>
                        <a:pt x="56" y="48"/>
                        <a:pt x="56" y="48"/>
                      </a:cubicBezTo>
                      <a:cubicBezTo>
                        <a:pt x="8" y="55"/>
                        <a:pt x="8" y="55"/>
                        <a:pt x="8" y="55"/>
                      </a:cubicBezTo>
                      <a:cubicBezTo>
                        <a:pt x="5" y="56"/>
                        <a:pt x="3" y="58"/>
                        <a:pt x="1" y="61"/>
                      </a:cubicBezTo>
                      <a:cubicBezTo>
                        <a:pt x="0" y="64"/>
                        <a:pt x="1" y="68"/>
                        <a:pt x="4" y="70"/>
                      </a:cubicBezTo>
                      <a:cubicBezTo>
                        <a:pt x="38" y="104"/>
                        <a:pt x="38" y="104"/>
                        <a:pt x="38" y="104"/>
                      </a:cubicBezTo>
                      <a:cubicBezTo>
                        <a:pt x="30" y="151"/>
                        <a:pt x="30" y="151"/>
                        <a:pt x="30" y="151"/>
                      </a:cubicBezTo>
                      <a:cubicBezTo>
                        <a:pt x="30" y="155"/>
                        <a:pt x="31" y="158"/>
                        <a:pt x="34" y="160"/>
                      </a:cubicBezTo>
                      <a:cubicBezTo>
                        <a:pt x="36" y="162"/>
                        <a:pt x="40" y="162"/>
                        <a:pt x="43" y="161"/>
                      </a:cubicBezTo>
                      <a:cubicBezTo>
                        <a:pt x="86" y="138"/>
                        <a:pt x="86" y="138"/>
                        <a:pt x="86" y="138"/>
                      </a:cubicBezTo>
                      <a:cubicBezTo>
                        <a:pt x="129" y="160"/>
                        <a:pt x="129" y="160"/>
                        <a:pt x="129" y="160"/>
                      </a:cubicBezTo>
                      <a:cubicBezTo>
                        <a:pt x="130" y="161"/>
                        <a:pt x="131" y="161"/>
                        <a:pt x="133" y="161"/>
                      </a:cubicBezTo>
                      <a:cubicBezTo>
                        <a:pt x="133" y="161"/>
                        <a:pt x="133" y="161"/>
                        <a:pt x="133" y="161"/>
                      </a:cubicBezTo>
                      <a:cubicBezTo>
                        <a:pt x="137" y="161"/>
                        <a:pt x="141" y="158"/>
                        <a:pt x="141" y="153"/>
                      </a:cubicBezTo>
                      <a:cubicBezTo>
                        <a:pt x="141" y="152"/>
                        <a:pt x="141" y="152"/>
                        <a:pt x="141" y="151"/>
                      </a:cubicBezTo>
                      <a:cubicBezTo>
                        <a:pt x="133" y="104"/>
                        <a:pt x="133" y="104"/>
                        <a:pt x="133" y="104"/>
                      </a:cubicBezTo>
                      <a:cubicBezTo>
                        <a:pt x="168" y="70"/>
                        <a:pt x="168" y="70"/>
                        <a:pt x="168" y="70"/>
                      </a:cubicBezTo>
                      <a:cubicBezTo>
                        <a:pt x="170" y="68"/>
                        <a:pt x="171" y="64"/>
                        <a:pt x="170" y="61"/>
                      </a:cubicBezTo>
                      <a:close/>
                      <a:moveTo>
                        <a:pt x="118" y="94"/>
                      </a:moveTo>
                      <a:cubicBezTo>
                        <a:pt x="116" y="96"/>
                        <a:pt x="115" y="99"/>
                        <a:pt x="115" y="102"/>
                      </a:cubicBezTo>
                      <a:cubicBezTo>
                        <a:pt x="121" y="137"/>
                        <a:pt x="121" y="137"/>
                        <a:pt x="121" y="137"/>
                      </a:cubicBezTo>
                      <a:cubicBezTo>
                        <a:pt x="90" y="121"/>
                        <a:pt x="90" y="121"/>
                        <a:pt x="90" y="121"/>
                      </a:cubicBezTo>
                      <a:cubicBezTo>
                        <a:pt x="87" y="119"/>
                        <a:pt x="84" y="119"/>
                        <a:pt x="82" y="121"/>
                      </a:cubicBezTo>
                      <a:cubicBezTo>
                        <a:pt x="50" y="137"/>
                        <a:pt x="50" y="137"/>
                        <a:pt x="50" y="137"/>
                      </a:cubicBezTo>
                      <a:cubicBezTo>
                        <a:pt x="56" y="102"/>
                        <a:pt x="56" y="102"/>
                        <a:pt x="56" y="102"/>
                      </a:cubicBezTo>
                      <a:cubicBezTo>
                        <a:pt x="57" y="99"/>
                        <a:pt x="56" y="96"/>
                        <a:pt x="54" y="94"/>
                      </a:cubicBezTo>
                      <a:cubicBezTo>
                        <a:pt x="28" y="70"/>
                        <a:pt x="28" y="70"/>
                        <a:pt x="28" y="70"/>
                      </a:cubicBezTo>
                      <a:cubicBezTo>
                        <a:pt x="63" y="65"/>
                        <a:pt x="63" y="65"/>
                        <a:pt x="63" y="65"/>
                      </a:cubicBezTo>
                      <a:cubicBezTo>
                        <a:pt x="66" y="64"/>
                        <a:pt x="69" y="62"/>
                        <a:pt x="70" y="60"/>
                      </a:cubicBezTo>
                      <a:cubicBezTo>
                        <a:pt x="86" y="28"/>
                        <a:pt x="86" y="28"/>
                        <a:pt x="86" y="28"/>
                      </a:cubicBezTo>
                      <a:cubicBezTo>
                        <a:pt x="101" y="60"/>
                        <a:pt x="101" y="60"/>
                        <a:pt x="101" y="60"/>
                      </a:cubicBezTo>
                      <a:cubicBezTo>
                        <a:pt x="103" y="62"/>
                        <a:pt x="105" y="64"/>
                        <a:pt x="108" y="65"/>
                      </a:cubicBezTo>
                      <a:cubicBezTo>
                        <a:pt x="143" y="70"/>
                        <a:pt x="143" y="70"/>
                        <a:pt x="143" y="70"/>
                      </a:cubicBezTo>
                      <a:lnTo>
                        <a:pt x="118"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78" name="直接连接符 77"/>
            <p:cNvCxnSpPr>
              <a:stCxn id="73" idx="4"/>
            </p:cNvCxnSpPr>
            <p:nvPr/>
          </p:nvCxnSpPr>
          <p:spPr>
            <a:xfrm>
              <a:off x="2953770" y="3879621"/>
              <a:ext cx="0" cy="4601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990758" y="3863066"/>
              <a:ext cx="0" cy="4601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041356" y="3843448"/>
              <a:ext cx="0" cy="4601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9129598" y="3867373"/>
              <a:ext cx="0" cy="4601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2266950" y="4327523"/>
              <a:ext cx="1361621" cy="1013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2266950" y="4428896"/>
              <a:ext cx="1361621" cy="10137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4309947" y="4325257"/>
              <a:ext cx="1361621" cy="1013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309947" y="4426630"/>
              <a:ext cx="1361621" cy="10137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6360545" y="4339090"/>
              <a:ext cx="1361621" cy="1013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60545" y="4440463"/>
              <a:ext cx="1361621" cy="10137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8453099" y="4325257"/>
              <a:ext cx="1361621" cy="1013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453099" y="4426630"/>
              <a:ext cx="1361621" cy="10137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973825" y="4876798"/>
              <a:ext cx="194787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201</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平台获得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奖项，获得百万消费者一致好评。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1" name="矩形 90"/>
            <p:cNvSpPr/>
            <p:nvPr/>
          </p:nvSpPr>
          <p:spPr>
            <a:xfrm>
              <a:off x="4016822" y="4872490"/>
              <a:ext cx="194787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201</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平台获得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奖项，获得百万消费者一致好评。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6067420" y="4872490"/>
              <a:ext cx="194787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201</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平台获得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奖项，获得百万消费者一致好评。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3" name="矩形 92"/>
            <p:cNvSpPr/>
            <p:nvPr/>
          </p:nvSpPr>
          <p:spPr>
            <a:xfrm>
              <a:off x="8155663" y="4872490"/>
              <a:ext cx="194787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201</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平台获得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奖项，获得百万消费者一致好评。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202271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42514" y="2631704"/>
            <a:ext cx="4049486" cy="1915885"/>
          </a:xfrm>
          <a:prstGeom prst="rect">
            <a:avLst/>
          </a:prstGeom>
        </p:spPr>
      </p:pic>
      <p:sp>
        <p:nvSpPr>
          <p:cNvPr id="5" name="矩形 4"/>
          <p:cNvSpPr/>
          <p:nvPr/>
        </p:nvSpPr>
        <p:spPr>
          <a:xfrm rot="2700000">
            <a:off x="7458417" y="2915065"/>
            <a:ext cx="1368193" cy="1368193"/>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163736" y="3142198"/>
            <a:ext cx="1963492" cy="1200329"/>
          </a:xfrm>
          <a:prstGeom prst="rect">
            <a:avLst/>
          </a:prstGeom>
          <a:noFill/>
        </p:spPr>
        <p:txBody>
          <a:bodyPr wrap="square" rtlCol="0">
            <a:spAutoFit/>
          </a:bodyPr>
          <a:lstStyle/>
          <a:p>
            <a:pPr algn="ctr"/>
            <a:r>
              <a:rPr lang="en-US" altLang="zh-CN" sz="3600" dirty="0" smtClean="0">
                <a:solidFill>
                  <a:srgbClr val="F0D2AF"/>
                </a:solidFill>
                <a:latin typeface="微软雅黑" panose="020B0503020204020204" pitchFamily="34" charset="-122"/>
                <a:ea typeface="微软雅黑" panose="020B0503020204020204" pitchFamily="34" charset="-122"/>
              </a:rPr>
              <a:t>PART</a:t>
            </a:r>
          </a:p>
          <a:p>
            <a:pPr algn="ctr"/>
            <a:r>
              <a:rPr lang="en-US" altLang="zh-CN" sz="3600" dirty="0" smtClean="0">
                <a:solidFill>
                  <a:srgbClr val="F0D2AF"/>
                </a:solidFill>
                <a:latin typeface="微软雅黑" panose="020B0503020204020204" pitchFamily="34" charset="-122"/>
                <a:ea typeface="微软雅黑" panose="020B0503020204020204" pitchFamily="34" charset="-122"/>
              </a:rPr>
              <a:t>4</a:t>
            </a:r>
            <a:endParaRPr lang="zh-CN" altLang="en-US" sz="3600" dirty="0">
              <a:solidFill>
                <a:srgbClr val="F0D2AF"/>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 y="3585307"/>
            <a:ext cx="7175053"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rot="2700000">
            <a:off x="7339648" y="4293575"/>
            <a:ext cx="370728" cy="370728"/>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7874063" y="4695522"/>
            <a:ext cx="181545" cy="18154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223239" y="2743643"/>
            <a:ext cx="3208562" cy="830997"/>
          </a:xfrm>
          <a:prstGeom prst="rect">
            <a:avLst/>
          </a:prstGeom>
          <a:noFill/>
        </p:spPr>
        <p:txBody>
          <a:bodyPr wrap="square" rtlCol="0">
            <a:spAutoFit/>
          </a:bodyPr>
          <a:lstStyle/>
          <a:p>
            <a:pPr algn="ctr"/>
            <a:r>
              <a:rPr lang="zh-CN" altLang="en-US" sz="4800" b="1" dirty="0" smtClean="0">
                <a:solidFill>
                  <a:srgbClr val="D76739"/>
                </a:solidFill>
                <a:latin typeface="微软雅黑" panose="020B0503020204020204" pitchFamily="34" charset="-122"/>
                <a:ea typeface="微软雅黑" panose="020B0503020204020204" pitchFamily="34" charset="-122"/>
              </a:rPr>
              <a:t>风险管控</a:t>
            </a:r>
            <a:endParaRPr lang="zh-CN" altLang="en-US" sz="4800" b="1" dirty="0">
              <a:solidFill>
                <a:srgbClr val="D76739"/>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3509" y="3639877"/>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危机预测</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42844" y="3639877"/>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解决方案</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414578" y="3639877"/>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财务计划</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50648" y="3639877"/>
            <a:ext cx="1340355" cy="338554"/>
          </a:xfrm>
          <a:prstGeom prst="rect">
            <a:avLst/>
          </a:prstGeom>
          <a:noFill/>
        </p:spPr>
        <p:txBody>
          <a:bodyPr wrap="square" rtlCol="0">
            <a:spAutoFit/>
          </a:bodyPr>
          <a:lstStyle/>
          <a:p>
            <a:pPr algn="ctr"/>
            <a:r>
              <a:rPr lang="en-US" altLang="zh-CN" sz="1600" dirty="0" smtClean="0">
                <a:solidFill>
                  <a:srgbClr val="D76739"/>
                </a:solidFill>
                <a:latin typeface="微软雅黑" panose="020B0503020204020204" pitchFamily="34" charset="-122"/>
                <a:ea typeface="微软雅黑" panose="020B0503020204020204" pitchFamily="34" charset="-122"/>
              </a:rPr>
              <a:t>SWOT</a:t>
            </a:r>
            <a:r>
              <a:rPr lang="zh-CN" altLang="en-US" sz="1600" dirty="0" smtClean="0">
                <a:solidFill>
                  <a:srgbClr val="D76739"/>
                </a:solidFill>
                <a:latin typeface="微软雅黑" panose="020B0503020204020204" pitchFamily="34" charset="-122"/>
                <a:ea typeface="微软雅黑" panose="020B0503020204020204" pitchFamily="34" charset="-122"/>
              </a:rPr>
              <a:t>分析</a:t>
            </a:r>
            <a:endParaRPr lang="zh-CN" altLang="en-US" sz="1600" dirty="0">
              <a:solidFill>
                <a:srgbClr val="D76739"/>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100098" y="2491315"/>
            <a:ext cx="1110798" cy="1301766"/>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3466" y="-1302282"/>
            <a:ext cx="2995768" cy="3510800"/>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8771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0 h 6858000"/>
              <a:gd name="connsiteX1" fmla="*/ 9144000 w 9144000"/>
              <a:gd name="connsiteY1" fmla="*/ 0 h 6858000"/>
              <a:gd name="connsiteX2" fmla="*/ 2686050 w 9144000"/>
              <a:gd name="connsiteY2" fmla="*/ 6400800 h 6858000"/>
              <a:gd name="connsiteX3" fmla="*/ 0 w 9144000"/>
              <a:gd name="connsiteY3" fmla="*/ 6858000 h 6858000"/>
              <a:gd name="connsiteX4" fmla="*/ 0 w 9144000"/>
              <a:gd name="connsiteY4" fmla="*/ 0 h 6858000"/>
              <a:gd name="connsiteX0" fmla="*/ 0 w 9144000"/>
              <a:gd name="connsiteY0" fmla="*/ 0 h 6858000"/>
              <a:gd name="connsiteX1" fmla="*/ 9144000 w 9144000"/>
              <a:gd name="connsiteY1" fmla="*/ 0 h 6858000"/>
              <a:gd name="connsiteX2" fmla="*/ 2305050 w 9144000"/>
              <a:gd name="connsiteY2" fmla="*/ 6858000 h 6858000"/>
              <a:gd name="connsiteX3" fmla="*/ 0 w 9144000"/>
              <a:gd name="connsiteY3" fmla="*/ 6858000 h 6858000"/>
              <a:gd name="connsiteX4" fmla="*/ 0 w 914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858000">
                <a:moveTo>
                  <a:pt x="0" y="0"/>
                </a:moveTo>
                <a:lnTo>
                  <a:pt x="9144000" y="0"/>
                </a:lnTo>
                <a:lnTo>
                  <a:pt x="2305050" y="6858000"/>
                </a:lnTo>
                <a:lnTo>
                  <a:pt x="0" y="6858000"/>
                </a:lnTo>
                <a:lnTo>
                  <a:pt x="0" y="0"/>
                </a:lnTo>
                <a:close/>
              </a:path>
            </a:pathLst>
          </a:custGeom>
          <a:blipFill dpi="0" rotWithShape="1">
            <a:blip r:embed="rId2" cstate="email">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968493">
            <a:off x="598521" y="-1742596"/>
            <a:ext cx="3075252" cy="3613333"/>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61405" y="613219"/>
            <a:ext cx="1712686" cy="769441"/>
          </a:xfrm>
          <a:prstGeom prst="rect">
            <a:avLst/>
          </a:prstGeom>
          <a:noFill/>
        </p:spPr>
        <p:txBody>
          <a:bodyPr wrap="square" rtlCol="0">
            <a:spAutoFit/>
          </a:bodyPr>
          <a:lstStyle/>
          <a:p>
            <a:r>
              <a:rPr lang="zh-CN" altLang="en-US" sz="4400" b="1" dirty="0" smtClean="0">
                <a:solidFill>
                  <a:srgbClr val="F0D2AF"/>
                </a:solidFill>
                <a:latin typeface="微软雅黑" panose="020B0503020204020204" pitchFamily="34" charset="-122"/>
                <a:ea typeface="微软雅黑" panose="020B0503020204020204" pitchFamily="34" charset="-122"/>
              </a:rPr>
              <a:t>目 录</a:t>
            </a:r>
            <a:endParaRPr lang="zh-CN" altLang="en-US" sz="4400" b="1" dirty="0">
              <a:solidFill>
                <a:srgbClr val="F0D2AF"/>
              </a:solidFill>
              <a:latin typeface="微软雅黑" panose="020B0503020204020204" pitchFamily="34" charset="-122"/>
              <a:ea typeface="微软雅黑" panose="020B0503020204020204" pitchFamily="34" charset="-122"/>
            </a:endParaRPr>
          </a:p>
        </p:txBody>
      </p:sp>
      <p:sp>
        <p:nvSpPr>
          <p:cNvPr id="7" name="矩形 6"/>
          <p:cNvSpPr/>
          <p:nvPr/>
        </p:nvSpPr>
        <p:spPr>
          <a:xfrm>
            <a:off x="1480455" y="1382660"/>
            <a:ext cx="2528108" cy="369332"/>
          </a:xfrm>
          <a:prstGeom prst="rect">
            <a:avLst/>
          </a:prstGeom>
        </p:spPr>
        <p:txBody>
          <a:bodyPr wrap="square">
            <a:spAutoFit/>
          </a:bodyPr>
          <a:lstStyle/>
          <a:p>
            <a:pPr algn="dist"/>
            <a:r>
              <a:rPr lang="en-US" altLang="zh-CN" dirty="0" smtClean="0">
                <a:solidFill>
                  <a:srgbClr val="F0D2AF"/>
                </a:solidFill>
                <a:latin typeface="+mj-ea"/>
                <a:ea typeface="+mj-ea"/>
              </a:rPr>
              <a:t>CONT</a:t>
            </a:r>
            <a:r>
              <a:rPr lang="en-US" altLang="zh-CN" dirty="0" smtClean="0">
                <a:solidFill>
                  <a:srgbClr val="D76739"/>
                </a:solidFill>
                <a:latin typeface="+mj-ea"/>
                <a:ea typeface="+mj-ea"/>
              </a:rPr>
              <a:t>ENTS</a:t>
            </a:r>
            <a:endParaRPr lang="zh-CN" altLang="en-US" dirty="0">
              <a:solidFill>
                <a:srgbClr val="D76739"/>
              </a:solidFill>
              <a:latin typeface="+mj-ea"/>
              <a:ea typeface="+mj-ea"/>
            </a:endParaRPr>
          </a:p>
        </p:txBody>
      </p:sp>
      <p:sp>
        <p:nvSpPr>
          <p:cNvPr id="26" name="矩形 25"/>
          <p:cNvSpPr/>
          <p:nvPr/>
        </p:nvSpPr>
        <p:spPr>
          <a:xfrm rot="2700000">
            <a:off x="3481424" y="4898199"/>
            <a:ext cx="723900" cy="7239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2700000">
            <a:off x="4725240" y="3712543"/>
            <a:ext cx="723900" cy="7239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00000">
            <a:off x="5973659" y="2455119"/>
            <a:ext cx="723900" cy="7239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2700000">
            <a:off x="7221194" y="1193276"/>
            <a:ext cx="723900" cy="7239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flipV="1">
            <a:off x="2095500" y="5757511"/>
            <a:ext cx="1294055" cy="1294054"/>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371156" y="4529218"/>
            <a:ext cx="237724" cy="237725"/>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5537026" y="3362993"/>
            <a:ext cx="237724" cy="237725"/>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809274" y="2088249"/>
            <a:ext cx="237724" cy="237725"/>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018709" y="-621672"/>
            <a:ext cx="1719493" cy="1719492"/>
          </a:xfrm>
          <a:prstGeom prst="line">
            <a:avLst/>
          </a:prstGeom>
          <a:ln w="3175">
            <a:solidFill>
              <a:srgbClr val="D76739"/>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261340" y="1201283"/>
            <a:ext cx="666750" cy="707886"/>
          </a:xfrm>
          <a:prstGeom prst="rect">
            <a:avLst/>
          </a:prstGeom>
          <a:noFill/>
        </p:spPr>
        <p:txBody>
          <a:bodyPr wrap="square" rtlCol="0">
            <a:spAutoFit/>
          </a:bodyPr>
          <a:lstStyle/>
          <a:p>
            <a:pPr algn="ctr"/>
            <a:r>
              <a:rPr lang="en-US" altLang="zh-CN" sz="4000" dirty="0" smtClean="0">
                <a:solidFill>
                  <a:srgbClr val="F0D2AF"/>
                </a:solidFill>
                <a:latin typeface="微软雅黑" panose="020B0503020204020204" pitchFamily="34" charset="-122"/>
                <a:ea typeface="微软雅黑" panose="020B0503020204020204" pitchFamily="34" charset="-122"/>
              </a:rPr>
              <a:t>1</a:t>
            </a:r>
            <a:endParaRPr lang="zh-CN" altLang="en-US" sz="4000" dirty="0">
              <a:solidFill>
                <a:srgbClr val="F0D2AF"/>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2234" y="2463126"/>
            <a:ext cx="666750" cy="707886"/>
          </a:xfrm>
          <a:prstGeom prst="rect">
            <a:avLst/>
          </a:prstGeom>
          <a:noFill/>
        </p:spPr>
        <p:txBody>
          <a:bodyPr wrap="square" rtlCol="0">
            <a:spAutoFit/>
          </a:bodyPr>
          <a:lstStyle/>
          <a:p>
            <a:pPr algn="ctr"/>
            <a:r>
              <a:rPr lang="en-US" altLang="zh-CN" sz="4000" dirty="0" smtClean="0">
                <a:solidFill>
                  <a:srgbClr val="F0D2AF"/>
                </a:solidFill>
                <a:latin typeface="微软雅黑" panose="020B0503020204020204" pitchFamily="34" charset="-122"/>
                <a:ea typeface="微软雅黑" panose="020B0503020204020204" pitchFamily="34" charset="-122"/>
              </a:rPr>
              <a:t>2</a:t>
            </a:r>
            <a:endParaRPr lang="zh-CN" altLang="en-US" sz="4000" dirty="0">
              <a:solidFill>
                <a:srgbClr val="F0D2AF"/>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753815" y="3720550"/>
            <a:ext cx="666750" cy="707886"/>
          </a:xfrm>
          <a:prstGeom prst="rect">
            <a:avLst/>
          </a:prstGeom>
          <a:noFill/>
        </p:spPr>
        <p:txBody>
          <a:bodyPr wrap="square" rtlCol="0">
            <a:spAutoFit/>
          </a:bodyPr>
          <a:lstStyle/>
          <a:p>
            <a:pPr algn="ctr"/>
            <a:r>
              <a:rPr lang="en-US" altLang="zh-CN" sz="4000" dirty="0" smtClean="0">
                <a:solidFill>
                  <a:srgbClr val="F0D2AF"/>
                </a:solidFill>
                <a:latin typeface="微软雅黑" panose="020B0503020204020204" pitchFamily="34" charset="-122"/>
                <a:ea typeface="微软雅黑" panose="020B0503020204020204" pitchFamily="34" charset="-122"/>
              </a:rPr>
              <a:t>3</a:t>
            </a:r>
            <a:endParaRPr lang="zh-CN" altLang="en-US" sz="4000" dirty="0">
              <a:solidFill>
                <a:srgbClr val="F0D2AF"/>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484599" y="4918906"/>
            <a:ext cx="666750" cy="707886"/>
          </a:xfrm>
          <a:prstGeom prst="rect">
            <a:avLst/>
          </a:prstGeom>
          <a:noFill/>
        </p:spPr>
        <p:txBody>
          <a:bodyPr wrap="square" rtlCol="0">
            <a:spAutoFit/>
          </a:bodyPr>
          <a:lstStyle/>
          <a:p>
            <a:pPr algn="ctr"/>
            <a:r>
              <a:rPr lang="en-US" altLang="zh-CN" sz="4000" dirty="0" smtClean="0">
                <a:solidFill>
                  <a:srgbClr val="F0D2AF"/>
                </a:solidFill>
                <a:latin typeface="微软雅黑" panose="020B0503020204020204" pitchFamily="34" charset="-122"/>
                <a:ea typeface="微软雅黑" panose="020B0503020204020204" pitchFamily="34" charset="-122"/>
              </a:rPr>
              <a:t>4</a:t>
            </a:r>
            <a:endParaRPr lang="zh-CN" altLang="en-US" sz="4000" dirty="0">
              <a:solidFill>
                <a:srgbClr val="F0D2AF"/>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513690" y="1034089"/>
            <a:ext cx="2346557" cy="400110"/>
          </a:xfrm>
          <a:prstGeom prst="rect">
            <a:avLst/>
          </a:prstGeom>
          <a:noFill/>
        </p:spPr>
        <p:txBody>
          <a:bodyPr wrap="square" rtlCol="0">
            <a:spAutoFit/>
          </a:bodyPr>
          <a:lstStyle/>
          <a:p>
            <a:pPr algn="ctr"/>
            <a:r>
              <a:rPr lang="zh-CN" altLang="en-US" sz="2000" b="1" dirty="0" smtClean="0">
                <a:solidFill>
                  <a:srgbClr val="D76739"/>
                </a:solidFill>
                <a:latin typeface="微软雅黑" panose="020B0503020204020204" pitchFamily="34" charset="-122"/>
                <a:ea typeface="微软雅黑" panose="020B0503020204020204" pitchFamily="34" charset="-122"/>
              </a:rPr>
              <a:t>项目介绍</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2" name="椭圆 1"/>
          <p:cNvSpPr/>
          <p:nvPr/>
        </p:nvSpPr>
        <p:spPr>
          <a:xfrm>
            <a:off x="9082729" y="1583241"/>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文本框 20"/>
          <p:cNvSpPr txBox="1"/>
          <p:nvPr/>
        </p:nvSpPr>
        <p:spPr>
          <a:xfrm>
            <a:off x="9153505" y="1473962"/>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行业前景</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2" name="椭圆 21"/>
          <p:cNvSpPr/>
          <p:nvPr/>
        </p:nvSpPr>
        <p:spPr>
          <a:xfrm>
            <a:off x="10547836" y="1583241"/>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文本框 22"/>
          <p:cNvSpPr txBox="1"/>
          <p:nvPr/>
        </p:nvSpPr>
        <p:spPr>
          <a:xfrm>
            <a:off x="10618612" y="1473962"/>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需求分析</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4" name="椭圆 23"/>
          <p:cNvSpPr/>
          <p:nvPr/>
        </p:nvSpPr>
        <p:spPr>
          <a:xfrm>
            <a:off x="9079793" y="1904289"/>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文本框 24"/>
          <p:cNvSpPr txBox="1"/>
          <p:nvPr/>
        </p:nvSpPr>
        <p:spPr>
          <a:xfrm>
            <a:off x="9150569" y="1795010"/>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盈利模式</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椭圆 28"/>
          <p:cNvSpPr/>
          <p:nvPr/>
        </p:nvSpPr>
        <p:spPr>
          <a:xfrm>
            <a:off x="10544900" y="1904289"/>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文本框 30"/>
          <p:cNvSpPr txBox="1"/>
          <p:nvPr/>
        </p:nvSpPr>
        <p:spPr>
          <a:xfrm>
            <a:off x="10615676" y="1795010"/>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核心优势</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936294" y="3701109"/>
            <a:ext cx="2346557" cy="400110"/>
          </a:xfrm>
          <a:prstGeom prst="rect">
            <a:avLst/>
          </a:prstGeom>
          <a:noFill/>
        </p:spPr>
        <p:txBody>
          <a:bodyPr wrap="square" rtlCol="0">
            <a:spAutoFit/>
          </a:bodyPr>
          <a:lstStyle/>
          <a:p>
            <a:pPr algn="ctr"/>
            <a:r>
              <a:rPr lang="zh-CN" altLang="en-US" sz="2000" b="1" dirty="0" smtClean="0">
                <a:solidFill>
                  <a:srgbClr val="D76739"/>
                </a:solidFill>
                <a:latin typeface="微软雅黑" panose="020B0503020204020204" pitchFamily="34" charset="-122"/>
                <a:ea typeface="微软雅黑" panose="020B0503020204020204" pitchFamily="34" charset="-122"/>
              </a:rPr>
              <a:t>团队介绍</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34" name="椭圆 33"/>
          <p:cNvSpPr/>
          <p:nvPr/>
        </p:nvSpPr>
        <p:spPr>
          <a:xfrm>
            <a:off x="6512269" y="4264135"/>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文本框 34"/>
          <p:cNvSpPr txBox="1"/>
          <p:nvPr/>
        </p:nvSpPr>
        <p:spPr>
          <a:xfrm>
            <a:off x="6583045" y="4154856"/>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发展历程</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7977376" y="4264135"/>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文本框 37"/>
          <p:cNvSpPr txBox="1"/>
          <p:nvPr/>
        </p:nvSpPr>
        <p:spPr>
          <a:xfrm>
            <a:off x="8048152" y="4154856"/>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组织架构</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0" name="椭圆 39"/>
          <p:cNvSpPr/>
          <p:nvPr/>
        </p:nvSpPr>
        <p:spPr>
          <a:xfrm>
            <a:off x="6509333" y="4585183"/>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文本框 40"/>
          <p:cNvSpPr txBox="1"/>
          <p:nvPr/>
        </p:nvSpPr>
        <p:spPr>
          <a:xfrm>
            <a:off x="6580109" y="4475904"/>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团队成员</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椭圆 44"/>
          <p:cNvSpPr/>
          <p:nvPr/>
        </p:nvSpPr>
        <p:spPr>
          <a:xfrm>
            <a:off x="7974440" y="4585183"/>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文本框 45"/>
          <p:cNvSpPr txBox="1"/>
          <p:nvPr/>
        </p:nvSpPr>
        <p:spPr>
          <a:xfrm>
            <a:off x="8045216" y="4475904"/>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企业荣誉</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7456624" y="2398831"/>
            <a:ext cx="2346557" cy="400110"/>
          </a:xfrm>
          <a:prstGeom prst="rect">
            <a:avLst/>
          </a:prstGeom>
          <a:noFill/>
        </p:spPr>
        <p:txBody>
          <a:bodyPr wrap="square" rtlCol="0">
            <a:spAutoFit/>
          </a:bodyPr>
          <a:lstStyle/>
          <a:p>
            <a:pPr algn="ctr"/>
            <a:r>
              <a:rPr lang="zh-CN" altLang="en-US" sz="2000" b="1" dirty="0" smtClean="0">
                <a:solidFill>
                  <a:srgbClr val="D76739"/>
                </a:solidFill>
                <a:latin typeface="微软雅黑" panose="020B0503020204020204" pitchFamily="34" charset="-122"/>
                <a:ea typeface="微软雅黑" panose="020B0503020204020204" pitchFamily="34" charset="-122"/>
              </a:rPr>
              <a:t>产品运营</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54" name="椭圆 53"/>
          <p:cNvSpPr/>
          <p:nvPr/>
        </p:nvSpPr>
        <p:spPr>
          <a:xfrm>
            <a:off x="8005597" y="2976685"/>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文本框 54"/>
          <p:cNvSpPr txBox="1"/>
          <p:nvPr/>
        </p:nvSpPr>
        <p:spPr>
          <a:xfrm>
            <a:off x="8076373" y="2867406"/>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产品介绍</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椭圆 55"/>
          <p:cNvSpPr/>
          <p:nvPr/>
        </p:nvSpPr>
        <p:spPr>
          <a:xfrm>
            <a:off x="9470704" y="2976685"/>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7" name="文本框 56"/>
          <p:cNvSpPr txBox="1"/>
          <p:nvPr/>
        </p:nvSpPr>
        <p:spPr>
          <a:xfrm>
            <a:off x="9541480" y="2867406"/>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销售渠道</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8" name="椭圆 57"/>
          <p:cNvSpPr/>
          <p:nvPr/>
        </p:nvSpPr>
        <p:spPr>
          <a:xfrm>
            <a:off x="8002661" y="3297733"/>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文本框 58"/>
          <p:cNvSpPr txBox="1"/>
          <p:nvPr/>
        </p:nvSpPr>
        <p:spPr>
          <a:xfrm>
            <a:off x="8073437" y="3188454"/>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技术核心</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0" name="椭圆 59"/>
          <p:cNvSpPr/>
          <p:nvPr/>
        </p:nvSpPr>
        <p:spPr>
          <a:xfrm>
            <a:off x="9467768" y="3297733"/>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1" name="文本框 60"/>
          <p:cNvSpPr txBox="1"/>
          <p:nvPr/>
        </p:nvSpPr>
        <p:spPr>
          <a:xfrm>
            <a:off x="9538544" y="3188454"/>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推广渠道</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4934000" y="5107027"/>
            <a:ext cx="2346557" cy="400110"/>
          </a:xfrm>
          <a:prstGeom prst="rect">
            <a:avLst/>
          </a:prstGeom>
          <a:noFill/>
        </p:spPr>
        <p:txBody>
          <a:bodyPr wrap="square" rtlCol="0">
            <a:spAutoFit/>
          </a:bodyPr>
          <a:lstStyle/>
          <a:p>
            <a:pPr algn="ctr"/>
            <a:r>
              <a:rPr lang="zh-CN" altLang="en-US" sz="2000" b="1" dirty="0" smtClean="0">
                <a:solidFill>
                  <a:srgbClr val="D76739"/>
                </a:solidFill>
                <a:latin typeface="微软雅黑" panose="020B0503020204020204" pitchFamily="34" charset="-122"/>
                <a:ea typeface="微软雅黑" panose="020B0503020204020204" pitchFamily="34" charset="-122"/>
              </a:rPr>
              <a:t>风险管控</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64" name="椭圆 63"/>
          <p:cNvSpPr/>
          <p:nvPr/>
        </p:nvSpPr>
        <p:spPr>
          <a:xfrm>
            <a:off x="5509975" y="5670053"/>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文本框 64"/>
          <p:cNvSpPr txBox="1"/>
          <p:nvPr/>
        </p:nvSpPr>
        <p:spPr>
          <a:xfrm>
            <a:off x="5580751" y="5560774"/>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危机预测</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椭圆 65"/>
          <p:cNvSpPr/>
          <p:nvPr/>
        </p:nvSpPr>
        <p:spPr>
          <a:xfrm>
            <a:off x="6975082" y="5670053"/>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文本框 66"/>
          <p:cNvSpPr txBox="1"/>
          <p:nvPr/>
        </p:nvSpPr>
        <p:spPr>
          <a:xfrm>
            <a:off x="7045858" y="5589802"/>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解决方案</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8" name="椭圆 67"/>
          <p:cNvSpPr/>
          <p:nvPr/>
        </p:nvSpPr>
        <p:spPr>
          <a:xfrm>
            <a:off x="5507039" y="5991101"/>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文本框 68"/>
          <p:cNvSpPr txBox="1"/>
          <p:nvPr/>
        </p:nvSpPr>
        <p:spPr>
          <a:xfrm>
            <a:off x="5577815" y="5881822"/>
            <a:ext cx="1340355" cy="338554"/>
          </a:xfrm>
          <a:prstGeom prst="rect">
            <a:avLst/>
          </a:prstGeom>
          <a:noFill/>
        </p:spPr>
        <p:txBody>
          <a:bodyPr wrap="square" rtlCol="0">
            <a:spAutoFit/>
          </a:bodyPr>
          <a:lstStyle/>
          <a:p>
            <a:pPr algn="ct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财务计划</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0" name="椭圆 69"/>
          <p:cNvSpPr/>
          <p:nvPr/>
        </p:nvSpPr>
        <p:spPr>
          <a:xfrm>
            <a:off x="6972146" y="5991101"/>
            <a:ext cx="150774" cy="1507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文本框 70"/>
          <p:cNvSpPr txBox="1"/>
          <p:nvPr/>
        </p:nvSpPr>
        <p:spPr>
          <a:xfrm>
            <a:off x="7131822" y="5910850"/>
            <a:ext cx="1340355" cy="338554"/>
          </a:xfrm>
          <a:prstGeom prst="rect">
            <a:avLst/>
          </a:prstGeom>
          <a:noFill/>
        </p:spPr>
        <p:txBody>
          <a:bodyPr wrap="square" rtlCol="0">
            <a:spAutoFit/>
          </a:bodyPr>
          <a:lstStyle/>
          <a:p>
            <a:pPr algn="ct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SWOT</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分析</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82694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082" y="342900"/>
            <a:ext cx="2207082" cy="569555"/>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危机预测</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5570237" y="1796189"/>
            <a:ext cx="5925076" cy="3298283"/>
            <a:chOff x="5323495" y="1796189"/>
            <a:chExt cx="5925076" cy="3298283"/>
          </a:xfrm>
        </p:grpSpPr>
        <p:grpSp>
          <p:nvGrpSpPr>
            <p:cNvPr id="32" name="组合 31"/>
            <p:cNvGrpSpPr/>
            <p:nvPr/>
          </p:nvGrpSpPr>
          <p:grpSpPr>
            <a:xfrm>
              <a:off x="5631111" y="1796189"/>
              <a:ext cx="5617460" cy="3298283"/>
              <a:chOff x="1741850" y="736601"/>
              <a:chExt cx="6995749" cy="4107543"/>
            </a:xfrm>
          </p:grpSpPr>
          <p:sp>
            <p:nvSpPr>
              <p:cNvPr id="22" name="矩形 21"/>
              <p:cNvSpPr/>
              <p:nvPr/>
            </p:nvSpPr>
            <p:spPr>
              <a:xfrm rot="2718682">
                <a:off x="3681008" y="736601"/>
                <a:ext cx="1204686" cy="1204686"/>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18682">
                <a:off x="2711429" y="1694543"/>
                <a:ext cx="1204686" cy="1204686"/>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2718682">
                <a:off x="4615543" y="3624944"/>
                <a:ext cx="1204686" cy="1204686"/>
              </a:xfrm>
              <a:prstGeom prst="rect">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2718682">
                <a:off x="1741850" y="2652484"/>
                <a:ext cx="1204686" cy="1204686"/>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2718682">
                <a:off x="4622801" y="1709058"/>
                <a:ext cx="1204686" cy="1204686"/>
              </a:xfrm>
              <a:prstGeom prst="rect">
                <a:avLst/>
              </a:prstGeom>
              <a:blipFill dpi="0" rotWithShape="0">
                <a:blip r:embed="rId3" cstate="email">
                  <a:extLst>
                    <a:ext uri="{28A0092B-C50C-407E-A947-70E740481C1C}">
                      <a14:useLocalDpi xmlns:a14="http://schemas.microsoft.com/office/drawing/2010/main"/>
                    </a:ext>
                  </a:extLst>
                </a:blip>
                <a:srcRect/>
                <a:tile tx="-635000" ty="-127000" sx="8000" sy="8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2718682">
                <a:off x="5595257" y="2659744"/>
                <a:ext cx="1204686" cy="1204686"/>
              </a:xfrm>
              <a:prstGeom prst="rect">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18682">
                <a:off x="6574972" y="1709057"/>
                <a:ext cx="1204686" cy="1204686"/>
              </a:xfrm>
              <a:prstGeom prst="rect">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2718682">
                <a:off x="6541428" y="3639458"/>
                <a:ext cx="1204686" cy="1204686"/>
              </a:xfrm>
              <a:prstGeom prst="rect">
                <a:avLst/>
              </a:prstGeom>
              <a:blipFill dpi="0" rotWithShape="0">
                <a:blip r:embed="rId4" cstate="email">
                  <a:extLst>
                    <a:ext uri="{28A0092B-C50C-407E-A947-70E740481C1C}">
                      <a14:useLocalDpi xmlns:a14="http://schemas.microsoft.com/office/drawing/2010/main"/>
                    </a:ext>
                  </a:extLst>
                </a:blip>
                <a:srcRect/>
                <a:tile tx="-444500" ty="0" sx="25000" sy="2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2718682">
                <a:off x="3669601" y="2659744"/>
                <a:ext cx="1204686" cy="1204686"/>
              </a:xfrm>
              <a:prstGeom prst="rect">
                <a:avLst/>
              </a:prstGeom>
              <a:blipFill dpi="0" rotWithShape="0">
                <a:blip r:embed="rId5" cstate="email">
                  <a:extLst>
                    <a:ext uri="{28A0092B-C50C-407E-A947-70E740481C1C}">
                      <a14:useLocalDpi xmlns:a14="http://schemas.microsoft.com/office/drawing/2010/main"/>
                    </a:ext>
                  </a:extLst>
                </a:blip>
                <a:srcRect/>
                <a:tile tx="0" ty="0" sx="25000" sy="2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2718682">
                <a:off x="7532913" y="2674258"/>
                <a:ext cx="1204686" cy="1204686"/>
              </a:xfrm>
              <a:prstGeom prst="rect">
                <a:avLst/>
              </a:prstGeom>
              <a:blipFill dpi="0" rotWithShape="0">
                <a:blip r:embed="rId6" cstate="email">
                  <a:extLst>
                    <a:ext uri="{28A0092B-C50C-407E-A947-70E740481C1C}">
                      <a14:useLocalDpi xmlns:a14="http://schemas.microsoft.com/office/drawing/2010/main"/>
                    </a:ext>
                  </a:extLst>
                </a:blip>
                <a:srcRect/>
                <a:tile tx="-444500" ty="0" sx="25000" sy="2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p:cNvSpPr txBox="1"/>
            <p:nvPr/>
          </p:nvSpPr>
          <p:spPr>
            <a:xfrm>
              <a:off x="5323495" y="3651972"/>
              <a:ext cx="1553029" cy="338554"/>
            </a:xfrm>
            <a:prstGeom prst="rect">
              <a:avLst/>
            </a:prstGeom>
            <a:noFill/>
          </p:spPr>
          <p:txBody>
            <a:bodyPr wrap="squar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用户流失</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129054" y="2871801"/>
              <a:ext cx="155302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成本增加</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430235" y="3645826"/>
              <a:ext cx="1553029"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行业转型</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652129" y="4418710"/>
              <a:ext cx="155302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流量减少</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255564" y="2887788"/>
              <a:ext cx="155302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恶意竞争</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776875" y="1816443"/>
            <a:ext cx="5086565" cy="705414"/>
            <a:chOff x="817967" y="2023012"/>
            <a:chExt cx="5086565" cy="705414"/>
          </a:xfrm>
        </p:grpSpPr>
        <p:grpSp>
          <p:nvGrpSpPr>
            <p:cNvPr id="50" name="组合 49"/>
            <p:cNvGrpSpPr/>
            <p:nvPr/>
          </p:nvGrpSpPr>
          <p:grpSpPr>
            <a:xfrm>
              <a:off x="882648" y="2023012"/>
              <a:ext cx="1553029" cy="369332"/>
              <a:chOff x="882648" y="2023012"/>
              <a:chExt cx="1553029" cy="369332"/>
            </a:xfrm>
          </p:grpSpPr>
          <p:sp>
            <p:nvSpPr>
              <p:cNvPr id="38" name="椭圆 37"/>
              <p:cNvSpPr/>
              <p:nvPr/>
            </p:nvSpPr>
            <p:spPr>
              <a:xfrm>
                <a:off x="931632" y="2188382"/>
                <a:ext cx="134257" cy="134257"/>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882648" y="2023012"/>
                <a:ext cx="1553029"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成本增加</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817967" y="2359094"/>
              <a:ext cx="5086565" cy="369332"/>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危机</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预测是危机管理的一个重要环节，或者说是危机管理的起点。</a:t>
              </a:r>
            </a:p>
          </p:txBody>
        </p:sp>
      </p:grpSp>
      <p:grpSp>
        <p:nvGrpSpPr>
          <p:cNvPr id="58" name="组合 57"/>
          <p:cNvGrpSpPr/>
          <p:nvPr/>
        </p:nvGrpSpPr>
        <p:grpSpPr>
          <a:xfrm>
            <a:off x="776876" y="2629918"/>
            <a:ext cx="4916024" cy="672677"/>
            <a:chOff x="817968" y="3051575"/>
            <a:chExt cx="4916024" cy="672677"/>
          </a:xfrm>
        </p:grpSpPr>
        <p:grpSp>
          <p:nvGrpSpPr>
            <p:cNvPr id="51" name="组合 50"/>
            <p:cNvGrpSpPr/>
            <p:nvPr/>
          </p:nvGrpSpPr>
          <p:grpSpPr>
            <a:xfrm>
              <a:off x="882648" y="3051575"/>
              <a:ext cx="1553029" cy="369332"/>
              <a:chOff x="882648" y="2764944"/>
              <a:chExt cx="1553029" cy="369332"/>
            </a:xfrm>
          </p:grpSpPr>
          <p:sp>
            <p:nvSpPr>
              <p:cNvPr id="40" name="椭圆 39"/>
              <p:cNvSpPr/>
              <p:nvPr/>
            </p:nvSpPr>
            <p:spPr>
              <a:xfrm>
                <a:off x="931632" y="2930314"/>
                <a:ext cx="134257" cy="134257"/>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82648" y="2764944"/>
                <a:ext cx="1553029"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用户流失</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56" name="矩形 55"/>
            <p:cNvSpPr/>
            <p:nvPr/>
          </p:nvSpPr>
          <p:spPr>
            <a:xfrm>
              <a:off x="817968" y="3354920"/>
              <a:ext cx="4916024" cy="369332"/>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危机</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预测是危机管理的一个重要环节，或者说是危机管理的起点。</a:t>
              </a:r>
            </a:p>
          </p:txBody>
        </p:sp>
      </p:grpSp>
      <p:grpSp>
        <p:nvGrpSpPr>
          <p:cNvPr id="59" name="组合 58"/>
          <p:cNvGrpSpPr/>
          <p:nvPr/>
        </p:nvGrpSpPr>
        <p:grpSpPr>
          <a:xfrm>
            <a:off x="776876" y="3410656"/>
            <a:ext cx="4916024" cy="667490"/>
            <a:chOff x="843247" y="4003991"/>
            <a:chExt cx="4916024" cy="667490"/>
          </a:xfrm>
        </p:grpSpPr>
        <p:grpSp>
          <p:nvGrpSpPr>
            <p:cNvPr id="52" name="组合 51"/>
            <p:cNvGrpSpPr/>
            <p:nvPr/>
          </p:nvGrpSpPr>
          <p:grpSpPr>
            <a:xfrm>
              <a:off x="901159" y="4003991"/>
              <a:ext cx="1553029" cy="369332"/>
              <a:chOff x="882648" y="3461160"/>
              <a:chExt cx="1553029" cy="369332"/>
            </a:xfrm>
          </p:grpSpPr>
          <p:sp>
            <p:nvSpPr>
              <p:cNvPr id="42" name="椭圆 41"/>
              <p:cNvSpPr/>
              <p:nvPr/>
            </p:nvSpPr>
            <p:spPr>
              <a:xfrm>
                <a:off x="931632" y="3626530"/>
                <a:ext cx="134257" cy="134257"/>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882648" y="3461160"/>
                <a:ext cx="1553029"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流量减少</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57" name="矩形 56"/>
            <p:cNvSpPr/>
            <p:nvPr/>
          </p:nvSpPr>
          <p:spPr>
            <a:xfrm>
              <a:off x="843247" y="4302149"/>
              <a:ext cx="4916024" cy="369332"/>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危机</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预测是危机管理的一个重要环节，或者说是危机管理的起点。</a:t>
              </a:r>
            </a:p>
          </p:txBody>
        </p:sp>
      </p:grpSp>
      <p:grpSp>
        <p:nvGrpSpPr>
          <p:cNvPr id="61" name="组合 60"/>
          <p:cNvGrpSpPr/>
          <p:nvPr/>
        </p:nvGrpSpPr>
        <p:grpSpPr>
          <a:xfrm>
            <a:off x="776876" y="4186207"/>
            <a:ext cx="4916024" cy="663140"/>
            <a:chOff x="901159" y="5110139"/>
            <a:chExt cx="4916024" cy="663140"/>
          </a:xfrm>
        </p:grpSpPr>
        <p:grpSp>
          <p:nvGrpSpPr>
            <p:cNvPr id="53" name="组合 52"/>
            <p:cNvGrpSpPr/>
            <p:nvPr/>
          </p:nvGrpSpPr>
          <p:grpSpPr>
            <a:xfrm>
              <a:off x="908682" y="5110139"/>
              <a:ext cx="1553029" cy="369332"/>
              <a:chOff x="887721" y="4131379"/>
              <a:chExt cx="1553029" cy="369332"/>
            </a:xfrm>
          </p:grpSpPr>
          <p:sp>
            <p:nvSpPr>
              <p:cNvPr id="44" name="椭圆 43"/>
              <p:cNvSpPr/>
              <p:nvPr/>
            </p:nvSpPr>
            <p:spPr>
              <a:xfrm>
                <a:off x="936705" y="4296749"/>
                <a:ext cx="134257" cy="134257"/>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887721" y="4131379"/>
                <a:ext cx="1553029"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行业转型</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901159" y="5403947"/>
              <a:ext cx="4916024" cy="369332"/>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危机</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预测是危机管理的一个重要环节，或者说是危机管理的起点。</a:t>
              </a:r>
            </a:p>
          </p:txBody>
        </p:sp>
      </p:grpSp>
      <p:grpSp>
        <p:nvGrpSpPr>
          <p:cNvPr id="63" name="组合 62"/>
          <p:cNvGrpSpPr/>
          <p:nvPr/>
        </p:nvGrpSpPr>
        <p:grpSpPr>
          <a:xfrm>
            <a:off x="776876" y="4957409"/>
            <a:ext cx="4916024" cy="656797"/>
            <a:chOff x="870161" y="5777327"/>
            <a:chExt cx="4916024" cy="656797"/>
          </a:xfrm>
        </p:grpSpPr>
        <p:grpSp>
          <p:nvGrpSpPr>
            <p:cNvPr id="54" name="组合 53"/>
            <p:cNvGrpSpPr/>
            <p:nvPr/>
          </p:nvGrpSpPr>
          <p:grpSpPr>
            <a:xfrm>
              <a:off x="901425" y="5777327"/>
              <a:ext cx="1553029" cy="369332"/>
              <a:chOff x="880464" y="4798567"/>
              <a:chExt cx="1553029" cy="369332"/>
            </a:xfrm>
          </p:grpSpPr>
          <p:sp>
            <p:nvSpPr>
              <p:cNvPr id="48" name="椭圆 47"/>
              <p:cNvSpPr/>
              <p:nvPr/>
            </p:nvSpPr>
            <p:spPr>
              <a:xfrm>
                <a:off x="929448" y="4963937"/>
                <a:ext cx="134257" cy="134257"/>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80464" y="4798567"/>
                <a:ext cx="1553029"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恶意竞争</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2" name="矩形 61"/>
            <p:cNvSpPr/>
            <p:nvPr/>
          </p:nvSpPr>
          <p:spPr>
            <a:xfrm>
              <a:off x="870161" y="6064792"/>
              <a:ext cx="4916024" cy="369332"/>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危机</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预测是危机管理的一个重要环节，或者说是危机管理的起点。</a:t>
              </a:r>
            </a:p>
          </p:txBody>
        </p:sp>
      </p:grpSp>
    </p:spTree>
    <p:extLst>
      <p:ext uri="{BB962C8B-B14F-4D97-AF65-F5344CB8AC3E}">
        <p14:creationId xmlns:p14="http://schemas.microsoft.com/office/powerpoint/2010/main" val="35409749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33404" y="0"/>
            <a:ext cx="6158596" cy="7650051"/>
          </a:xfrm>
          <a:prstGeom prst="rect">
            <a:avLst/>
          </a:prstGeom>
        </p:spPr>
      </p:pic>
      <p:sp>
        <p:nvSpPr>
          <p:cNvPr id="4" name="矩形 3"/>
          <p:cNvSpPr/>
          <p:nvPr/>
        </p:nvSpPr>
        <p:spPr>
          <a:xfrm>
            <a:off x="-48082" y="342900"/>
            <a:ext cx="2207082" cy="569555"/>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解决方案</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sp>
        <p:nvSpPr>
          <p:cNvPr id="9" name="矩形 8"/>
          <p:cNvSpPr/>
          <p:nvPr/>
        </p:nvSpPr>
        <p:spPr>
          <a:xfrm>
            <a:off x="2470144" y="1726283"/>
            <a:ext cx="1614715" cy="466639"/>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07374" y="1596566"/>
            <a:ext cx="3243938" cy="725719"/>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7374" y="2545437"/>
            <a:ext cx="3243938" cy="72571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607374" y="3494308"/>
            <a:ext cx="3243938" cy="725719"/>
          </a:xfrm>
          <a:prstGeom prst="rect">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607374" y="4443179"/>
            <a:ext cx="3243938" cy="725719"/>
          </a:xfrm>
          <a:prstGeom prst="rect">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607374" y="5392049"/>
            <a:ext cx="3243938" cy="725719"/>
          </a:xfrm>
          <a:prstGeom prst="rect">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梯形 22"/>
          <p:cNvSpPr/>
          <p:nvPr/>
        </p:nvSpPr>
        <p:spPr>
          <a:xfrm rot="16200000">
            <a:off x="3985074" y="1699984"/>
            <a:ext cx="722086" cy="522515"/>
          </a:xfrm>
          <a:prstGeom prst="trapezoid">
            <a:avLst/>
          </a:prstGeom>
          <a:solidFill>
            <a:srgbClr val="E8B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159000" y="2675937"/>
            <a:ext cx="1925858" cy="46663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梯形 24"/>
          <p:cNvSpPr/>
          <p:nvPr/>
        </p:nvSpPr>
        <p:spPr>
          <a:xfrm rot="16200000">
            <a:off x="3985073" y="2649638"/>
            <a:ext cx="722086" cy="522515"/>
          </a:xfrm>
          <a:prstGeom prst="trapezoid">
            <a:avLst/>
          </a:prstGeom>
          <a:solidFill>
            <a:srgbClr val="B94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851949" y="3624807"/>
            <a:ext cx="2232909" cy="466639"/>
          </a:xfrm>
          <a:prstGeom prst="rect">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梯形 26"/>
          <p:cNvSpPr/>
          <p:nvPr/>
        </p:nvSpPr>
        <p:spPr>
          <a:xfrm rot="16200000">
            <a:off x="3985073" y="3598508"/>
            <a:ext cx="722086" cy="522515"/>
          </a:xfrm>
          <a:prstGeom prst="trapezoid">
            <a:avLst/>
          </a:prstGeom>
          <a:solidFill>
            <a:srgbClr val="9AB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551008" y="4572896"/>
            <a:ext cx="2533851" cy="466639"/>
          </a:xfrm>
          <a:prstGeom prst="rect">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梯形 28"/>
          <p:cNvSpPr/>
          <p:nvPr/>
        </p:nvSpPr>
        <p:spPr>
          <a:xfrm rot="16200000">
            <a:off x="3985074" y="4546597"/>
            <a:ext cx="722086" cy="522515"/>
          </a:xfrm>
          <a:prstGeom prst="trapezoid">
            <a:avLst/>
          </a:prstGeom>
          <a:solidFill>
            <a:srgbClr val="0B2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11171" y="5530052"/>
            <a:ext cx="2973688" cy="466639"/>
          </a:xfrm>
          <a:prstGeom prst="rect">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梯形 30"/>
          <p:cNvSpPr/>
          <p:nvPr/>
        </p:nvSpPr>
        <p:spPr>
          <a:xfrm rot="16200000">
            <a:off x="3985073" y="5491053"/>
            <a:ext cx="722086" cy="522515"/>
          </a:xfrm>
          <a:prstGeom prst="trapezoid">
            <a:avLst/>
          </a:prstGeom>
          <a:solidFill>
            <a:srgbClr val="345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85024" y="1774759"/>
            <a:ext cx="1107996" cy="369332"/>
          </a:xfrm>
          <a:prstGeom prst="rect">
            <a:avLst/>
          </a:prstGeom>
        </p:spPr>
        <p:txBody>
          <a:bodyPr wrap="none">
            <a:spAutoFit/>
          </a:body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成本增加</a:t>
            </a:r>
          </a:p>
        </p:txBody>
      </p:sp>
      <p:sp>
        <p:nvSpPr>
          <p:cNvPr id="33" name="矩形 32"/>
          <p:cNvSpPr/>
          <p:nvPr/>
        </p:nvSpPr>
        <p:spPr>
          <a:xfrm>
            <a:off x="4607373" y="1621183"/>
            <a:ext cx="2723823" cy="369332"/>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如何解决成本增加问题？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4376699" y="1917034"/>
            <a:ext cx="3913676" cy="369332"/>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建立价格审核制度、压缩人工成本来对应。</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554978" y="2723630"/>
            <a:ext cx="1107996" cy="369332"/>
          </a:xfrm>
          <a:prstGeom prst="rect">
            <a:avLst/>
          </a:prstGeom>
        </p:spPr>
        <p:txBody>
          <a:bodyPr wrap="none">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用户流失</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4594673" y="2600445"/>
            <a:ext cx="2723824" cy="369332"/>
          </a:xfrm>
          <a:prstGeom prst="rect">
            <a:avLst/>
          </a:prstGeom>
        </p:spPr>
        <p:txBody>
          <a:bodyPr wrap="non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如何解决用户流失问题？</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4338599" y="2896296"/>
            <a:ext cx="3913676" cy="369332"/>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      绑定会员、建立会员更新机制。</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470145" y="3679075"/>
            <a:ext cx="1107996" cy="369332"/>
          </a:xfrm>
          <a:prstGeom prst="rect">
            <a:avLst/>
          </a:prstGeom>
        </p:spPr>
        <p:txBody>
          <a:bodyPr wrap="none">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流量减少</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4598739" y="3543190"/>
            <a:ext cx="2723824" cy="369332"/>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如何解决流量减少问题？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4342665" y="3839041"/>
            <a:ext cx="3913676" cy="369332"/>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创造内容、不间断进行流量变现的调整。</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2320932" y="4620084"/>
            <a:ext cx="1107996" cy="369332"/>
          </a:xfrm>
          <a:prstGeom prst="rect">
            <a:avLst/>
          </a:prstGeom>
        </p:spPr>
        <p:txBody>
          <a:bodyPr wrap="none">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行业转型</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4614627" y="4496899"/>
            <a:ext cx="2723823" cy="369332"/>
          </a:xfrm>
          <a:prstGeom prst="rect">
            <a:avLst/>
          </a:prstGeom>
        </p:spPr>
        <p:txBody>
          <a:bodyPr wrap="non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如何面对行业转型问题？</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4663352" y="4792750"/>
            <a:ext cx="3913676" cy="369332"/>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紧跟市场步伐，随机应变做出调整。</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2083004" y="5571658"/>
            <a:ext cx="1107996" cy="369332"/>
          </a:xfrm>
          <a:prstGeom prst="rect">
            <a:avLst/>
          </a:prstGeom>
        </p:spPr>
        <p:txBody>
          <a:bodyPr wrap="none">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恶意竞争</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4656099" y="5423073"/>
            <a:ext cx="2723824" cy="369332"/>
          </a:xfrm>
          <a:prstGeom prst="rect">
            <a:avLst/>
          </a:prstGeom>
        </p:spPr>
        <p:txBody>
          <a:bodyPr wrap="non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如何面对恶意竞争问题？</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4704824" y="5718924"/>
            <a:ext cx="3913676" cy="369332"/>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保持行业领先地位，建立创新机制保持活力。</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0" name="任意多边形 49"/>
          <p:cNvSpPr/>
          <p:nvPr/>
        </p:nvSpPr>
        <p:spPr>
          <a:xfrm>
            <a:off x="8503313" y="-572333"/>
            <a:ext cx="4677138" cy="8641363"/>
          </a:xfrm>
          <a:custGeom>
            <a:avLst/>
            <a:gdLst/>
            <a:ahLst/>
            <a:cxnLst/>
            <a:rect l="l" t="t" r="r" b="b"/>
            <a:pathLst>
              <a:path w="3834333" h="7084218">
                <a:moveTo>
                  <a:pt x="1496541" y="5605388"/>
                </a:moveTo>
                <a:cubicBezTo>
                  <a:pt x="1720875" y="5605388"/>
                  <a:pt x="1912739" y="5677706"/>
                  <a:pt x="2072133" y="5822342"/>
                </a:cubicBezTo>
                <a:cubicBezTo>
                  <a:pt x="2231528" y="5966978"/>
                  <a:pt x="2311225" y="6142607"/>
                  <a:pt x="2311225" y="6349231"/>
                </a:cubicBezTo>
                <a:cubicBezTo>
                  <a:pt x="2311225" y="6549950"/>
                  <a:pt x="2231528" y="6722628"/>
                  <a:pt x="2072133" y="6867264"/>
                </a:cubicBezTo>
                <a:cubicBezTo>
                  <a:pt x="1912739" y="7011900"/>
                  <a:pt x="1720875" y="7084218"/>
                  <a:pt x="1496541" y="7084218"/>
                </a:cubicBezTo>
                <a:cubicBezTo>
                  <a:pt x="1269255" y="7084218"/>
                  <a:pt x="1077391" y="7011162"/>
                  <a:pt x="920948" y="6865050"/>
                </a:cubicBezTo>
                <a:cubicBezTo>
                  <a:pt x="764505" y="6718938"/>
                  <a:pt x="686283" y="6546999"/>
                  <a:pt x="686283" y="6349231"/>
                </a:cubicBezTo>
                <a:cubicBezTo>
                  <a:pt x="686283" y="6145559"/>
                  <a:pt x="764505" y="5970667"/>
                  <a:pt x="920948" y="5824556"/>
                </a:cubicBezTo>
                <a:cubicBezTo>
                  <a:pt x="1077391" y="5678444"/>
                  <a:pt x="1269255" y="5605388"/>
                  <a:pt x="1496541" y="5605388"/>
                </a:cubicBezTo>
                <a:close/>
                <a:moveTo>
                  <a:pt x="1695785" y="0"/>
                </a:moveTo>
                <a:cubicBezTo>
                  <a:pt x="2371737" y="0"/>
                  <a:pt x="2897150" y="154967"/>
                  <a:pt x="3272023" y="464902"/>
                </a:cubicBezTo>
                <a:cubicBezTo>
                  <a:pt x="3646896" y="774836"/>
                  <a:pt x="3834333" y="1193985"/>
                  <a:pt x="3834333" y="1722350"/>
                </a:cubicBezTo>
                <a:cubicBezTo>
                  <a:pt x="3834333" y="2061802"/>
                  <a:pt x="3757587" y="2374689"/>
                  <a:pt x="3604095" y="2661009"/>
                </a:cubicBezTo>
                <a:cubicBezTo>
                  <a:pt x="3450605" y="2947330"/>
                  <a:pt x="3186421" y="3242506"/>
                  <a:pt x="2811549" y="3546537"/>
                </a:cubicBezTo>
                <a:cubicBezTo>
                  <a:pt x="2495711" y="3797436"/>
                  <a:pt x="2294253" y="3994466"/>
                  <a:pt x="2207176" y="4137626"/>
                </a:cubicBezTo>
                <a:cubicBezTo>
                  <a:pt x="2120099" y="4280787"/>
                  <a:pt x="2076561" y="4452727"/>
                  <a:pt x="2076561" y="4653446"/>
                </a:cubicBezTo>
                <a:lnTo>
                  <a:pt x="2076561" y="4958953"/>
                </a:lnTo>
                <a:lnTo>
                  <a:pt x="907665" y="4958953"/>
                </a:lnTo>
                <a:lnTo>
                  <a:pt x="907665" y="4542755"/>
                </a:lnTo>
                <a:cubicBezTo>
                  <a:pt x="907665" y="4226917"/>
                  <a:pt x="965224" y="3957569"/>
                  <a:pt x="1080343" y="3734711"/>
                </a:cubicBezTo>
                <a:cubicBezTo>
                  <a:pt x="1195461" y="3511854"/>
                  <a:pt x="1388801" y="3288258"/>
                  <a:pt x="1660363" y="3063924"/>
                </a:cubicBezTo>
                <a:cubicBezTo>
                  <a:pt x="1973249" y="2807121"/>
                  <a:pt x="2181348" y="2596809"/>
                  <a:pt x="2284660" y="2432986"/>
                </a:cubicBezTo>
                <a:cubicBezTo>
                  <a:pt x="2387971" y="2269164"/>
                  <a:pt x="2439627" y="2092796"/>
                  <a:pt x="2439627" y="1903883"/>
                </a:cubicBezTo>
                <a:cubicBezTo>
                  <a:pt x="2439627" y="1685453"/>
                  <a:pt x="2362881" y="1511300"/>
                  <a:pt x="2209390" y="1381422"/>
                </a:cubicBezTo>
                <a:cubicBezTo>
                  <a:pt x="2055899" y="1251545"/>
                  <a:pt x="1835993" y="1186606"/>
                  <a:pt x="1549673" y="1186606"/>
                </a:cubicBezTo>
                <a:cubicBezTo>
                  <a:pt x="994742" y="1186606"/>
                  <a:pt x="478184" y="1393229"/>
                  <a:pt x="0" y="1806475"/>
                </a:cubicBezTo>
                <a:lnTo>
                  <a:pt x="0" y="442764"/>
                </a:lnTo>
                <a:cubicBezTo>
                  <a:pt x="528364" y="147588"/>
                  <a:pt x="1093626" y="0"/>
                  <a:pt x="1695785" y="0"/>
                </a:cubicBezTo>
                <a:close/>
              </a:path>
            </a:pathLst>
          </a:cu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19229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财务计划</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96000" y="1879600"/>
            <a:ext cx="0" cy="285750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485900" y="2400300"/>
            <a:ext cx="2146300" cy="2146300"/>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365500" y="3213100"/>
            <a:ext cx="1333500" cy="1333500"/>
          </a:xfrm>
          <a:prstGeom prst="ellipse">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485900" y="1439674"/>
            <a:ext cx="2476500" cy="351254"/>
            <a:chOff x="7607300" y="899755"/>
            <a:chExt cx="2476500" cy="351254"/>
          </a:xfrm>
        </p:grpSpPr>
        <p:sp>
          <p:nvSpPr>
            <p:cNvPr id="16" name="矩形 15"/>
            <p:cNvSpPr/>
            <p:nvPr/>
          </p:nvSpPr>
          <p:spPr>
            <a:xfrm>
              <a:off x="7988300" y="899755"/>
              <a:ext cx="1714500" cy="342900"/>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607300" y="912455"/>
              <a:ext cx="2476500"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资金投入情况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7696200" y="1395055"/>
            <a:ext cx="2476500" cy="351254"/>
            <a:chOff x="7607300" y="899755"/>
            <a:chExt cx="2476500" cy="351254"/>
          </a:xfrm>
        </p:grpSpPr>
        <p:sp>
          <p:nvSpPr>
            <p:cNvPr id="20" name="矩形 19"/>
            <p:cNvSpPr/>
            <p:nvPr/>
          </p:nvSpPr>
          <p:spPr>
            <a:xfrm>
              <a:off x="7988300" y="899755"/>
              <a:ext cx="1714500" cy="342900"/>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607300" y="912455"/>
              <a:ext cx="2476500"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资金使用计划占比</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1866900" y="3730595"/>
            <a:ext cx="1371600"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第一期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340100" y="4006850"/>
            <a:ext cx="1371600" cy="369332"/>
          </a:xfrm>
          <a:prstGeom prst="rect">
            <a:avLst/>
          </a:prstGeom>
          <a:noFill/>
        </p:spPr>
        <p:txBody>
          <a:bodyPr wrap="square" rtlCol="0">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第一期</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587500" y="2926889"/>
            <a:ext cx="1968500"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500</a:t>
            </a:r>
            <a:r>
              <a:rPr lang="zh-CN" altLang="en-US" sz="4400" dirty="0" smtClean="0">
                <a:solidFill>
                  <a:schemeClr val="bg1"/>
                </a:solidFill>
                <a:latin typeface="微软雅黑" panose="020B0503020204020204" pitchFamily="34" charset="-122"/>
                <a:ea typeface="微软雅黑" panose="020B0503020204020204" pitchFamily="34" charset="-122"/>
              </a:rPr>
              <a:t>万</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067050" y="3487519"/>
            <a:ext cx="1968500" cy="523220"/>
          </a:xfrm>
          <a:prstGeom prst="rect">
            <a:avLst/>
          </a:prstGeom>
          <a:noFill/>
        </p:spPr>
        <p:txBody>
          <a:bodyPr wrap="square" rtlCol="0">
            <a:spAutoFit/>
          </a:bodyPr>
          <a:lstStyle/>
          <a:p>
            <a:pPr algn="ctr"/>
            <a:r>
              <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万</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1778000" y="3651250"/>
            <a:ext cx="1587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94100" y="3975100"/>
            <a:ext cx="863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6670674" y="2028825"/>
            <a:ext cx="4524375" cy="3016250"/>
            <a:chOff x="6670674" y="2193925"/>
            <a:chExt cx="4524375" cy="3016250"/>
          </a:xfrm>
        </p:grpSpPr>
        <p:graphicFrame>
          <p:nvGraphicFramePr>
            <p:cNvPr id="15" name="图表 14"/>
            <p:cNvGraphicFramePr/>
            <p:nvPr>
              <p:extLst>
                <p:ext uri="{D42A27DB-BD31-4B8C-83A1-F6EECF244321}">
                  <p14:modId xmlns:p14="http://schemas.microsoft.com/office/powerpoint/2010/main" val="3711380037"/>
                </p:ext>
              </p:extLst>
            </p:nvPr>
          </p:nvGraphicFramePr>
          <p:xfrm>
            <a:off x="6670674" y="2193925"/>
            <a:ext cx="4524375" cy="3016250"/>
          </p:xfrm>
          <a:graphic>
            <a:graphicData uri="http://schemas.openxmlformats.org/drawingml/2006/chart">
              <c:chart xmlns:c="http://schemas.openxmlformats.org/drawingml/2006/chart" xmlns:r="http://schemas.openxmlformats.org/officeDocument/2006/relationships" r:id="rId2"/>
            </a:graphicData>
          </a:graphic>
        </p:graphicFrame>
        <p:sp>
          <p:nvSpPr>
            <p:cNvPr id="33" name="文本框 32"/>
            <p:cNvSpPr txBox="1"/>
            <p:nvPr/>
          </p:nvSpPr>
          <p:spPr>
            <a:xfrm>
              <a:off x="9702800" y="3470131"/>
              <a:ext cx="749300" cy="276999"/>
            </a:xfrm>
            <a:prstGeom prst="rect">
              <a:avLst/>
            </a:prstGeom>
            <a:noFill/>
          </p:spPr>
          <p:txBody>
            <a:bodyPr wrap="square" rtlCol="0">
              <a:spAutoFit/>
            </a:bodyPr>
            <a:lstStyle/>
            <a:p>
              <a:r>
                <a:rPr lang="en-US" altLang="zh-CN" sz="1200" dirty="0" smtClean="0">
                  <a:solidFill>
                    <a:schemeClr val="bg1"/>
                  </a:solidFill>
                  <a:latin typeface="微软雅黑" panose="020B0503020204020204" pitchFamily="34" charset="-122"/>
                  <a:ea typeface="微软雅黑" panose="020B0503020204020204" pitchFamily="34" charset="-122"/>
                </a:rPr>
                <a:t>60%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937501" y="2801089"/>
              <a:ext cx="749300" cy="276999"/>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1</a:t>
              </a:r>
              <a:r>
                <a:rPr lang="en-US" altLang="zh-CN" sz="1200" dirty="0" smtClean="0">
                  <a:solidFill>
                    <a:schemeClr val="bg1"/>
                  </a:solidFill>
                  <a:latin typeface="微软雅黑" panose="020B0503020204020204" pitchFamily="34" charset="-122"/>
                  <a:ea typeface="微软雅黑" panose="020B0503020204020204" pitchFamily="34" charset="-122"/>
                </a:rPr>
                <a:t>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445501" y="2477636"/>
              <a:ext cx="749300" cy="276999"/>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1</a:t>
              </a:r>
              <a:r>
                <a:rPr lang="en-US" altLang="zh-CN" sz="1200" dirty="0" smtClean="0">
                  <a:solidFill>
                    <a:schemeClr val="bg1"/>
                  </a:solidFill>
                  <a:latin typeface="微软雅黑" panose="020B0503020204020204" pitchFamily="34" charset="-122"/>
                  <a:ea typeface="微软雅黑" panose="020B0503020204020204" pitchFamily="34" charset="-122"/>
                </a:rPr>
                <a:t>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715250" y="3674129"/>
              <a:ext cx="749300" cy="276999"/>
            </a:xfrm>
            <a:prstGeom prst="rect">
              <a:avLst/>
            </a:prstGeom>
            <a:noFill/>
          </p:spPr>
          <p:txBody>
            <a:bodyPr wrap="square" rtlCol="0">
              <a:spAutoFit/>
            </a:bodyPr>
            <a:lstStyle/>
            <a:p>
              <a:r>
                <a:rPr lang="en-US" altLang="zh-CN" sz="1200" dirty="0" smtClean="0">
                  <a:solidFill>
                    <a:schemeClr val="bg1"/>
                  </a:solidFill>
                  <a:latin typeface="微软雅黑" panose="020B0503020204020204" pitchFamily="34" charset="-122"/>
                  <a:ea typeface="微软雅黑" panose="020B0503020204020204" pitchFamily="34" charset="-122"/>
                </a:rPr>
                <a:t>20%</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38" name="Group 4"/>
            <p:cNvGrpSpPr>
              <a:grpSpLocks noChangeAspect="1"/>
            </p:cNvGrpSpPr>
            <p:nvPr/>
          </p:nvGrpSpPr>
          <p:grpSpPr bwMode="auto">
            <a:xfrm>
              <a:off x="8629649" y="3178874"/>
              <a:ext cx="606426" cy="734095"/>
              <a:chOff x="3688" y="1976"/>
              <a:chExt cx="304" cy="368"/>
            </a:xfrm>
          </p:grpSpPr>
          <p:sp>
            <p:nvSpPr>
              <p:cNvPr id="39" name="AutoShape 3"/>
              <p:cNvSpPr>
                <a:spLocks noChangeAspect="1" noChangeArrowheads="1" noTextEdit="1"/>
              </p:cNvSpPr>
              <p:nvPr/>
            </p:nvSpPr>
            <p:spPr bwMode="auto">
              <a:xfrm>
                <a:off x="3688" y="1976"/>
                <a:ext cx="3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
              <p:cNvSpPr>
                <a:spLocks noEditPoints="1"/>
              </p:cNvSpPr>
              <p:nvPr/>
            </p:nvSpPr>
            <p:spPr bwMode="auto">
              <a:xfrm>
                <a:off x="3628" y="1969"/>
                <a:ext cx="424" cy="378"/>
              </a:xfrm>
              <a:custGeom>
                <a:avLst/>
                <a:gdLst>
                  <a:gd name="T0" fmla="*/ 85 w 176"/>
                  <a:gd name="T1" fmla="*/ 125 h 157"/>
                  <a:gd name="T2" fmla="*/ 91 w 176"/>
                  <a:gd name="T3" fmla="*/ 125 h 157"/>
                  <a:gd name="T4" fmla="*/ 89 w 176"/>
                  <a:gd name="T5" fmla="*/ 108 h 157"/>
                  <a:gd name="T6" fmla="*/ 73 w 176"/>
                  <a:gd name="T7" fmla="*/ 85 h 157"/>
                  <a:gd name="T8" fmla="*/ 76 w 176"/>
                  <a:gd name="T9" fmla="*/ 90 h 157"/>
                  <a:gd name="T10" fmla="*/ 73 w 176"/>
                  <a:gd name="T11" fmla="*/ 85 h 157"/>
                  <a:gd name="T12" fmla="*/ 85 w 176"/>
                  <a:gd name="T13" fmla="*/ 76 h 157"/>
                  <a:gd name="T14" fmla="*/ 89 w 176"/>
                  <a:gd name="T15" fmla="*/ 95 h 157"/>
                  <a:gd name="T16" fmla="*/ 91 w 176"/>
                  <a:gd name="T17" fmla="*/ 77 h 157"/>
                  <a:gd name="T18" fmla="*/ 129 w 176"/>
                  <a:gd name="T19" fmla="*/ 55 h 157"/>
                  <a:gd name="T20" fmla="*/ 104 w 176"/>
                  <a:gd name="T21" fmla="*/ 32 h 157"/>
                  <a:gd name="T22" fmla="*/ 103 w 176"/>
                  <a:gd name="T23" fmla="*/ 28 h 157"/>
                  <a:gd name="T24" fmla="*/ 112 w 176"/>
                  <a:gd name="T25" fmla="*/ 6 h 157"/>
                  <a:gd name="T26" fmla="*/ 60 w 176"/>
                  <a:gd name="T27" fmla="*/ 6 h 157"/>
                  <a:gd name="T28" fmla="*/ 70 w 176"/>
                  <a:gd name="T29" fmla="*/ 30 h 157"/>
                  <a:gd name="T30" fmla="*/ 73 w 176"/>
                  <a:gd name="T31" fmla="*/ 33 h 157"/>
                  <a:gd name="T32" fmla="*/ 57 w 176"/>
                  <a:gd name="T33" fmla="*/ 156 h 157"/>
                  <a:gd name="T34" fmla="*/ 118 w 176"/>
                  <a:gd name="T35" fmla="*/ 156 h 157"/>
                  <a:gd name="T36" fmla="*/ 114 w 176"/>
                  <a:gd name="T37" fmla="*/ 114 h 157"/>
                  <a:gd name="T38" fmla="*/ 101 w 176"/>
                  <a:gd name="T39" fmla="*/ 129 h 157"/>
                  <a:gd name="T40" fmla="*/ 98 w 176"/>
                  <a:gd name="T41" fmla="*/ 136 h 157"/>
                  <a:gd name="T42" fmla="*/ 91 w 176"/>
                  <a:gd name="T43" fmla="*/ 136 h 157"/>
                  <a:gd name="T44" fmla="*/ 89 w 176"/>
                  <a:gd name="T45" fmla="*/ 132 h 157"/>
                  <a:gd name="T46" fmla="*/ 86 w 176"/>
                  <a:gd name="T47" fmla="*/ 136 h 157"/>
                  <a:gd name="T48" fmla="*/ 78 w 176"/>
                  <a:gd name="T49" fmla="*/ 136 h 157"/>
                  <a:gd name="T50" fmla="*/ 71 w 176"/>
                  <a:gd name="T51" fmla="*/ 127 h 157"/>
                  <a:gd name="T52" fmla="*/ 67 w 176"/>
                  <a:gd name="T53" fmla="*/ 108 h 157"/>
                  <a:gd name="T54" fmla="*/ 77 w 176"/>
                  <a:gd name="T55" fmla="*/ 122 h 157"/>
                  <a:gd name="T56" fmla="*/ 72 w 176"/>
                  <a:gd name="T57" fmla="*/ 102 h 157"/>
                  <a:gd name="T58" fmla="*/ 63 w 176"/>
                  <a:gd name="T59" fmla="*/ 87 h 157"/>
                  <a:gd name="T60" fmla="*/ 71 w 176"/>
                  <a:gd name="T61" fmla="*/ 73 h 157"/>
                  <a:gd name="T62" fmla="*/ 77 w 176"/>
                  <a:gd name="T63" fmla="*/ 63 h 157"/>
                  <a:gd name="T64" fmla="*/ 85 w 176"/>
                  <a:gd name="T65" fmla="*/ 63 h 157"/>
                  <a:gd name="T66" fmla="*/ 87 w 176"/>
                  <a:gd name="T67" fmla="*/ 68 h 157"/>
                  <a:gd name="T68" fmla="*/ 91 w 176"/>
                  <a:gd name="T69" fmla="*/ 63 h 157"/>
                  <a:gd name="T70" fmla="*/ 99 w 176"/>
                  <a:gd name="T71" fmla="*/ 63 h 157"/>
                  <a:gd name="T72" fmla="*/ 100 w 176"/>
                  <a:gd name="T73" fmla="*/ 71 h 157"/>
                  <a:gd name="T74" fmla="*/ 112 w 176"/>
                  <a:gd name="T75" fmla="*/ 87 h 157"/>
                  <a:gd name="T76" fmla="*/ 103 w 176"/>
                  <a:gd name="T77" fmla="*/ 86 h 157"/>
                  <a:gd name="T78" fmla="*/ 100 w 176"/>
                  <a:gd name="T79" fmla="*/ 98 h 157"/>
                  <a:gd name="T80" fmla="*/ 112 w 176"/>
                  <a:gd name="T81" fmla="*/ 106 h 157"/>
                  <a:gd name="T82" fmla="*/ 101 w 176"/>
                  <a:gd name="T83" fmla="*/ 111 h 157"/>
                  <a:gd name="T84" fmla="*/ 99 w 176"/>
                  <a:gd name="T85" fmla="*/ 123 h 157"/>
                  <a:gd name="T86" fmla="*/ 104 w 176"/>
                  <a:gd name="T87" fmla="*/ 1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57">
                    <a:moveTo>
                      <a:pt x="85" y="106"/>
                    </a:moveTo>
                    <a:cubicBezTo>
                      <a:pt x="85" y="125"/>
                      <a:pt x="85" y="125"/>
                      <a:pt x="85" y="125"/>
                    </a:cubicBezTo>
                    <a:cubicBezTo>
                      <a:pt x="87" y="125"/>
                      <a:pt x="88" y="125"/>
                      <a:pt x="89" y="125"/>
                    </a:cubicBezTo>
                    <a:cubicBezTo>
                      <a:pt x="90" y="125"/>
                      <a:pt x="90" y="125"/>
                      <a:pt x="91" y="125"/>
                    </a:cubicBezTo>
                    <a:cubicBezTo>
                      <a:pt x="91" y="108"/>
                      <a:pt x="91" y="108"/>
                      <a:pt x="91" y="108"/>
                    </a:cubicBezTo>
                    <a:cubicBezTo>
                      <a:pt x="90" y="108"/>
                      <a:pt x="90" y="108"/>
                      <a:pt x="89" y="108"/>
                    </a:cubicBezTo>
                    <a:cubicBezTo>
                      <a:pt x="88" y="107"/>
                      <a:pt x="86" y="107"/>
                      <a:pt x="85" y="106"/>
                    </a:cubicBezTo>
                    <a:close/>
                    <a:moveTo>
                      <a:pt x="73" y="85"/>
                    </a:moveTo>
                    <a:cubicBezTo>
                      <a:pt x="73" y="86"/>
                      <a:pt x="73" y="88"/>
                      <a:pt x="74" y="89"/>
                    </a:cubicBezTo>
                    <a:cubicBezTo>
                      <a:pt x="75" y="89"/>
                      <a:pt x="75" y="90"/>
                      <a:pt x="76" y="90"/>
                    </a:cubicBezTo>
                    <a:cubicBezTo>
                      <a:pt x="76" y="79"/>
                      <a:pt x="76" y="79"/>
                      <a:pt x="76" y="79"/>
                    </a:cubicBezTo>
                    <a:cubicBezTo>
                      <a:pt x="74" y="81"/>
                      <a:pt x="73" y="83"/>
                      <a:pt x="73" y="85"/>
                    </a:cubicBezTo>
                    <a:close/>
                    <a:moveTo>
                      <a:pt x="88" y="76"/>
                    </a:moveTo>
                    <a:cubicBezTo>
                      <a:pt x="87" y="76"/>
                      <a:pt x="86" y="76"/>
                      <a:pt x="85" y="76"/>
                    </a:cubicBezTo>
                    <a:cubicBezTo>
                      <a:pt x="85" y="94"/>
                      <a:pt x="85" y="94"/>
                      <a:pt x="85" y="94"/>
                    </a:cubicBezTo>
                    <a:cubicBezTo>
                      <a:pt x="86" y="94"/>
                      <a:pt x="87" y="94"/>
                      <a:pt x="89" y="95"/>
                    </a:cubicBezTo>
                    <a:cubicBezTo>
                      <a:pt x="90" y="95"/>
                      <a:pt x="90" y="95"/>
                      <a:pt x="91" y="95"/>
                    </a:cubicBezTo>
                    <a:cubicBezTo>
                      <a:pt x="91" y="77"/>
                      <a:pt x="91" y="77"/>
                      <a:pt x="91" y="77"/>
                    </a:cubicBezTo>
                    <a:cubicBezTo>
                      <a:pt x="90" y="76"/>
                      <a:pt x="89" y="76"/>
                      <a:pt x="88" y="76"/>
                    </a:cubicBezTo>
                    <a:close/>
                    <a:moveTo>
                      <a:pt x="129" y="55"/>
                    </a:moveTo>
                    <a:cubicBezTo>
                      <a:pt x="122" y="48"/>
                      <a:pt x="105" y="38"/>
                      <a:pt x="104" y="33"/>
                    </a:cubicBezTo>
                    <a:cubicBezTo>
                      <a:pt x="104" y="33"/>
                      <a:pt x="104" y="32"/>
                      <a:pt x="104" y="32"/>
                    </a:cubicBezTo>
                    <a:cubicBezTo>
                      <a:pt x="105" y="32"/>
                      <a:pt x="106" y="31"/>
                      <a:pt x="106" y="30"/>
                    </a:cubicBezTo>
                    <a:cubicBezTo>
                      <a:pt x="106" y="29"/>
                      <a:pt x="105" y="28"/>
                      <a:pt x="103" y="28"/>
                    </a:cubicBezTo>
                    <a:cubicBezTo>
                      <a:pt x="103" y="28"/>
                      <a:pt x="103" y="28"/>
                      <a:pt x="103" y="28"/>
                    </a:cubicBezTo>
                    <a:cubicBezTo>
                      <a:pt x="103" y="23"/>
                      <a:pt x="108" y="21"/>
                      <a:pt x="112" y="6"/>
                    </a:cubicBezTo>
                    <a:cubicBezTo>
                      <a:pt x="95" y="1"/>
                      <a:pt x="95" y="5"/>
                      <a:pt x="82" y="11"/>
                    </a:cubicBezTo>
                    <a:cubicBezTo>
                      <a:pt x="72" y="13"/>
                      <a:pt x="73" y="0"/>
                      <a:pt x="60" y="6"/>
                    </a:cubicBezTo>
                    <a:cubicBezTo>
                      <a:pt x="67" y="19"/>
                      <a:pt x="72" y="23"/>
                      <a:pt x="73" y="28"/>
                    </a:cubicBezTo>
                    <a:cubicBezTo>
                      <a:pt x="71" y="28"/>
                      <a:pt x="70" y="29"/>
                      <a:pt x="70" y="30"/>
                    </a:cubicBezTo>
                    <a:cubicBezTo>
                      <a:pt x="70" y="31"/>
                      <a:pt x="71" y="32"/>
                      <a:pt x="73" y="32"/>
                    </a:cubicBezTo>
                    <a:cubicBezTo>
                      <a:pt x="73" y="32"/>
                      <a:pt x="73" y="32"/>
                      <a:pt x="73" y="33"/>
                    </a:cubicBezTo>
                    <a:cubicBezTo>
                      <a:pt x="71" y="38"/>
                      <a:pt x="54" y="48"/>
                      <a:pt x="47" y="55"/>
                    </a:cubicBezTo>
                    <a:cubicBezTo>
                      <a:pt x="31" y="70"/>
                      <a:pt x="0" y="154"/>
                      <a:pt x="57" y="156"/>
                    </a:cubicBezTo>
                    <a:cubicBezTo>
                      <a:pt x="84" y="157"/>
                      <a:pt x="88" y="157"/>
                      <a:pt x="88" y="157"/>
                    </a:cubicBezTo>
                    <a:cubicBezTo>
                      <a:pt x="88" y="157"/>
                      <a:pt x="91" y="157"/>
                      <a:pt x="118" y="156"/>
                    </a:cubicBezTo>
                    <a:cubicBezTo>
                      <a:pt x="176" y="154"/>
                      <a:pt x="144" y="70"/>
                      <a:pt x="129" y="55"/>
                    </a:cubicBezTo>
                    <a:close/>
                    <a:moveTo>
                      <a:pt x="114" y="114"/>
                    </a:moveTo>
                    <a:cubicBezTo>
                      <a:pt x="113" y="117"/>
                      <a:pt x="112" y="120"/>
                      <a:pt x="110" y="123"/>
                    </a:cubicBezTo>
                    <a:cubicBezTo>
                      <a:pt x="108" y="126"/>
                      <a:pt x="105" y="128"/>
                      <a:pt x="101" y="129"/>
                    </a:cubicBezTo>
                    <a:cubicBezTo>
                      <a:pt x="100" y="130"/>
                      <a:pt x="99" y="130"/>
                      <a:pt x="99" y="130"/>
                    </a:cubicBezTo>
                    <a:cubicBezTo>
                      <a:pt x="98" y="136"/>
                      <a:pt x="98" y="136"/>
                      <a:pt x="98" y="136"/>
                    </a:cubicBezTo>
                    <a:cubicBezTo>
                      <a:pt x="98" y="138"/>
                      <a:pt x="96" y="139"/>
                      <a:pt x="94" y="139"/>
                    </a:cubicBezTo>
                    <a:cubicBezTo>
                      <a:pt x="92" y="139"/>
                      <a:pt x="91" y="138"/>
                      <a:pt x="91" y="136"/>
                    </a:cubicBezTo>
                    <a:cubicBezTo>
                      <a:pt x="91" y="132"/>
                      <a:pt x="91" y="132"/>
                      <a:pt x="91" y="132"/>
                    </a:cubicBezTo>
                    <a:cubicBezTo>
                      <a:pt x="90" y="132"/>
                      <a:pt x="89" y="132"/>
                      <a:pt x="89" y="132"/>
                    </a:cubicBezTo>
                    <a:cubicBezTo>
                      <a:pt x="88" y="132"/>
                      <a:pt x="87" y="132"/>
                      <a:pt x="86" y="132"/>
                    </a:cubicBezTo>
                    <a:cubicBezTo>
                      <a:pt x="86" y="136"/>
                      <a:pt x="86" y="136"/>
                      <a:pt x="86" y="136"/>
                    </a:cubicBezTo>
                    <a:cubicBezTo>
                      <a:pt x="86" y="138"/>
                      <a:pt x="84" y="139"/>
                      <a:pt x="82" y="139"/>
                    </a:cubicBezTo>
                    <a:cubicBezTo>
                      <a:pt x="80" y="139"/>
                      <a:pt x="78" y="138"/>
                      <a:pt x="78" y="136"/>
                    </a:cubicBezTo>
                    <a:cubicBezTo>
                      <a:pt x="78" y="130"/>
                      <a:pt x="78" y="130"/>
                      <a:pt x="78" y="130"/>
                    </a:cubicBezTo>
                    <a:cubicBezTo>
                      <a:pt x="75" y="129"/>
                      <a:pt x="73" y="128"/>
                      <a:pt x="71" y="127"/>
                    </a:cubicBezTo>
                    <a:cubicBezTo>
                      <a:pt x="67" y="124"/>
                      <a:pt x="64" y="119"/>
                      <a:pt x="63" y="113"/>
                    </a:cubicBezTo>
                    <a:cubicBezTo>
                      <a:pt x="62" y="110"/>
                      <a:pt x="64" y="108"/>
                      <a:pt x="67" y="108"/>
                    </a:cubicBezTo>
                    <a:cubicBezTo>
                      <a:pt x="69" y="109"/>
                      <a:pt x="72" y="111"/>
                      <a:pt x="72" y="114"/>
                    </a:cubicBezTo>
                    <a:cubicBezTo>
                      <a:pt x="73" y="117"/>
                      <a:pt x="75" y="120"/>
                      <a:pt x="77" y="122"/>
                    </a:cubicBezTo>
                    <a:cubicBezTo>
                      <a:pt x="76" y="103"/>
                      <a:pt x="76" y="103"/>
                      <a:pt x="76" y="103"/>
                    </a:cubicBezTo>
                    <a:cubicBezTo>
                      <a:pt x="74" y="103"/>
                      <a:pt x="73" y="102"/>
                      <a:pt x="72" y="102"/>
                    </a:cubicBezTo>
                    <a:cubicBezTo>
                      <a:pt x="69" y="100"/>
                      <a:pt x="67" y="98"/>
                      <a:pt x="65" y="95"/>
                    </a:cubicBezTo>
                    <a:cubicBezTo>
                      <a:pt x="64" y="93"/>
                      <a:pt x="63" y="90"/>
                      <a:pt x="63" y="87"/>
                    </a:cubicBezTo>
                    <a:cubicBezTo>
                      <a:pt x="64" y="84"/>
                      <a:pt x="64" y="81"/>
                      <a:pt x="66" y="79"/>
                    </a:cubicBezTo>
                    <a:cubicBezTo>
                      <a:pt x="67" y="77"/>
                      <a:pt x="69" y="75"/>
                      <a:pt x="71" y="73"/>
                    </a:cubicBezTo>
                    <a:cubicBezTo>
                      <a:pt x="72" y="72"/>
                      <a:pt x="74" y="71"/>
                      <a:pt x="77" y="70"/>
                    </a:cubicBezTo>
                    <a:cubicBezTo>
                      <a:pt x="77" y="63"/>
                      <a:pt x="77" y="63"/>
                      <a:pt x="77" y="63"/>
                    </a:cubicBezTo>
                    <a:cubicBezTo>
                      <a:pt x="78" y="62"/>
                      <a:pt x="79" y="60"/>
                      <a:pt x="82" y="60"/>
                    </a:cubicBezTo>
                    <a:cubicBezTo>
                      <a:pt x="84" y="60"/>
                      <a:pt x="85" y="61"/>
                      <a:pt x="85" y="63"/>
                    </a:cubicBezTo>
                    <a:cubicBezTo>
                      <a:pt x="85" y="68"/>
                      <a:pt x="85" y="68"/>
                      <a:pt x="85" y="68"/>
                    </a:cubicBezTo>
                    <a:cubicBezTo>
                      <a:pt x="86" y="68"/>
                      <a:pt x="86" y="68"/>
                      <a:pt x="87" y="68"/>
                    </a:cubicBezTo>
                    <a:cubicBezTo>
                      <a:pt x="88" y="68"/>
                      <a:pt x="90" y="68"/>
                      <a:pt x="91" y="69"/>
                    </a:cubicBezTo>
                    <a:cubicBezTo>
                      <a:pt x="91" y="63"/>
                      <a:pt x="91" y="63"/>
                      <a:pt x="91" y="63"/>
                    </a:cubicBezTo>
                    <a:cubicBezTo>
                      <a:pt x="91" y="61"/>
                      <a:pt x="92" y="60"/>
                      <a:pt x="95" y="60"/>
                    </a:cubicBezTo>
                    <a:cubicBezTo>
                      <a:pt x="97" y="60"/>
                      <a:pt x="99" y="62"/>
                      <a:pt x="99" y="63"/>
                    </a:cubicBezTo>
                    <a:cubicBezTo>
                      <a:pt x="99" y="70"/>
                      <a:pt x="99" y="70"/>
                      <a:pt x="99" y="70"/>
                    </a:cubicBezTo>
                    <a:cubicBezTo>
                      <a:pt x="100" y="70"/>
                      <a:pt x="100" y="70"/>
                      <a:pt x="100" y="71"/>
                    </a:cubicBezTo>
                    <a:cubicBezTo>
                      <a:pt x="104" y="72"/>
                      <a:pt x="106" y="74"/>
                      <a:pt x="108" y="76"/>
                    </a:cubicBezTo>
                    <a:cubicBezTo>
                      <a:pt x="110" y="79"/>
                      <a:pt x="112" y="83"/>
                      <a:pt x="112" y="87"/>
                    </a:cubicBezTo>
                    <a:cubicBezTo>
                      <a:pt x="113" y="90"/>
                      <a:pt x="111" y="92"/>
                      <a:pt x="108" y="92"/>
                    </a:cubicBezTo>
                    <a:cubicBezTo>
                      <a:pt x="105" y="92"/>
                      <a:pt x="103" y="89"/>
                      <a:pt x="103" y="86"/>
                    </a:cubicBezTo>
                    <a:cubicBezTo>
                      <a:pt x="102" y="84"/>
                      <a:pt x="101" y="83"/>
                      <a:pt x="100" y="81"/>
                    </a:cubicBezTo>
                    <a:cubicBezTo>
                      <a:pt x="100" y="98"/>
                      <a:pt x="100" y="98"/>
                      <a:pt x="100" y="98"/>
                    </a:cubicBezTo>
                    <a:cubicBezTo>
                      <a:pt x="103" y="99"/>
                      <a:pt x="105" y="100"/>
                      <a:pt x="106" y="100"/>
                    </a:cubicBezTo>
                    <a:cubicBezTo>
                      <a:pt x="109" y="101"/>
                      <a:pt x="111" y="103"/>
                      <a:pt x="112" y="106"/>
                    </a:cubicBezTo>
                    <a:cubicBezTo>
                      <a:pt x="113" y="108"/>
                      <a:pt x="114" y="111"/>
                      <a:pt x="114" y="114"/>
                    </a:cubicBezTo>
                    <a:close/>
                    <a:moveTo>
                      <a:pt x="101" y="111"/>
                    </a:moveTo>
                    <a:cubicBezTo>
                      <a:pt x="101" y="111"/>
                      <a:pt x="100" y="111"/>
                      <a:pt x="100" y="111"/>
                    </a:cubicBezTo>
                    <a:cubicBezTo>
                      <a:pt x="99" y="123"/>
                      <a:pt x="99" y="123"/>
                      <a:pt x="99" y="123"/>
                    </a:cubicBezTo>
                    <a:cubicBezTo>
                      <a:pt x="99" y="123"/>
                      <a:pt x="99" y="123"/>
                      <a:pt x="100" y="122"/>
                    </a:cubicBezTo>
                    <a:cubicBezTo>
                      <a:pt x="102" y="121"/>
                      <a:pt x="103" y="118"/>
                      <a:pt x="104" y="116"/>
                    </a:cubicBezTo>
                    <a:cubicBezTo>
                      <a:pt x="104" y="114"/>
                      <a:pt x="103" y="112"/>
                      <a:pt x="101" y="111"/>
                    </a:cubicBezTo>
                    <a:close/>
                  </a:path>
                </a:pathLst>
              </a:custGeom>
              <a:solidFill>
                <a:srgbClr val="D767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1" name="矩形 40"/>
          <p:cNvSpPr/>
          <p:nvPr/>
        </p:nvSpPr>
        <p:spPr>
          <a:xfrm>
            <a:off x="1352550" y="5206772"/>
            <a:ext cx="375920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第一期投资将于</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201</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13</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日进入，用于</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开发与推广，第二期预计将</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201</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日进入，具体占比视第一期财务状况决定。</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6733778" y="5301782"/>
            <a:ext cx="4398168" cy="646331"/>
          </a:xfrm>
          <a:prstGeom prst="rect">
            <a:avLst/>
          </a:prstGeom>
          <a:noFill/>
        </p:spPr>
        <p:txBody>
          <a:bodyPr wrap="square" rtlCol="0">
            <a:spAutoFit/>
          </a:bodyPr>
          <a:lstStyle/>
          <a:p>
            <a:pPr>
              <a:lnSpc>
                <a:spcPct val="15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第一期投资将主要用在以下方面：技术开发占比为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60%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、推广拓展占比为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、设计成本占比</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、人力占比</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49544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40380"/>
            <a:ext cx="2597150" cy="584775"/>
          </a:xfrm>
          <a:prstGeom prst="rect">
            <a:avLst/>
          </a:prstGeom>
          <a:noFill/>
        </p:spPr>
        <p:txBody>
          <a:bodyPr wrap="square" rtlCol="0">
            <a:spAutoFit/>
          </a:bodyPr>
          <a:lstStyle/>
          <a:p>
            <a:pPr algn="ctr"/>
            <a:r>
              <a:rPr lang="en-US" altLang="zh-CN" sz="3200" b="1" dirty="0" smtClean="0">
                <a:solidFill>
                  <a:srgbClr val="D76739"/>
                </a:solidFill>
                <a:latin typeface="微软雅黑" panose="020B0503020204020204" pitchFamily="34" charset="-122"/>
                <a:ea typeface="微软雅黑" panose="020B0503020204020204" pitchFamily="34" charset="-122"/>
              </a:rPr>
              <a:t>SWOT</a:t>
            </a:r>
            <a:r>
              <a:rPr lang="zh-CN" altLang="en-US" sz="3200" b="1" dirty="0" smtClean="0">
                <a:solidFill>
                  <a:srgbClr val="D76739"/>
                </a:solidFill>
                <a:latin typeface="微软雅黑" panose="020B0503020204020204" pitchFamily="34" charset="-122"/>
                <a:ea typeface="微软雅黑" panose="020B0503020204020204" pitchFamily="34" charset="-122"/>
              </a:rPr>
              <a:t>分析</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1350963" y="1739900"/>
            <a:ext cx="9390062" cy="3932595"/>
            <a:chOff x="1350963" y="1765300"/>
            <a:chExt cx="9390062" cy="3932595"/>
          </a:xfrm>
        </p:grpSpPr>
        <p:sp>
          <p:nvSpPr>
            <p:cNvPr id="6" name="矩形 5"/>
            <p:cNvSpPr/>
            <p:nvPr/>
          </p:nvSpPr>
          <p:spPr>
            <a:xfrm>
              <a:off x="1460500" y="1765300"/>
              <a:ext cx="4610100" cy="1968500"/>
            </a:xfrm>
            <a:prstGeom prst="rect">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70600" y="3729395"/>
              <a:ext cx="4610100" cy="1968500"/>
            </a:xfrm>
            <a:prstGeom prst="rect">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70600" y="1765300"/>
              <a:ext cx="4610100" cy="1968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60500" y="3729395"/>
              <a:ext cx="4610100" cy="1968500"/>
            </a:xfrm>
            <a:prstGeom prst="rect">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5372100" y="2603500"/>
              <a:ext cx="1689100" cy="292100"/>
            </a:xfrm>
            <a:prstGeom prst="triangle">
              <a:avLst/>
            </a:prstGeom>
            <a:solidFill>
              <a:srgbClr val="F0D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7531100" y="3729395"/>
              <a:ext cx="1689100" cy="292100"/>
            </a:xfrm>
            <a:prstGeom prst="triangl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00000">
              <a:off x="5080000" y="4573945"/>
              <a:ext cx="1689100" cy="292100"/>
            </a:xfrm>
            <a:prstGeom prst="triangle">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2921000" y="3437295"/>
              <a:ext cx="1689100" cy="292100"/>
            </a:xfrm>
            <a:prstGeom prst="triangle">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350963" y="2099746"/>
              <a:ext cx="1231900" cy="1200329"/>
            </a:xfrm>
            <a:prstGeom prst="rect">
              <a:avLst/>
            </a:prstGeom>
            <a:noFill/>
          </p:spPr>
          <p:txBody>
            <a:bodyPr wrap="square" rtlCol="0">
              <a:spAutoFit/>
            </a:bodyPr>
            <a:lstStyle/>
            <a:p>
              <a:pPr algn="ctr"/>
              <a:r>
                <a:rPr lang="en-US" altLang="zh-CN" sz="7200" dirty="0" smtClean="0">
                  <a:solidFill>
                    <a:schemeClr val="bg1"/>
                  </a:solidFill>
                  <a:latin typeface="微软雅黑" panose="020B0503020204020204" pitchFamily="34" charset="-122"/>
                  <a:ea typeface="微软雅黑" panose="020B0503020204020204" pitchFamily="34" charset="-122"/>
                </a:rPr>
                <a:t>S</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509125" y="2202576"/>
              <a:ext cx="1231900" cy="1200329"/>
            </a:xfrm>
            <a:prstGeom prst="rect">
              <a:avLst/>
            </a:prstGeom>
            <a:noFill/>
          </p:spPr>
          <p:txBody>
            <a:bodyPr wrap="square" rtlCol="0">
              <a:spAutoFit/>
            </a:bodyPr>
            <a:lstStyle/>
            <a:p>
              <a:r>
                <a:rPr lang="en-US" altLang="zh-CN" sz="7200" dirty="0" smtClean="0">
                  <a:solidFill>
                    <a:schemeClr val="bg1"/>
                  </a:solidFill>
                  <a:latin typeface="微软雅黑" panose="020B0503020204020204" pitchFamily="34" charset="-122"/>
                  <a:ea typeface="微软雅黑" panose="020B0503020204020204" pitchFamily="34" charset="-122"/>
                </a:rPr>
                <a:t>W</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9483725" y="4157046"/>
              <a:ext cx="1231900" cy="1200329"/>
            </a:xfrm>
            <a:prstGeom prst="rect">
              <a:avLst/>
            </a:prstGeom>
            <a:noFill/>
          </p:spPr>
          <p:txBody>
            <a:bodyPr wrap="square" rtlCol="0">
              <a:spAutoFit/>
            </a:bodyPr>
            <a:lstStyle>
              <a:defPPr>
                <a:defRPr lang="zh-CN"/>
              </a:defPPr>
              <a:lvl1pPr algn="ctr">
                <a:defRPr sz="7200">
                  <a:solidFill>
                    <a:schemeClr val="bg1"/>
                  </a:solidFill>
                  <a:latin typeface="微软雅黑" panose="020B0503020204020204" pitchFamily="34" charset="-122"/>
                  <a:ea typeface="微软雅黑" panose="020B0503020204020204" pitchFamily="34" charset="-122"/>
                </a:defRPr>
              </a:lvl1pPr>
            </a:lstStyle>
            <a:p>
              <a:r>
                <a:rPr lang="en-US" altLang="zh-CN" dirty="0"/>
                <a:t>T</a:t>
              </a:r>
              <a:endParaRPr lang="zh-CN" altLang="en-US" dirty="0"/>
            </a:p>
          </p:txBody>
        </p:sp>
        <p:sp>
          <p:nvSpPr>
            <p:cNvPr id="18" name="文本框 17"/>
            <p:cNvSpPr txBox="1"/>
            <p:nvPr/>
          </p:nvSpPr>
          <p:spPr>
            <a:xfrm>
              <a:off x="1385888" y="4207957"/>
              <a:ext cx="1231900" cy="1200329"/>
            </a:xfrm>
            <a:prstGeom prst="rect">
              <a:avLst/>
            </a:prstGeom>
            <a:noFill/>
          </p:spPr>
          <p:txBody>
            <a:bodyPr wrap="square" rtlCol="0">
              <a:spAutoFit/>
            </a:bodyPr>
            <a:lstStyle/>
            <a:p>
              <a:pPr algn="ctr"/>
              <a:r>
                <a:rPr lang="en-US" altLang="zh-CN" sz="7200" dirty="0" smtClean="0">
                  <a:solidFill>
                    <a:schemeClr val="bg1"/>
                  </a:solidFill>
                  <a:latin typeface="微软雅黑" panose="020B0503020204020204" pitchFamily="34" charset="-122"/>
                  <a:ea typeface="微软雅黑" panose="020B0503020204020204" pitchFamily="34" charset="-122"/>
                </a:rPr>
                <a:t>O</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2736850" y="1916351"/>
              <a:ext cx="2495550" cy="553998"/>
            </a:xfrm>
            <a:prstGeom prst="rect">
              <a:avLst/>
            </a:prstGeom>
            <a:noFill/>
          </p:spPr>
          <p:txBody>
            <a:bodyPr wrap="square" rtlCol="0">
              <a:spAutoFit/>
            </a:bodyPr>
            <a:lstStyle/>
            <a:p>
              <a:pP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我们的优势有哪些？</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6699250" y="1854160"/>
              <a:ext cx="2495550" cy="553998"/>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我们的劣势有哪些？</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2692400" y="5010547"/>
              <a:ext cx="2495550" cy="553998"/>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我们的机会有哪些？</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6661150" y="5010547"/>
              <a:ext cx="2495550" cy="499624"/>
            </a:xfrm>
            <a:prstGeom prst="rect">
              <a:avLst/>
            </a:prstGeom>
            <a:noFill/>
          </p:spPr>
          <p:txBody>
            <a:bodyPr wrap="square" rtlCol="0">
              <a:spAutoFit/>
            </a:bodyPr>
            <a:lstStyle/>
            <a:p>
              <a:pP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我们的威胁有哪些？</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6378575" y="2479575"/>
              <a:ext cx="3213100" cy="923330"/>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       企业</a:t>
              </a:r>
              <a:r>
                <a:rPr lang="zh-CN" altLang="en-US" sz="1200" dirty="0">
                  <a:solidFill>
                    <a:schemeClr val="bg1"/>
                  </a:solidFill>
                  <a:latin typeface="微软雅黑" panose="020B0503020204020204" pitchFamily="34" charset="-122"/>
                  <a:ea typeface="微软雅黑" panose="020B0503020204020204" pitchFamily="34" charset="-122"/>
                </a:rPr>
                <a:t>决策层只重视当前战术和策略，忽视长远</a:t>
              </a:r>
              <a:r>
                <a:rPr lang="zh-CN" altLang="en-US" sz="1200" dirty="0" smtClean="0">
                  <a:solidFill>
                    <a:schemeClr val="bg1"/>
                  </a:solidFill>
                  <a:latin typeface="微软雅黑" panose="020B0503020204020204" pitchFamily="34" charset="-122"/>
                  <a:ea typeface="微软雅黑" panose="020B0503020204020204" pitchFamily="34" charset="-122"/>
                </a:rPr>
                <a:t>战略</a:t>
              </a:r>
              <a:r>
                <a:rPr lang="zh-CN" altLang="en-US" sz="1200" dirty="0">
                  <a:solidFill>
                    <a:schemeClr val="bg1"/>
                  </a:solidFill>
                  <a:latin typeface="微软雅黑" panose="020B0503020204020204" pitchFamily="34" charset="-122"/>
                  <a:ea typeface="微软雅黑" panose="020B0503020204020204" pitchFamily="34" charset="-122"/>
                </a:rPr>
                <a:t>，湮没在日常经营性事物中，不能统观</a:t>
              </a:r>
              <a:r>
                <a:rPr lang="zh-CN" altLang="en-US" sz="1200" dirty="0" smtClean="0">
                  <a:solidFill>
                    <a:schemeClr val="bg1"/>
                  </a:solidFill>
                  <a:latin typeface="微软雅黑" panose="020B0503020204020204" pitchFamily="34" charset="-122"/>
                  <a:ea typeface="微软雅黑" panose="020B0503020204020204" pitchFamily="34" charset="-122"/>
                </a:rPr>
                <a:t>大局</a:t>
              </a:r>
              <a:r>
                <a:rPr lang="zh-CN" altLang="en-US" sz="1200" dirty="0">
                  <a:solidFill>
                    <a:schemeClr val="bg1"/>
                  </a:solidFill>
                  <a:latin typeface="微软雅黑" panose="020B0503020204020204" pitchFamily="34" charset="-122"/>
                  <a:ea typeface="微软雅黑" panose="020B0503020204020204" pitchFamily="34" charset="-122"/>
                </a:rPr>
                <a:t>。</a:t>
              </a:r>
            </a:p>
          </p:txBody>
        </p:sp>
        <p:sp>
          <p:nvSpPr>
            <p:cNvPr id="27" name="矩形 26"/>
            <p:cNvSpPr/>
            <p:nvPr/>
          </p:nvSpPr>
          <p:spPr>
            <a:xfrm>
              <a:off x="2428875" y="2509560"/>
              <a:ext cx="339725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在</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保留原有</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大部分</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业务和实现业绩稳步增长的</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同时，</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继承了</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绝大部分的客户资源、保持良好的客户关系，在市场上占领了绝对的优势。</a:t>
              </a:r>
            </a:p>
          </p:txBody>
        </p:sp>
        <p:sp>
          <p:nvSpPr>
            <p:cNvPr id="28" name="矩形 27"/>
            <p:cNvSpPr/>
            <p:nvPr/>
          </p:nvSpPr>
          <p:spPr>
            <a:xfrm>
              <a:off x="2492375" y="4043005"/>
              <a:ext cx="3298825" cy="923330"/>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      中国加入</a:t>
              </a:r>
              <a:r>
                <a:rPr lang="en-US" altLang="zh-CN" sz="1200" dirty="0" smtClean="0">
                  <a:solidFill>
                    <a:schemeClr val="bg1"/>
                  </a:solidFill>
                  <a:latin typeface="微软雅黑" panose="020B0503020204020204" pitchFamily="34" charset="-122"/>
                  <a:ea typeface="微软雅黑" panose="020B0503020204020204" pitchFamily="34" charset="-122"/>
                </a:rPr>
                <a:t>WTO</a:t>
              </a:r>
              <a:r>
                <a:rPr lang="zh-CN" altLang="en-US" sz="1200" dirty="0" smtClean="0">
                  <a:solidFill>
                    <a:schemeClr val="bg1"/>
                  </a:solidFill>
                  <a:latin typeface="微软雅黑" panose="020B0503020204020204" pitchFamily="34" charset="-122"/>
                  <a:ea typeface="微软雅黑" panose="020B0503020204020204" pitchFamily="34" charset="-122"/>
                </a:rPr>
                <a:t>后市场</a:t>
              </a:r>
              <a:r>
                <a:rPr lang="zh-CN" altLang="en-US" sz="1200" dirty="0">
                  <a:solidFill>
                    <a:schemeClr val="bg1"/>
                  </a:solidFill>
                  <a:latin typeface="微软雅黑" panose="020B0503020204020204" pitchFamily="34" charset="-122"/>
                  <a:ea typeface="微软雅黑" panose="020B0503020204020204" pitchFamily="34" charset="-122"/>
                </a:rPr>
                <a:t>逐步对外开放，将加快企业的国际化进程，有利于企业</a:t>
              </a:r>
              <a:r>
                <a:rPr lang="zh-CN" altLang="en-US" sz="1200" dirty="0" smtClean="0">
                  <a:solidFill>
                    <a:schemeClr val="bg1"/>
                  </a:solidFill>
                  <a:latin typeface="微软雅黑" panose="020B0503020204020204" pitchFamily="34" charset="-122"/>
                  <a:ea typeface="微软雅黑" panose="020B0503020204020204" pitchFamily="34" charset="-122"/>
                </a:rPr>
                <a:t>的经营管理、</a:t>
              </a:r>
              <a:r>
                <a:rPr lang="zh-CN" altLang="en-US" sz="1200" dirty="0">
                  <a:solidFill>
                    <a:schemeClr val="bg1"/>
                  </a:solidFill>
                  <a:latin typeface="微软雅黑" panose="020B0503020204020204" pitchFamily="34" charset="-122"/>
                  <a:ea typeface="微软雅黑" panose="020B0503020204020204" pitchFamily="34" charset="-122"/>
                </a:rPr>
                <a:t>运作机制、人才培养与国际接轨。</a:t>
              </a:r>
            </a:p>
          </p:txBody>
        </p:sp>
        <p:cxnSp>
          <p:nvCxnSpPr>
            <p:cNvPr id="30" name="直接连接符 29"/>
            <p:cNvCxnSpPr/>
            <p:nvPr/>
          </p:nvCxnSpPr>
          <p:spPr>
            <a:xfrm>
              <a:off x="2428875" y="1916351"/>
              <a:ext cx="0" cy="1516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461500" y="2039461"/>
              <a:ext cx="0" cy="1516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92375" y="4043005"/>
              <a:ext cx="0" cy="1516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216650" y="4121487"/>
              <a:ext cx="3048000" cy="923330"/>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国内外</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许多公司采用高薪、高福利等政策</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吸引移动互联网人才</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造成</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行业人才严重</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流失。</a:t>
              </a:r>
            </a:p>
          </p:txBody>
        </p:sp>
        <p:cxnSp>
          <p:nvCxnSpPr>
            <p:cNvPr id="35" name="直接连接符 34"/>
            <p:cNvCxnSpPr/>
            <p:nvPr/>
          </p:nvCxnSpPr>
          <p:spPr>
            <a:xfrm>
              <a:off x="9483725" y="3955375"/>
              <a:ext cx="0" cy="1516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5470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082" y="0"/>
            <a:ext cx="12240082" cy="7650051"/>
          </a:xfrm>
          <a:prstGeom prst="rect">
            <a:avLst/>
          </a:prstGeom>
        </p:spPr>
      </p:pic>
      <p:sp>
        <p:nvSpPr>
          <p:cNvPr id="14" name="任意多边形 13"/>
          <p:cNvSpPr/>
          <p:nvPr/>
        </p:nvSpPr>
        <p:spPr>
          <a:xfrm rot="2968493">
            <a:off x="7178043" y="341404"/>
            <a:ext cx="6571333" cy="8927004"/>
          </a:xfrm>
          <a:custGeom>
            <a:avLst/>
            <a:gdLst>
              <a:gd name="connsiteX0" fmla="*/ 0 w 6571333"/>
              <a:gd name="connsiteY0" fmla="*/ 846961 h 8927004"/>
              <a:gd name="connsiteX1" fmla="*/ 724016 w 6571333"/>
              <a:gd name="connsiteY1" fmla="*/ 0 h 8927004"/>
              <a:gd name="connsiteX2" fmla="*/ 6571333 w 6571333"/>
              <a:gd name="connsiteY2" fmla="*/ 4998514 h 8927004"/>
              <a:gd name="connsiteX3" fmla="*/ 3213105 w 6571333"/>
              <a:gd name="connsiteY3" fmla="*/ 8927004 h 8927004"/>
              <a:gd name="connsiteX4" fmla="*/ 0 w 6571333"/>
              <a:gd name="connsiteY4" fmla="*/ 8927004 h 892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333" h="8927004">
                <a:moveTo>
                  <a:pt x="0" y="846961"/>
                </a:moveTo>
                <a:lnTo>
                  <a:pt x="724016" y="0"/>
                </a:lnTo>
                <a:lnTo>
                  <a:pt x="6571333" y="4998514"/>
                </a:lnTo>
                <a:lnTo>
                  <a:pt x="3213105" y="8927004"/>
                </a:lnTo>
                <a:lnTo>
                  <a:pt x="0" y="8927004"/>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7485999" y="4658673"/>
            <a:ext cx="3448701" cy="923330"/>
          </a:xfrm>
          <a:prstGeom prst="rect">
            <a:avLst/>
          </a:prstGeom>
          <a:noFill/>
        </p:spPr>
        <p:txBody>
          <a:bodyPr wrap="square" rtlCol="0">
            <a:spAutoFit/>
          </a:bodyPr>
          <a:lstStyle/>
          <a:p>
            <a:pPr algn="dist"/>
            <a:r>
              <a:rPr lang="zh-CN" altLang="en-US" sz="5400" b="1" dirty="0" smtClean="0">
                <a:solidFill>
                  <a:schemeClr val="bg1"/>
                </a:solidFill>
                <a:latin typeface="微软雅黑" panose="020B0503020204020204" pitchFamily="34" charset="-122"/>
                <a:ea typeface="微软雅黑" panose="020B0503020204020204" pitchFamily="34" charset="-122"/>
              </a:rPr>
              <a:t>谢谢聆听</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762549" y="5582003"/>
            <a:ext cx="2895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71991" y="5620103"/>
            <a:ext cx="4352915" cy="307777"/>
          </a:xfrm>
          <a:prstGeom prst="rect">
            <a:avLst/>
          </a:prstGeom>
        </p:spPr>
        <p:txBody>
          <a:bodyPr wrap="square">
            <a:spAutoFit/>
          </a:bodyPr>
          <a:lstStyle/>
          <a:p>
            <a:pPr algn="dist"/>
            <a:r>
              <a:rPr lang="en-US" altLang="zh-CN" sz="1400" dirty="0" smtClean="0">
                <a:solidFill>
                  <a:schemeClr val="bg1"/>
                </a:solidFill>
                <a:latin typeface="+mj-ea"/>
                <a:ea typeface="+mj-ea"/>
              </a:rPr>
              <a:t>THANKS FOR YOUR ATTENTION</a:t>
            </a:r>
            <a:endParaRPr lang="zh-CN" altLang="en-US" sz="1400" dirty="0">
              <a:solidFill>
                <a:schemeClr val="bg1"/>
              </a:solidFill>
              <a:latin typeface="+mj-ea"/>
              <a:ea typeface="+mj-ea"/>
            </a:endParaRPr>
          </a:p>
        </p:txBody>
      </p:sp>
      <p:sp>
        <p:nvSpPr>
          <p:cNvPr id="12" name="文本框 11"/>
          <p:cNvSpPr txBox="1"/>
          <p:nvPr/>
        </p:nvSpPr>
        <p:spPr>
          <a:xfrm>
            <a:off x="9910599" y="6330086"/>
            <a:ext cx="2048201" cy="35049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汇报人 </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千库网</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94494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2423886"/>
            <a:ext cx="4049486" cy="1915885"/>
          </a:xfrm>
          <a:prstGeom prst="rect">
            <a:avLst/>
          </a:prstGeom>
        </p:spPr>
      </p:pic>
      <p:sp>
        <p:nvSpPr>
          <p:cNvPr id="5" name="矩形 4"/>
          <p:cNvSpPr/>
          <p:nvPr/>
        </p:nvSpPr>
        <p:spPr>
          <a:xfrm rot="2700000">
            <a:off x="3365391" y="2707247"/>
            <a:ext cx="1368193" cy="1368193"/>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4569440" y="4046923"/>
            <a:ext cx="370728" cy="370728"/>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5240973" y="4003712"/>
            <a:ext cx="181545" cy="18154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70710" y="2934380"/>
            <a:ext cx="1963492" cy="1091208"/>
          </a:xfrm>
          <a:prstGeom prst="rect">
            <a:avLst/>
          </a:prstGeom>
          <a:noFill/>
        </p:spPr>
        <p:txBody>
          <a:bodyPr wrap="square" rtlCol="0">
            <a:spAutoFit/>
          </a:bodyPr>
          <a:lstStyle/>
          <a:p>
            <a:pPr algn="ctr"/>
            <a:r>
              <a:rPr lang="en-US" altLang="zh-CN" sz="3600" dirty="0" smtClean="0">
                <a:solidFill>
                  <a:srgbClr val="F0D2AF"/>
                </a:solidFill>
                <a:latin typeface="微软雅黑" panose="020B0503020204020204" pitchFamily="34" charset="-122"/>
                <a:ea typeface="微软雅黑" panose="020B0503020204020204" pitchFamily="34" charset="-122"/>
              </a:rPr>
              <a:t>PART</a:t>
            </a:r>
          </a:p>
          <a:p>
            <a:pPr algn="ctr"/>
            <a:r>
              <a:rPr lang="en-US" altLang="zh-CN" sz="3600" dirty="0" smtClean="0">
                <a:solidFill>
                  <a:srgbClr val="F0D2AF"/>
                </a:solidFill>
                <a:latin typeface="微软雅黑" panose="020B0503020204020204" pitchFamily="34" charset="-122"/>
                <a:ea typeface="微软雅黑" panose="020B0503020204020204" pitchFamily="34" charset="-122"/>
              </a:rPr>
              <a:t>1</a:t>
            </a:r>
            <a:endParaRPr lang="zh-CN" altLang="en-US" sz="3600" dirty="0">
              <a:solidFill>
                <a:srgbClr val="F0D2AF"/>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0084642" y="1384124"/>
            <a:ext cx="4214716" cy="4939309"/>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1842" y="-2469655"/>
            <a:ext cx="4214716" cy="4939309"/>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34473" y="2465536"/>
            <a:ext cx="3208562" cy="830997"/>
          </a:xfrm>
          <a:prstGeom prst="rect">
            <a:avLst/>
          </a:prstGeom>
          <a:noFill/>
        </p:spPr>
        <p:txBody>
          <a:bodyPr wrap="square" rtlCol="0">
            <a:spAutoFit/>
          </a:bodyPr>
          <a:lstStyle/>
          <a:p>
            <a:pPr algn="ctr"/>
            <a:r>
              <a:rPr lang="zh-CN" altLang="en-US" sz="4800" b="1" dirty="0" smtClean="0">
                <a:solidFill>
                  <a:srgbClr val="D76739"/>
                </a:solidFill>
                <a:latin typeface="微软雅黑" panose="020B0503020204020204" pitchFamily="34" charset="-122"/>
                <a:ea typeface="微软雅黑" panose="020B0503020204020204" pitchFamily="34" charset="-122"/>
              </a:rPr>
              <a:t>项目介绍</a:t>
            </a:r>
            <a:endParaRPr lang="zh-CN" altLang="en-US" sz="4800" b="1" dirty="0">
              <a:solidFill>
                <a:srgbClr val="D76739"/>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5016947" y="3391343"/>
            <a:ext cx="7175053"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422480"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行业前景</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611815"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需求分析</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783549"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盈利模式</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930719" y="3505524"/>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核心优势</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02844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5400000">
            <a:off x="8497206" y="1680029"/>
            <a:ext cx="1162050" cy="1162050"/>
          </a:xfrm>
          <a:prstGeom prst="rect">
            <a:avLst/>
          </a:prstGeom>
          <a:blipFill dpi="0" rotWithShape="0">
            <a:blip r:embed="rId2" cstate="email">
              <a:extLst>
                <a:ext uri="{28A0092B-C50C-407E-A947-70E740481C1C}">
                  <a14:useLocalDpi xmlns:a14="http://schemas.microsoft.com/office/drawing/2010/main"/>
                </a:ext>
              </a:extLst>
            </a:blip>
            <a:srcRect/>
            <a:tile tx="-114300" ty="-25400" sx="15000" sy="1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5400000">
            <a:off x="9849756" y="1680029"/>
            <a:ext cx="1162050" cy="1162050"/>
          </a:xfrm>
          <a:prstGeom prst="rect">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8497206" y="3051629"/>
            <a:ext cx="1162050" cy="116205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9849756" y="3051629"/>
            <a:ext cx="1162050" cy="1162050"/>
          </a:xfrm>
          <a:prstGeom prst="rect">
            <a:avLst/>
          </a:prstGeom>
          <a:blipFill dpi="0" rotWithShape="0">
            <a:blip r:embed="rId3" cstate="email">
              <a:extLst>
                <a:ext uri="{28A0092B-C50C-407E-A947-70E740481C1C}">
                  <a14:useLocalDpi xmlns:a14="http://schemas.microsoft.com/office/drawing/2010/main"/>
                </a:ext>
              </a:extLst>
            </a:blip>
            <a:srcRect/>
            <a:tile tx="-114300" ty="-25400" sx="15000" sy="1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5400000">
            <a:off x="9849756" y="4423229"/>
            <a:ext cx="1162050" cy="1162050"/>
          </a:xfrm>
          <a:prstGeom prst="rect">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5400000">
            <a:off x="8497206" y="4423229"/>
            <a:ext cx="1162050" cy="1162050"/>
          </a:xfrm>
          <a:prstGeom prst="rect">
            <a:avLst/>
          </a:prstGeom>
          <a:blipFill dpi="0" rotWithShape="0">
            <a:blip r:embed="rId4" cstate="email">
              <a:extLst>
                <a:ext uri="{28A0092B-C50C-407E-A947-70E740481C1C}">
                  <a14:useLocalDpi xmlns:a14="http://schemas.microsoft.com/office/drawing/2010/main"/>
                </a:ext>
              </a:extLst>
            </a:blip>
            <a:srcRect/>
            <a:tile tx="-114300" ty="-2540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5400000">
            <a:off x="7144656" y="4423229"/>
            <a:ext cx="1162050" cy="1162050"/>
          </a:xfrm>
          <a:prstGeom prst="rect">
            <a:avLst/>
          </a:prstGeom>
          <a:solidFill>
            <a:srgbClr val="DDD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行业前景</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151893" y="2479339"/>
            <a:ext cx="5326289" cy="3108543"/>
          </a:xfrm>
          <a:prstGeom prst="rect">
            <a:avLst/>
          </a:prstGeom>
          <a:noFill/>
        </p:spPr>
        <p:txBody>
          <a:bodyPr wrap="square" rtlCol="0">
            <a:spAutoFit/>
          </a:bodyPr>
          <a:lstStyle/>
          <a:p>
            <a:pPr>
              <a:lnSpc>
                <a:spcPct val="200000"/>
              </a:lnSpc>
            </a:pP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      小</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野</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风</a:t>
            </a: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PPT</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致力于为用户提供有内容、有设计感的</a:t>
            </a: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PPT</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模板与美化定制服务。秉承“精诚所至，金石为开”的理念，认真对待每一次</a:t>
            </a: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PPT</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制作，我们拥有</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完善的需求评估流程、一流的</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PPT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设计能力、严谨的工作态度、热情的售后服务</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为您分担职场压力，做您最贴心的职场小助手。</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200000"/>
              </a:lnSpc>
            </a:pP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     除此之外，小野风不定期在微信公众号发布</a:t>
            </a: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PPT</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教程、职场干货、职场心理学等订阅内容，为您的演示增光添彩！</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1309803" y="1921168"/>
            <a:ext cx="4428618" cy="476147"/>
            <a:chOff x="1265602" y="1767878"/>
            <a:chExt cx="4428618" cy="476147"/>
          </a:xfrm>
        </p:grpSpPr>
        <p:sp>
          <p:nvSpPr>
            <p:cNvPr id="25" name="矩形 24"/>
            <p:cNvSpPr/>
            <p:nvPr/>
          </p:nvSpPr>
          <p:spPr>
            <a:xfrm>
              <a:off x="1265602" y="1767878"/>
              <a:ext cx="4414762" cy="476147"/>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87618" y="1805896"/>
              <a:ext cx="4406602"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朝阳产业    革新先锋    市场潜力巨大</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2544376" y="1875171"/>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846704" y="1875171"/>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8803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需求分析</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5878288" y="1389097"/>
            <a:ext cx="5204985" cy="4113770"/>
            <a:chOff x="5820228" y="1155991"/>
            <a:chExt cx="5204985" cy="4113770"/>
          </a:xfrm>
        </p:grpSpPr>
        <p:graphicFrame>
          <p:nvGraphicFramePr>
            <p:cNvPr id="22" name="图表 21"/>
            <p:cNvGraphicFramePr/>
            <p:nvPr>
              <p:extLst>
                <p:ext uri="{D42A27DB-BD31-4B8C-83A1-F6EECF244321}">
                  <p14:modId xmlns:p14="http://schemas.microsoft.com/office/powerpoint/2010/main" val="4254438399"/>
                </p:ext>
              </p:extLst>
            </p:nvPr>
          </p:nvGraphicFramePr>
          <p:xfrm>
            <a:off x="5820228" y="1799771"/>
            <a:ext cx="5204985" cy="3469990"/>
          </p:xfrm>
          <a:graphic>
            <a:graphicData uri="http://schemas.openxmlformats.org/drawingml/2006/chart">
              <c:chart xmlns:c="http://schemas.openxmlformats.org/drawingml/2006/chart" xmlns:r="http://schemas.openxmlformats.org/officeDocument/2006/relationships" r:id="rId2"/>
            </a:graphicData>
          </a:graphic>
        </p:graphicFrame>
        <p:sp>
          <p:nvSpPr>
            <p:cNvPr id="33" name="任意多边形 32"/>
            <p:cNvSpPr/>
            <p:nvPr/>
          </p:nvSpPr>
          <p:spPr>
            <a:xfrm rot="2920123">
              <a:off x="7353109" y="-215335"/>
              <a:ext cx="2059642" cy="4802293"/>
            </a:xfrm>
            <a:custGeom>
              <a:avLst/>
              <a:gdLst>
                <a:gd name="connsiteX0" fmla="*/ 1554072 w 2059642"/>
                <a:gd name="connsiteY0" fmla="*/ 0 h 4802293"/>
                <a:gd name="connsiteX1" fmla="*/ 2059642 w 2059642"/>
                <a:gd name="connsiteY1" fmla="*/ 470165 h 4802293"/>
                <a:gd name="connsiteX2" fmla="*/ 1779097 w 2059642"/>
                <a:gd name="connsiteY2" fmla="*/ 470165 h 4802293"/>
                <a:gd name="connsiteX3" fmla="*/ 1770526 w 2059642"/>
                <a:gd name="connsiteY3" fmla="*/ 566418 h 4802293"/>
                <a:gd name="connsiteX4" fmla="*/ 1340935 w 2059642"/>
                <a:gd name="connsiteY4" fmla="*/ 2384783 h 4802293"/>
                <a:gd name="connsiteX5" fmla="*/ 118514 w 2059642"/>
                <a:gd name="connsiteY5" fmla="*/ 4676114 h 4802293"/>
                <a:gd name="connsiteX6" fmla="*/ 0 w 2059642"/>
                <a:gd name="connsiteY6" fmla="*/ 4802293 h 4802293"/>
                <a:gd name="connsiteX7" fmla="*/ 100847 w 2059642"/>
                <a:gd name="connsiteY7" fmla="*/ 4649585 h 4802293"/>
                <a:gd name="connsiteX8" fmla="*/ 946208 w 2059642"/>
                <a:gd name="connsiteY8" fmla="*/ 2694678 h 4802293"/>
                <a:gd name="connsiteX9" fmla="*/ 1305085 w 2059642"/>
                <a:gd name="connsiteY9" fmla="*/ 595271 h 4802293"/>
                <a:gd name="connsiteX10" fmla="*/ 1304310 w 2059642"/>
                <a:gd name="connsiteY10" fmla="*/ 470165 h 4802293"/>
                <a:gd name="connsiteX11" fmla="*/ 1048502 w 2059642"/>
                <a:gd name="connsiteY11" fmla="*/ 470165 h 480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9642" h="4802293">
                  <a:moveTo>
                    <a:pt x="1554072" y="0"/>
                  </a:moveTo>
                  <a:lnTo>
                    <a:pt x="2059642" y="470165"/>
                  </a:lnTo>
                  <a:lnTo>
                    <a:pt x="1779097" y="470165"/>
                  </a:lnTo>
                  <a:lnTo>
                    <a:pt x="1770526" y="566418"/>
                  </a:lnTo>
                  <a:cubicBezTo>
                    <a:pt x="1709917" y="1106984"/>
                    <a:pt x="1566484" y="1734248"/>
                    <a:pt x="1340935" y="2384783"/>
                  </a:cubicBezTo>
                  <a:cubicBezTo>
                    <a:pt x="1002613" y="3360586"/>
                    <a:pt x="551595" y="4180897"/>
                    <a:pt x="118514" y="4676114"/>
                  </a:cubicBezTo>
                  <a:lnTo>
                    <a:pt x="0" y="4802293"/>
                  </a:lnTo>
                  <a:lnTo>
                    <a:pt x="100847" y="4649585"/>
                  </a:lnTo>
                  <a:cubicBezTo>
                    <a:pt x="416432" y="4143838"/>
                    <a:pt x="717488" y="3464708"/>
                    <a:pt x="946208" y="2694678"/>
                  </a:cubicBezTo>
                  <a:cubicBezTo>
                    <a:pt x="1174927" y="1924647"/>
                    <a:pt x="1293417" y="1191289"/>
                    <a:pt x="1305085" y="595271"/>
                  </a:cubicBezTo>
                  <a:lnTo>
                    <a:pt x="1304310" y="470165"/>
                  </a:lnTo>
                  <a:lnTo>
                    <a:pt x="1048502" y="470165"/>
                  </a:lnTo>
                  <a:close/>
                </a:path>
              </a:pathLst>
            </a:cu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659617" y="1154463"/>
            <a:ext cx="2113769" cy="369332"/>
          </a:xfrm>
          <a:prstGeom prst="rect">
            <a:avLst/>
          </a:prstGeom>
          <a:noFill/>
        </p:spPr>
        <p:txBody>
          <a:bodyPr wrap="square" rtlCol="0">
            <a:spAutoFit/>
          </a:bodyPr>
          <a:lstStyle/>
          <a:p>
            <a:r>
              <a:rPr lang="zh-CN" altLang="en-US" b="1" dirty="0" smtClean="0">
                <a:solidFill>
                  <a:srgbClr val="D76739"/>
                </a:solidFill>
                <a:latin typeface="微软雅黑" panose="020B0503020204020204" pitchFamily="34" charset="-122"/>
                <a:ea typeface="微软雅黑" panose="020B0503020204020204" pitchFamily="34" charset="-122"/>
              </a:rPr>
              <a:t>近年行业需求走势</a:t>
            </a:r>
            <a:endParaRPr lang="zh-CN" altLang="en-US" b="1" dirty="0">
              <a:solidFill>
                <a:srgbClr val="D76739"/>
              </a:solidFill>
              <a:latin typeface="微软雅黑" panose="020B0503020204020204" pitchFamily="34" charset="-122"/>
              <a:ea typeface="微软雅黑" panose="020B0503020204020204" pitchFamily="34" charset="-122"/>
            </a:endParaRPr>
          </a:p>
        </p:txBody>
      </p:sp>
      <p:sp>
        <p:nvSpPr>
          <p:cNvPr id="36" name="矩形 35"/>
          <p:cNvSpPr/>
          <p:nvPr/>
        </p:nvSpPr>
        <p:spPr>
          <a:xfrm>
            <a:off x="4688645" y="1139949"/>
            <a:ext cx="1954112" cy="369332"/>
          </a:xfrm>
          <a:prstGeom prst="rect">
            <a:avLst/>
          </a:prstGeom>
          <a:noFill/>
          <a:ln>
            <a:solidFill>
              <a:srgbClr val="D767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 name="图表 42"/>
          <p:cNvGraphicFramePr/>
          <p:nvPr>
            <p:extLst>
              <p:ext uri="{D42A27DB-BD31-4B8C-83A1-F6EECF244321}">
                <p14:modId xmlns:p14="http://schemas.microsoft.com/office/powerpoint/2010/main" val="701229832"/>
              </p:ext>
            </p:extLst>
          </p:nvPr>
        </p:nvGraphicFramePr>
        <p:xfrm>
          <a:off x="832632" y="1981073"/>
          <a:ext cx="4160284" cy="2773523"/>
        </p:xfrm>
        <a:graphic>
          <a:graphicData uri="http://schemas.openxmlformats.org/drawingml/2006/chart">
            <c:chart xmlns:c="http://schemas.openxmlformats.org/drawingml/2006/chart" xmlns:r="http://schemas.openxmlformats.org/officeDocument/2006/relationships" r:id="rId3"/>
          </a:graphicData>
        </a:graphic>
      </p:graphicFrame>
      <p:sp>
        <p:nvSpPr>
          <p:cNvPr id="44" name="文本框 43"/>
          <p:cNvSpPr txBox="1"/>
          <p:nvPr/>
        </p:nvSpPr>
        <p:spPr>
          <a:xfrm>
            <a:off x="2960916" y="2924630"/>
            <a:ext cx="1059543"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60%</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9588635" y="616729"/>
            <a:ext cx="1574801" cy="523220"/>
          </a:xfrm>
          <a:prstGeom prst="rect">
            <a:avLst/>
          </a:prstGeom>
          <a:noFill/>
        </p:spPr>
        <p:txBody>
          <a:bodyPr wrap="square" rtlCol="0">
            <a:spAutoFit/>
          </a:bodyPr>
          <a:lstStyle/>
          <a:p>
            <a:r>
              <a:rPr lang="en-US" altLang="zh-CN" sz="2800" b="1" dirty="0" smtClean="0">
                <a:solidFill>
                  <a:srgbClr val="D76739"/>
                </a:solidFill>
                <a:latin typeface="微软雅黑" panose="020B0503020204020204" pitchFamily="34" charset="-122"/>
                <a:ea typeface="微软雅黑" panose="020B0503020204020204" pitchFamily="34" charset="-122"/>
              </a:rPr>
              <a:t>32</a:t>
            </a:r>
            <a:r>
              <a:rPr lang="zh-CN" altLang="en-US" sz="2800" b="1" dirty="0" smtClean="0">
                <a:solidFill>
                  <a:srgbClr val="D76739"/>
                </a:solidFill>
                <a:latin typeface="微软雅黑" panose="020B0503020204020204" pitchFamily="34" charset="-122"/>
                <a:ea typeface="微软雅黑" panose="020B0503020204020204" pitchFamily="34" charset="-122"/>
              </a:rPr>
              <a:t>亿元</a:t>
            </a:r>
            <a:endParaRPr lang="zh-CN" altLang="en-US" sz="2800" b="1" dirty="0">
              <a:solidFill>
                <a:srgbClr val="D76739"/>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640115" y="5562154"/>
            <a:ext cx="8911771" cy="738664"/>
          </a:xfrm>
          <a:prstGeom prst="rect">
            <a:avLst/>
          </a:prstGeom>
          <a:noFill/>
        </p:spPr>
        <p:txBody>
          <a:bodyPr wrap="square" rtlCol="0">
            <a:spAutoFit/>
          </a:bodyPr>
          <a:lstStyle/>
          <a:p>
            <a:pPr>
              <a:lnSpc>
                <a:spcPct val="15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XX</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人群占比</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60%</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，近年来市场占有率逐年上增，据</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XXX</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机构数据分析，预测在</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2016</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年市场交易额达到</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32</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亿元，需求明显，市场缺口十分大，盈利空间明显，现在上线是填补空白的良好契机。</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95711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盈利模式</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73" y="1763742"/>
            <a:ext cx="3894076" cy="2921275"/>
          </a:xfrm>
          <a:prstGeom prst="rect">
            <a:avLst/>
          </a:prstGeom>
        </p:spPr>
      </p:pic>
      <p:sp>
        <p:nvSpPr>
          <p:cNvPr id="22" name="矩形 21"/>
          <p:cNvSpPr/>
          <p:nvPr/>
        </p:nvSpPr>
        <p:spPr>
          <a:xfrm>
            <a:off x="2341678" y="5466038"/>
            <a:ext cx="7508644"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盈利模式为产品内收费为准，主要手段有广告位出租、付费下载、会员充值，增值服务，另有租借资质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、佣金收取等</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盈利来源。</a:t>
            </a:r>
          </a:p>
        </p:txBody>
      </p:sp>
      <p:grpSp>
        <p:nvGrpSpPr>
          <p:cNvPr id="27" name="组合 26"/>
          <p:cNvGrpSpPr/>
          <p:nvPr/>
        </p:nvGrpSpPr>
        <p:grpSpPr>
          <a:xfrm>
            <a:off x="6096000" y="1755902"/>
            <a:ext cx="5036483" cy="2738746"/>
            <a:chOff x="5609002" y="1752599"/>
            <a:chExt cx="5920312" cy="3219355"/>
          </a:xfrm>
        </p:grpSpPr>
        <p:grpSp>
          <p:nvGrpSpPr>
            <p:cNvPr id="11" name="组合 10"/>
            <p:cNvGrpSpPr/>
            <p:nvPr/>
          </p:nvGrpSpPr>
          <p:grpSpPr>
            <a:xfrm>
              <a:off x="6877050" y="1752599"/>
              <a:ext cx="3219354" cy="3219355"/>
              <a:chOff x="4248150" y="1885949"/>
              <a:chExt cx="3219354" cy="3219355"/>
            </a:xfrm>
          </p:grpSpPr>
          <p:sp>
            <p:nvSpPr>
              <p:cNvPr id="7" name="矩形 6"/>
              <p:cNvSpPr/>
              <p:nvPr/>
            </p:nvSpPr>
            <p:spPr>
              <a:xfrm rot="2700000">
                <a:off x="4248150" y="1885949"/>
                <a:ext cx="1333500" cy="1333500"/>
              </a:xfrm>
              <a:prstGeom prst="rect">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6134004" y="1885951"/>
                <a:ext cx="1333500" cy="1333500"/>
              </a:xfrm>
              <a:prstGeom prst="rect">
                <a:avLst/>
              </a:prstGeom>
              <a:solidFill>
                <a:srgbClr val="416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4248151" y="3771803"/>
                <a:ext cx="1333500" cy="1333500"/>
              </a:xfrm>
              <a:prstGeom prst="rect">
                <a:avLst/>
              </a:prstGeom>
              <a:solidFill>
                <a:srgbClr val="DDD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6134004" y="3771804"/>
                <a:ext cx="1333500" cy="1333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rot="2700000">
              <a:off x="5609002" y="2951428"/>
              <a:ext cx="821693" cy="821693"/>
            </a:xfrm>
            <a:prstGeom prst="rect">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10542758" y="2951428"/>
              <a:ext cx="821693" cy="821693"/>
            </a:xfrm>
            <a:prstGeom prst="rect">
              <a:avLst/>
            </a:prstGeom>
            <a:solidFill>
              <a:srgbClr val="B7C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100435" y="2969726"/>
              <a:ext cx="922033" cy="832109"/>
            </a:xfrm>
            <a:prstGeom prst="rect">
              <a:avLst/>
            </a:prstGeom>
            <a:noFill/>
          </p:spPr>
          <p:txBody>
            <a:bodyPr wrap="square" rtlCol="0">
              <a:spAutoFit/>
            </a:bodyPr>
            <a:lstStyle/>
            <a:p>
              <a:r>
                <a:rPr lang="zh-CN" altLang="en-US" sz="2000" b="1" dirty="0" smtClean="0">
                  <a:solidFill>
                    <a:srgbClr val="D76739"/>
                  </a:solidFill>
                  <a:latin typeface="微软雅黑" panose="020B0503020204020204" pitchFamily="34" charset="-122"/>
                  <a:ea typeface="微软雅黑" panose="020B0503020204020204" pitchFamily="34" charset="-122"/>
                </a:rPr>
                <a:t>盈利</a:t>
              </a:r>
              <a:endParaRPr lang="en-US" altLang="zh-CN" sz="2000" b="1" dirty="0" smtClean="0">
                <a:solidFill>
                  <a:srgbClr val="D76739"/>
                </a:solidFill>
                <a:latin typeface="微软雅黑" panose="020B0503020204020204" pitchFamily="34" charset="-122"/>
                <a:ea typeface="微软雅黑" panose="020B0503020204020204" pitchFamily="34" charset="-122"/>
              </a:endParaRPr>
            </a:p>
            <a:p>
              <a:r>
                <a:rPr lang="zh-CN" altLang="en-US" sz="2000" b="1" dirty="0" smtClean="0">
                  <a:solidFill>
                    <a:srgbClr val="D76739"/>
                  </a:solidFill>
                  <a:latin typeface="微软雅黑" panose="020B0503020204020204" pitchFamily="34" charset="-122"/>
                  <a:ea typeface="微软雅黑" panose="020B0503020204020204" pitchFamily="34" charset="-122"/>
                </a:rPr>
                <a:t>手段</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961626" y="2073363"/>
              <a:ext cx="1135497" cy="75975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广告位出租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060943" y="2051226"/>
              <a:ext cx="922033" cy="75975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付</a:t>
              </a:r>
              <a:r>
                <a:rPr lang="zh-CN" altLang="en-US" b="1" dirty="0" smtClean="0">
                  <a:solidFill>
                    <a:schemeClr val="bg1"/>
                  </a:solidFill>
                  <a:latin typeface="微软雅黑" panose="020B0503020204020204" pitchFamily="34" charset="-122"/>
                  <a:ea typeface="微软雅黑" panose="020B0503020204020204" pitchFamily="34" charset="-122"/>
                </a:rPr>
                <a:t>费</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a:solidFill>
                    <a:schemeClr val="bg1"/>
                  </a:solidFill>
                  <a:latin typeface="微软雅黑" panose="020B0503020204020204" pitchFamily="34" charset="-122"/>
                  <a:ea typeface="微软雅黑" panose="020B0503020204020204" pitchFamily="34" charset="-122"/>
                </a:rPr>
                <a:t>下载</a:t>
              </a:r>
            </a:p>
          </p:txBody>
        </p:sp>
        <p:sp>
          <p:nvSpPr>
            <p:cNvPr id="17" name="文本框 16"/>
            <p:cNvSpPr txBox="1"/>
            <p:nvPr/>
          </p:nvSpPr>
          <p:spPr>
            <a:xfrm>
              <a:off x="7154710" y="3946064"/>
              <a:ext cx="922033" cy="759752"/>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会员充值</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040565" y="3946064"/>
              <a:ext cx="922033" cy="759752"/>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增值服务</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665438" y="3037521"/>
              <a:ext cx="922033" cy="584774"/>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租借</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zh-CN" altLang="en-US" sz="1600" b="1" dirty="0" smtClean="0">
                  <a:solidFill>
                    <a:schemeClr val="bg1"/>
                  </a:solidFill>
                  <a:latin typeface="微软雅黑" panose="020B0503020204020204" pitchFamily="34" charset="-122"/>
                  <a:ea typeface="微软雅黑" panose="020B0503020204020204" pitchFamily="34" charset="-122"/>
                </a:rPr>
                <a:t>资质</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0607281" y="3033685"/>
              <a:ext cx="922033" cy="584774"/>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佣金</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zh-CN" altLang="en-US" sz="1600" b="1" dirty="0" smtClean="0">
                  <a:solidFill>
                    <a:schemeClr val="bg1"/>
                  </a:solidFill>
                  <a:latin typeface="微软雅黑" panose="020B0503020204020204" pitchFamily="34" charset="-122"/>
                  <a:ea typeface="微软雅黑" panose="020B0503020204020204" pitchFamily="34" charset="-122"/>
                </a:rPr>
                <a:t>收取</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rot="2700000">
              <a:off x="8003695" y="2862584"/>
              <a:ext cx="998642" cy="998640"/>
            </a:xfrm>
            <a:prstGeom prst="rect">
              <a:avLst/>
            </a:prstGeom>
            <a:noFill/>
            <a:ln>
              <a:solidFill>
                <a:srgbClr val="D767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 name="直接连接符 28"/>
          <p:cNvCxnSpPr/>
          <p:nvPr/>
        </p:nvCxnSpPr>
        <p:spPr>
          <a:xfrm>
            <a:off x="4405746" y="1562519"/>
            <a:ext cx="734291"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4767622" y="1929665"/>
            <a:ext cx="734291"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rot="10800000">
            <a:off x="875311" y="4138093"/>
            <a:ext cx="734291" cy="734291"/>
            <a:chOff x="4558146" y="1947144"/>
            <a:chExt cx="734291" cy="734291"/>
          </a:xfrm>
        </p:grpSpPr>
        <p:cxnSp>
          <p:nvCxnSpPr>
            <p:cNvPr id="31" name="直接连接符 30"/>
            <p:cNvCxnSpPr/>
            <p:nvPr/>
          </p:nvCxnSpPr>
          <p:spPr>
            <a:xfrm>
              <a:off x="4558146" y="1947144"/>
              <a:ext cx="734291"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4920022" y="2314290"/>
              <a:ext cx="734291"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grpSp>
      <p:sp>
        <p:nvSpPr>
          <p:cNvPr id="2" name="等腰三角形 1"/>
          <p:cNvSpPr/>
          <p:nvPr/>
        </p:nvSpPr>
        <p:spPr>
          <a:xfrm>
            <a:off x="1050990" y="3499213"/>
            <a:ext cx="3918059" cy="1185804"/>
          </a:xfrm>
          <a:prstGeom prst="triangle">
            <a:avLst>
              <a:gd name="adj" fmla="val 0"/>
            </a:avLst>
          </a:prstGeom>
          <a:solidFill>
            <a:srgbClr val="F0D2A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flipH="1">
            <a:off x="1733517" y="3948545"/>
            <a:ext cx="3235531" cy="736472"/>
          </a:xfrm>
          <a:prstGeom prst="triangle">
            <a:avLst>
              <a:gd name="adj" fmla="val 0"/>
            </a:avLst>
          </a:prstGeom>
          <a:solidFill>
            <a:srgbClr val="F0D2A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88212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8821" y="1833937"/>
            <a:ext cx="3954359" cy="3703390"/>
            <a:chOff x="2343047" y="1309778"/>
            <a:chExt cx="3954359" cy="3703390"/>
          </a:xfrm>
        </p:grpSpPr>
        <p:sp>
          <p:nvSpPr>
            <p:cNvPr id="14" name="椭圆 13"/>
            <p:cNvSpPr/>
            <p:nvPr/>
          </p:nvSpPr>
          <p:spPr>
            <a:xfrm>
              <a:off x="2343047" y="2537225"/>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3004850" y="3763513"/>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378610" y="3733750"/>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055575" y="2564105"/>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388135" y="1327601"/>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047707" y="1327601"/>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1922"/>
            <p:cNvSpPr>
              <a:spLocks/>
            </p:cNvSpPr>
            <p:nvPr/>
          </p:nvSpPr>
          <p:spPr bwMode="auto">
            <a:xfrm>
              <a:off x="3095614" y="3809164"/>
              <a:ext cx="2406146" cy="1091836"/>
            </a:xfrm>
            <a:custGeom>
              <a:avLst/>
              <a:gdLst>
                <a:gd name="T0" fmla="*/ 2222 w 2861"/>
                <a:gd name="T1" fmla="*/ 1397 h 1397"/>
                <a:gd name="T2" fmla="*/ 1752 w 2861"/>
                <a:gd name="T3" fmla="*/ 1171 h 1397"/>
                <a:gd name="T4" fmla="*/ 1433 w 2861"/>
                <a:gd name="T5" fmla="*/ 1056 h 1397"/>
                <a:gd name="T6" fmla="*/ 1109 w 2861"/>
                <a:gd name="T7" fmla="*/ 1171 h 1397"/>
                <a:gd name="T8" fmla="*/ 900 w 2861"/>
                <a:gd name="T9" fmla="*/ 1336 h 1397"/>
                <a:gd name="T10" fmla="*/ 639 w 2861"/>
                <a:gd name="T11" fmla="*/ 1397 h 1397"/>
                <a:gd name="T12" fmla="*/ 0 w 2861"/>
                <a:gd name="T13" fmla="*/ 699 h 1397"/>
                <a:gd name="T14" fmla="*/ 639 w 2861"/>
                <a:gd name="T15" fmla="*/ 0 h 1397"/>
                <a:gd name="T16" fmla="*/ 1109 w 2861"/>
                <a:gd name="T17" fmla="*/ 226 h 1397"/>
                <a:gd name="T18" fmla="*/ 1109 w 2861"/>
                <a:gd name="T19" fmla="*/ 226 h 1397"/>
                <a:gd name="T20" fmla="*/ 1438 w 2861"/>
                <a:gd name="T21" fmla="*/ 339 h 1397"/>
                <a:gd name="T22" fmla="*/ 1752 w 2861"/>
                <a:gd name="T23" fmla="*/ 226 h 1397"/>
                <a:gd name="T24" fmla="*/ 2222 w 2861"/>
                <a:gd name="T25" fmla="*/ 0 h 1397"/>
                <a:gd name="T26" fmla="*/ 2861 w 2861"/>
                <a:gd name="T27" fmla="*/ 699 h 1397"/>
                <a:gd name="T28" fmla="*/ 2222 w 2861"/>
                <a:gd name="T29" fmla="*/ 1397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1" h="1397">
                  <a:moveTo>
                    <a:pt x="2222" y="1397"/>
                  </a:moveTo>
                  <a:cubicBezTo>
                    <a:pt x="2048" y="1397"/>
                    <a:pt x="1881" y="1317"/>
                    <a:pt x="1752" y="1171"/>
                  </a:cubicBezTo>
                  <a:cubicBezTo>
                    <a:pt x="1688" y="1099"/>
                    <a:pt x="1569" y="1056"/>
                    <a:pt x="1433" y="1056"/>
                  </a:cubicBezTo>
                  <a:cubicBezTo>
                    <a:pt x="1294" y="1056"/>
                    <a:pt x="1170" y="1100"/>
                    <a:pt x="1109" y="1171"/>
                  </a:cubicBezTo>
                  <a:cubicBezTo>
                    <a:pt x="1049" y="1242"/>
                    <a:pt x="979" y="1297"/>
                    <a:pt x="900" y="1336"/>
                  </a:cubicBezTo>
                  <a:cubicBezTo>
                    <a:pt x="817" y="1377"/>
                    <a:pt x="729" y="1397"/>
                    <a:pt x="639" y="1397"/>
                  </a:cubicBezTo>
                  <a:cubicBezTo>
                    <a:pt x="286" y="1397"/>
                    <a:pt x="0" y="1084"/>
                    <a:pt x="0" y="699"/>
                  </a:cubicBezTo>
                  <a:cubicBezTo>
                    <a:pt x="0" y="313"/>
                    <a:pt x="286" y="0"/>
                    <a:pt x="639" y="0"/>
                  </a:cubicBezTo>
                  <a:cubicBezTo>
                    <a:pt x="817" y="0"/>
                    <a:pt x="988" y="82"/>
                    <a:pt x="1109" y="226"/>
                  </a:cubicBezTo>
                  <a:cubicBezTo>
                    <a:pt x="1109" y="226"/>
                    <a:pt x="1109" y="226"/>
                    <a:pt x="1109" y="226"/>
                  </a:cubicBezTo>
                  <a:cubicBezTo>
                    <a:pt x="1177" y="297"/>
                    <a:pt x="1299" y="339"/>
                    <a:pt x="1438" y="339"/>
                  </a:cubicBezTo>
                  <a:cubicBezTo>
                    <a:pt x="1576" y="339"/>
                    <a:pt x="1696" y="296"/>
                    <a:pt x="1752" y="226"/>
                  </a:cubicBezTo>
                  <a:cubicBezTo>
                    <a:pt x="1873" y="82"/>
                    <a:pt x="2044" y="0"/>
                    <a:pt x="2222" y="0"/>
                  </a:cubicBezTo>
                  <a:cubicBezTo>
                    <a:pt x="2575" y="0"/>
                    <a:pt x="2861" y="313"/>
                    <a:pt x="2861" y="699"/>
                  </a:cubicBezTo>
                  <a:cubicBezTo>
                    <a:pt x="2861" y="1084"/>
                    <a:pt x="2575" y="1397"/>
                    <a:pt x="2222" y="1397"/>
                  </a:cubicBezTo>
                  <a:close/>
                </a:path>
              </a:pathLst>
            </a:custGeom>
            <a:solidFill>
              <a:srgbClr val="B7C8A5"/>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Freeform 71929"/>
            <p:cNvSpPr>
              <a:spLocks/>
            </p:cNvSpPr>
            <p:nvPr/>
          </p:nvSpPr>
          <p:spPr bwMode="auto">
            <a:xfrm>
              <a:off x="2347876" y="2524091"/>
              <a:ext cx="1896662" cy="2489077"/>
            </a:xfrm>
            <a:custGeom>
              <a:avLst/>
              <a:gdLst>
                <a:gd name="T0" fmla="*/ 1283 w 2251"/>
                <a:gd name="T1" fmla="*/ 448 h 3095"/>
                <a:gd name="T2" fmla="*/ 1339 w 2251"/>
                <a:gd name="T3" fmla="*/ 1007 h 3095"/>
                <a:gd name="T4" fmla="*/ 1407 w 2251"/>
                <a:gd name="T5" fmla="*/ 1366 h 3095"/>
                <a:gd name="T6" fmla="*/ 1660 w 2251"/>
                <a:gd name="T7" fmla="*/ 1616 h 3095"/>
                <a:gd name="T8" fmla="*/ 1896 w 2251"/>
                <a:gd name="T9" fmla="*/ 1731 h 3095"/>
                <a:gd name="T10" fmla="*/ 2075 w 2251"/>
                <a:gd name="T11" fmla="*/ 1948 h 3095"/>
                <a:gd name="T12" fmla="*/ 1841 w 2251"/>
                <a:gd name="T13" fmla="*/ 2903 h 3095"/>
                <a:gd name="T14" fmla="*/ 968 w 2251"/>
                <a:gd name="T15" fmla="*/ 2647 h 3095"/>
                <a:gd name="T16" fmla="*/ 912 w 2251"/>
                <a:gd name="T17" fmla="*/ 2088 h 3095"/>
                <a:gd name="T18" fmla="*/ 912 w 2251"/>
                <a:gd name="T19" fmla="*/ 2088 h 3095"/>
                <a:gd name="T20" fmla="*/ 837 w 2251"/>
                <a:gd name="T21" fmla="*/ 1720 h 3095"/>
                <a:gd name="T22" fmla="*/ 590 w 2251"/>
                <a:gd name="T23" fmla="*/ 1479 h 3095"/>
                <a:gd name="T24" fmla="*/ 176 w 2251"/>
                <a:gd name="T25" fmla="*/ 1147 h 3095"/>
                <a:gd name="T26" fmla="*/ 410 w 2251"/>
                <a:gd name="T27" fmla="*/ 192 h 3095"/>
                <a:gd name="T28" fmla="*/ 1283 w 2251"/>
                <a:gd name="T29" fmla="*/ 448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1" h="3095">
                  <a:moveTo>
                    <a:pt x="1283" y="448"/>
                  </a:moveTo>
                  <a:cubicBezTo>
                    <a:pt x="1370" y="613"/>
                    <a:pt x="1390" y="811"/>
                    <a:pt x="1339" y="1007"/>
                  </a:cubicBezTo>
                  <a:cubicBezTo>
                    <a:pt x="1314" y="1104"/>
                    <a:pt x="1339" y="1238"/>
                    <a:pt x="1407" y="1366"/>
                  </a:cubicBezTo>
                  <a:cubicBezTo>
                    <a:pt x="1477" y="1498"/>
                    <a:pt x="1574" y="1594"/>
                    <a:pt x="1660" y="1616"/>
                  </a:cubicBezTo>
                  <a:cubicBezTo>
                    <a:pt x="1746" y="1637"/>
                    <a:pt x="1825" y="1676"/>
                    <a:pt x="1896" y="1731"/>
                  </a:cubicBezTo>
                  <a:cubicBezTo>
                    <a:pt x="1969" y="1789"/>
                    <a:pt x="2029" y="1862"/>
                    <a:pt x="2075" y="1948"/>
                  </a:cubicBezTo>
                  <a:cubicBezTo>
                    <a:pt x="2251" y="2282"/>
                    <a:pt x="2146" y="2710"/>
                    <a:pt x="1841" y="2903"/>
                  </a:cubicBezTo>
                  <a:cubicBezTo>
                    <a:pt x="1536" y="3095"/>
                    <a:pt x="1144" y="2980"/>
                    <a:pt x="968" y="2647"/>
                  </a:cubicBezTo>
                  <a:cubicBezTo>
                    <a:pt x="879" y="2478"/>
                    <a:pt x="858" y="2274"/>
                    <a:pt x="912" y="2088"/>
                  </a:cubicBezTo>
                  <a:cubicBezTo>
                    <a:pt x="912" y="2088"/>
                    <a:pt x="912" y="2088"/>
                    <a:pt x="912" y="2088"/>
                  </a:cubicBezTo>
                  <a:cubicBezTo>
                    <a:pt x="934" y="1989"/>
                    <a:pt x="907" y="1851"/>
                    <a:pt x="837" y="1720"/>
                  </a:cubicBezTo>
                  <a:cubicBezTo>
                    <a:pt x="768" y="1589"/>
                    <a:pt x="674" y="1497"/>
                    <a:pt x="590" y="1479"/>
                  </a:cubicBezTo>
                  <a:cubicBezTo>
                    <a:pt x="416" y="1437"/>
                    <a:pt x="265" y="1316"/>
                    <a:pt x="176" y="1147"/>
                  </a:cubicBezTo>
                  <a:cubicBezTo>
                    <a:pt x="0" y="813"/>
                    <a:pt x="105" y="385"/>
                    <a:pt x="410" y="192"/>
                  </a:cubicBezTo>
                  <a:cubicBezTo>
                    <a:pt x="715" y="0"/>
                    <a:pt x="1107" y="114"/>
                    <a:pt x="1283" y="448"/>
                  </a:cubicBezTo>
                  <a:close/>
                </a:path>
              </a:pathLst>
            </a:custGeom>
            <a:solidFill>
              <a:srgbClr val="13396C"/>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71928"/>
            <p:cNvSpPr>
              <a:spLocks/>
            </p:cNvSpPr>
            <p:nvPr/>
          </p:nvSpPr>
          <p:spPr bwMode="auto">
            <a:xfrm rot="7240418">
              <a:off x="2066002" y="2005067"/>
              <a:ext cx="2483084" cy="1092506"/>
            </a:xfrm>
            <a:custGeom>
              <a:avLst/>
              <a:gdLst>
                <a:gd name="T0" fmla="*/ 2222 w 2861"/>
                <a:gd name="T1" fmla="*/ 1398 h 1398"/>
                <a:gd name="T2" fmla="*/ 1752 w 2861"/>
                <a:gd name="T3" fmla="*/ 1172 h 1398"/>
                <a:gd name="T4" fmla="*/ 1433 w 2861"/>
                <a:gd name="T5" fmla="*/ 1056 h 1398"/>
                <a:gd name="T6" fmla="*/ 1109 w 2861"/>
                <a:gd name="T7" fmla="*/ 1172 h 1398"/>
                <a:gd name="T8" fmla="*/ 900 w 2861"/>
                <a:gd name="T9" fmla="*/ 1337 h 1398"/>
                <a:gd name="T10" fmla="*/ 639 w 2861"/>
                <a:gd name="T11" fmla="*/ 1398 h 1398"/>
                <a:gd name="T12" fmla="*/ 0 w 2861"/>
                <a:gd name="T13" fmla="*/ 699 h 1398"/>
                <a:gd name="T14" fmla="*/ 639 w 2861"/>
                <a:gd name="T15" fmla="*/ 0 h 1398"/>
                <a:gd name="T16" fmla="*/ 1109 w 2861"/>
                <a:gd name="T17" fmla="*/ 226 h 1398"/>
                <a:gd name="T18" fmla="*/ 1109 w 2861"/>
                <a:gd name="T19" fmla="*/ 227 h 1398"/>
                <a:gd name="T20" fmla="*/ 1438 w 2861"/>
                <a:gd name="T21" fmla="*/ 340 h 1398"/>
                <a:gd name="T22" fmla="*/ 1752 w 2861"/>
                <a:gd name="T23" fmla="*/ 226 h 1398"/>
                <a:gd name="T24" fmla="*/ 2222 w 2861"/>
                <a:gd name="T25" fmla="*/ 0 h 1398"/>
                <a:gd name="T26" fmla="*/ 2861 w 2861"/>
                <a:gd name="T27" fmla="*/ 699 h 1398"/>
                <a:gd name="T28" fmla="*/ 2222 w 2861"/>
                <a:gd name="T29" fmla="*/ 1398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1" h="1398">
                  <a:moveTo>
                    <a:pt x="2222" y="1398"/>
                  </a:moveTo>
                  <a:cubicBezTo>
                    <a:pt x="2048" y="1398"/>
                    <a:pt x="1881" y="1317"/>
                    <a:pt x="1752" y="1172"/>
                  </a:cubicBezTo>
                  <a:cubicBezTo>
                    <a:pt x="1688" y="1099"/>
                    <a:pt x="1569" y="1056"/>
                    <a:pt x="1433" y="1056"/>
                  </a:cubicBezTo>
                  <a:cubicBezTo>
                    <a:pt x="1294" y="1056"/>
                    <a:pt x="1170" y="1100"/>
                    <a:pt x="1109" y="1172"/>
                  </a:cubicBezTo>
                  <a:cubicBezTo>
                    <a:pt x="1049" y="1242"/>
                    <a:pt x="979" y="1298"/>
                    <a:pt x="900" y="1337"/>
                  </a:cubicBezTo>
                  <a:cubicBezTo>
                    <a:pt x="817" y="1377"/>
                    <a:pt x="729" y="1398"/>
                    <a:pt x="639" y="1398"/>
                  </a:cubicBezTo>
                  <a:cubicBezTo>
                    <a:pt x="286" y="1398"/>
                    <a:pt x="0" y="1084"/>
                    <a:pt x="0" y="699"/>
                  </a:cubicBezTo>
                  <a:cubicBezTo>
                    <a:pt x="0" y="314"/>
                    <a:pt x="286" y="0"/>
                    <a:pt x="639" y="0"/>
                  </a:cubicBezTo>
                  <a:cubicBezTo>
                    <a:pt x="817" y="0"/>
                    <a:pt x="988" y="83"/>
                    <a:pt x="1109" y="226"/>
                  </a:cubicBezTo>
                  <a:cubicBezTo>
                    <a:pt x="1109" y="227"/>
                    <a:pt x="1109" y="227"/>
                    <a:pt x="1109" y="227"/>
                  </a:cubicBezTo>
                  <a:cubicBezTo>
                    <a:pt x="1177" y="297"/>
                    <a:pt x="1299" y="340"/>
                    <a:pt x="1438" y="340"/>
                  </a:cubicBezTo>
                  <a:cubicBezTo>
                    <a:pt x="1576" y="340"/>
                    <a:pt x="1696" y="296"/>
                    <a:pt x="1752" y="226"/>
                  </a:cubicBezTo>
                  <a:cubicBezTo>
                    <a:pt x="1873" y="83"/>
                    <a:pt x="2044" y="0"/>
                    <a:pt x="2222" y="0"/>
                  </a:cubicBezTo>
                  <a:cubicBezTo>
                    <a:pt x="2575" y="0"/>
                    <a:pt x="2861" y="314"/>
                    <a:pt x="2861" y="699"/>
                  </a:cubicBezTo>
                  <a:cubicBezTo>
                    <a:pt x="2861" y="1084"/>
                    <a:pt x="2575" y="1398"/>
                    <a:pt x="2222" y="1398"/>
                  </a:cubicBezTo>
                  <a:close/>
                </a:path>
              </a:pathLst>
            </a:custGeom>
            <a:solidFill>
              <a:srgbClr val="F0D2AF"/>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Freeform 71922"/>
            <p:cNvSpPr>
              <a:spLocks/>
            </p:cNvSpPr>
            <p:nvPr/>
          </p:nvSpPr>
          <p:spPr bwMode="auto">
            <a:xfrm>
              <a:off x="3132179" y="1402680"/>
              <a:ext cx="2405790" cy="1091675"/>
            </a:xfrm>
            <a:custGeom>
              <a:avLst/>
              <a:gdLst>
                <a:gd name="T0" fmla="*/ 2222 w 2861"/>
                <a:gd name="T1" fmla="*/ 1397 h 1397"/>
                <a:gd name="T2" fmla="*/ 1752 w 2861"/>
                <a:gd name="T3" fmla="*/ 1171 h 1397"/>
                <a:gd name="T4" fmla="*/ 1433 w 2861"/>
                <a:gd name="T5" fmla="*/ 1056 h 1397"/>
                <a:gd name="T6" fmla="*/ 1109 w 2861"/>
                <a:gd name="T7" fmla="*/ 1171 h 1397"/>
                <a:gd name="T8" fmla="*/ 900 w 2861"/>
                <a:gd name="T9" fmla="*/ 1336 h 1397"/>
                <a:gd name="T10" fmla="*/ 639 w 2861"/>
                <a:gd name="T11" fmla="*/ 1397 h 1397"/>
                <a:gd name="T12" fmla="*/ 0 w 2861"/>
                <a:gd name="T13" fmla="*/ 699 h 1397"/>
                <a:gd name="T14" fmla="*/ 639 w 2861"/>
                <a:gd name="T15" fmla="*/ 0 h 1397"/>
                <a:gd name="T16" fmla="*/ 1109 w 2861"/>
                <a:gd name="T17" fmla="*/ 226 h 1397"/>
                <a:gd name="T18" fmla="*/ 1109 w 2861"/>
                <a:gd name="T19" fmla="*/ 226 h 1397"/>
                <a:gd name="T20" fmla="*/ 1438 w 2861"/>
                <a:gd name="T21" fmla="*/ 339 h 1397"/>
                <a:gd name="T22" fmla="*/ 1752 w 2861"/>
                <a:gd name="T23" fmla="*/ 226 h 1397"/>
                <a:gd name="T24" fmla="*/ 2222 w 2861"/>
                <a:gd name="T25" fmla="*/ 0 h 1397"/>
                <a:gd name="T26" fmla="*/ 2861 w 2861"/>
                <a:gd name="T27" fmla="*/ 699 h 1397"/>
                <a:gd name="T28" fmla="*/ 2222 w 2861"/>
                <a:gd name="T29" fmla="*/ 1397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1" h="1397">
                  <a:moveTo>
                    <a:pt x="2222" y="1397"/>
                  </a:moveTo>
                  <a:cubicBezTo>
                    <a:pt x="2048" y="1397"/>
                    <a:pt x="1881" y="1317"/>
                    <a:pt x="1752" y="1171"/>
                  </a:cubicBezTo>
                  <a:cubicBezTo>
                    <a:pt x="1688" y="1099"/>
                    <a:pt x="1569" y="1056"/>
                    <a:pt x="1433" y="1056"/>
                  </a:cubicBezTo>
                  <a:cubicBezTo>
                    <a:pt x="1294" y="1056"/>
                    <a:pt x="1170" y="1100"/>
                    <a:pt x="1109" y="1171"/>
                  </a:cubicBezTo>
                  <a:cubicBezTo>
                    <a:pt x="1049" y="1242"/>
                    <a:pt x="979" y="1297"/>
                    <a:pt x="900" y="1336"/>
                  </a:cubicBezTo>
                  <a:cubicBezTo>
                    <a:pt x="817" y="1377"/>
                    <a:pt x="729" y="1397"/>
                    <a:pt x="639" y="1397"/>
                  </a:cubicBezTo>
                  <a:cubicBezTo>
                    <a:pt x="286" y="1397"/>
                    <a:pt x="0" y="1084"/>
                    <a:pt x="0" y="699"/>
                  </a:cubicBezTo>
                  <a:cubicBezTo>
                    <a:pt x="0" y="313"/>
                    <a:pt x="286" y="0"/>
                    <a:pt x="639" y="0"/>
                  </a:cubicBezTo>
                  <a:cubicBezTo>
                    <a:pt x="817" y="0"/>
                    <a:pt x="988" y="82"/>
                    <a:pt x="1109" y="226"/>
                  </a:cubicBezTo>
                  <a:cubicBezTo>
                    <a:pt x="1109" y="226"/>
                    <a:pt x="1109" y="226"/>
                    <a:pt x="1109" y="226"/>
                  </a:cubicBezTo>
                  <a:cubicBezTo>
                    <a:pt x="1177" y="297"/>
                    <a:pt x="1299" y="339"/>
                    <a:pt x="1438" y="339"/>
                  </a:cubicBezTo>
                  <a:cubicBezTo>
                    <a:pt x="1576" y="339"/>
                    <a:pt x="1696" y="296"/>
                    <a:pt x="1752" y="226"/>
                  </a:cubicBezTo>
                  <a:cubicBezTo>
                    <a:pt x="1873" y="82"/>
                    <a:pt x="2044" y="0"/>
                    <a:pt x="2222" y="0"/>
                  </a:cubicBezTo>
                  <a:cubicBezTo>
                    <a:pt x="2575" y="0"/>
                    <a:pt x="2861" y="313"/>
                    <a:pt x="2861" y="699"/>
                  </a:cubicBezTo>
                  <a:cubicBezTo>
                    <a:pt x="2861" y="1084"/>
                    <a:pt x="2575" y="1397"/>
                    <a:pt x="2222" y="1397"/>
                  </a:cubicBezTo>
                  <a:close/>
                </a:path>
              </a:pathLst>
            </a:custGeom>
            <a:solidFill>
              <a:srgbClr val="D76739"/>
            </a:solidFill>
            <a:ln>
              <a:noFill/>
            </a:ln>
            <a:scene3d>
              <a:camera prst="orthographicFront"/>
              <a:lightRig rig="flat" dir="t"/>
            </a:scene3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71924"/>
            <p:cNvSpPr>
              <a:spLocks/>
            </p:cNvSpPr>
            <p:nvPr/>
          </p:nvSpPr>
          <p:spPr bwMode="auto">
            <a:xfrm>
              <a:off x="4413384" y="1324710"/>
              <a:ext cx="1870765" cy="2489077"/>
            </a:xfrm>
            <a:custGeom>
              <a:avLst/>
              <a:gdLst>
                <a:gd name="T0" fmla="*/ 1283 w 2251"/>
                <a:gd name="T1" fmla="*/ 449 h 3096"/>
                <a:gd name="T2" fmla="*/ 1339 w 2251"/>
                <a:gd name="T3" fmla="*/ 1007 h 3096"/>
                <a:gd name="T4" fmla="*/ 1407 w 2251"/>
                <a:gd name="T5" fmla="*/ 1367 h 3096"/>
                <a:gd name="T6" fmla="*/ 1661 w 2251"/>
                <a:gd name="T7" fmla="*/ 1616 h 3096"/>
                <a:gd name="T8" fmla="*/ 1896 w 2251"/>
                <a:gd name="T9" fmla="*/ 1732 h 3096"/>
                <a:gd name="T10" fmla="*/ 2075 w 2251"/>
                <a:gd name="T11" fmla="*/ 1949 h 3096"/>
                <a:gd name="T12" fmla="*/ 1841 w 2251"/>
                <a:gd name="T13" fmla="*/ 2903 h 3096"/>
                <a:gd name="T14" fmla="*/ 968 w 2251"/>
                <a:gd name="T15" fmla="*/ 2647 h 3096"/>
                <a:gd name="T16" fmla="*/ 912 w 2251"/>
                <a:gd name="T17" fmla="*/ 2089 h 3096"/>
                <a:gd name="T18" fmla="*/ 912 w 2251"/>
                <a:gd name="T19" fmla="*/ 2088 h 3096"/>
                <a:gd name="T20" fmla="*/ 838 w 2251"/>
                <a:gd name="T21" fmla="*/ 1721 h 3096"/>
                <a:gd name="T22" fmla="*/ 590 w 2251"/>
                <a:gd name="T23" fmla="*/ 1480 h 3096"/>
                <a:gd name="T24" fmla="*/ 177 w 2251"/>
                <a:gd name="T25" fmla="*/ 1147 h 3096"/>
                <a:gd name="T26" fmla="*/ 410 w 2251"/>
                <a:gd name="T27" fmla="*/ 193 h 3096"/>
                <a:gd name="T28" fmla="*/ 1283 w 2251"/>
                <a:gd name="T29" fmla="*/ 449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1" h="3096">
                  <a:moveTo>
                    <a:pt x="1283" y="449"/>
                  </a:moveTo>
                  <a:cubicBezTo>
                    <a:pt x="1370" y="613"/>
                    <a:pt x="1390" y="812"/>
                    <a:pt x="1339" y="1007"/>
                  </a:cubicBezTo>
                  <a:cubicBezTo>
                    <a:pt x="1314" y="1104"/>
                    <a:pt x="1340" y="1239"/>
                    <a:pt x="1407" y="1367"/>
                  </a:cubicBezTo>
                  <a:cubicBezTo>
                    <a:pt x="1477" y="1499"/>
                    <a:pt x="1574" y="1594"/>
                    <a:pt x="1661" y="1616"/>
                  </a:cubicBezTo>
                  <a:cubicBezTo>
                    <a:pt x="1746" y="1638"/>
                    <a:pt x="1826" y="1677"/>
                    <a:pt x="1896" y="1732"/>
                  </a:cubicBezTo>
                  <a:cubicBezTo>
                    <a:pt x="1969" y="1790"/>
                    <a:pt x="2029" y="1863"/>
                    <a:pt x="2075" y="1949"/>
                  </a:cubicBezTo>
                  <a:cubicBezTo>
                    <a:pt x="2251" y="2282"/>
                    <a:pt x="2146" y="2711"/>
                    <a:pt x="1841" y="2903"/>
                  </a:cubicBezTo>
                  <a:cubicBezTo>
                    <a:pt x="1536" y="3096"/>
                    <a:pt x="1145" y="2981"/>
                    <a:pt x="968" y="2647"/>
                  </a:cubicBezTo>
                  <a:cubicBezTo>
                    <a:pt x="879" y="2479"/>
                    <a:pt x="859" y="2275"/>
                    <a:pt x="912" y="2089"/>
                  </a:cubicBezTo>
                  <a:cubicBezTo>
                    <a:pt x="912" y="2088"/>
                    <a:pt x="912" y="2088"/>
                    <a:pt x="912" y="2088"/>
                  </a:cubicBezTo>
                  <a:cubicBezTo>
                    <a:pt x="935" y="1989"/>
                    <a:pt x="907" y="1852"/>
                    <a:pt x="838" y="1721"/>
                  </a:cubicBezTo>
                  <a:cubicBezTo>
                    <a:pt x="769" y="1590"/>
                    <a:pt x="674" y="1498"/>
                    <a:pt x="590" y="1480"/>
                  </a:cubicBezTo>
                  <a:cubicBezTo>
                    <a:pt x="417" y="1437"/>
                    <a:pt x="266" y="1316"/>
                    <a:pt x="177" y="1147"/>
                  </a:cubicBezTo>
                  <a:cubicBezTo>
                    <a:pt x="0" y="814"/>
                    <a:pt x="105" y="386"/>
                    <a:pt x="410" y="193"/>
                  </a:cubicBezTo>
                  <a:cubicBezTo>
                    <a:pt x="715" y="0"/>
                    <a:pt x="1107" y="115"/>
                    <a:pt x="1283" y="449"/>
                  </a:cubicBezTo>
                  <a:close/>
                </a:path>
              </a:pathLst>
            </a:custGeom>
            <a:solidFill>
              <a:srgbClr val="B7C8A5"/>
            </a:solidFill>
            <a:ln>
              <a:noFill/>
            </a:ln>
            <a:scene3d>
              <a:camera prst="orthographicFront"/>
              <a:lightRig rig="flat" dir="t"/>
            </a:scene3d>
            <a:sp3d>
              <a:bevelB/>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71926"/>
            <p:cNvSpPr>
              <a:spLocks/>
            </p:cNvSpPr>
            <p:nvPr/>
          </p:nvSpPr>
          <p:spPr bwMode="auto">
            <a:xfrm>
              <a:off x="4413160" y="2557960"/>
              <a:ext cx="1865014" cy="2411107"/>
            </a:xfrm>
            <a:custGeom>
              <a:avLst/>
              <a:gdLst>
                <a:gd name="T0" fmla="*/ 968 w 2250"/>
                <a:gd name="T1" fmla="*/ 448 h 3096"/>
                <a:gd name="T2" fmla="*/ 912 w 2250"/>
                <a:gd name="T3" fmla="*/ 1007 h 3096"/>
                <a:gd name="T4" fmla="*/ 844 w 2250"/>
                <a:gd name="T5" fmla="*/ 1366 h 3096"/>
                <a:gd name="T6" fmla="*/ 590 w 2250"/>
                <a:gd name="T7" fmla="*/ 1616 h 3096"/>
                <a:gd name="T8" fmla="*/ 355 w 2250"/>
                <a:gd name="T9" fmla="*/ 1732 h 3096"/>
                <a:gd name="T10" fmla="*/ 176 w 2250"/>
                <a:gd name="T11" fmla="*/ 1948 h 3096"/>
                <a:gd name="T12" fmla="*/ 410 w 2250"/>
                <a:gd name="T13" fmla="*/ 2903 h 3096"/>
                <a:gd name="T14" fmla="*/ 1282 w 2250"/>
                <a:gd name="T15" fmla="*/ 2647 h 3096"/>
                <a:gd name="T16" fmla="*/ 1339 w 2250"/>
                <a:gd name="T17" fmla="*/ 2089 h 3096"/>
                <a:gd name="T18" fmla="*/ 1338 w 2250"/>
                <a:gd name="T19" fmla="*/ 2088 h 3096"/>
                <a:gd name="T20" fmla="*/ 1413 w 2250"/>
                <a:gd name="T21" fmla="*/ 1721 h 3096"/>
                <a:gd name="T22" fmla="*/ 1660 w 2250"/>
                <a:gd name="T23" fmla="*/ 1480 h 3096"/>
                <a:gd name="T24" fmla="*/ 2074 w 2250"/>
                <a:gd name="T25" fmla="*/ 1147 h 3096"/>
                <a:gd name="T26" fmla="*/ 1840 w 2250"/>
                <a:gd name="T27" fmla="*/ 193 h 3096"/>
                <a:gd name="T28" fmla="*/ 968 w 2250"/>
                <a:gd name="T29" fmla="*/ 448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0" h="3096">
                  <a:moveTo>
                    <a:pt x="968" y="448"/>
                  </a:moveTo>
                  <a:cubicBezTo>
                    <a:pt x="881" y="613"/>
                    <a:pt x="861" y="812"/>
                    <a:pt x="912" y="1007"/>
                  </a:cubicBezTo>
                  <a:cubicBezTo>
                    <a:pt x="937" y="1104"/>
                    <a:pt x="911" y="1238"/>
                    <a:pt x="844" y="1366"/>
                  </a:cubicBezTo>
                  <a:cubicBezTo>
                    <a:pt x="774" y="1499"/>
                    <a:pt x="677" y="1594"/>
                    <a:pt x="590" y="1616"/>
                  </a:cubicBezTo>
                  <a:cubicBezTo>
                    <a:pt x="504" y="1637"/>
                    <a:pt x="425" y="1677"/>
                    <a:pt x="355" y="1732"/>
                  </a:cubicBezTo>
                  <a:cubicBezTo>
                    <a:pt x="281" y="1790"/>
                    <a:pt x="221" y="1863"/>
                    <a:pt x="176" y="1948"/>
                  </a:cubicBezTo>
                  <a:cubicBezTo>
                    <a:pt x="0" y="2282"/>
                    <a:pt x="105" y="2710"/>
                    <a:pt x="410" y="2903"/>
                  </a:cubicBezTo>
                  <a:cubicBezTo>
                    <a:pt x="715" y="3096"/>
                    <a:pt x="1106" y="2981"/>
                    <a:pt x="1282" y="2647"/>
                  </a:cubicBezTo>
                  <a:cubicBezTo>
                    <a:pt x="1371" y="2478"/>
                    <a:pt x="1392" y="2275"/>
                    <a:pt x="1339" y="2089"/>
                  </a:cubicBezTo>
                  <a:cubicBezTo>
                    <a:pt x="1338" y="2088"/>
                    <a:pt x="1338" y="2088"/>
                    <a:pt x="1338" y="2088"/>
                  </a:cubicBezTo>
                  <a:cubicBezTo>
                    <a:pt x="1316" y="1989"/>
                    <a:pt x="1344" y="1852"/>
                    <a:pt x="1413" y="1721"/>
                  </a:cubicBezTo>
                  <a:cubicBezTo>
                    <a:pt x="1482" y="1590"/>
                    <a:pt x="1577" y="1498"/>
                    <a:pt x="1660" y="1480"/>
                  </a:cubicBezTo>
                  <a:cubicBezTo>
                    <a:pt x="1834" y="1437"/>
                    <a:pt x="1985" y="1316"/>
                    <a:pt x="2074" y="1147"/>
                  </a:cubicBezTo>
                  <a:cubicBezTo>
                    <a:pt x="2250" y="813"/>
                    <a:pt x="2145" y="385"/>
                    <a:pt x="1840" y="193"/>
                  </a:cubicBezTo>
                  <a:cubicBezTo>
                    <a:pt x="1535" y="0"/>
                    <a:pt x="1144" y="115"/>
                    <a:pt x="968" y="448"/>
                  </a:cubicBezTo>
                  <a:close/>
                </a:path>
              </a:pathLst>
            </a:custGeom>
            <a:solidFill>
              <a:srgbClr val="416660"/>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任意多边形 79"/>
            <p:cNvSpPr>
              <a:spLocks/>
            </p:cNvSpPr>
            <p:nvPr/>
          </p:nvSpPr>
          <p:spPr bwMode="auto">
            <a:xfrm>
              <a:off x="4346312" y="3809164"/>
              <a:ext cx="1202895" cy="1091675"/>
            </a:xfrm>
            <a:custGeom>
              <a:avLst/>
              <a:gdLst>
                <a:gd name="connsiteX0" fmla="*/ 665566 w 1202895"/>
                <a:gd name="connsiteY0" fmla="*/ 0 h 1091675"/>
                <a:gd name="connsiteX1" fmla="*/ 1202895 w 1202895"/>
                <a:gd name="connsiteY1" fmla="*/ 546228 h 1091675"/>
                <a:gd name="connsiteX2" fmla="*/ 665566 w 1202895"/>
                <a:gd name="connsiteY2" fmla="*/ 1091675 h 1091675"/>
                <a:gd name="connsiteX3" fmla="*/ 270346 w 1202895"/>
                <a:gd name="connsiteY3" fmla="*/ 915069 h 1091675"/>
                <a:gd name="connsiteX4" fmla="*/ 2102 w 1202895"/>
                <a:gd name="connsiteY4" fmla="*/ 825203 h 1091675"/>
                <a:gd name="connsiteX5" fmla="*/ 0 w 1202895"/>
                <a:gd name="connsiteY5" fmla="*/ 825358 h 1091675"/>
                <a:gd name="connsiteX6" fmla="*/ 0 w 1202895"/>
                <a:gd name="connsiteY6" fmla="*/ 264462 h 1091675"/>
                <a:gd name="connsiteX7" fmla="*/ 6307 w 1202895"/>
                <a:gd name="connsiteY7" fmla="*/ 264909 h 1091675"/>
                <a:gd name="connsiteX8" fmla="*/ 270346 w 1202895"/>
                <a:gd name="connsiteY8" fmla="*/ 176606 h 1091675"/>
                <a:gd name="connsiteX9" fmla="*/ 665566 w 1202895"/>
                <a:gd name="connsiteY9" fmla="*/ 0 h 109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895" h="1091675">
                  <a:moveTo>
                    <a:pt x="665566" y="0"/>
                  </a:moveTo>
                  <a:cubicBezTo>
                    <a:pt x="962400" y="0"/>
                    <a:pt x="1202895" y="244592"/>
                    <a:pt x="1202895" y="546228"/>
                  </a:cubicBezTo>
                  <a:cubicBezTo>
                    <a:pt x="1202895" y="847084"/>
                    <a:pt x="962400" y="1091675"/>
                    <a:pt x="665566" y="1091675"/>
                  </a:cubicBezTo>
                  <a:cubicBezTo>
                    <a:pt x="519250" y="1091675"/>
                    <a:pt x="378822" y="1029160"/>
                    <a:pt x="270346" y="915069"/>
                  </a:cubicBezTo>
                  <a:cubicBezTo>
                    <a:pt x="216530" y="858805"/>
                    <a:pt x="116464" y="825203"/>
                    <a:pt x="2102" y="825203"/>
                  </a:cubicBezTo>
                  <a:lnTo>
                    <a:pt x="0" y="825358"/>
                  </a:lnTo>
                  <a:lnTo>
                    <a:pt x="0" y="264462"/>
                  </a:lnTo>
                  <a:lnTo>
                    <a:pt x="6307" y="264909"/>
                  </a:lnTo>
                  <a:cubicBezTo>
                    <a:pt x="122350" y="264909"/>
                    <a:pt x="223257" y="231307"/>
                    <a:pt x="270346" y="176606"/>
                  </a:cubicBezTo>
                  <a:cubicBezTo>
                    <a:pt x="372094" y="64078"/>
                    <a:pt x="515887" y="0"/>
                    <a:pt x="665566" y="0"/>
                  </a:cubicBezTo>
                  <a:close/>
                </a:path>
              </a:pathLst>
            </a:custGeom>
            <a:solidFill>
              <a:srgbClr val="B7C8A5"/>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椭圆 14"/>
            <p:cNvSpPr/>
            <p:nvPr/>
          </p:nvSpPr>
          <p:spPr>
            <a:xfrm>
              <a:off x="3205655" y="148554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565171" y="1491581"/>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13523" y="270613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29968" y="390078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162798" y="3927560"/>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490109" y="268065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盈利模式</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940445" y="2208038"/>
            <a:ext cx="965981" cy="584775"/>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广告位出租</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297773" y="2183283"/>
            <a:ext cx="965981" cy="584775"/>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付费</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下载</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963763" y="3422678"/>
            <a:ext cx="965981" cy="584775"/>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增值</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服务</a:t>
            </a:r>
          </a:p>
        </p:txBody>
      </p:sp>
      <p:sp>
        <p:nvSpPr>
          <p:cNvPr id="27" name="文本框 26"/>
          <p:cNvSpPr txBox="1"/>
          <p:nvPr/>
        </p:nvSpPr>
        <p:spPr>
          <a:xfrm>
            <a:off x="6271203" y="4612610"/>
            <a:ext cx="965981" cy="584775"/>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会员</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充值</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901633" y="4650656"/>
            <a:ext cx="965981" cy="584775"/>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佣金</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收取</a:t>
            </a:r>
          </a:p>
        </p:txBody>
      </p:sp>
      <p:sp>
        <p:nvSpPr>
          <p:cNvPr id="29" name="文本框 28"/>
          <p:cNvSpPr txBox="1"/>
          <p:nvPr/>
        </p:nvSpPr>
        <p:spPr>
          <a:xfrm>
            <a:off x="4242187" y="3409970"/>
            <a:ext cx="965981" cy="584775"/>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租借</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资质</a:t>
            </a:r>
          </a:p>
        </p:txBody>
      </p:sp>
      <p:sp>
        <p:nvSpPr>
          <p:cNvPr id="30" name="文本框 29"/>
          <p:cNvSpPr txBox="1"/>
          <p:nvPr/>
        </p:nvSpPr>
        <p:spPr>
          <a:xfrm>
            <a:off x="5488244" y="3766812"/>
            <a:ext cx="1264667" cy="400110"/>
          </a:xfrm>
          <a:prstGeom prst="rect">
            <a:avLst/>
          </a:prstGeom>
          <a:noFill/>
        </p:spPr>
        <p:txBody>
          <a:bodyPr wrap="square" rtlCol="0">
            <a:spAutoFit/>
          </a:bodyPr>
          <a:lstStyle/>
          <a:p>
            <a:r>
              <a:rPr lang="zh-CN" altLang="en-US" sz="2000" b="1" dirty="0" smtClean="0">
                <a:solidFill>
                  <a:srgbClr val="D76739"/>
                </a:solidFill>
                <a:latin typeface="微软雅黑" panose="020B0503020204020204" pitchFamily="34" charset="-122"/>
                <a:ea typeface="微软雅黑" panose="020B0503020204020204" pitchFamily="34" charset="-122"/>
              </a:rPr>
              <a:t>盈利模式</a:t>
            </a:r>
            <a:endParaRPr lang="zh-CN" altLang="en-US" sz="2000" b="1" dirty="0">
              <a:solidFill>
                <a:srgbClr val="D76739"/>
              </a:solidFill>
              <a:latin typeface="微软雅黑" panose="020B0503020204020204" pitchFamily="34" charset="-122"/>
              <a:ea typeface="微软雅黑" panose="020B0503020204020204" pitchFamily="34" charset="-122"/>
            </a:endParaRPr>
          </a:p>
        </p:txBody>
      </p:sp>
      <p:sp>
        <p:nvSpPr>
          <p:cNvPr id="31" name="Freeform 83"/>
          <p:cNvSpPr>
            <a:spLocks/>
          </p:cNvSpPr>
          <p:nvPr/>
        </p:nvSpPr>
        <p:spPr bwMode="auto">
          <a:xfrm>
            <a:off x="6073651" y="3224478"/>
            <a:ext cx="248080" cy="249163"/>
          </a:xfrm>
          <a:custGeom>
            <a:avLst/>
            <a:gdLst>
              <a:gd name="T0" fmla="*/ 96 w 97"/>
              <a:gd name="T1" fmla="*/ 48 h 97"/>
              <a:gd name="T2" fmla="*/ 49 w 97"/>
              <a:gd name="T3" fmla="*/ 97 h 97"/>
              <a:gd name="T4" fmla="*/ 0 w 97"/>
              <a:gd name="T5" fmla="*/ 50 h 97"/>
              <a:gd name="T6" fmla="*/ 47 w 97"/>
              <a:gd name="T7" fmla="*/ 1 h 97"/>
              <a:gd name="T8" fmla="*/ 96 w 97"/>
              <a:gd name="T9" fmla="*/ 48 h 97"/>
            </a:gdLst>
            <a:ahLst/>
            <a:cxnLst>
              <a:cxn ang="0">
                <a:pos x="T0" y="T1"/>
              </a:cxn>
              <a:cxn ang="0">
                <a:pos x="T2" y="T3"/>
              </a:cxn>
              <a:cxn ang="0">
                <a:pos x="T4" y="T5"/>
              </a:cxn>
              <a:cxn ang="0">
                <a:pos x="T6" y="T7"/>
              </a:cxn>
              <a:cxn ang="0">
                <a:pos x="T8" y="T9"/>
              </a:cxn>
            </a:cxnLst>
            <a:rect l="0" t="0" r="r" b="b"/>
            <a:pathLst>
              <a:path w="97" h="97">
                <a:moveTo>
                  <a:pt x="96" y="48"/>
                </a:moveTo>
                <a:cubicBezTo>
                  <a:pt x="97" y="74"/>
                  <a:pt x="76" y="96"/>
                  <a:pt x="49" y="97"/>
                </a:cubicBezTo>
                <a:cubicBezTo>
                  <a:pt x="23" y="97"/>
                  <a:pt x="1" y="76"/>
                  <a:pt x="0" y="50"/>
                </a:cubicBezTo>
                <a:cubicBezTo>
                  <a:pt x="0" y="23"/>
                  <a:pt x="21" y="1"/>
                  <a:pt x="47" y="1"/>
                </a:cubicBezTo>
                <a:cubicBezTo>
                  <a:pt x="74" y="0"/>
                  <a:pt x="96" y="21"/>
                  <a:pt x="96" y="48"/>
                </a:cubicBezTo>
                <a:close/>
              </a:path>
            </a:pathLst>
          </a:custGeom>
          <a:noFill/>
          <a:ln w="30163" cap="rnd">
            <a:solidFill>
              <a:srgbClr val="D767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84"/>
          <p:cNvSpPr>
            <a:spLocks noChangeShapeType="1"/>
          </p:cNvSpPr>
          <p:nvPr/>
        </p:nvSpPr>
        <p:spPr bwMode="auto">
          <a:xfrm>
            <a:off x="6114817" y="3350143"/>
            <a:ext cx="82332" cy="0"/>
          </a:xfrm>
          <a:prstGeom prst="line">
            <a:avLst/>
          </a:prstGeom>
          <a:noFill/>
          <a:ln w="30163" cap="rnd">
            <a:solidFill>
              <a:srgbClr val="D7673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85"/>
          <p:cNvSpPr>
            <a:spLocks noChangeShapeType="1"/>
          </p:cNvSpPr>
          <p:nvPr/>
        </p:nvSpPr>
        <p:spPr bwMode="auto">
          <a:xfrm>
            <a:off x="6197149" y="3268894"/>
            <a:ext cx="0" cy="81249"/>
          </a:xfrm>
          <a:prstGeom prst="line">
            <a:avLst/>
          </a:prstGeom>
          <a:noFill/>
          <a:ln w="30163" cap="rnd">
            <a:solidFill>
              <a:srgbClr val="D7673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6"/>
          <p:cNvSpPr>
            <a:spLocks/>
          </p:cNvSpPr>
          <p:nvPr/>
        </p:nvSpPr>
        <p:spPr bwMode="auto">
          <a:xfrm>
            <a:off x="5848321" y="3227728"/>
            <a:ext cx="471243" cy="471243"/>
          </a:xfrm>
          <a:custGeom>
            <a:avLst/>
            <a:gdLst>
              <a:gd name="T0" fmla="*/ 118 w 184"/>
              <a:gd name="T1" fmla="*/ 3 h 184"/>
              <a:gd name="T2" fmla="*/ 92 w 184"/>
              <a:gd name="T3" fmla="*/ 0 h 184"/>
              <a:gd name="T4" fmla="*/ 0 w 184"/>
              <a:gd name="T5" fmla="*/ 92 h 184"/>
              <a:gd name="T6" fmla="*/ 92 w 184"/>
              <a:gd name="T7" fmla="*/ 184 h 184"/>
              <a:gd name="T8" fmla="*/ 184 w 184"/>
              <a:gd name="T9" fmla="*/ 92 h 184"/>
              <a:gd name="T10" fmla="*/ 181 w 184"/>
              <a:gd name="T11" fmla="*/ 66 h 184"/>
            </a:gdLst>
            <a:ahLst/>
            <a:cxnLst>
              <a:cxn ang="0">
                <a:pos x="T0" y="T1"/>
              </a:cxn>
              <a:cxn ang="0">
                <a:pos x="T2" y="T3"/>
              </a:cxn>
              <a:cxn ang="0">
                <a:pos x="T4" y="T5"/>
              </a:cxn>
              <a:cxn ang="0">
                <a:pos x="T6" y="T7"/>
              </a:cxn>
              <a:cxn ang="0">
                <a:pos x="T8" y="T9"/>
              </a:cxn>
              <a:cxn ang="0">
                <a:pos x="T10" y="T11"/>
              </a:cxn>
            </a:cxnLst>
            <a:rect l="0" t="0" r="r" b="b"/>
            <a:pathLst>
              <a:path w="184" h="184">
                <a:moveTo>
                  <a:pt x="118" y="3"/>
                </a:moveTo>
                <a:cubicBezTo>
                  <a:pt x="110" y="1"/>
                  <a:pt x="101" y="0"/>
                  <a:pt x="92" y="0"/>
                </a:cubicBezTo>
                <a:cubicBezTo>
                  <a:pt x="41" y="0"/>
                  <a:pt x="0" y="41"/>
                  <a:pt x="0" y="92"/>
                </a:cubicBezTo>
                <a:cubicBezTo>
                  <a:pt x="0" y="143"/>
                  <a:pt x="41" y="184"/>
                  <a:pt x="92" y="184"/>
                </a:cubicBezTo>
                <a:cubicBezTo>
                  <a:pt x="143" y="184"/>
                  <a:pt x="184" y="143"/>
                  <a:pt x="184" y="92"/>
                </a:cubicBezTo>
                <a:cubicBezTo>
                  <a:pt x="184" y="83"/>
                  <a:pt x="183" y="74"/>
                  <a:pt x="181" y="66"/>
                </a:cubicBezTo>
              </a:path>
            </a:pathLst>
          </a:custGeom>
          <a:noFill/>
          <a:ln w="30163" cap="rnd">
            <a:solidFill>
              <a:srgbClr val="D767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7"/>
          <p:cNvSpPr>
            <a:spLocks/>
          </p:cNvSpPr>
          <p:nvPr/>
        </p:nvSpPr>
        <p:spPr bwMode="auto">
          <a:xfrm>
            <a:off x="5919820" y="3289477"/>
            <a:ext cx="163581" cy="222080"/>
          </a:xfrm>
          <a:custGeom>
            <a:avLst/>
            <a:gdLst>
              <a:gd name="T0" fmla="*/ 63 w 64"/>
              <a:gd name="T1" fmla="*/ 8 h 87"/>
              <a:gd name="T2" fmla="*/ 43 w 64"/>
              <a:gd name="T3" fmla="*/ 3 h 87"/>
              <a:gd name="T4" fmla="*/ 6 w 64"/>
              <a:gd name="T5" fmla="*/ 14 h 87"/>
              <a:gd name="T6" fmla="*/ 8 w 64"/>
              <a:gd name="T7" fmla="*/ 33 h 87"/>
              <a:gd name="T8" fmla="*/ 29 w 64"/>
              <a:gd name="T9" fmla="*/ 74 h 87"/>
              <a:gd name="T10" fmla="*/ 57 w 64"/>
              <a:gd name="T11" fmla="*/ 85 h 87"/>
              <a:gd name="T12" fmla="*/ 54 w 64"/>
              <a:gd name="T13" fmla="*/ 81 h 87"/>
              <a:gd name="T14" fmla="*/ 48 w 64"/>
              <a:gd name="T15" fmla="*/ 76 h 87"/>
              <a:gd name="T16" fmla="*/ 45 w 64"/>
              <a:gd name="T17" fmla="*/ 67 h 87"/>
              <a:gd name="T18" fmla="*/ 36 w 64"/>
              <a:gd name="T19" fmla="*/ 64 h 87"/>
              <a:gd name="T20" fmla="*/ 45 w 64"/>
              <a:gd name="T21" fmla="*/ 52 h 87"/>
              <a:gd name="T22" fmla="*/ 64 w 64"/>
              <a:gd name="T2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87">
                <a:moveTo>
                  <a:pt x="63" y="8"/>
                </a:moveTo>
                <a:cubicBezTo>
                  <a:pt x="56" y="5"/>
                  <a:pt x="48" y="4"/>
                  <a:pt x="43" y="3"/>
                </a:cubicBezTo>
                <a:cubicBezTo>
                  <a:pt x="25" y="0"/>
                  <a:pt x="0" y="7"/>
                  <a:pt x="6" y="14"/>
                </a:cubicBezTo>
                <a:cubicBezTo>
                  <a:pt x="12" y="20"/>
                  <a:pt x="9" y="30"/>
                  <a:pt x="8" y="33"/>
                </a:cubicBez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57" y="56"/>
                  <a:pt x="59" y="49"/>
                  <a:pt x="64" y="42"/>
                </a:cubicBezTo>
              </a:path>
            </a:pathLst>
          </a:custGeom>
          <a:noFill/>
          <a:ln w="30163" cap="rnd">
            <a:solidFill>
              <a:srgbClr val="D767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88"/>
          <p:cNvSpPr>
            <a:spLocks/>
          </p:cNvSpPr>
          <p:nvPr/>
        </p:nvSpPr>
        <p:spPr bwMode="auto">
          <a:xfrm>
            <a:off x="6050902" y="3460641"/>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D767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89"/>
          <p:cNvSpPr>
            <a:spLocks/>
          </p:cNvSpPr>
          <p:nvPr/>
        </p:nvSpPr>
        <p:spPr bwMode="auto">
          <a:xfrm>
            <a:off x="6257815" y="3432475"/>
            <a:ext cx="54166" cy="110498"/>
          </a:xfrm>
          <a:custGeom>
            <a:avLst/>
            <a:gdLst>
              <a:gd name="T0" fmla="*/ 13 w 21"/>
              <a:gd name="T1" fmla="*/ 0 h 43"/>
              <a:gd name="T2" fmla="*/ 12 w 21"/>
              <a:gd name="T3" fmla="*/ 5 h 43"/>
              <a:gd name="T4" fmla="*/ 10 w 21"/>
              <a:gd name="T5" fmla="*/ 35 h 43"/>
              <a:gd name="T6" fmla="*/ 21 w 21"/>
              <a:gd name="T7" fmla="*/ 37 h 43"/>
            </a:gdLst>
            <a:ahLst/>
            <a:cxnLst>
              <a:cxn ang="0">
                <a:pos x="T0" y="T1"/>
              </a:cxn>
              <a:cxn ang="0">
                <a:pos x="T2" y="T3"/>
              </a:cxn>
              <a:cxn ang="0">
                <a:pos x="T4" y="T5"/>
              </a:cxn>
              <a:cxn ang="0">
                <a:pos x="T6" y="T7"/>
              </a:cxn>
            </a:cxnLst>
            <a:rect l="0" t="0" r="r" b="b"/>
            <a:pathLst>
              <a:path w="21" h="43">
                <a:moveTo>
                  <a:pt x="13" y="0"/>
                </a:moveTo>
                <a:cubicBezTo>
                  <a:pt x="14" y="2"/>
                  <a:pt x="13" y="2"/>
                  <a:pt x="12" y="5"/>
                </a:cubicBezTo>
                <a:cubicBezTo>
                  <a:pt x="8" y="14"/>
                  <a:pt x="0" y="27"/>
                  <a:pt x="10" y="35"/>
                </a:cubicBezTo>
                <a:cubicBezTo>
                  <a:pt x="19" y="43"/>
                  <a:pt x="21" y="37"/>
                  <a:pt x="21" y="37"/>
                </a:cubicBezTo>
              </a:path>
            </a:pathLst>
          </a:custGeom>
          <a:noFill/>
          <a:ln w="30163" cap="rnd">
            <a:solidFill>
              <a:srgbClr val="D767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4" name="直接连接符 3"/>
          <p:cNvCxnSpPr/>
          <p:nvPr/>
        </p:nvCxnSpPr>
        <p:spPr>
          <a:xfrm>
            <a:off x="7576457" y="2768058"/>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489201" y="2768058"/>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348952" y="4189756"/>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623081" y="4096969"/>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675367" y="5377652"/>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405740" y="5377652"/>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188734" y="2152849"/>
            <a:ext cx="2506911"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早期的互联网企业，其盈利基本都来自于“流量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广告”模式。</a:t>
            </a:r>
          </a:p>
        </p:txBody>
      </p:sp>
      <p:sp>
        <p:nvSpPr>
          <p:cNvPr id="7" name="矩形 6"/>
          <p:cNvSpPr/>
          <p:nvPr/>
        </p:nvSpPr>
        <p:spPr>
          <a:xfrm>
            <a:off x="7523974" y="2162043"/>
            <a:ext cx="2780088"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付费下载模式对于独立开发商来说是一种比较实惠和快速的赚钱方式。</a:t>
            </a:r>
          </a:p>
        </p:txBody>
      </p:sp>
      <p:sp>
        <p:nvSpPr>
          <p:cNvPr id="8" name="矩形 7"/>
          <p:cNvSpPr/>
          <p:nvPr/>
        </p:nvSpPr>
        <p:spPr>
          <a:xfrm>
            <a:off x="8186362" y="3576754"/>
            <a:ext cx="3170646"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将某项非核心技术、产品或服务利用新方式加以修正改善，以创造更高的价值。</a:t>
            </a:r>
          </a:p>
        </p:txBody>
      </p:sp>
      <p:sp>
        <p:nvSpPr>
          <p:cNvPr id="9" name="矩形 8"/>
          <p:cNvSpPr/>
          <p:nvPr/>
        </p:nvSpPr>
        <p:spPr>
          <a:xfrm>
            <a:off x="909220" y="3482921"/>
            <a:ext cx="3184961"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资质“挂靠”是指被挂靠方通过出租、出借资质证书等方式，并收取管理费。</a:t>
            </a:r>
          </a:p>
        </p:txBody>
      </p:sp>
      <p:sp>
        <p:nvSpPr>
          <p:cNvPr id="10" name="矩形 9"/>
          <p:cNvSpPr/>
          <p:nvPr/>
        </p:nvSpPr>
        <p:spPr>
          <a:xfrm>
            <a:off x="1745084" y="4742442"/>
            <a:ext cx="3048000" cy="646331"/>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是</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商业活动中的一种劳务报酬</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商业活动中为他人提供服务所得到的报酬</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7576457" y="4735607"/>
            <a:ext cx="2976501" cy="646331"/>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到货</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后您可以按照充值卡上的说明进行自助充值，充值成功金点将会立即到帐。</a:t>
            </a:r>
          </a:p>
        </p:txBody>
      </p:sp>
    </p:spTree>
    <p:extLst>
      <p:ext uri="{BB962C8B-B14F-4D97-AF65-F5344CB8AC3E}">
        <p14:creationId xmlns:p14="http://schemas.microsoft.com/office/powerpoint/2010/main" val="11453256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50" y="314980"/>
            <a:ext cx="2247900" cy="584775"/>
          </a:xfrm>
          <a:prstGeom prst="rect">
            <a:avLst/>
          </a:prstGeom>
          <a:noFill/>
        </p:spPr>
        <p:txBody>
          <a:bodyPr wrap="square" rtlCol="0">
            <a:spAutoFit/>
          </a:bodyPr>
          <a:lstStyle/>
          <a:p>
            <a:pPr algn="ctr"/>
            <a:r>
              <a:rPr lang="zh-CN" altLang="en-US" sz="3200" b="1" dirty="0" smtClean="0">
                <a:solidFill>
                  <a:srgbClr val="D76739"/>
                </a:solidFill>
                <a:latin typeface="微软雅黑" panose="020B0503020204020204" pitchFamily="34" charset="-122"/>
                <a:ea typeface="微软雅黑" panose="020B0503020204020204" pitchFamily="34" charset="-122"/>
              </a:rPr>
              <a:t>核心优势</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7243" y="3625850"/>
            <a:ext cx="12244643" cy="3213100"/>
          </a:xfrm>
          <a:prstGeom prst="rect">
            <a:avLst/>
          </a:prstGeom>
        </p:spPr>
      </p:pic>
      <p:grpSp>
        <p:nvGrpSpPr>
          <p:cNvPr id="6" name="组合 5"/>
          <p:cNvGrpSpPr/>
          <p:nvPr/>
        </p:nvGrpSpPr>
        <p:grpSpPr>
          <a:xfrm rot="5400000">
            <a:off x="3912279" y="2503105"/>
            <a:ext cx="1953386" cy="1592312"/>
            <a:chOff x="3456897" y="3211271"/>
            <a:chExt cx="1232193" cy="1004428"/>
          </a:xfrm>
        </p:grpSpPr>
        <p:sp>
          <p:nvSpPr>
            <p:cNvPr id="7"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椭圆 7"/>
            <p:cNvSpPr/>
            <p:nvPr/>
          </p:nvSpPr>
          <p:spPr>
            <a:xfrm>
              <a:off x="3561365" y="3313435"/>
              <a:ext cx="800100" cy="800100"/>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5400000">
            <a:off x="5666551" y="2517393"/>
            <a:ext cx="1953386" cy="1592312"/>
            <a:chOff x="3456897" y="3211271"/>
            <a:chExt cx="1232193" cy="1004428"/>
          </a:xfrm>
        </p:grpSpPr>
        <p:sp>
          <p:nvSpPr>
            <p:cNvPr id="25"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椭圆 25"/>
            <p:cNvSpPr/>
            <p:nvPr/>
          </p:nvSpPr>
          <p:spPr>
            <a:xfrm>
              <a:off x="3561365" y="3313435"/>
              <a:ext cx="800100" cy="800100"/>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rot="5400000">
            <a:off x="2158007" y="2517393"/>
            <a:ext cx="1953386" cy="1592312"/>
            <a:chOff x="3456897" y="3211271"/>
            <a:chExt cx="1232193" cy="1004428"/>
          </a:xfrm>
        </p:grpSpPr>
        <p:sp>
          <p:nvSpPr>
            <p:cNvPr id="28"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椭圆 28"/>
            <p:cNvSpPr/>
            <p:nvPr/>
          </p:nvSpPr>
          <p:spPr>
            <a:xfrm>
              <a:off x="3561365" y="3313435"/>
              <a:ext cx="800100" cy="800100"/>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rot="5400000">
            <a:off x="403735" y="2517393"/>
            <a:ext cx="1953386" cy="1592312"/>
            <a:chOff x="3456897" y="3211271"/>
            <a:chExt cx="1232193" cy="1004428"/>
          </a:xfrm>
        </p:grpSpPr>
        <p:sp>
          <p:nvSpPr>
            <p:cNvPr id="31" name="Freeform 70"/>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椭圆 31"/>
            <p:cNvSpPr/>
            <p:nvPr/>
          </p:nvSpPr>
          <p:spPr>
            <a:xfrm>
              <a:off x="3561365" y="3313435"/>
              <a:ext cx="800100" cy="800100"/>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986149" y="2826330"/>
            <a:ext cx="759529"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成本</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优势</a:t>
            </a:r>
          </a:p>
        </p:txBody>
      </p:sp>
      <p:sp>
        <p:nvSpPr>
          <p:cNvPr id="19" name="文本框 18"/>
          <p:cNvSpPr txBox="1"/>
          <p:nvPr/>
        </p:nvSpPr>
        <p:spPr>
          <a:xfrm>
            <a:off x="2753525" y="2813498"/>
            <a:ext cx="759529"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专利</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技术</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509208" y="2826329"/>
            <a:ext cx="759529"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行业</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地位</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263479" y="2828012"/>
            <a:ext cx="759529"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固定</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smtClean="0">
                <a:solidFill>
                  <a:schemeClr val="bg1"/>
                </a:solidFill>
                <a:latin typeface="微软雅黑" panose="020B0503020204020204" pitchFamily="34" charset="-122"/>
                <a:ea typeface="微软雅黑" panose="020B0503020204020204" pitchFamily="34" charset="-122"/>
              </a:rPr>
              <a:t>客源</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034832" y="1392724"/>
            <a:ext cx="3251199" cy="1477328"/>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多年</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的商品营销经验使得我们拥有了与众多知名厂商企业的采购渠道，多年的产品销售经验使得我们掌握了众多的高新技术产品信息，开心购物拥有最齐全的商品信息和优质服务，是客户一站式购物的理想选择。</a:t>
            </a:r>
          </a:p>
        </p:txBody>
      </p:sp>
      <p:grpSp>
        <p:nvGrpSpPr>
          <p:cNvPr id="9" name="组合 8"/>
          <p:cNvGrpSpPr/>
          <p:nvPr/>
        </p:nvGrpSpPr>
        <p:grpSpPr>
          <a:xfrm flipV="1">
            <a:off x="8500638" y="1157163"/>
            <a:ext cx="578351" cy="84054"/>
            <a:chOff x="3930857" y="1377220"/>
            <a:chExt cx="911959" cy="132538"/>
          </a:xfrm>
        </p:grpSpPr>
        <p:sp>
          <p:nvSpPr>
            <p:cNvPr id="3" name="椭圆 2"/>
            <p:cNvSpPr/>
            <p:nvPr/>
          </p:nvSpPr>
          <p:spPr>
            <a:xfrm>
              <a:off x="3930857" y="1377220"/>
              <a:ext cx="132538" cy="132538"/>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190664" y="1377220"/>
              <a:ext cx="132538" cy="132538"/>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450471" y="1377220"/>
              <a:ext cx="132538" cy="132538"/>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710278" y="1377220"/>
              <a:ext cx="132538" cy="132538"/>
            </a:xfrm>
            <a:prstGeom prst="ellipse">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884267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42514" y="2631704"/>
            <a:ext cx="4049486" cy="1915885"/>
          </a:xfrm>
          <a:prstGeom prst="rect">
            <a:avLst/>
          </a:prstGeom>
        </p:spPr>
      </p:pic>
      <p:sp>
        <p:nvSpPr>
          <p:cNvPr id="5" name="矩形 4"/>
          <p:cNvSpPr/>
          <p:nvPr/>
        </p:nvSpPr>
        <p:spPr>
          <a:xfrm rot="2700000">
            <a:off x="7458417" y="2915065"/>
            <a:ext cx="1368193" cy="1368193"/>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163736" y="3142198"/>
            <a:ext cx="1963492" cy="1200329"/>
          </a:xfrm>
          <a:prstGeom prst="rect">
            <a:avLst/>
          </a:prstGeom>
          <a:noFill/>
        </p:spPr>
        <p:txBody>
          <a:bodyPr wrap="square" rtlCol="0">
            <a:spAutoFit/>
          </a:bodyPr>
          <a:lstStyle/>
          <a:p>
            <a:pPr algn="ctr"/>
            <a:r>
              <a:rPr lang="en-US" altLang="zh-CN" sz="3600" dirty="0" smtClean="0">
                <a:solidFill>
                  <a:srgbClr val="F0D2AF"/>
                </a:solidFill>
                <a:latin typeface="微软雅黑" panose="020B0503020204020204" pitchFamily="34" charset="-122"/>
                <a:ea typeface="微软雅黑" panose="020B0503020204020204" pitchFamily="34" charset="-122"/>
              </a:rPr>
              <a:t>PART</a:t>
            </a:r>
          </a:p>
          <a:p>
            <a:pPr algn="ctr"/>
            <a:r>
              <a:rPr lang="en-US" altLang="zh-CN" sz="3600" dirty="0" smtClean="0">
                <a:solidFill>
                  <a:srgbClr val="F0D2AF"/>
                </a:solidFill>
                <a:latin typeface="微软雅黑" panose="020B0503020204020204" pitchFamily="34" charset="-122"/>
                <a:ea typeface="微软雅黑" panose="020B0503020204020204" pitchFamily="34" charset="-122"/>
              </a:rPr>
              <a:t>2</a:t>
            </a:r>
            <a:endParaRPr lang="zh-CN" altLang="en-US" sz="3600" dirty="0">
              <a:solidFill>
                <a:srgbClr val="F0D2AF"/>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 y="3585307"/>
            <a:ext cx="7175053" cy="0"/>
          </a:xfrm>
          <a:prstGeom prst="line">
            <a:avLst/>
          </a:prstGeom>
          <a:ln>
            <a:solidFill>
              <a:srgbClr val="D7673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rot="2700000">
            <a:off x="7695006" y="2328959"/>
            <a:ext cx="370728" cy="370728"/>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8366539" y="2285748"/>
            <a:ext cx="181545" cy="18154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223239" y="2743643"/>
            <a:ext cx="3208562" cy="830997"/>
          </a:xfrm>
          <a:prstGeom prst="rect">
            <a:avLst/>
          </a:prstGeom>
          <a:noFill/>
        </p:spPr>
        <p:txBody>
          <a:bodyPr wrap="square" rtlCol="0">
            <a:spAutoFit/>
          </a:bodyPr>
          <a:lstStyle/>
          <a:p>
            <a:pPr algn="ctr"/>
            <a:r>
              <a:rPr lang="zh-CN" altLang="en-US" sz="4800" b="1" dirty="0" smtClean="0">
                <a:solidFill>
                  <a:srgbClr val="D76739"/>
                </a:solidFill>
                <a:latin typeface="微软雅黑" panose="020B0503020204020204" pitchFamily="34" charset="-122"/>
                <a:ea typeface="微软雅黑" panose="020B0503020204020204" pitchFamily="34" charset="-122"/>
              </a:rPr>
              <a:t>产品运营</a:t>
            </a:r>
            <a:endParaRPr lang="zh-CN" altLang="en-US" sz="4800" b="1" dirty="0">
              <a:solidFill>
                <a:srgbClr val="D76739"/>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3509" y="3639877"/>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产品介绍</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42844" y="3639877"/>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销售渠道</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414578" y="3639877"/>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技术核心</a:t>
            </a:r>
            <a:endParaRPr lang="zh-CN" altLang="en-US" sz="1600" dirty="0">
              <a:solidFill>
                <a:srgbClr val="D76739"/>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61748" y="3639877"/>
            <a:ext cx="1340355" cy="338554"/>
          </a:xfrm>
          <a:prstGeom prst="rect">
            <a:avLst/>
          </a:prstGeom>
          <a:noFill/>
        </p:spPr>
        <p:txBody>
          <a:bodyPr wrap="square" rtlCol="0">
            <a:spAutoFit/>
          </a:bodyPr>
          <a:lstStyle/>
          <a:p>
            <a:pPr algn="ctr"/>
            <a:r>
              <a:rPr lang="zh-CN" altLang="en-US" sz="1600" dirty="0" smtClean="0">
                <a:solidFill>
                  <a:srgbClr val="D76739"/>
                </a:solidFill>
                <a:latin typeface="微软雅黑" panose="020B0503020204020204" pitchFamily="34" charset="-122"/>
                <a:ea typeface="微软雅黑" panose="020B0503020204020204" pitchFamily="34" charset="-122"/>
              </a:rPr>
              <a:t>推广渠道</a:t>
            </a:r>
            <a:endParaRPr lang="zh-CN" altLang="en-US" sz="1600" dirty="0">
              <a:solidFill>
                <a:srgbClr val="D76739"/>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231933" y="1857375"/>
            <a:ext cx="1110798" cy="1301766"/>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6306" y="4033000"/>
            <a:ext cx="2995768" cy="3510800"/>
          </a:xfrm>
          <a:prstGeom prst="line">
            <a:avLst/>
          </a:prstGeom>
          <a:ln w="2540">
            <a:solidFill>
              <a:srgbClr val="D76739">
                <a:alpha val="2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6502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TotalTime>
  <Words>1181</Words>
  <Application>Microsoft Macintosh PowerPoint</Application>
  <PresentationFormat>自定义</PresentationFormat>
  <Paragraphs>275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juguixia 鞠</cp:lastModifiedBy>
  <cp:revision>77</cp:revision>
  <dcterms:created xsi:type="dcterms:W3CDTF">2015-12-07T16:40:02Z</dcterms:created>
  <dcterms:modified xsi:type="dcterms:W3CDTF">2017-06-15T07:18:30Z</dcterms:modified>
</cp:coreProperties>
</file>