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77" r:id="rId3"/>
  </p:sldMasterIdLst>
  <p:notesMasterIdLst>
    <p:notesMasterId r:id="rId25"/>
  </p:notesMasterIdLst>
  <p:handoutMasterIdLst>
    <p:handoutMasterId r:id="rId26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6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orient="horz" pos="1185">
          <p15:clr>
            <a:srgbClr val="A4A3A4"/>
          </p15:clr>
        </p15:guide>
        <p15:guide id="4" pos="1090">
          <p15:clr>
            <a:srgbClr val="A4A3A4"/>
          </p15:clr>
        </p15:guide>
        <p15:guide id="5" pos="4065">
          <p15:clr>
            <a:srgbClr val="A4A3A4"/>
          </p15:clr>
        </p15:guide>
        <p15:guide id="6" pos="4186">
          <p15:clr>
            <a:srgbClr val="A4A3A4"/>
          </p15:clr>
        </p15:guide>
        <p15:guide id="7" pos="5517">
          <p15:clr>
            <a:srgbClr val="A4A3A4"/>
          </p15:clr>
        </p15:guide>
        <p15:guide id="8" pos="2106">
          <p15:clr>
            <a:srgbClr val="A4A3A4"/>
          </p15:clr>
        </p15:guide>
        <p15:guide id="9" pos="2880">
          <p15:clr>
            <a:srgbClr val="A4A3A4"/>
          </p15:clr>
        </p15:guide>
        <p15:guide id="10" pos="3872">
          <p15:clr>
            <a:srgbClr val="A4A3A4"/>
          </p15:clr>
        </p15:guide>
        <p15:guide id="11" pos="26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D9"/>
    <a:srgbClr val="61E4FF"/>
    <a:srgbClr val="02C5FD"/>
    <a:srgbClr val="51C9FD"/>
    <a:srgbClr val="7ECBDF"/>
    <a:srgbClr val="7E9BD3"/>
    <a:srgbClr val="7D9CD2"/>
    <a:srgbClr val="58C8D6"/>
    <a:srgbClr val="038BB5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5833" autoAdjust="0"/>
  </p:normalViewPr>
  <p:slideViewPr>
    <p:cSldViewPr>
      <p:cViewPr varScale="1">
        <p:scale>
          <a:sx n="144" d="100"/>
          <a:sy n="144" d="100"/>
        </p:scale>
        <p:origin x="654" y="138"/>
      </p:cViewPr>
      <p:guideLst>
        <p:guide orient="horz" pos="846"/>
        <p:guide orient="horz" pos="1620"/>
        <p:guide orient="horz" pos="1185"/>
        <p:guide pos="1090"/>
        <p:guide pos="4065"/>
        <p:guide pos="4186"/>
        <p:guide pos="5517"/>
        <p:guide pos="2106"/>
        <p:guide pos="2880"/>
        <p:guide pos="3872"/>
        <p:guide pos="2638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3318" y="-78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12"/>
          <c:dPt>
            <c:idx val="0"/>
            <c:bubble3D val="0"/>
            <c:explosion val="6"/>
            <c:extLst>
              <c:ext xmlns:c16="http://schemas.microsoft.com/office/drawing/2014/chart" uri="{C3380CC4-5D6E-409C-BE32-E72D297353CC}">
                <c16:uniqueId val="{00000000-7275-47A6-B19D-C69A5576D65B}"/>
              </c:ext>
            </c:extLst>
          </c:dPt>
          <c:dPt>
            <c:idx val="1"/>
            <c:bubble3D val="0"/>
            <c:explosion val="7"/>
            <c:extLst>
              <c:ext xmlns:c16="http://schemas.microsoft.com/office/drawing/2014/chart" uri="{C3380CC4-5D6E-409C-BE32-E72D297353CC}">
                <c16:uniqueId val="{00000001-7275-47A6-B19D-C69A5576D65B}"/>
              </c:ext>
            </c:extLst>
          </c:dPt>
          <c:dPt>
            <c:idx val="2"/>
            <c:bubble3D val="0"/>
            <c:explosion val="2"/>
            <c:extLst>
              <c:ext xmlns:c16="http://schemas.microsoft.com/office/drawing/2014/chart" uri="{C3380CC4-5D6E-409C-BE32-E72D297353CC}">
                <c16:uniqueId val="{00000002-7275-47A6-B19D-C69A5576D65B}"/>
              </c:ext>
            </c:extLst>
          </c:dPt>
          <c:dPt>
            <c:idx val="3"/>
            <c:bubble3D val="0"/>
            <c:explosion val="2"/>
            <c:extLst>
              <c:ext xmlns:c16="http://schemas.microsoft.com/office/drawing/2014/chart" uri="{C3380CC4-5D6E-409C-BE32-E72D297353CC}">
                <c16:uniqueId val="{00000003-7275-47A6-B19D-C69A5576D65B}"/>
              </c:ext>
            </c:extLst>
          </c:dPt>
          <c:dPt>
            <c:idx val="4"/>
            <c:bubble3D val="0"/>
            <c:explosion val="2"/>
            <c:extLst>
              <c:ext xmlns:c16="http://schemas.microsoft.com/office/drawing/2014/chart" uri="{C3380CC4-5D6E-409C-BE32-E72D297353CC}">
                <c16:uniqueId val="{00000004-7275-47A6-B19D-C69A5576D65B}"/>
              </c:ext>
            </c:extLst>
          </c:dPt>
          <c:dPt>
            <c:idx val="5"/>
            <c:bubble3D val="0"/>
            <c:explosion val="2"/>
            <c:extLst>
              <c:ext xmlns:c16="http://schemas.microsoft.com/office/drawing/2014/chart" uri="{C3380CC4-5D6E-409C-BE32-E72D297353CC}">
                <c16:uniqueId val="{00000005-7275-47A6-B19D-C69A5576D65B}"/>
              </c:ext>
            </c:extLst>
          </c:dPt>
          <c:dLbls>
            <c:dLbl>
              <c:idx val="1"/>
              <c:layout>
                <c:manualLayout>
                  <c:x val="-1.70312968759729E-2"/>
                  <c:y val="-0.171399336112056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75-47A6-B19D-C69A5576D65B}"/>
                </c:ext>
              </c:extLst>
            </c:dLbl>
            <c:dLbl>
              <c:idx val="2"/>
              <c:layout>
                <c:manualLayout>
                  <c:x val="0.156506202048045"/>
                  <c:y val="-7.054947406251009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275-47A6-B19D-C69A5576D65B}"/>
                </c:ext>
              </c:extLst>
            </c:dLbl>
            <c:dLbl>
              <c:idx val="3"/>
              <c:layout>
                <c:manualLayout>
                  <c:x val="0.15837856361495101"/>
                  <c:y val="4.148987404575259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75-47A6-B19D-C69A5576D65B}"/>
                </c:ext>
              </c:extLst>
            </c:dLbl>
            <c:dLbl>
              <c:idx val="4"/>
              <c:layout>
                <c:manualLayout>
                  <c:x val="8.6700276993387199E-2"/>
                  <c:y val="0.129363207261367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275-47A6-B19D-C69A5576D65B}"/>
                </c:ext>
              </c:extLst>
            </c:dLbl>
            <c:dLbl>
              <c:idx val="5"/>
              <c:layout>
                <c:manualLayout>
                  <c:x val="5.5663250265246197E-2"/>
                  <c:y val="0.1296623481660829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75-47A6-B19D-C69A5576D6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</c:v>
                </c:pt>
                <c:pt idx="1">
                  <c:v>29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275-47A6-B19D-C69A5576D6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非洲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80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D-4198-A341-E42F0A2CBF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欧洲</c:v>
                </c:pt>
              </c:strCache>
            </c:strRef>
          </c:tx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70</c:v>
                </c:pt>
                <c:pt idx="1">
                  <c:v>48</c:v>
                </c:pt>
                <c:pt idx="2">
                  <c:v>79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FD-4198-A341-E42F0A2CBF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亚洲</c:v>
                </c:pt>
              </c:strCache>
            </c:strRef>
          </c:tx>
          <c:spPr>
            <a:ln w="25400">
              <a:noFill/>
            </a:ln>
          </c:spP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58</c:v>
                </c:pt>
                <c:pt idx="1">
                  <c:v>45</c:v>
                </c:pt>
                <c:pt idx="2">
                  <c:v>75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FD-4198-A341-E42F0A2CBF9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美国</c:v>
                </c:pt>
              </c:strCache>
            </c:strRef>
          </c:tx>
          <c:spPr>
            <a:ln w="25400">
              <a:noFill/>
            </a:ln>
          </c:spP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</c:v>
                </c:pt>
                <c:pt idx="1">
                  <c:v>30</c:v>
                </c:pt>
                <c:pt idx="2">
                  <c:v>50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FD-4198-A341-E42F0A2CB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38848"/>
        <c:axId val="58240384"/>
      </c:areaChart>
      <c:catAx>
        <c:axId val="582388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240384"/>
        <c:crosses val="autoZero"/>
        <c:auto val="1"/>
        <c:lblAlgn val="ctr"/>
        <c:lblOffset val="100"/>
        <c:noMultiLvlLbl val="0"/>
      </c:catAx>
      <c:valAx>
        <c:axId val="582403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8238848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7.9563143251042606E-2"/>
          <c:y val="2.36204363271151E-2"/>
          <c:w val="0.89124294832609197"/>
          <c:h val="8.4575421107122697E-2"/>
        </c:manualLayout>
      </c:layout>
      <c:overlay val="0"/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2CE1C-6475-4433-B226-CEEFD20DB5BB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22F26-A73A-49BE-9453-E29C0B05D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0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1572B-097E-4AC2-8BE8-3E12301870B1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F020C-7F94-4416-B687-47E1E83F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11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14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>
          <a:xfrm>
            <a:off x="685800" y="437451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20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5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6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7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8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F020C-7F94-4416-B687-47E1E83F821E}" type="slidenum">
              <a:rPr lang="en-US" smtClean="0"/>
              <a:t>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4175791"/>
            <a:ext cx="912480" cy="967709"/>
            <a:chOff x="0" y="4175791"/>
            <a:chExt cx="912480" cy="967709"/>
          </a:xfrm>
        </p:grpSpPr>
        <p:sp>
          <p:nvSpPr>
            <p:cNvPr id="8" name="Oval 8"/>
            <p:cNvSpPr/>
            <p:nvPr/>
          </p:nvSpPr>
          <p:spPr>
            <a:xfrm>
              <a:off x="0" y="4175791"/>
              <a:ext cx="152400" cy="373318"/>
            </a:xfrm>
            <a:custGeom>
              <a:avLst/>
              <a:gdLst/>
              <a:ahLst/>
              <a:cxnLst/>
              <a:rect l="l" t="t" r="r" b="b"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6"/>
            <p:cNvSpPr/>
            <p:nvPr/>
          </p:nvSpPr>
          <p:spPr>
            <a:xfrm>
              <a:off x="0" y="4629150"/>
              <a:ext cx="912480" cy="514350"/>
            </a:xfrm>
            <a:custGeom>
              <a:avLst/>
              <a:gdLst/>
              <a:ahLst/>
              <a:cxnLst/>
              <a:rect l="l" t="t" r="r" b="b"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4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7"/>
            <p:cNvSpPr/>
            <p:nvPr/>
          </p:nvSpPr>
          <p:spPr>
            <a:xfrm>
              <a:off x="0" y="4362450"/>
              <a:ext cx="381000" cy="571500"/>
            </a:xfrm>
            <a:custGeom>
              <a:avLst/>
              <a:gdLst/>
              <a:ahLst/>
              <a:cxnLst/>
              <a:rect l="l" t="t" r="r" b="b"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12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chemeClr val="tx1">
                <a:alpha val="73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6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rect l="l" t="t" r="r" b="b"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21"/>
          <p:cNvSpPr/>
          <p:nvPr userDrawn="1"/>
        </p:nvSpPr>
        <p:spPr>
          <a:xfrm>
            <a:off x="7029920" y="0"/>
            <a:ext cx="2114080" cy="1115160"/>
          </a:xfrm>
          <a:custGeom>
            <a:avLst/>
            <a:gdLst/>
            <a:ahLst/>
            <a:cxnLst/>
            <a:rect l="l" t="t" r="r" b="b"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 userDrawn="1"/>
        </p:nvCxnSpPr>
        <p:spPr>
          <a:xfrm>
            <a:off x="1730030" y="651500"/>
            <a:ext cx="31242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 userDrawn="1"/>
        </p:nvGrpSpPr>
        <p:grpSpPr>
          <a:xfrm>
            <a:off x="8120036" y="4716115"/>
            <a:ext cx="638109" cy="223042"/>
            <a:chOff x="815698" y="1811037"/>
            <a:chExt cx="638109" cy="223042"/>
          </a:xfrm>
        </p:grpSpPr>
        <p:grpSp>
          <p:nvGrpSpPr>
            <p:cNvPr id="53" name="Group 52"/>
            <p:cNvGrpSpPr/>
            <p:nvPr userDrawn="1"/>
          </p:nvGrpSpPr>
          <p:grpSpPr>
            <a:xfrm>
              <a:off x="1230765" y="1811037"/>
              <a:ext cx="223042" cy="223042"/>
              <a:chOff x="1167306" y="1811037"/>
              <a:chExt cx="223042" cy="223042"/>
            </a:xfrm>
          </p:grpSpPr>
          <p:sp>
            <p:nvSpPr>
              <p:cNvPr id="57" name="Oval 56"/>
              <p:cNvSpPr/>
              <p:nvPr userDrawn="1"/>
            </p:nvSpPr>
            <p:spPr>
              <a:xfrm rot="10800000">
                <a:off x="1167306" y="1811037"/>
                <a:ext cx="223042" cy="223042"/>
              </a:xfrm>
              <a:prstGeom prst="ellipse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 rot="5400000">
                <a:off x="1223511" y="1861450"/>
                <a:ext cx="141771" cy="122216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 userDrawn="1"/>
          </p:nvGrpSpPr>
          <p:grpSpPr>
            <a:xfrm>
              <a:off x="815698" y="1811037"/>
              <a:ext cx="223042" cy="223042"/>
              <a:chOff x="769905" y="1811037"/>
              <a:chExt cx="223042" cy="223042"/>
            </a:xfrm>
          </p:grpSpPr>
          <p:sp>
            <p:nvSpPr>
              <p:cNvPr id="55" name="Oval 54"/>
              <p:cNvSpPr/>
              <p:nvPr/>
            </p:nvSpPr>
            <p:spPr>
              <a:xfrm rot="10800000">
                <a:off x="769905" y="1811037"/>
                <a:ext cx="223042" cy="223042"/>
              </a:xfrm>
              <a:prstGeom prst="ellipse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16200000">
                <a:off x="797760" y="1861450"/>
                <a:ext cx="141770" cy="122215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538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4175791"/>
            <a:ext cx="912480" cy="967709"/>
            <a:chOff x="0" y="4175791"/>
            <a:chExt cx="912480" cy="967709"/>
          </a:xfrm>
        </p:grpSpPr>
        <p:sp>
          <p:nvSpPr>
            <p:cNvPr id="8" name="Oval 8"/>
            <p:cNvSpPr/>
            <p:nvPr/>
          </p:nvSpPr>
          <p:spPr>
            <a:xfrm>
              <a:off x="0" y="4175791"/>
              <a:ext cx="152400" cy="373318"/>
            </a:xfrm>
            <a:custGeom>
              <a:avLst/>
              <a:gdLst/>
              <a:ahLst/>
              <a:cxnLst/>
              <a:rect l="l" t="t" r="r" b="b"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6"/>
            <p:cNvSpPr/>
            <p:nvPr/>
          </p:nvSpPr>
          <p:spPr>
            <a:xfrm>
              <a:off x="0" y="4629150"/>
              <a:ext cx="912480" cy="514350"/>
            </a:xfrm>
            <a:custGeom>
              <a:avLst/>
              <a:gdLst/>
              <a:ahLst/>
              <a:cxnLst/>
              <a:rect l="l" t="t" r="r" b="b"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4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7"/>
            <p:cNvSpPr/>
            <p:nvPr/>
          </p:nvSpPr>
          <p:spPr>
            <a:xfrm>
              <a:off x="0" y="4362450"/>
              <a:ext cx="381000" cy="571500"/>
            </a:xfrm>
            <a:custGeom>
              <a:avLst/>
              <a:gdLst/>
              <a:ahLst/>
              <a:cxnLst/>
              <a:rect l="l" t="t" r="r" b="b"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12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chemeClr val="tx1">
                <a:alpha val="73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6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rect l="l" t="t" r="r" b="b"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Oval 21"/>
          <p:cNvSpPr/>
          <p:nvPr userDrawn="1"/>
        </p:nvSpPr>
        <p:spPr>
          <a:xfrm>
            <a:off x="7029920" y="0"/>
            <a:ext cx="2114080" cy="1115160"/>
          </a:xfrm>
          <a:custGeom>
            <a:avLst/>
            <a:gdLst/>
            <a:ahLst/>
            <a:cxnLst/>
            <a:rect l="l" t="t" r="r" b="b"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32" name="组合 161"/>
          <p:cNvGrpSpPr/>
          <p:nvPr userDrawn="1"/>
        </p:nvGrpSpPr>
        <p:grpSpPr>
          <a:xfrm>
            <a:off x="7484917" y="497880"/>
            <a:ext cx="1273228" cy="278633"/>
            <a:chOff x="3622675" y="4030663"/>
            <a:chExt cx="1898650" cy="528637"/>
          </a:xfrm>
          <a:solidFill>
            <a:schemeClr val="bg1"/>
          </a:solidFill>
        </p:grpSpPr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4522788" y="4425951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srgbClr val="9FCEE6"/>
                </a:solidFill>
              </a:endParaRPr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4959349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4244975" y="4065588"/>
              <a:ext cx="322262" cy="317500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4597400" y="4065591"/>
              <a:ext cx="300037" cy="317500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4945062" y="4100510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srgbClr val="9FCEE6"/>
                </a:solidFill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5341938" y="4100514"/>
              <a:ext cx="179387" cy="246062"/>
            </a:xfrm>
            <a:custGeom>
              <a:avLst/>
              <a:gdLst>
                <a:gd name="T0" fmla="*/ 0 w 113"/>
                <a:gd name="T1" fmla="*/ 12 h 155"/>
                <a:gd name="T2" fmla="*/ 0 w 113"/>
                <a:gd name="T3" fmla="*/ 0 h 155"/>
                <a:gd name="T4" fmla="*/ 113 w 113"/>
                <a:gd name="T5" fmla="*/ 0 h 155"/>
                <a:gd name="T6" fmla="*/ 113 w 113"/>
                <a:gd name="T7" fmla="*/ 12 h 155"/>
                <a:gd name="T8" fmla="*/ 63 w 113"/>
                <a:gd name="T9" fmla="*/ 12 h 155"/>
                <a:gd name="T10" fmla="*/ 63 w 113"/>
                <a:gd name="T11" fmla="*/ 155 h 155"/>
                <a:gd name="T12" fmla="*/ 49 w 113"/>
                <a:gd name="T13" fmla="*/ 155 h 155"/>
                <a:gd name="T14" fmla="*/ 49 w 113"/>
                <a:gd name="T15" fmla="*/ 12 h 155"/>
                <a:gd name="T16" fmla="*/ 0 w 113"/>
                <a:gd name="T17" fmla="*/ 12 h 155"/>
                <a:gd name="T18" fmla="*/ 0 w 113"/>
                <a:gd name="T19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5">
                  <a:moveTo>
                    <a:pt x="0" y="12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13" y="12"/>
                  </a:lnTo>
                  <a:lnTo>
                    <a:pt x="63" y="12"/>
                  </a:lnTo>
                  <a:lnTo>
                    <a:pt x="63" y="155"/>
                  </a:lnTo>
                  <a:lnTo>
                    <a:pt x="49" y="155"/>
                  </a:lnTo>
                  <a:lnTo>
                    <a:pt x="49" y="12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3622675" y="4030663"/>
              <a:ext cx="287337" cy="528637"/>
            </a:xfrm>
            <a:custGeom>
              <a:avLst/>
              <a:gdLst>
                <a:gd name="T0" fmla="*/ 0 w 181"/>
                <a:gd name="T1" fmla="*/ 0 h 333"/>
                <a:gd name="T2" fmla="*/ 0 w 181"/>
                <a:gd name="T3" fmla="*/ 333 h 333"/>
                <a:gd name="T4" fmla="*/ 181 w 181"/>
                <a:gd name="T5" fmla="*/ 0 h 333"/>
                <a:gd name="T6" fmla="*/ 0 w 181"/>
                <a:gd name="T7" fmla="*/ 0 h 333"/>
                <a:gd name="T8" fmla="*/ 0 w 181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333">
                  <a:moveTo>
                    <a:pt x="0" y="0"/>
                  </a:moveTo>
                  <a:lnTo>
                    <a:pt x="0" y="333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 b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3749675" y="4067175"/>
              <a:ext cx="411162" cy="492125"/>
            </a:xfrm>
            <a:custGeom>
              <a:avLst/>
              <a:gdLst>
                <a:gd name="T0" fmla="*/ 152 w 259"/>
                <a:gd name="T1" fmla="*/ 0 h 310"/>
                <a:gd name="T2" fmla="*/ 101 w 259"/>
                <a:gd name="T3" fmla="*/ 91 h 310"/>
                <a:gd name="T4" fmla="*/ 143 w 259"/>
                <a:gd name="T5" fmla="*/ 147 h 310"/>
                <a:gd name="T6" fmla="*/ 59 w 259"/>
                <a:gd name="T7" fmla="*/ 171 h 310"/>
                <a:gd name="T8" fmla="*/ 0 w 259"/>
                <a:gd name="T9" fmla="*/ 275 h 310"/>
                <a:gd name="T10" fmla="*/ 115 w 259"/>
                <a:gd name="T11" fmla="*/ 235 h 310"/>
                <a:gd name="T12" fmla="*/ 167 w 259"/>
                <a:gd name="T13" fmla="*/ 310 h 310"/>
                <a:gd name="T14" fmla="*/ 158 w 259"/>
                <a:gd name="T15" fmla="*/ 221 h 310"/>
                <a:gd name="T16" fmla="*/ 259 w 259"/>
                <a:gd name="T17" fmla="*/ 187 h 310"/>
                <a:gd name="T18" fmla="*/ 152 w 259"/>
                <a:gd name="T19" fmla="*/ 0 h 310"/>
                <a:gd name="T20" fmla="*/ 152 w 259"/>
                <a:gd name="T2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" h="310">
                  <a:moveTo>
                    <a:pt x="152" y="0"/>
                  </a:moveTo>
                  <a:lnTo>
                    <a:pt x="101" y="91"/>
                  </a:lnTo>
                  <a:lnTo>
                    <a:pt x="143" y="147"/>
                  </a:lnTo>
                  <a:lnTo>
                    <a:pt x="59" y="171"/>
                  </a:lnTo>
                  <a:lnTo>
                    <a:pt x="0" y="275"/>
                  </a:lnTo>
                  <a:lnTo>
                    <a:pt x="115" y="235"/>
                  </a:lnTo>
                  <a:lnTo>
                    <a:pt x="167" y="310"/>
                  </a:lnTo>
                  <a:lnTo>
                    <a:pt x="158" y="221"/>
                  </a:lnTo>
                  <a:lnTo>
                    <a:pt x="259" y="18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8"/>
            <p:cNvSpPr>
              <a:spLocks noEditPoints="1"/>
            </p:cNvSpPr>
            <p:nvPr/>
          </p:nvSpPr>
          <p:spPr bwMode="auto">
            <a:xfrm>
              <a:off x="4383088" y="4425947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4678364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4821237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5386388" y="4425947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0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0"/>
            <p:cNvSpPr>
              <a:spLocks noEditPoints="1"/>
            </p:cNvSpPr>
            <p:nvPr/>
          </p:nvSpPr>
          <p:spPr bwMode="auto">
            <a:xfrm>
              <a:off x="5154613" y="4100510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zh-CN" altLang="en-US">
                <a:solidFill>
                  <a:srgbClr val="9FCEE6"/>
                </a:solidFill>
              </a:endParaRPr>
            </a:p>
          </p:txBody>
        </p:sp>
      </p:grpSp>
      <p:cxnSp>
        <p:nvCxnSpPr>
          <p:cNvPr id="51" name="Straight Connector 50"/>
          <p:cNvCxnSpPr/>
          <p:nvPr userDrawn="1"/>
        </p:nvCxnSpPr>
        <p:spPr>
          <a:xfrm>
            <a:off x="1730030" y="651500"/>
            <a:ext cx="3124200" cy="0"/>
          </a:xfrm>
          <a:prstGeom prst="line">
            <a:avLst/>
          </a:prstGeom>
          <a:ln w="1270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 userDrawn="1"/>
        </p:nvGrpSpPr>
        <p:grpSpPr>
          <a:xfrm>
            <a:off x="8120036" y="4716115"/>
            <a:ext cx="638109" cy="223042"/>
            <a:chOff x="815698" y="1811037"/>
            <a:chExt cx="638109" cy="223042"/>
          </a:xfrm>
        </p:grpSpPr>
        <p:grpSp>
          <p:nvGrpSpPr>
            <p:cNvPr id="53" name="Group 52"/>
            <p:cNvGrpSpPr/>
            <p:nvPr userDrawn="1"/>
          </p:nvGrpSpPr>
          <p:grpSpPr>
            <a:xfrm>
              <a:off x="1230765" y="1811037"/>
              <a:ext cx="223042" cy="223042"/>
              <a:chOff x="1167306" y="1811037"/>
              <a:chExt cx="223042" cy="223042"/>
            </a:xfrm>
          </p:grpSpPr>
          <p:sp>
            <p:nvSpPr>
              <p:cNvPr id="57" name="Oval 56"/>
              <p:cNvSpPr/>
              <p:nvPr userDrawn="1"/>
            </p:nvSpPr>
            <p:spPr>
              <a:xfrm rot="10800000">
                <a:off x="1167306" y="1811037"/>
                <a:ext cx="223042" cy="223042"/>
              </a:xfrm>
              <a:prstGeom prst="ellipse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Isosceles Triangle 57"/>
              <p:cNvSpPr/>
              <p:nvPr/>
            </p:nvSpPr>
            <p:spPr>
              <a:xfrm rot="5400000">
                <a:off x="1223511" y="1861450"/>
                <a:ext cx="141771" cy="122216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 userDrawn="1"/>
          </p:nvGrpSpPr>
          <p:grpSpPr>
            <a:xfrm>
              <a:off x="815698" y="1811037"/>
              <a:ext cx="223042" cy="223042"/>
              <a:chOff x="769905" y="1811037"/>
              <a:chExt cx="223042" cy="223042"/>
            </a:xfrm>
          </p:grpSpPr>
          <p:sp>
            <p:nvSpPr>
              <p:cNvPr id="55" name="Oval 54"/>
              <p:cNvSpPr/>
              <p:nvPr/>
            </p:nvSpPr>
            <p:spPr>
              <a:xfrm rot="10800000">
                <a:off x="769905" y="1811037"/>
                <a:ext cx="223042" cy="223042"/>
              </a:xfrm>
              <a:prstGeom prst="ellipse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Isosceles Triangle 55"/>
              <p:cNvSpPr/>
              <p:nvPr/>
            </p:nvSpPr>
            <p:spPr>
              <a:xfrm rot="16200000">
                <a:off x="797760" y="1861450"/>
                <a:ext cx="141770" cy="122215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171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4175791"/>
            <a:ext cx="912480" cy="967709"/>
            <a:chOff x="0" y="4175791"/>
            <a:chExt cx="912480" cy="967709"/>
          </a:xfrm>
        </p:grpSpPr>
        <p:sp>
          <p:nvSpPr>
            <p:cNvPr id="8" name="Oval 8"/>
            <p:cNvSpPr/>
            <p:nvPr/>
          </p:nvSpPr>
          <p:spPr>
            <a:xfrm>
              <a:off x="0" y="4175791"/>
              <a:ext cx="152400" cy="373318"/>
            </a:xfrm>
            <a:custGeom>
              <a:avLst/>
              <a:gdLst/>
              <a:ahLst/>
              <a:cxnLst/>
              <a:rect l="l" t="t" r="r" b="b"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Oval 6"/>
            <p:cNvSpPr/>
            <p:nvPr/>
          </p:nvSpPr>
          <p:spPr>
            <a:xfrm>
              <a:off x="0" y="4629150"/>
              <a:ext cx="912480" cy="514350"/>
            </a:xfrm>
            <a:custGeom>
              <a:avLst/>
              <a:gdLst/>
              <a:ahLst/>
              <a:cxnLst/>
              <a:rect l="l" t="t" r="r" b="b"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4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Oval 7"/>
            <p:cNvSpPr/>
            <p:nvPr/>
          </p:nvSpPr>
          <p:spPr>
            <a:xfrm>
              <a:off x="0" y="4362450"/>
              <a:ext cx="381000" cy="571500"/>
            </a:xfrm>
            <a:custGeom>
              <a:avLst/>
              <a:gdLst/>
              <a:ahLst/>
              <a:cxnLst/>
              <a:rect l="l" t="t" r="r" b="b"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12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chemeClr val="tx1">
                <a:alpha val="73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6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rect l="l" t="t" r="r" b="b"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Oval 21"/>
          <p:cNvSpPr/>
          <p:nvPr userDrawn="1"/>
        </p:nvSpPr>
        <p:spPr>
          <a:xfrm>
            <a:off x="6941025" y="0"/>
            <a:ext cx="2202975" cy="1162051"/>
          </a:xfrm>
          <a:custGeom>
            <a:avLst/>
            <a:gdLst/>
            <a:ahLst/>
            <a:cxnLst/>
            <a:rect l="l" t="t" r="r" b="b"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85675" y="4716115"/>
            <a:ext cx="638109" cy="223042"/>
            <a:chOff x="815698" y="1811037"/>
            <a:chExt cx="638109" cy="223042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30765" y="1811037"/>
              <a:ext cx="223042" cy="223042"/>
              <a:chOff x="1167306" y="1811037"/>
              <a:chExt cx="223042" cy="223042"/>
            </a:xfrm>
          </p:grpSpPr>
          <p:sp>
            <p:nvSpPr>
              <p:cNvPr id="33" name="Oval 32"/>
              <p:cNvSpPr/>
              <p:nvPr userDrawn="1"/>
            </p:nvSpPr>
            <p:spPr>
              <a:xfrm rot="10800000">
                <a:off x="1167306" y="1811037"/>
                <a:ext cx="223042" cy="223042"/>
              </a:xfrm>
              <a:prstGeom prst="ellipse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 rot="5400000">
                <a:off x="1223511" y="1861450"/>
                <a:ext cx="141771" cy="122216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815698" y="1811037"/>
              <a:ext cx="223042" cy="223042"/>
              <a:chOff x="769905" y="1811037"/>
              <a:chExt cx="223042" cy="223042"/>
            </a:xfrm>
          </p:grpSpPr>
          <p:sp>
            <p:nvSpPr>
              <p:cNvPr id="67" name="Oval 66"/>
              <p:cNvSpPr/>
              <p:nvPr/>
            </p:nvSpPr>
            <p:spPr>
              <a:xfrm rot="10800000">
                <a:off x="769905" y="1811037"/>
                <a:ext cx="223042" cy="223042"/>
              </a:xfrm>
              <a:prstGeom prst="ellipse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 rot="16200000">
                <a:off x="797760" y="1861450"/>
                <a:ext cx="141770" cy="122215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4175791"/>
            <a:ext cx="912480" cy="967709"/>
            <a:chOff x="0" y="4175791"/>
            <a:chExt cx="912480" cy="967709"/>
          </a:xfrm>
        </p:grpSpPr>
        <p:sp>
          <p:nvSpPr>
            <p:cNvPr id="8" name="Oval 8"/>
            <p:cNvSpPr/>
            <p:nvPr/>
          </p:nvSpPr>
          <p:spPr>
            <a:xfrm>
              <a:off x="0" y="4175791"/>
              <a:ext cx="152400" cy="373318"/>
            </a:xfrm>
            <a:custGeom>
              <a:avLst/>
              <a:gdLst/>
              <a:ahLst/>
              <a:cxnLst/>
              <a:rect l="l" t="t" r="r" b="b"/>
              <a:pathLst>
                <a:path w="152400" h="373318">
                  <a:moveTo>
                    <a:pt x="0" y="0"/>
                  </a:moveTo>
                  <a:cubicBezTo>
                    <a:pt x="86956" y="17624"/>
                    <a:pt x="152400" y="94499"/>
                    <a:pt x="152400" y="186659"/>
                  </a:cubicBezTo>
                  <a:cubicBezTo>
                    <a:pt x="152400" y="278819"/>
                    <a:pt x="86956" y="355694"/>
                    <a:pt x="0" y="373318"/>
                  </a:cubicBezTo>
                  <a:close/>
                </a:path>
              </a:pathLst>
            </a:cu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Oval 6"/>
            <p:cNvSpPr/>
            <p:nvPr/>
          </p:nvSpPr>
          <p:spPr>
            <a:xfrm>
              <a:off x="0" y="4629150"/>
              <a:ext cx="912480" cy="514350"/>
            </a:xfrm>
            <a:custGeom>
              <a:avLst/>
              <a:gdLst/>
              <a:ahLst/>
              <a:cxnLst/>
              <a:rect l="l" t="t" r="r" b="b"/>
              <a:pathLst>
                <a:path w="912480" h="514350">
                  <a:moveTo>
                    <a:pt x="381000" y="0"/>
                  </a:moveTo>
                  <a:cubicBezTo>
                    <a:pt x="669194" y="0"/>
                    <a:pt x="904005" y="228555"/>
                    <a:pt x="912480" y="514350"/>
                  </a:cubicBezTo>
                  <a:lnTo>
                    <a:pt x="0" y="514350"/>
                  </a:lnTo>
                  <a:lnTo>
                    <a:pt x="0" y="160870"/>
                  </a:lnTo>
                  <a:cubicBezTo>
                    <a:pt x="96454" y="61464"/>
                    <a:pt x="231549" y="0"/>
                    <a:pt x="381000" y="0"/>
                  </a:cubicBezTo>
                  <a:close/>
                </a:path>
              </a:pathLst>
            </a:custGeom>
            <a:solidFill>
              <a:schemeClr val="accent4">
                <a:lumMod val="50000"/>
                <a:alpha val="42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Oval 7"/>
            <p:cNvSpPr/>
            <p:nvPr/>
          </p:nvSpPr>
          <p:spPr>
            <a:xfrm>
              <a:off x="0" y="4362450"/>
              <a:ext cx="381000" cy="571500"/>
            </a:xfrm>
            <a:custGeom>
              <a:avLst/>
              <a:gdLst/>
              <a:ahLst/>
              <a:cxnLst/>
              <a:rect l="l" t="t" r="r" b="b"/>
              <a:pathLst>
                <a:path w="381000" h="571500">
                  <a:moveTo>
                    <a:pt x="95250" y="0"/>
                  </a:moveTo>
                  <a:cubicBezTo>
                    <a:pt x="253065" y="0"/>
                    <a:pt x="381000" y="127935"/>
                    <a:pt x="381000" y="285750"/>
                  </a:cubicBezTo>
                  <a:cubicBezTo>
                    <a:pt x="381000" y="443565"/>
                    <a:pt x="253065" y="571500"/>
                    <a:pt x="95250" y="571500"/>
                  </a:cubicBezTo>
                  <a:cubicBezTo>
                    <a:pt x="61706" y="571500"/>
                    <a:pt x="29512" y="565720"/>
                    <a:pt x="0" y="554004"/>
                  </a:cubicBezTo>
                  <a:lnTo>
                    <a:pt x="0" y="17497"/>
                  </a:lnTo>
                  <a:cubicBezTo>
                    <a:pt x="29512" y="5780"/>
                    <a:pt x="61706" y="0"/>
                    <a:pt x="95250" y="0"/>
                  </a:cubicBezTo>
                  <a:close/>
                </a:path>
              </a:pathLst>
            </a:custGeom>
            <a:solidFill>
              <a:srgbClr val="90EAEB">
                <a:alpha val="85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0" y="0"/>
            <a:ext cx="1524000" cy="1200150"/>
            <a:chOff x="0" y="0"/>
            <a:chExt cx="1676400" cy="1276350"/>
          </a:xfrm>
        </p:grpSpPr>
        <p:sp>
          <p:nvSpPr>
            <p:cNvPr id="12" name="Oval 11"/>
            <p:cNvSpPr/>
            <p:nvPr/>
          </p:nvSpPr>
          <p:spPr>
            <a:xfrm>
              <a:off x="762000" y="57150"/>
              <a:ext cx="914400" cy="914400"/>
            </a:xfrm>
            <a:prstGeom prst="ellipse">
              <a:avLst/>
            </a:prstGeom>
            <a:solidFill>
              <a:schemeClr val="tx1">
                <a:alpha val="73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85800" y="742950"/>
              <a:ext cx="533400" cy="533400"/>
            </a:xfrm>
            <a:prstGeom prst="ellipse">
              <a:avLst/>
            </a:prstGeom>
            <a:solidFill>
              <a:srgbClr val="3AA3D0">
                <a:alpha val="86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Oval 3"/>
            <p:cNvSpPr/>
            <p:nvPr/>
          </p:nvSpPr>
          <p:spPr>
            <a:xfrm>
              <a:off x="0" y="0"/>
              <a:ext cx="1295400" cy="1276350"/>
            </a:xfrm>
            <a:custGeom>
              <a:avLst/>
              <a:gdLst/>
              <a:ahLst/>
              <a:cxnLst/>
              <a:rect l="l" t="t" r="r" b="b"/>
              <a:pathLst>
                <a:path w="1295400" h="1276350">
                  <a:moveTo>
                    <a:pt x="0" y="0"/>
                  </a:moveTo>
                  <a:lnTo>
                    <a:pt x="1134906" y="0"/>
                  </a:lnTo>
                  <a:cubicBezTo>
                    <a:pt x="1236529" y="131725"/>
                    <a:pt x="1295400" y="297113"/>
                    <a:pt x="1295400" y="476250"/>
                  </a:cubicBezTo>
                  <a:cubicBezTo>
                    <a:pt x="1295400" y="918133"/>
                    <a:pt x="937183" y="1276350"/>
                    <a:pt x="495300" y="1276350"/>
                  </a:cubicBezTo>
                  <a:cubicBezTo>
                    <a:pt x="307264" y="1276350"/>
                    <a:pt x="134378" y="1211484"/>
                    <a:pt x="0" y="1100138"/>
                  </a:cubicBezTo>
                  <a:close/>
                </a:path>
              </a:pathLst>
            </a:custGeom>
            <a:solidFill>
              <a:schemeClr val="accent5">
                <a:alpha val="7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1" name="Oval 21"/>
          <p:cNvSpPr/>
          <p:nvPr userDrawn="1"/>
        </p:nvSpPr>
        <p:spPr>
          <a:xfrm>
            <a:off x="6941025" y="0"/>
            <a:ext cx="2202975" cy="1162051"/>
          </a:xfrm>
          <a:custGeom>
            <a:avLst/>
            <a:gdLst/>
            <a:ahLst/>
            <a:cxnLst/>
            <a:rect l="l" t="t" r="r" b="b"/>
            <a:pathLst>
              <a:path w="2202975" h="1162051">
                <a:moveTo>
                  <a:pt x="0" y="0"/>
                </a:moveTo>
                <a:lnTo>
                  <a:pt x="2202975" y="0"/>
                </a:lnTo>
                <a:lnTo>
                  <a:pt x="2202975" y="784079"/>
                </a:lnTo>
                <a:cubicBezTo>
                  <a:pt x="1968745" y="1017682"/>
                  <a:pt x="1645520" y="1162051"/>
                  <a:pt x="1288575" y="1162051"/>
                </a:cubicBezTo>
                <a:cubicBezTo>
                  <a:pt x="618170" y="1162051"/>
                  <a:pt x="66711" y="652783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 userDrawn="1"/>
        </p:nvGrpSpPr>
        <p:grpSpPr>
          <a:xfrm>
            <a:off x="7985675" y="4716115"/>
            <a:ext cx="638109" cy="223042"/>
            <a:chOff x="815698" y="1811037"/>
            <a:chExt cx="638109" cy="223042"/>
          </a:xfrm>
        </p:grpSpPr>
        <p:grpSp>
          <p:nvGrpSpPr>
            <p:cNvPr id="5" name="Group 4"/>
            <p:cNvGrpSpPr/>
            <p:nvPr userDrawn="1"/>
          </p:nvGrpSpPr>
          <p:grpSpPr>
            <a:xfrm>
              <a:off x="1230765" y="1811037"/>
              <a:ext cx="223042" cy="223042"/>
              <a:chOff x="1167306" y="1811037"/>
              <a:chExt cx="223042" cy="223042"/>
            </a:xfrm>
          </p:grpSpPr>
          <p:sp>
            <p:nvSpPr>
              <p:cNvPr id="33" name="Oval 32"/>
              <p:cNvSpPr/>
              <p:nvPr userDrawn="1"/>
            </p:nvSpPr>
            <p:spPr>
              <a:xfrm rot="10800000">
                <a:off x="1167306" y="1811037"/>
                <a:ext cx="223042" cy="223042"/>
              </a:xfrm>
              <a:prstGeom prst="ellipse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 rot="5400000">
                <a:off x="1223511" y="1861450"/>
                <a:ext cx="141771" cy="122216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>
            <a:xfrm>
              <a:off x="815698" y="1811037"/>
              <a:ext cx="223042" cy="223042"/>
              <a:chOff x="769905" y="1811037"/>
              <a:chExt cx="223042" cy="223042"/>
            </a:xfrm>
          </p:grpSpPr>
          <p:sp>
            <p:nvSpPr>
              <p:cNvPr id="67" name="Oval 66"/>
              <p:cNvSpPr/>
              <p:nvPr/>
            </p:nvSpPr>
            <p:spPr>
              <a:xfrm rot="10800000">
                <a:off x="769905" y="1811037"/>
                <a:ext cx="223042" cy="223042"/>
              </a:xfrm>
              <a:prstGeom prst="ellipse">
                <a:avLst/>
              </a:prstGeom>
              <a:solidFill>
                <a:schemeClr val="tx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 rot="16200000">
                <a:off x="797760" y="1861450"/>
                <a:ext cx="141770" cy="122215"/>
              </a:xfrm>
              <a:prstGeom prst="triangl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2" name="组合 161"/>
          <p:cNvGrpSpPr/>
          <p:nvPr userDrawn="1"/>
        </p:nvGrpSpPr>
        <p:grpSpPr>
          <a:xfrm>
            <a:off x="7542709" y="581025"/>
            <a:ext cx="1215168" cy="265927"/>
            <a:chOff x="3622675" y="4030663"/>
            <a:chExt cx="1898650" cy="528637"/>
          </a:xfrm>
          <a:solidFill>
            <a:srgbClr val="00A2D9"/>
          </a:solidFill>
        </p:grpSpPr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4522788" y="4425951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2 w 54"/>
                <a:gd name="T21" fmla="*/ 30 h 53"/>
                <a:gd name="T22" fmla="*/ 2 w 54"/>
                <a:gd name="T23" fmla="*/ 53 h 53"/>
                <a:gd name="T24" fmla="*/ 0 w 54"/>
                <a:gd name="T25" fmla="*/ 53 h 53"/>
                <a:gd name="T26" fmla="*/ 0 w 54"/>
                <a:gd name="T27" fmla="*/ 0 h 53"/>
                <a:gd name="T28" fmla="*/ 39 w 54"/>
                <a:gd name="T29" fmla="*/ 28 h 53"/>
                <a:gd name="T30" fmla="*/ 44 w 54"/>
                <a:gd name="T31" fmla="*/ 27 h 53"/>
                <a:gd name="T32" fmla="*/ 48 w 54"/>
                <a:gd name="T33" fmla="*/ 24 h 53"/>
                <a:gd name="T34" fmla="*/ 51 w 54"/>
                <a:gd name="T35" fmla="*/ 20 h 53"/>
                <a:gd name="T36" fmla="*/ 52 w 54"/>
                <a:gd name="T37" fmla="*/ 15 h 53"/>
                <a:gd name="T38" fmla="*/ 51 w 54"/>
                <a:gd name="T39" fmla="*/ 10 h 53"/>
                <a:gd name="T40" fmla="*/ 48 w 54"/>
                <a:gd name="T41" fmla="*/ 6 h 53"/>
                <a:gd name="T42" fmla="*/ 44 w 54"/>
                <a:gd name="T43" fmla="*/ 3 h 53"/>
                <a:gd name="T44" fmla="*/ 39 w 54"/>
                <a:gd name="T45" fmla="*/ 2 h 53"/>
                <a:gd name="T46" fmla="*/ 2 w 54"/>
                <a:gd name="T47" fmla="*/ 2 h 53"/>
                <a:gd name="T48" fmla="*/ 2 w 54"/>
                <a:gd name="T49" fmla="*/ 28 h 53"/>
                <a:gd name="T50" fmla="*/ 39 w 54"/>
                <a:gd name="T5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9" y="28"/>
                  </a:moveTo>
                  <a:cubicBezTo>
                    <a:pt x="41" y="28"/>
                    <a:pt x="42" y="27"/>
                    <a:pt x="44" y="27"/>
                  </a:cubicBez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9FCEE6"/>
                </a:solidFill>
              </a:endParaRPr>
            </a:p>
          </p:txBody>
        </p:sp>
        <p:sp>
          <p:nvSpPr>
            <p:cNvPr id="35" name="Freeform 20"/>
            <p:cNvSpPr>
              <a:spLocks noEditPoints="1"/>
            </p:cNvSpPr>
            <p:nvPr/>
          </p:nvSpPr>
          <p:spPr bwMode="auto">
            <a:xfrm>
              <a:off x="4241800" y="4425950"/>
              <a:ext cx="133350" cy="130175"/>
            </a:xfrm>
            <a:custGeom>
              <a:avLst/>
              <a:gdLst>
                <a:gd name="T0" fmla="*/ 0 w 54"/>
                <a:gd name="T1" fmla="*/ 0 h 53"/>
                <a:gd name="T2" fmla="*/ 39 w 54"/>
                <a:gd name="T3" fmla="*/ 0 h 53"/>
                <a:gd name="T4" fmla="*/ 45 w 54"/>
                <a:gd name="T5" fmla="*/ 1 h 53"/>
                <a:gd name="T6" fmla="*/ 50 w 54"/>
                <a:gd name="T7" fmla="*/ 4 h 53"/>
                <a:gd name="T8" fmla="*/ 53 w 54"/>
                <a:gd name="T9" fmla="*/ 9 h 53"/>
                <a:gd name="T10" fmla="*/ 54 w 54"/>
                <a:gd name="T11" fmla="*/ 15 h 53"/>
                <a:gd name="T12" fmla="*/ 53 w 54"/>
                <a:gd name="T13" fmla="*/ 21 h 53"/>
                <a:gd name="T14" fmla="*/ 50 w 54"/>
                <a:gd name="T15" fmla="*/ 25 h 53"/>
                <a:gd name="T16" fmla="*/ 45 w 54"/>
                <a:gd name="T17" fmla="*/ 29 h 53"/>
                <a:gd name="T18" fmla="*/ 39 w 54"/>
                <a:gd name="T19" fmla="*/ 30 h 53"/>
                <a:gd name="T20" fmla="*/ 39 w 54"/>
                <a:gd name="T21" fmla="*/ 30 h 53"/>
                <a:gd name="T22" fmla="*/ 54 w 54"/>
                <a:gd name="T23" fmla="*/ 53 h 53"/>
                <a:gd name="T24" fmla="*/ 52 w 54"/>
                <a:gd name="T25" fmla="*/ 53 h 53"/>
                <a:gd name="T26" fmla="*/ 36 w 54"/>
                <a:gd name="T27" fmla="*/ 30 h 53"/>
                <a:gd name="T28" fmla="*/ 2 w 54"/>
                <a:gd name="T29" fmla="*/ 30 h 53"/>
                <a:gd name="T30" fmla="*/ 2 w 54"/>
                <a:gd name="T31" fmla="*/ 53 h 53"/>
                <a:gd name="T32" fmla="*/ 0 w 54"/>
                <a:gd name="T33" fmla="*/ 53 h 53"/>
                <a:gd name="T34" fmla="*/ 0 w 54"/>
                <a:gd name="T35" fmla="*/ 0 h 53"/>
                <a:gd name="T36" fmla="*/ 44 w 54"/>
                <a:gd name="T37" fmla="*/ 27 h 53"/>
                <a:gd name="T38" fmla="*/ 48 w 54"/>
                <a:gd name="T39" fmla="*/ 24 h 53"/>
                <a:gd name="T40" fmla="*/ 51 w 54"/>
                <a:gd name="T41" fmla="*/ 20 h 53"/>
                <a:gd name="T42" fmla="*/ 52 w 54"/>
                <a:gd name="T43" fmla="*/ 15 h 53"/>
                <a:gd name="T44" fmla="*/ 51 w 54"/>
                <a:gd name="T45" fmla="*/ 10 h 53"/>
                <a:gd name="T46" fmla="*/ 48 w 54"/>
                <a:gd name="T47" fmla="*/ 6 h 53"/>
                <a:gd name="T48" fmla="*/ 44 w 54"/>
                <a:gd name="T49" fmla="*/ 3 h 53"/>
                <a:gd name="T50" fmla="*/ 39 w 54"/>
                <a:gd name="T51" fmla="*/ 2 h 53"/>
                <a:gd name="T52" fmla="*/ 2 w 54"/>
                <a:gd name="T53" fmla="*/ 2 h 53"/>
                <a:gd name="T54" fmla="*/ 2 w 54"/>
                <a:gd name="T55" fmla="*/ 28 h 53"/>
                <a:gd name="T56" fmla="*/ 39 w 54"/>
                <a:gd name="T57" fmla="*/ 28 h 53"/>
                <a:gd name="T58" fmla="*/ 44 w 54"/>
                <a:gd name="T5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53">
                  <a:moveTo>
                    <a:pt x="0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41" y="0"/>
                    <a:pt x="43" y="0"/>
                    <a:pt x="45" y="1"/>
                  </a:cubicBezTo>
                  <a:cubicBezTo>
                    <a:pt x="47" y="2"/>
                    <a:pt x="48" y="3"/>
                    <a:pt x="50" y="4"/>
                  </a:cubicBezTo>
                  <a:cubicBezTo>
                    <a:pt x="51" y="5"/>
                    <a:pt x="52" y="7"/>
                    <a:pt x="53" y="9"/>
                  </a:cubicBezTo>
                  <a:cubicBezTo>
                    <a:pt x="54" y="11"/>
                    <a:pt x="54" y="13"/>
                    <a:pt x="54" y="15"/>
                  </a:cubicBezTo>
                  <a:cubicBezTo>
                    <a:pt x="54" y="17"/>
                    <a:pt x="54" y="19"/>
                    <a:pt x="53" y="21"/>
                  </a:cubicBezTo>
                  <a:cubicBezTo>
                    <a:pt x="52" y="22"/>
                    <a:pt x="51" y="24"/>
                    <a:pt x="50" y="25"/>
                  </a:cubicBezTo>
                  <a:cubicBezTo>
                    <a:pt x="48" y="27"/>
                    <a:pt x="47" y="28"/>
                    <a:pt x="45" y="29"/>
                  </a:cubicBezTo>
                  <a:cubicBezTo>
                    <a:pt x="43" y="29"/>
                    <a:pt x="41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4" y="27"/>
                  </a:moveTo>
                  <a:cubicBezTo>
                    <a:pt x="46" y="26"/>
                    <a:pt x="47" y="25"/>
                    <a:pt x="48" y="24"/>
                  </a:cubicBezTo>
                  <a:cubicBezTo>
                    <a:pt x="49" y="23"/>
                    <a:pt x="50" y="21"/>
                    <a:pt x="51" y="20"/>
                  </a:cubicBezTo>
                  <a:cubicBezTo>
                    <a:pt x="52" y="18"/>
                    <a:pt x="52" y="16"/>
                    <a:pt x="52" y="15"/>
                  </a:cubicBezTo>
                  <a:cubicBezTo>
                    <a:pt x="52" y="13"/>
                    <a:pt x="52" y="11"/>
                    <a:pt x="51" y="10"/>
                  </a:cubicBezTo>
                  <a:cubicBezTo>
                    <a:pt x="50" y="8"/>
                    <a:pt x="49" y="7"/>
                    <a:pt x="48" y="6"/>
                  </a:cubicBezTo>
                  <a:cubicBezTo>
                    <a:pt x="47" y="5"/>
                    <a:pt x="46" y="4"/>
                    <a:pt x="44" y="3"/>
                  </a:cubicBezTo>
                  <a:cubicBezTo>
                    <a:pt x="42" y="2"/>
                    <a:pt x="41" y="2"/>
                    <a:pt x="39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41" y="28"/>
                    <a:pt x="42" y="27"/>
                    <a:pt x="4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6"/>
            <p:cNvSpPr/>
            <p:nvPr/>
          </p:nvSpPr>
          <p:spPr bwMode="auto">
            <a:xfrm>
              <a:off x="4959349" y="4422775"/>
              <a:ext cx="261937" cy="133350"/>
            </a:xfrm>
            <a:custGeom>
              <a:avLst/>
              <a:gdLst>
                <a:gd name="T0" fmla="*/ 104 w 106"/>
                <a:gd name="T1" fmla="*/ 27 h 54"/>
                <a:gd name="T2" fmla="*/ 102 w 106"/>
                <a:gd name="T3" fmla="*/ 17 h 54"/>
                <a:gd name="T4" fmla="*/ 97 w 106"/>
                <a:gd name="T5" fmla="*/ 9 h 54"/>
                <a:gd name="T6" fmla="*/ 89 w 106"/>
                <a:gd name="T7" fmla="*/ 4 h 54"/>
                <a:gd name="T8" fmla="*/ 79 w 106"/>
                <a:gd name="T9" fmla="*/ 2 h 54"/>
                <a:gd name="T10" fmla="*/ 71 w 106"/>
                <a:gd name="T11" fmla="*/ 4 h 54"/>
                <a:gd name="T12" fmla="*/ 63 w 106"/>
                <a:gd name="T13" fmla="*/ 9 h 54"/>
                <a:gd name="T14" fmla="*/ 58 w 106"/>
                <a:gd name="T15" fmla="*/ 16 h 54"/>
                <a:gd name="T16" fmla="*/ 55 w 106"/>
                <a:gd name="T17" fmla="*/ 27 h 54"/>
                <a:gd name="T18" fmla="*/ 52 w 106"/>
                <a:gd name="T19" fmla="*/ 39 h 54"/>
                <a:gd name="T20" fmla="*/ 46 w 106"/>
                <a:gd name="T21" fmla="*/ 47 h 54"/>
                <a:gd name="T22" fmla="*/ 38 w 106"/>
                <a:gd name="T23" fmla="*/ 53 h 54"/>
                <a:gd name="T24" fmla="*/ 27 w 106"/>
                <a:gd name="T25" fmla="*/ 54 h 54"/>
                <a:gd name="T26" fmla="*/ 17 w 106"/>
                <a:gd name="T27" fmla="*/ 52 h 54"/>
                <a:gd name="T28" fmla="*/ 8 w 106"/>
                <a:gd name="T29" fmla="*/ 46 h 54"/>
                <a:gd name="T30" fmla="*/ 2 w 106"/>
                <a:gd name="T31" fmla="*/ 38 h 54"/>
                <a:gd name="T32" fmla="*/ 0 w 106"/>
                <a:gd name="T33" fmla="*/ 27 h 54"/>
                <a:gd name="T34" fmla="*/ 2 w 106"/>
                <a:gd name="T35" fmla="*/ 17 h 54"/>
                <a:gd name="T36" fmla="*/ 8 w 106"/>
                <a:gd name="T37" fmla="*/ 8 h 54"/>
                <a:gd name="T38" fmla="*/ 17 w 106"/>
                <a:gd name="T39" fmla="*/ 2 h 54"/>
                <a:gd name="T40" fmla="*/ 27 w 106"/>
                <a:gd name="T41" fmla="*/ 0 h 54"/>
                <a:gd name="T42" fmla="*/ 27 w 106"/>
                <a:gd name="T43" fmla="*/ 2 h 54"/>
                <a:gd name="T44" fmla="*/ 17 w 106"/>
                <a:gd name="T45" fmla="*/ 4 h 54"/>
                <a:gd name="T46" fmla="*/ 10 w 106"/>
                <a:gd name="T47" fmla="*/ 9 h 54"/>
                <a:gd name="T48" fmla="*/ 4 w 106"/>
                <a:gd name="T49" fmla="*/ 17 h 54"/>
                <a:gd name="T50" fmla="*/ 2 w 106"/>
                <a:gd name="T51" fmla="*/ 27 h 54"/>
                <a:gd name="T52" fmla="*/ 4 w 106"/>
                <a:gd name="T53" fmla="*/ 37 h 54"/>
                <a:gd name="T54" fmla="*/ 10 w 106"/>
                <a:gd name="T55" fmla="*/ 45 h 54"/>
                <a:gd name="T56" fmla="*/ 17 w 106"/>
                <a:gd name="T57" fmla="*/ 50 h 54"/>
                <a:gd name="T58" fmla="*/ 27 w 106"/>
                <a:gd name="T59" fmla="*/ 52 h 54"/>
                <a:gd name="T60" fmla="*/ 37 w 106"/>
                <a:gd name="T61" fmla="*/ 50 h 54"/>
                <a:gd name="T62" fmla="*/ 44 w 106"/>
                <a:gd name="T63" fmla="*/ 45 h 54"/>
                <a:gd name="T64" fmla="*/ 49 w 106"/>
                <a:gd name="T65" fmla="*/ 38 h 54"/>
                <a:gd name="T66" fmla="*/ 52 w 106"/>
                <a:gd name="T67" fmla="*/ 27 h 54"/>
                <a:gd name="T68" fmla="*/ 55 w 106"/>
                <a:gd name="T69" fmla="*/ 16 h 54"/>
                <a:gd name="T70" fmla="*/ 61 w 106"/>
                <a:gd name="T71" fmla="*/ 7 h 54"/>
                <a:gd name="T72" fmla="*/ 69 w 106"/>
                <a:gd name="T73" fmla="*/ 2 h 54"/>
                <a:gd name="T74" fmla="*/ 79 w 106"/>
                <a:gd name="T75" fmla="*/ 0 h 54"/>
                <a:gd name="T76" fmla="*/ 90 w 106"/>
                <a:gd name="T77" fmla="*/ 2 h 54"/>
                <a:gd name="T78" fmla="*/ 98 w 106"/>
                <a:gd name="T79" fmla="*/ 8 h 54"/>
                <a:gd name="T80" fmla="*/ 104 w 106"/>
                <a:gd name="T81" fmla="*/ 17 h 54"/>
                <a:gd name="T82" fmla="*/ 106 w 106"/>
                <a:gd name="T83" fmla="*/ 27 h 54"/>
                <a:gd name="T84" fmla="*/ 105 w 106"/>
                <a:gd name="T85" fmla="*/ 35 h 54"/>
                <a:gd name="T86" fmla="*/ 102 w 106"/>
                <a:gd name="T87" fmla="*/ 42 h 54"/>
                <a:gd name="T88" fmla="*/ 97 w 106"/>
                <a:gd name="T89" fmla="*/ 48 h 54"/>
                <a:gd name="T90" fmla="*/ 91 w 106"/>
                <a:gd name="T91" fmla="*/ 52 h 54"/>
                <a:gd name="T92" fmla="*/ 91 w 106"/>
                <a:gd name="T93" fmla="*/ 50 h 54"/>
                <a:gd name="T94" fmla="*/ 96 w 106"/>
                <a:gd name="T95" fmla="*/ 46 h 54"/>
                <a:gd name="T96" fmla="*/ 100 w 106"/>
                <a:gd name="T97" fmla="*/ 40 h 54"/>
                <a:gd name="T98" fmla="*/ 103 w 106"/>
                <a:gd name="T99" fmla="*/ 34 h 54"/>
                <a:gd name="T100" fmla="*/ 104 w 106"/>
                <a:gd name="T101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6" h="54">
                  <a:moveTo>
                    <a:pt x="104" y="27"/>
                  </a:moveTo>
                  <a:cubicBezTo>
                    <a:pt x="104" y="24"/>
                    <a:pt x="104" y="21"/>
                    <a:pt x="102" y="17"/>
                  </a:cubicBezTo>
                  <a:cubicBezTo>
                    <a:pt x="101" y="14"/>
                    <a:pt x="99" y="12"/>
                    <a:pt x="97" y="9"/>
                  </a:cubicBezTo>
                  <a:cubicBezTo>
                    <a:pt x="95" y="7"/>
                    <a:pt x="92" y="5"/>
                    <a:pt x="89" y="4"/>
                  </a:cubicBezTo>
                  <a:cubicBezTo>
                    <a:pt x="86" y="3"/>
                    <a:pt x="83" y="2"/>
                    <a:pt x="79" y="2"/>
                  </a:cubicBezTo>
                  <a:cubicBezTo>
                    <a:pt x="76" y="2"/>
                    <a:pt x="74" y="3"/>
                    <a:pt x="71" y="4"/>
                  </a:cubicBezTo>
                  <a:cubicBezTo>
                    <a:pt x="68" y="5"/>
                    <a:pt x="66" y="6"/>
                    <a:pt x="63" y="9"/>
                  </a:cubicBezTo>
                  <a:cubicBezTo>
                    <a:pt x="61" y="11"/>
                    <a:pt x="59" y="13"/>
                    <a:pt x="58" y="16"/>
                  </a:cubicBezTo>
                  <a:cubicBezTo>
                    <a:pt x="56" y="20"/>
                    <a:pt x="55" y="23"/>
                    <a:pt x="55" y="27"/>
                  </a:cubicBezTo>
                  <a:cubicBezTo>
                    <a:pt x="54" y="31"/>
                    <a:pt x="53" y="35"/>
                    <a:pt x="52" y="39"/>
                  </a:cubicBezTo>
                  <a:cubicBezTo>
                    <a:pt x="50" y="42"/>
                    <a:pt x="48" y="45"/>
                    <a:pt x="46" y="47"/>
                  </a:cubicBezTo>
                  <a:cubicBezTo>
                    <a:pt x="43" y="49"/>
                    <a:pt x="41" y="51"/>
                    <a:pt x="38" y="53"/>
                  </a:cubicBezTo>
                  <a:cubicBezTo>
                    <a:pt x="34" y="54"/>
                    <a:pt x="31" y="54"/>
                    <a:pt x="27" y="54"/>
                  </a:cubicBezTo>
                  <a:cubicBezTo>
                    <a:pt x="24" y="54"/>
                    <a:pt x="20" y="54"/>
                    <a:pt x="17" y="52"/>
                  </a:cubicBezTo>
                  <a:cubicBezTo>
                    <a:pt x="13" y="51"/>
                    <a:pt x="11" y="49"/>
                    <a:pt x="8" y="46"/>
                  </a:cubicBezTo>
                  <a:cubicBezTo>
                    <a:pt x="6" y="44"/>
                    <a:pt x="4" y="41"/>
                    <a:pt x="2" y="38"/>
                  </a:cubicBezTo>
                  <a:cubicBezTo>
                    <a:pt x="1" y="34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4" y="13"/>
                    <a:pt x="6" y="10"/>
                    <a:pt x="8" y="8"/>
                  </a:cubicBezTo>
                  <a:cubicBezTo>
                    <a:pt x="11" y="5"/>
                    <a:pt x="13" y="4"/>
                    <a:pt x="17" y="2"/>
                  </a:cubicBezTo>
                  <a:cubicBezTo>
                    <a:pt x="20" y="1"/>
                    <a:pt x="24" y="0"/>
                    <a:pt x="27" y="0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2"/>
                    <a:pt x="21" y="3"/>
                    <a:pt x="17" y="4"/>
                  </a:cubicBezTo>
                  <a:cubicBezTo>
                    <a:pt x="14" y="5"/>
                    <a:pt x="12" y="7"/>
                    <a:pt x="10" y="9"/>
                  </a:cubicBezTo>
                  <a:cubicBezTo>
                    <a:pt x="7" y="12"/>
                    <a:pt x="6" y="14"/>
                    <a:pt x="4" y="17"/>
                  </a:cubicBezTo>
                  <a:cubicBezTo>
                    <a:pt x="3" y="20"/>
                    <a:pt x="2" y="24"/>
                    <a:pt x="2" y="27"/>
                  </a:cubicBezTo>
                  <a:cubicBezTo>
                    <a:pt x="2" y="31"/>
                    <a:pt x="3" y="34"/>
                    <a:pt x="4" y="37"/>
                  </a:cubicBezTo>
                  <a:cubicBezTo>
                    <a:pt x="6" y="40"/>
                    <a:pt x="7" y="43"/>
                    <a:pt x="10" y="45"/>
                  </a:cubicBezTo>
                  <a:cubicBezTo>
                    <a:pt x="12" y="47"/>
                    <a:pt x="14" y="49"/>
                    <a:pt x="17" y="50"/>
                  </a:cubicBezTo>
                  <a:cubicBezTo>
                    <a:pt x="21" y="51"/>
                    <a:pt x="24" y="52"/>
                    <a:pt x="27" y="52"/>
                  </a:cubicBezTo>
                  <a:cubicBezTo>
                    <a:pt x="31" y="52"/>
                    <a:pt x="34" y="51"/>
                    <a:pt x="37" y="50"/>
                  </a:cubicBezTo>
                  <a:cubicBezTo>
                    <a:pt x="39" y="49"/>
                    <a:pt x="42" y="48"/>
                    <a:pt x="44" y="45"/>
                  </a:cubicBezTo>
                  <a:cubicBezTo>
                    <a:pt x="46" y="43"/>
                    <a:pt x="48" y="41"/>
                    <a:pt x="49" y="38"/>
                  </a:cubicBezTo>
                  <a:cubicBezTo>
                    <a:pt x="51" y="35"/>
                    <a:pt x="52" y="31"/>
                    <a:pt x="52" y="27"/>
                  </a:cubicBezTo>
                  <a:cubicBezTo>
                    <a:pt x="53" y="23"/>
                    <a:pt x="54" y="19"/>
                    <a:pt x="55" y="16"/>
                  </a:cubicBezTo>
                  <a:cubicBezTo>
                    <a:pt x="57" y="13"/>
                    <a:pt x="59" y="10"/>
                    <a:pt x="61" y="7"/>
                  </a:cubicBezTo>
                  <a:cubicBezTo>
                    <a:pt x="63" y="5"/>
                    <a:pt x="66" y="3"/>
                    <a:pt x="69" y="2"/>
                  </a:cubicBezTo>
                  <a:cubicBezTo>
                    <a:pt x="72" y="1"/>
                    <a:pt x="76" y="0"/>
                    <a:pt x="79" y="0"/>
                  </a:cubicBezTo>
                  <a:cubicBezTo>
                    <a:pt x="83" y="0"/>
                    <a:pt x="87" y="1"/>
                    <a:pt x="90" y="2"/>
                  </a:cubicBezTo>
                  <a:cubicBezTo>
                    <a:pt x="93" y="4"/>
                    <a:pt x="96" y="6"/>
                    <a:pt x="98" y="8"/>
                  </a:cubicBezTo>
                  <a:cubicBezTo>
                    <a:pt x="101" y="10"/>
                    <a:pt x="103" y="13"/>
                    <a:pt x="104" y="17"/>
                  </a:cubicBezTo>
                  <a:cubicBezTo>
                    <a:pt x="106" y="20"/>
                    <a:pt x="106" y="23"/>
                    <a:pt x="106" y="27"/>
                  </a:cubicBezTo>
                  <a:cubicBezTo>
                    <a:pt x="106" y="30"/>
                    <a:pt x="106" y="33"/>
                    <a:pt x="105" y="35"/>
                  </a:cubicBezTo>
                  <a:cubicBezTo>
                    <a:pt x="104" y="38"/>
                    <a:pt x="103" y="40"/>
                    <a:pt x="102" y="42"/>
                  </a:cubicBezTo>
                  <a:cubicBezTo>
                    <a:pt x="101" y="44"/>
                    <a:pt x="99" y="46"/>
                    <a:pt x="97" y="48"/>
                  </a:cubicBezTo>
                  <a:cubicBezTo>
                    <a:pt x="95" y="49"/>
                    <a:pt x="93" y="51"/>
                    <a:pt x="91" y="52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3" y="48"/>
                    <a:pt x="95" y="47"/>
                    <a:pt x="96" y="46"/>
                  </a:cubicBezTo>
                  <a:cubicBezTo>
                    <a:pt x="98" y="44"/>
                    <a:pt x="99" y="42"/>
                    <a:pt x="100" y="40"/>
                  </a:cubicBezTo>
                  <a:cubicBezTo>
                    <a:pt x="102" y="39"/>
                    <a:pt x="103" y="36"/>
                    <a:pt x="103" y="34"/>
                  </a:cubicBezTo>
                  <a:cubicBezTo>
                    <a:pt x="104" y="32"/>
                    <a:pt x="104" y="30"/>
                    <a:pt x="104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4244975" y="4065588"/>
              <a:ext cx="322262" cy="317500"/>
            </a:xfrm>
            <a:custGeom>
              <a:avLst/>
              <a:gdLst>
                <a:gd name="T0" fmla="*/ 36 w 131"/>
                <a:gd name="T1" fmla="*/ 6 h 129"/>
                <a:gd name="T2" fmla="*/ 36 w 131"/>
                <a:gd name="T3" fmla="*/ 8 h 129"/>
                <a:gd name="T4" fmla="*/ 30 w 131"/>
                <a:gd name="T5" fmla="*/ 15 h 129"/>
                <a:gd name="T6" fmla="*/ 42 w 131"/>
                <a:gd name="T7" fmla="*/ 22 h 129"/>
                <a:gd name="T8" fmla="*/ 54 w 131"/>
                <a:gd name="T9" fmla="*/ 30 h 129"/>
                <a:gd name="T10" fmla="*/ 22 w 131"/>
                <a:gd name="T11" fmla="*/ 29 h 129"/>
                <a:gd name="T12" fmla="*/ 9 w 131"/>
                <a:gd name="T13" fmla="*/ 47 h 129"/>
                <a:gd name="T14" fmla="*/ 27 w 131"/>
                <a:gd name="T15" fmla="*/ 1 h 129"/>
                <a:gd name="T16" fmla="*/ 26 w 131"/>
                <a:gd name="T17" fmla="*/ 73 h 129"/>
                <a:gd name="T18" fmla="*/ 22 w 131"/>
                <a:gd name="T19" fmla="*/ 54 h 129"/>
                <a:gd name="T20" fmla="*/ 10 w 131"/>
                <a:gd name="T21" fmla="*/ 46 h 129"/>
                <a:gd name="T22" fmla="*/ 22 w 131"/>
                <a:gd name="T23" fmla="*/ 47 h 129"/>
                <a:gd name="T24" fmla="*/ 46 w 131"/>
                <a:gd name="T25" fmla="*/ 46 h 129"/>
                <a:gd name="T26" fmla="*/ 48 w 131"/>
                <a:gd name="T27" fmla="*/ 55 h 129"/>
                <a:gd name="T28" fmla="*/ 33 w 131"/>
                <a:gd name="T29" fmla="*/ 54 h 129"/>
                <a:gd name="T30" fmla="*/ 43 w 131"/>
                <a:gd name="T31" fmla="*/ 73 h 129"/>
                <a:gd name="T32" fmla="*/ 54 w 131"/>
                <a:gd name="T33" fmla="*/ 81 h 129"/>
                <a:gd name="T34" fmla="*/ 33 w 131"/>
                <a:gd name="T35" fmla="*/ 80 h 129"/>
                <a:gd name="T36" fmla="*/ 39 w 131"/>
                <a:gd name="T37" fmla="*/ 105 h 129"/>
                <a:gd name="T38" fmla="*/ 53 w 131"/>
                <a:gd name="T39" fmla="*/ 104 h 129"/>
                <a:gd name="T40" fmla="*/ 27 w 131"/>
                <a:gd name="T41" fmla="*/ 122 h 129"/>
                <a:gd name="T42" fmla="*/ 26 w 131"/>
                <a:gd name="T43" fmla="*/ 108 h 129"/>
                <a:gd name="T44" fmla="*/ 16 w 131"/>
                <a:gd name="T45" fmla="*/ 80 h 129"/>
                <a:gd name="T46" fmla="*/ 0 w 131"/>
                <a:gd name="T47" fmla="*/ 72 h 129"/>
                <a:gd name="T48" fmla="*/ 73 w 131"/>
                <a:gd name="T49" fmla="*/ 75 h 129"/>
                <a:gd name="T50" fmla="*/ 60 w 131"/>
                <a:gd name="T51" fmla="*/ 76 h 129"/>
                <a:gd name="T52" fmla="*/ 61 w 131"/>
                <a:gd name="T53" fmla="*/ 65 h 129"/>
                <a:gd name="T54" fmla="*/ 60 w 131"/>
                <a:gd name="T55" fmla="*/ 32 h 129"/>
                <a:gd name="T56" fmla="*/ 92 w 131"/>
                <a:gd name="T57" fmla="*/ 32 h 129"/>
                <a:gd name="T58" fmla="*/ 105 w 131"/>
                <a:gd name="T59" fmla="*/ 0 h 129"/>
                <a:gd name="T60" fmla="*/ 117 w 131"/>
                <a:gd name="T61" fmla="*/ 6 h 129"/>
                <a:gd name="T62" fmla="*/ 110 w 131"/>
                <a:gd name="T63" fmla="*/ 12 h 129"/>
                <a:gd name="T64" fmla="*/ 106 w 131"/>
                <a:gd name="T65" fmla="*/ 32 h 129"/>
                <a:gd name="T66" fmla="*/ 117 w 131"/>
                <a:gd name="T67" fmla="*/ 43 h 129"/>
                <a:gd name="T68" fmla="*/ 118 w 131"/>
                <a:gd name="T69" fmla="*/ 76 h 129"/>
                <a:gd name="T70" fmla="*/ 106 w 131"/>
                <a:gd name="T71" fmla="*/ 75 h 129"/>
                <a:gd name="T72" fmla="*/ 103 w 131"/>
                <a:gd name="T73" fmla="*/ 114 h 129"/>
                <a:gd name="T74" fmla="*/ 112 w 131"/>
                <a:gd name="T75" fmla="*/ 120 h 129"/>
                <a:gd name="T76" fmla="*/ 131 w 131"/>
                <a:gd name="T77" fmla="*/ 111 h 129"/>
                <a:gd name="T78" fmla="*/ 105 w 131"/>
                <a:gd name="T79" fmla="*/ 128 h 129"/>
                <a:gd name="T80" fmla="*/ 95 w 131"/>
                <a:gd name="T81" fmla="*/ 75 h 129"/>
                <a:gd name="T82" fmla="*/ 74 w 131"/>
                <a:gd name="T83" fmla="*/ 108 h 129"/>
                <a:gd name="T84" fmla="*/ 39 w 131"/>
                <a:gd name="T85" fmla="*/ 122 h 129"/>
                <a:gd name="T86" fmla="*/ 73 w 131"/>
                <a:gd name="T87" fmla="*/ 75 h 129"/>
                <a:gd name="T88" fmla="*/ 83 w 131"/>
                <a:gd name="T89" fmla="*/ 22 h 129"/>
                <a:gd name="T90" fmla="*/ 60 w 131"/>
                <a:gd name="T91" fmla="*/ 5 h 129"/>
                <a:gd name="T92" fmla="*/ 69 w 131"/>
                <a:gd name="T93" fmla="*/ 40 h 129"/>
                <a:gd name="T94" fmla="*/ 109 w 131"/>
                <a:gd name="T95" fmla="*/ 68 h 129"/>
                <a:gd name="T96" fmla="*/ 69 w 131"/>
                <a:gd name="T97" fmla="*/ 4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29">
                  <a:moveTo>
                    <a:pt x="27" y="1"/>
                  </a:moveTo>
                  <a:cubicBezTo>
                    <a:pt x="36" y="6"/>
                    <a:pt x="36" y="6"/>
                    <a:pt x="36" y="6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7"/>
                    <a:pt x="37" y="7"/>
                    <a:pt x="36" y="8"/>
                  </a:cubicBezTo>
                  <a:cubicBezTo>
                    <a:pt x="34" y="9"/>
                    <a:pt x="33" y="10"/>
                    <a:pt x="32" y="12"/>
                  </a:cubicBezTo>
                  <a:cubicBezTo>
                    <a:pt x="31" y="12"/>
                    <a:pt x="31" y="13"/>
                    <a:pt x="30" y="15"/>
                  </a:cubicBezTo>
                  <a:cubicBezTo>
                    <a:pt x="29" y="18"/>
                    <a:pt x="27" y="20"/>
                    <a:pt x="26" y="22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6" y="22"/>
                    <a:pt x="50" y="22"/>
                    <a:pt x="54" y="21"/>
                  </a:cubicBezTo>
                  <a:cubicBezTo>
                    <a:pt x="54" y="30"/>
                    <a:pt x="54" y="30"/>
                    <a:pt x="54" y="30"/>
                  </a:cubicBezTo>
                  <a:cubicBezTo>
                    <a:pt x="50" y="29"/>
                    <a:pt x="46" y="29"/>
                    <a:pt x="4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30"/>
                    <a:pt x="21" y="31"/>
                    <a:pt x="20" y="32"/>
                  </a:cubicBezTo>
                  <a:cubicBezTo>
                    <a:pt x="15" y="39"/>
                    <a:pt x="12" y="44"/>
                    <a:pt x="9" y="47"/>
                  </a:cubicBezTo>
                  <a:cubicBezTo>
                    <a:pt x="6" y="45"/>
                    <a:pt x="3" y="43"/>
                    <a:pt x="0" y="42"/>
                  </a:cubicBezTo>
                  <a:cubicBezTo>
                    <a:pt x="11" y="33"/>
                    <a:pt x="20" y="20"/>
                    <a:pt x="27" y="1"/>
                  </a:cubicBezTo>
                  <a:close/>
                  <a:moveTo>
                    <a:pt x="16" y="73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9" y="54"/>
                    <a:pt x="15" y="54"/>
                    <a:pt x="10" y="55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1" y="46"/>
                    <a:pt x="12" y="46"/>
                    <a:pt x="13" y="46"/>
                  </a:cubicBezTo>
                  <a:cubicBezTo>
                    <a:pt x="17" y="47"/>
                    <a:pt x="20" y="47"/>
                    <a:pt x="22" y="47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9" y="47"/>
                    <a:pt x="42" y="47"/>
                    <a:pt x="46" y="46"/>
                  </a:cubicBezTo>
                  <a:cubicBezTo>
                    <a:pt x="47" y="46"/>
                    <a:pt x="48" y="46"/>
                    <a:pt x="48" y="46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6" y="54"/>
                    <a:pt x="42" y="54"/>
                    <a:pt x="37" y="54"/>
                  </a:cubicBezTo>
                  <a:cubicBezTo>
                    <a:pt x="33" y="54"/>
                    <a:pt x="33" y="54"/>
                    <a:pt x="33" y="54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43" y="73"/>
                    <a:pt x="43" y="73"/>
                    <a:pt x="43" y="73"/>
                  </a:cubicBezTo>
                  <a:cubicBezTo>
                    <a:pt x="45" y="73"/>
                    <a:pt x="49" y="73"/>
                    <a:pt x="54" y="72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1" y="80"/>
                    <a:pt x="47" y="80"/>
                    <a:pt x="43" y="80"/>
                  </a:cubicBezTo>
                  <a:cubicBezTo>
                    <a:pt x="33" y="80"/>
                    <a:pt x="33" y="80"/>
                    <a:pt x="33" y="80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34" y="108"/>
                    <a:pt x="36" y="107"/>
                    <a:pt x="39" y="105"/>
                  </a:cubicBezTo>
                  <a:cubicBezTo>
                    <a:pt x="41" y="103"/>
                    <a:pt x="46" y="100"/>
                    <a:pt x="52" y="95"/>
                  </a:cubicBezTo>
                  <a:cubicBezTo>
                    <a:pt x="52" y="98"/>
                    <a:pt x="52" y="101"/>
                    <a:pt x="53" y="104"/>
                  </a:cubicBezTo>
                  <a:cubicBezTo>
                    <a:pt x="52" y="104"/>
                    <a:pt x="52" y="105"/>
                    <a:pt x="50" y="106"/>
                  </a:cubicBezTo>
                  <a:cubicBezTo>
                    <a:pt x="39" y="112"/>
                    <a:pt x="31" y="118"/>
                    <a:pt x="27" y="122"/>
                  </a:cubicBezTo>
                  <a:cubicBezTo>
                    <a:pt x="25" y="119"/>
                    <a:pt x="23" y="116"/>
                    <a:pt x="21" y="114"/>
                  </a:cubicBezTo>
                  <a:cubicBezTo>
                    <a:pt x="24" y="113"/>
                    <a:pt x="25" y="111"/>
                    <a:pt x="26" y="108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13" y="80"/>
                    <a:pt x="4" y="80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4" y="73"/>
                    <a:pt x="13" y="73"/>
                    <a:pt x="16" y="73"/>
                  </a:cubicBezTo>
                  <a:close/>
                  <a:moveTo>
                    <a:pt x="73" y="75"/>
                  </a:moveTo>
                  <a:cubicBezTo>
                    <a:pt x="71" y="75"/>
                    <a:pt x="71" y="75"/>
                    <a:pt x="71" y="75"/>
                  </a:cubicBezTo>
                  <a:cubicBezTo>
                    <a:pt x="69" y="75"/>
                    <a:pt x="65" y="75"/>
                    <a:pt x="60" y="76"/>
                  </a:cubicBezTo>
                  <a:cubicBezTo>
                    <a:pt x="60" y="76"/>
                    <a:pt x="60" y="75"/>
                    <a:pt x="60" y="75"/>
                  </a:cubicBezTo>
                  <a:cubicBezTo>
                    <a:pt x="61" y="71"/>
                    <a:pt x="61" y="68"/>
                    <a:pt x="61" y="65"/>
                  </a:cubicBezTo>
                  <a:cubicBezTo>
                    <a:pt x="61" y="43"/>
                    <a:pt x="61" y="43"/>
                    <a:pt x="61" y="43"/>
                  </a:cubicBezTo>
                  <a:cubicBezTo>
                    <a:pt x="61" y="39"/>
                    <a:pt x="61" y="35"/>
                    <a:pt x="60" y="32"/>
                  </a:cubicBezTo>
                  <a:cubicBezTo>
                    <a:pt x="63" y="32"/>
                    <a:pt x="67" y="32"/>
                    <a:pt x="7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1"/>
                    <a:pt x="93" y="31"/>
                  </a:cubicBezTo>
                  <a:cubicBezTo>
                    <a:pt x="101" y="16"/>
                    <a:pt x="105" y="6"/>
                    <a:pt x="105" y="0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5"/>
                    <a:pt x="117" y="5"/>
                    <a:pt x="117" y="6"/>
                  </a:cubicBezTo>
                  <a:cubicBezTo>
                    <a:pt x="117" y="6"/>
                    <a:pt x="117" y="7"/>
                    <a:pt x="115" y="7"/>
                  </a:cubicBezTo>
                  <a:cubicBezTo>
                    <a:pt x="113" y="8"/>
                    <a:pt x="111" y="10"/>
                    <a:pt x="110" y="12"/>
                  </a:cubicBezTo>
                  <a:cubicBezTo>
                    <a:pt x="107" y="19"/>
                    <a:pt x="104" y="26"/>
                    <a:pt x="100" y="32"/>
                  </a:cubicBezTo>
                  <a:cubicBezTo>
                    <a:pt x="106" y="32"/>
                    <a:pt x="106" y="32"/>
                    <a:pt x="106" y="32"/>
                  </a:cubicBezTo>
                  <a:cubicBezTo>
                    <a:pt x="109" y="32"/>
                    <a:pt x="113" y="32"/>
                    <a:pt x="118" y="32"/>
                  </a:cubicBezTo>
                  <a:cubicBezTo>
                    <a:pt x="117" y="36"/>
                    <a:pt x="117" y="39"/>
                    <a:pt x="117" y="43"/>
                  </a:cubicBezTo>
                  <a:cubicBezTo>
                    <a:pt x="117" y="65"/>
                    <a:pt x="117" y="65"/>
                    <a:pt x="117" y="65"/>
                  </a:cubicBezTo>
                  <a:cubicBezTo>
                    <a:pt x="117" y="68"/>
                    <a:pt x="117" y="72"/>
                    <a:pt x="118" y="76"/>
                  </a:cubicBezTo>
                  <a:cubicBezTo>
                    <a:pt x="117" y="76"/>
                    <a:pt x="116" y="76"/>
                    <a:pt x="116" y="76"/>
                  </a:cubicBezTo>
                  <a:cubicBezTo>
                    <a:pt x="112" y="75"/>
                    <a:pt x="109" y="75"/>
                    <a:pt x="106" y="75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03" y="113"/>
                    <a:pt x="103" y="114"/>
                    <a:pt x="103" y="114"/>
                  </a:cubicBezTo>
                  <a:cubicBezTo>
                    <a:pt x="102" y="119"/>
                    <a:pt x="104" y="121"/>
                    <a:pt x="108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9" y="122"/>
                    <a:pt x="122" y="117"/>
                    <a:pt x="122" y="106"/>
                  </a:cubicBezTo>
                  <a:cubicBezTo>
                    <a:pt x="124" y="110"/>
                    <a:pt x="127" y="111"/>
                    <a:pt x="131" y="111"/>
                  </a:cubicBezTo>
                  <a:cubicBezTo>
                    <a:pt x="130" y="124"/>
                    <a:pt x="124" y="129"/>
                    <a:pt x="113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8" y="128"/>
                    <a:pt x="94" y="125"/>
                    <a:pt x="95" y="118"/>
                  </a:cubicBezTo>
                  <a:cubicBezTo>
                    <a:pt x="95" y="76"/>
                    <a:pt x="95" y="75"/>
                    <a:pt x="95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81" y="90"/>
                    <a:pt x="79" y="101"/>
                    <a:pt x="74" y="108"/>
                  </a:cubicBezTo>
                  <a:cubicBezTo>
                    <a:pt x="70" y="115"/>
                    <a:pt x="61" y="122"/>
                    <a:pt x="47" y="129"/>
                  </a:cubicBezTo>
                  <a:cubicBezTo>
                    <a:pt x="45" y="125"/>
                    <a:pt x="42" y="123"/>
                    <a:pt x="39" y="122"/>
                  </a:cubicBezTo>
                  <a:cubicBezTo>
                    <a:pt x="54" y="117"/>
                    <a:pt x="63" y="112"/>
                    <a:pt x="66" y="107"/>
                  </a:cubicBezTo>
                  <a:cubicBezTo>
                    <a:pt x="71" y="101"/>
                    <a:pt x="73" y="91"/>
                    <a:pt x="73" y="75"/>
                  </a:cubicBezTo>
                  <a:close/>
                  <a:moveTo>
                    <a:pt x="67" y="0"/>
                  </a:moveTo>
                  <a:cubicBezTo>
                    <a:pt x="74" y="7"/>
                    <a:pt x="79" y="14"/>
                    <a:pt x="83" y="22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70" y="17"/>
                    <a:pt x="65" y="10"/>
                    <a:pt x="60" y="5"/>
                  </a:cubicBezTo>
                  <a:cubicBezTo>
                    <a:pt x="67" y="0"/>
                    <a:pt x="67" y="0"/>
                    <a:pt x="67" y="0"/>
                  </a:cubicBezTo>
                  <a:close/>
                  <a:moveTo>
                    <a:pt x="69" y="40"/>
                  </a:moveTo>
                  <a:cubicBezTo>
                    <a:pt x="69" y="68"/>
                    <a:pt x="69" y="68"/>
                    <a:pt x="69" y="68"/>
                  </a:cubicBezTo>
                  <a:cubicBezTo>
                    <a:pt x="109" y="68"/>
                    <a:pt x="109" y="68"/>
                    <a:pt x="109" y="68"/>
                  </a:cubicBezTo>
                  <a:cubicBezTo>
                    <a:pt x="109" y="40"/>
                    <a:pt x="109" y="40"/>
                    <a:pt x="10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/>
            <p:cNvSpPr>
              <a:spLocks noEditPoints="1"/>
            </p:cNvSpPr>
            <p:nvPr/>
          </p:nvSpPr>
          <p:spPr bwMode="auto">
            <a:xfrm>
              <a:off x="4597400" y="4065591"/>
              <a:ext cx="300037" cy="317500"/>
            </a:xfrm>
            <a:custGeom>
              <a:avLst/>
              <a:gdLst>
                <a:gd name="T0" fmla="*/ 46 w 122"/>
                <a:gd name="T1" fmla="*/ 59 h 129"/>
                <a:gd name="T2" fmla="*/ 16 w 122"/>
                <a:gd name="T3" fmla="*/ 27 h 129"/>
                <a:gd name="T4" fmla="*/ 8 w 122"/>
                <a:gd name="T5" fmla="*/ 20 h 129"/>
                <a:gd name="T6" fmla="*/ 41 w 122"/>
                <a:gd name="T7" fmla="*/ 20 h 129"/>
                <a:gd name="T8" fmla="*/ 33 w 122"/>
                <a:gd name="T9" fmla="*/ 1 h 129"/>
                <a:gd name="T10" fmla="*/ 43 w 122"/>
                <a:gd name="T11" fmla="*/ 20 h 129"/>
                <a:gd name="T12" fmla="*/ 83 w 122"/>
                <a:gd name="T13" fmla="*/ 0 h 129"/>
                <a:gd name="T14" fmla="*/ 94 w 122"/>
                <a:gd name="T15" fmla="*/ 7 h 129"/>
                <a:gd name="T16" fmla="*/ 87 w 122"/>
                <a:gd name="T17" fmla="*/ 11 h 129"/>
                <a:gd name="T18" fmla="*/ 81 w 122"/>
                <a:gd name="T19" fmla="*/ 20 h 129"/>
                <a:gd name="T20" fmla="*/ 115 w 122"/>
                <a:gd name="T21" fmla="*/ 20 h 129"/>
                <a:gd name="T22" fmla="*/ 106 w 122"/>
                <a:gd name="T23" fmla="*/ 27 h 129"/>
                <a:gd name="T24" fmla="*/ 78 w 122"/>
                <a:gd name="T25" fmla="*/ 59 h 129"/>
                <a:gd name="T26" fmla="*/ 122 w 122"/>
                <a:gd name="T27" fmla="*/ 58 h 129"/>
                <a:gd name="T28" fmla="*/ 114 w 122"/>
                <a:gd name="T29" fmla="*/ 66 h 129"/>
                <a:gd name="T30" fmla="*/ 0 w 122"/>
                <a:gd name="T31" fmla="*/ 66 h 129"/>
                <a:gd name="T32" fmla="*/ 8 w 122"/>
                <a:gd name="T33" fmla="*/ 59 h 129"/>
                <a:gd name="T34" fmla="*/ 22 w 122"/>
                <a:gd name="T35" fmla="*/ 31 h 129"/>
                <a:gd name="T36" fmla="*/ 36 w 122"/>
                <a:gd name="T37" fmla="*/ 49 h 129"/>
                <a:gd name="T38" fmla="*/ 16 w 122"/>
                <a:gd name="T39" fmla="*/ 36 h 129"/>
                <a:gd name="T40" fmla="*/ 23 w 122"/>
                <a:gd name="T41" fmla="*/ 129 h 129"/>
                <a:gd name="T42" fmla="*/ 24 w 122"/>
                <a:gd name="T43" fmla="*/ 118 h 129"/>
                <a:gd name="T44" fmla="*/ 23 w 122"/>
                <a:gd name="T45" fmla="*/ 79 h 129"/>
                <a:gd name="T46" fmla="*/ 33 w 122"/>
                <a:gd name="T47" fmla="*/ 76 h 129"/>
                <a:gd name="T48" fmla="*/ 101 w 122"/>
                <a:gd name="T49" fmla="*/ 75 h 129"/>
                <a:gd name="T50" fmla="*/ 100 w 122"/>
                <a:gd name="T51" fmla="*/ 117 h 129"/>
                <a:gd name="T52" fmla="*/ 91 w 122"/>
                <a:gd name="T53" fmla="*/ 129 h 129"/>
                <a:gd name="T54" fmla="*/ 31 w 122"/>
                <a:gd name="T55" fmla="*/ 119 h 129"/>
                <a:gd name="T56" fmla="*/ 32 w 122"/>
                <a:gd name="T57" fmla="*/ 129 h 129"/>
                <a:gd name="T58" fmla="*/ 32 w 122"/>
                <a:gd name="T59" fmla="*/ 96 h 129"/>
                <a:gd name="T60" fmla="*/ 92 w 122"/>
                <a:gd name="T61" fmla="*/ 83 h 129"/>
                <a:gd name="T62" fmla="*/ 32 w 122"/>
                <a:gd name="T63" fmla="*/ 102 h 129"/>
                <a:gd name="T64" fmla="*/ 92 w 122"/>
                <a:gd name="T65" fmla="*/ 114 h 129"/>
                <a:gd name="T66" fmla="*/ 32 w 122"/>
                <a:gd name="T67" fmla="*/ 102 h 129"/>
                <a:gd name="T68" fmla="*/ 53 w 122"/>
                <a:gd name="T69" fmla="*/ 59 h 129"/>
                <a:gd name="T70" fmla="*/ 70 w 122"/>
                <a:gd name="T71" fmla="*/ 27 h 129"/>
                <a:gd name="T72" fmla="*/ 86 w 122"/>
                <a:gd name="T73" fmla="*/ 51 h 129"/>
                <a:gd name="T74" fmla="*/ 108 w 122"/>
                <a:gd name="T75" fmla="*/ 35 h 129"/>
                <a:gd name="T76" fmla="*/ 107 w 122"/>
                <a:gd name="T77" fmla="*/ 38 h 129"/>
                <a:gd name="T78" fmla="*/ 92 w 122"/>
                <a:gd name="T79" fmla="*/ 55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2" h="129">
                  <a:moveTo>
                    <a:pt x="8" y="59"/>
                  </a:moveTo>
                  <a:cubicBezTo>
                    <a:pt x="46" y="59"/>
                    <a:pt x="46" y="59"/>
                    <a:pt x="46" y="59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1" y="27"/>
                    <a:pt x="8" y="2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0" y="20"/>
                    <a:pt x="13" y="20"/>
                    <a:pt x="16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36" y="14"/>
                    <a:pt x="31" y="10"/>
                    <a:pt x="27" y="7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8" y="5"/>
                    <a:pt x="43" y="9"/>
                    <a:pt x="48" y="15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7" y="12"/>
                    <a:pt x="81" y="5"/>
                    <a:pt x="83" y="0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4" y="6"/>
                    <a:pt x="94" y="7"/>
                    <a:pt x="94" y="7"/>
                  </a:cubicBezTo>
                  <a:cubicBezTo>
                    <a:pt x="94" y="8"/>
                    <a:pt x="93" y="8"/>
                    <a:pt x="91" y="8"/>
                  </a:cubicBezTo>
                  <a:cubicBezTo>
                    <a:pt x="89" y="9"/>
                    <a:pt x="88" y="10"/>
                    <a:pt x="87" y="11"/>
                  </a:cubicBezTo>
                  <a:cubicBezTo>
                    <a:pt x="86" y="12"/>
                    <a:pt x="85" y="13"/>
                    <a:pt x="84" y="15"/>
                  </a:cubicBezTo>
                  <a:cubicBezTo>
                    <a:pt x="82" y="18"/>
                    <a:pt x="81" y="19"/>
                    <a:pt x="81" y="20"/>
                  </a:cubicBezTo>
                  <a:cubicBezTo>
                    <a:pt x="106" y="20"/>
                    <a:pt x="106" y="20"/>
                    <a:pt x="106" y="20"/>
                  </a:cubicBezTo>
                  <a:cubicBezTo>
                    <a:pt x="109" y="20"/>
                    <a:pt x="112" y="20"/>
                    <a:pt x="115" y="20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2" y="27"/>
                    <a:pt x="109" y="27"/>
                    <a:pt x="106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6" y="59"/>
                    <a:pt x="119" y="59"/>
                    <a:pt x="122" y="58"/>
                  </a:cubicBezTo>
                  <a:cubicBezTo>
                    <a:pt x="122" y="66"/>
                    <a:pt x="122" y="66"/>
                    <a:pt x="122" y="66"/>
                  </a:cubicBezTo>
                  <a:cubicBezTo>
                    <a:pt x="120" y="66"/>
                    <a:pt x="117" y="66"/>
                    <a:pt x="114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6" y="66"/>
                    <a:pt x="3" y="66"/>
                    <a:pt x="0" y="6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3" y="59"/>
                    <a:pt x="5" y="59"/>
                    <a:pt x="8" y="59"/>
                  </a:cubicBezTo>
                  <a:close/>
                  <a:moveTo>
                    <a:pt x="16" y="36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2"/>
                    <a:pt x="23" y="33"/>
                  </a:cubicBezTo>
                  <a:cubicBezTo>
                    <a:pt x="29" y="38"/>
                    <a:pt x="33" y="44"/>
                    <a:pt x="36" y="49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26" y="48"/>
                    <a:pt x="21" y="42"/>
                    <a:pt x="16" y="36"/>
                  </a:cubicBezTo>
                  <a:close/>
                  <a:moveTo>
                    <a:pt x="32" y="129"/>
                  </a:move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3" y="128"/>
                    <a:pt x="23" y="127"/>
                  </a:cubicBezTo>
                  <a:cubicBezTo>
                    <a:pt x="24" y="124"/>
                    <a:pt x="24" y="119"/>
                    <a:pt x="24" y="118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24" y="84"/>
                    <a:pt x="24" y="82"/>
                    <a:pt x="23" y="79"/>
                  </a:cubicBezTo>
                  <a:cubicBezTo>
                    <a:pt x="23" y="78"/>
                    <a:pt x="23" y="77"/>
                    <a:pt x="23" y="75"/>
                  </a:cubicBezTo>
                  <a:cubicBezTo>
                    <a:pt x="26" y="76"/>
                    <a:pt x="29" y="76"/>
                    <a:pt x="33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6"/>
                    <a:pt x="97" y="76"/>
                    <a:pt x="101" y="75"/>
                  </a:cubicBezTo>
                  <a:cubicBezTo>
                    <a:pt x="100" y="78"/>
                    <a:pt x="100" y="81"/>
                    <a:pt x="100" y="85"/>
                  </a:cubicBezTo>
                  <a:cubicBezTo>
                    <a:pt x="100" y="117"/>
                    <a:pt x="100" y="117"/>
                    <a:pt x="100" y="117"/>
                  </a:cubicBezTo>
                  <a:cubicBezTo>
                    <a:pt x="100" y="121"/>
                    <a:pt x="100" y="126"/>
                    <a:pt x="101" y="129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92" y="127"/>
                    <a:pt x="92" y="122"/>
                    <a:pt x="92" y="119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1" y="121"/>
                    <a:pt x="31" y="125"/>
                    <a:pt x="32" y="127"/>
                  </a:cubicBezTo>
                  <a:cubicBezTo>
                    <a:pt x="32" y="128"/>
                    <a:pt x="32" y="129"/>
                    <a:pt x="32" y="129"/>
                  </a:cubicBezTo>
                  <a:close/>
                  <a:moveTo>
                    <a:pt x="32" y="83"/>
                  </a:moveTo>
                  <a:cubicBezTo>
                    <a:pt x="32" y="96"/>
                    <a:pt x="32" y="96"/>
                    <a:pt x="3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3"/>
                    <a:pt x="92" y="83"/>
                    <a:pt x="92" y="83"/>
                  </a:cubicBezTo>
                  <a:cubicBezTo>
                    <a:pt x="32" y="83"/>
                    <a:pt x="32" y="83"/>
                    <a:pt x="32" y="83"/>
                  </a:cubicBezTo>
                  <a:close/>
                  <a:moveTo>
                    <a:pt x="32" y="102"/>
                  </a:moveTo>
                  <a:cubicBezTo>
                    <a:pt x="32" y="114"/>
                    <a:pt x="32" y="114"/>
                    <a:pt x="32" y="114"/>
                  </a:cubicBezTo>
                  <a:cubicBezTo>
                    <a:pt x="92" y="114"/>
                    <a:pt x="92" y="114"/>
                    <a:pt x="92" y="114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32" y="102"/>
                    <a:pt x="32" y="102"/>
                    <a:pt x="32" y="102"/>
                  </a:cubicBezTo>
                  <a:close/>
                  <a:moveTo>
                    <a:pt x="53" y="27"/>
                  </a:moveTo>
                  <a:cubicBezTo>
                    <a:pt x="53" y="59"/>
                    <a:pt x="53" y="59"/>
                    <a:pt x="5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27"/>
                    <a:pt x="70" y="27"/>
                    <a:pt x="70" y="27"/>
                  </a:cubicBezTo>
                  <a:cubicBezTo>
                    <a:pt x="53" y="27"/>
                    <a:pt x="53" y="27"/>
                    <a:pt x="53" y="27"/>
                  </a:cubicBezTo>
                  <a:close/>
                  <a:moveTo>
                    <a:pt x="86" y="51"/>
                  </a:moveTo>
                  <a:cubicBezTo>
                    <a:pt x="93" y="42"/>
                    <a:pt x="98" y="35"/>
                    <a:pt x="100" y="30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6"/>
                    <a:pt x="109" y="36"/>
                    <a:pt x="109" y="36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5" y="38"/>
                    <a:pt x="104" y="39"/>
                    <a:pt x="103" y="41"/>
                  </a:cubicBezTo>
                  <a:cubicBezTo>
                    <a:pt x="100" y="45"/>
                    <a:pt x="96" y="50"/>
                    <a:pt x="92" y="55"/>
                  </a:cubicBezTo>
                  <a:cubicBezTo>
                    <a:pt x="86" y="51"/>
                    <a:pt x="86" y="51"/>
                    <a:pt x="86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4945062" y="4100510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6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8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0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9FCEE6"/>
                </a:solidFill>
              </a:endParaRPr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5341938" y="4100514"/>
              <a:ext cx="179387" cy="246062"/>
            </a:xfrm>
            <a:custGeom>
              <a:avLst/>
              <a:gdLst>
                <a:gd name="T0" fmla="*/ 0 w 113"/>
                <a:gd name="T1" fmla="*/ 12 h 155"/>
                <a:gd name="T2" fmla="*/ 0 w 113"/>
                <a:gd name="T3" fmla="*/ 0 h 155"/>
                <a:gd name="T4" fmla="*/ 113 w 113"/>
                <a:gd name="T5" fmla="*/ 0 h 155"/>
                <a:gd name="T6" fmla="*/ 113 w 113"/>
                <a:gd name="T7" fmla="*/ 12 h 155"/>
                <a:gd name="T8" fmla="*/ 63 w 113"/>
                <a:gd name="T9" fmla="*/ 12 h 155"/>
                <a:gd name="T10" fmla="*/ 63 w 113"/>
                <a:gd name="T11" fmla="*/ 155 h 155"/>
                <a:gd name="T12" fmla="*/ 49 w 113"/>
                <a:gd name="T13" fmla="*/ 155 h 155"/>
                <a:gd name="T14" fmla="*/ 49 w 113"/>
                <a:gd name="T15" fmla="*/ 12 h 155"/>
                <a:gd name="T16" fmla="*/ 0 w 113"/>
                <a:gd name="T17" fmla="*/ 12 h 155"/>
                <a:gd name="T18" fmla="*/ 0 w 113"/>
                <a:gd name="T19" fmla="*/ 1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5">
                  <a:moveTo>
                    <a:pt x="0" y="12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13" y="12"/>
                  </a:lnTo>
                  <a:lnTo>
                    <a:pt x="63" y="12"/>
                  </a:lnTo>
                  <a:lnTo>
                    <a:pt x="63" y="155"/>
                  </a:lnTo>
                  <a:lnTo>
                    <a:pt x="49" y="155"/>
                  </a:lnTo>
                  <a:lnTo>
                    <a:pt x="49" y="12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5"/>
            <p:cNvSpPr/>
            <p:nvPr/>
          </p:nvSpPr>
          <p:spPr bwMode="auto">
            <a:xfrm>
              <a:off x="3622675" y="4030663"/>
              <a:ext cx="287337" cy="528637"/>
            </a:xfrm>
            <a:custGeom>
              <a:avLst/>
              <a:gdLst>
                <a:gd name="T0" fmla="*/ 0 w 181"/>
                <a:gd name="T1" fmla="*/ 0 h 333"/>
                <a:gd name="T2" fmla="*/ 0 w 181"/>
                <a:gd name="T3" fmla="*/ 333 h 333"/>
                <a:gd name="T4" fmla="*/ 181 w 181"/>
                <a:gd name="T5" fmla="*/ 0 h 333"/>
                <a:gd name="T6" fmla="*/ 0 w 181"/>
                <a:gd name="T7" fmla="*/ 0 h 333"/>
                <a:gd name="T8" fmla="*/ 0 w 181"/>
                <a:gd name="T9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" h="333">
                  <a:moveTo>
                    <a:pt x="0" y="0"/>
                  </a:moveTo>
                  <a:lnTo>
                    <a:pt x="0" y="333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b="1">
                <a:ln w="12700">
                  <a:solidFill>
                    <a:srgbClr val="000000">
                      <a:satMod val="155000"/>
                    </a:srgbClr>
                  </a:solidFill>
                  <a:prstDash val="solid"/>
                </a:ln>
                <a:solidFill>
                  <a:srgbClr val="FFFFFF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3749675" y="4067175"/>
              <a:ext cx="411162" cy="492125"/>
            </a:xfrm>
            <a:custGeom>
              <a:avLst/>
              <a:gdLst>
                <a:gd name="T0" fmla="*/ 152 w 259"/>
                <a:gd name="T1" fmla="*/ 0 h 310"/>
                <a:gd name="T2" fmla="*/ 101 w 259"/>
                <a:gd name="T3" fmla="*/ 91 h 310"/>
                <a:gd name="T4" fmla="*/ 143 w 259"/>
                <a:gd name="T5" fmla="*/ 147 h 310"/>
                <a:gd name="T6" fmla="*/ 59 w 259"/>
                <a:gd name="T7" fmla="*/ 171 h 310"/>
                <a:gd name="T8" fmla="*/ 0 w 259"/>
                <a:gd name="T9" fmla="*/ 275 h 310"/>
                <a:gd name="T10" fmla="*/ 115 w 259"/>
                <a:gd name="T11" fmla="*/ 235 h 310"/>
                <a:gd name="T12" fmla="*/ 167 w 259"/>
                <a:gd name="T13" fmla="*/ 310 h 310"/>
                <a:gd name="T14" fmla="*/ 158 w 259"/>
                <a:gd name="T15" fmla="*/ 221 h 310"/>
                <a:gd name="T16" fmla="*/ 259 w 259"/>
                <a:gd name="T17" fmla="*/ 187 h 310"/>
                <a:gd name="T18" fmla="*/ 152 w 259"/>
                <a:gd name="T19" fmla="*/ 0 h 310"/>
                <a:gd name="T20" fmla="*/ 152 w 259"/>
                <a:gd name="T2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9" h="310">
                  <a:moveTo>
                    <a:pt x="152" y="0"/>
                  </a:moveTo>
                  <a:lnTo>
                    <a:pt x="101" y="91"/>
                  </a:lnTo>
                  <a:lnTo>
                    <a:pt x="143" y="147"/>
                  </a:lnTo>
                  <a:lnTo>
                    <a:pt x="59" y="171"/>
                  </a:lnTo>
                  <a:lnTo>
                    <a:pt x="0" y="275"/>
                  </a:lnTo>
                  <a:lnTo>
                    <a:pt x="115" y="235"/>
                  </a:lnTo>
                  <a:lnTo>
                    <a:pt x="167" y="310"/>
                  </a:lnTo>
                  <a:lnTo>
                    <a:pt x="158" y="221"/>
                  </a:lnTo>
                  <a:lnTo>
                    <a:pt x="259" y="187"/>
                  </a:lnTo>
                  <a:lnTo>
                    <a:pt x="152" y="0"/>
                  </a:lnTo>
                  <a:lnTo>
                    <a:pt x="15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8"/>
            <p:cNvSpPr>
              <a:spLocks noEditPoints="1"/>
            </p:cNvSpPr>
            <p:nvPr/>
          </p:nvSpPr>
          <p:spPr bwMode="auto">
            <a:xfrm>
              <a:off x="4383088" y="4425947"/>
              <a:ext cx="133350" cy="130175"/>
            </a:xfrm>
            <a:custGeom>
              <a:avLst/>
              <a:gdLst>
                <a:gd name="T0" fmla="*/ 84 w 84"/>
                <a:gd name="T1" fmla="*/ 82 h 82"/>
                <a:gd name="T2" fmla="*/ 80 w 84"/>
                <a:gd name="T3" fmla="*/ 82 h 82"/>
                <a:gd name="T4" fmla="*/ 77 w 84"/>
                <a:gd name="T5" fmla="*/ 76 h 82"/>
                <a:gd name="T6" fmla="*/ 6 w 84"/>
                <a:gd name="T7" fmla="*/ 76 h 82"/>
                <a:gd name="T8" fmla="*/ 3 w 84"/>
                <a:gd name="T9" fmla="*/ 82 h 82"/>
                <a:gd name="T10" fmla="*/ 0 w 84"/>
                <a:gd name="T11" fmla="*/ 82 h 82"/>
                <a:gd name="T12" fmla="*/ 40 w 84"/>
                <a:gd name="T13" fmla="*/ 0 h 82"/>
                <a:gd name="T14" fmla="*/ 43 w 84"/>
                <a:gd name="T15" fmla="*/ 0 h 82"/>
                <a:gd name="T16" fmla="*/ 84 w 84"/>
                <a:gd name="T17" fmla="*/ 82 h 82"/>
                <a:gd name="T18" fmla="*/ 84 w 84"/>
                <a:gd name="T19" fmla="*/ 82 h 82"/>
                <a:gd name="T20" fmla="*/ 7 w 84"/>
                <a:gd name="T21" fmla="*/ 73 h 82"/>
                <a:gd name="T22" fmla="*/ 76 w 84"/>
                <a:gd name="T23" fmla="*/ 73 h 82"/>
                <a:gd name="T24" fmla="*/ 42 w 84"/>
                <a:gd name="T25" fmla="*/ 4 h 82"/>
                <a:gd name="T26" fmla="*/ 7 w 84"/>
                <a:gd name="T27" fmla="*/ 73 h 82"/>
                <a:gd name="T28" fmla="*/ 7 w 84"/>
                <a:gd name="T29" fmla="*/ 7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2">
                  <a:moveTo>
                    <a:pt x="84" y="82"/>
                  </a:moveTo>
                  <a:lnTo>
                    <a:pt x="80" y="82"/>
                  </a:lnTo>
                  <a:lnTo>
                    <a:pt x="77" y="76"/>
                  </a:lnTo>
                  <a:lnTo>
                    <a:pt x="6" y="76"/>
                  </a:lnTo>
                  <a:lnTo>
                    <a:pt x="3" y="82"/>
                  </a:lnTo>
                  <a:lnTo>
                    <a:pt x="0" y="82"/>
                  </a:lnTo>
                  <a:lnTo>
                    <a:pt x="40" y="0"/>
                  </a:lnTo>
                  <a:lnTo>
                    <a:pt x="43" y="0"/>
                  </a:lnTo>
                  <a:lnTo>
                    <a:pt x="84" y="82"/>
                  </a:lnTo>
                  <a:lnTo>
                    <a:pt x="84" y="82"/>
                  </a:lnTo>
                  <a:close/>
                  <a:moveTo>
                    <a:pt x="7" y="73"/>
                  </a:moveTo>
                  <a:lnTo>
                    <a:pt x="76" y="73"/>
                  </a:lnTo>
                  <a:lnTo>
                    <a:pt x="42" y="4"/>
                  </a:lnTo>
                  <a:lnTo>
                    <a:pt x="7" y="73"/>
                  </a:lnTo>
                  <a:lnTo>
                    <a:pt x="7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1"/>
            <p:cNvSpPr>
              <a:spLocks noEditPoints="1"/>
            </p:cNvSpPr>
            <p:nvPr/>
          </p:nvSpPr>
          <p:spPr bwMode="auto">
            <a:xfrm>
              <a:off x="4678364" y="4425950"/>
              <a:ext cx="134937" cy="130175"/>
            </a:xfrm>
            <a:custGeom>
              <a:avLst/>
              <a:gdLst>
                <a:gd name="T0" fmla="*/ 0 w 55"/>
                <a:gd name="T1" fmla="*/ 0 h 53"/>
                <a:gd name="T2" fmla="*/ 28 w 55"/>
                <a:gd name="T3" fmla="*/ 0 h 53"/>
                <a:gd name="T4" fmla="*/ 38 w 55"/>
                <a:gd name="T5" fmla="*/ 2 h 53"/>
                <a:gd name="T6" fmla="*/ 47 w 55"/>
                <a:gd name="T7" fmla="*/ 8 h 53"/>
                <a:gd name="T8" fmla="*/ 53 w 55"/>
                <a:gd name="T9" fmla="*/ 16 h 53"/>
                <a:gd name="T10" fmla="*/ 55 w 55"/>
                <a:gd name="T11" fmla="*/ 26 h 53"/>
                <a:gd name="T12" fmla="*/ 53 w 55"/>
                <a:gd name="T13" fmla="*/ 37 h 53"/>
                <a:gd name="T14" fmla="*/ 47 w 55"/>
                <a:gd name="T15" fmla="*/ 45 h 53"/>
                <a:gd name="T16" fmla="*/ 38 w 55"/>
                <a:gd name="T17" fmla="*/ 51 h 53"/>
                <a:gd name="T18" fmla="*/ 28 w 55"/>
                <a:gd name="T19" fmla="*/ 53 h 53"/>
                <a:gd name="T20" fmla="*/ 0 w 55"/>
                <a:gd name="T21" fmla="*/ 53 h 53"/>
                <a:gd name="T22" fmla="*/ 0 w 55"/>
                <a:gd name="T23" fmla="*/ 0 h 53"/>
                <a:gd name="T24" fmla="*/ 28 w 55"/>
                <a:gd name="T25" fmla="*/ 51 h 53"/>
                <a:gd name="T26" fmla="*/ 38 w 55"/>
                <a:gd name="T27" fmla="*/ 49 h 53"/>
                <a:gd name="T28" fmla="*/ 45 w 55"/>
                <a:gd name="T29" fmla="*/ 44 h 53"/>
                <a:gd name="T30" fmla="*/ 51 w 55"/>
                <a:gd name="T31" fmla="*/ 36 h 53"/>
                <a:gd name="T32" fmla="*/ 53 w 55"/>
                <a:gd name="T33" fmla="*/ 26 h 53"/>
                <a:gd name="T34" fmla="*/ 51 w 55"/>
                <a:gd name="T35" fmla="*/ 17 h 53"/>
                <a:gd name="T36" fmla="*/ 45 w 55"/>
                <a:gd name="T37" fmla="*/ 9 h 53"/>
                <a:gd name="T38" fmla="*/ 38 w 55"/>
                <a:gd name="T39" fmla="*/ 4 h 53"/>
                <a:gd name="T40" fmla="*/ 28 w 55"/>
                <a:gd name="T41" fmla="*/ 2 h 53"/>
                <a:gd name="T42" fmla="*/ 3 w 55"/>
                <a:gd name="T43" fmla="*/ 2 h 53"/>
                <a:gd name="T44" fmla="*/ 3 w 55"/>
                <a:gd name="T45" fmla="*/ 51 h 53"/>
                <a:gd name="T46" fmla="*/ 28 w 55"/>
                <a:gd name="T47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53">
                  <a:moveTo>
                    <a:pt x="0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5" y="0"/>
                    <a:pt x="38" y="2"/>
                  </a:cubicBezTo>
                  <a:cubicBezTo>
                    <a:pt x="42" y="3"/>
                    <a:pt x="44" y="5"/>
                    <a:pt x="47" y="8"/>
                  </a:cubicBezTo>
                  <a:cubicBezTo>
                    <a:pt x="49" y="10"/>
                    <a:pt x="51" y="13"/>
                    <a:pt x="53" y="16"/>
                  </a:cubicBezTo>
                  <a:cubicBezTo>
                    <a:pt x="54" y="19"/>
                    <a:pt x="55" y="23"/>
                    <a:pt x="55" y="26"/>
                  </a:cubicBezTo>
                  <a:cubicBezTo>
                    <a:pt x="55" y="30"/>
                    <a:pt x="54" y="34"/>
                    <a:pt x="53" y="37"/>
                  </a:cubicBezTo>
                  <a:cubicBezTo>
                    <a:pt x="51" y="40"/>
                    <a:pt x="49" y="43"/>
                    <a:pt x="47" y="45"/>
                  </a:cubicBezTo>
                  <a:cubicBezTo>
                    <a:pt x="44" y="48"/>
                    <a:pt x="42" y="50"/>
                    <a:pt x="38" y="51"/>
                  </a:cubicBezTo>
                  <a:cubicBezTo>
                    <a:pt x="35" y="53"/>
                    <a:pt x="31" y="53"/>
                    <a:pt x="2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28" y="51"/>
                  </a:moveTo>
                  <a:cubicBezTo>
                    <a:pt x="31" y="51"/>
                    <a:pt x="34" y="50"/>
                    <a:pt x="38" y="49"/>
                  </a:cubicBezTo>
                  <a:cubicBezTo>
                    <a:pt x="41" y="48"/>
                    <a:pt x="43" y="46"/>
                    <a:pt x="45" y="44"/>
                  </a:cubicBezTo>
                  <a:cubicBezTo>
                    <a:pt x="48" y="42"/>
                    <a:pt x="49" y="39"/>
                    <a:pt x="51" y="36"/>
                  </a:cubicBezTo>
                  <a:cubicBezTo>
                    <a:pt x="52" y="33"/>
                    <a:pt x="53" y="30"/>
                    <a:pt x="53" y="26"/>
                  </a:cubicBezTo>
                  <a:cubicBezTo>
                    <a:pt x="53" y="23"/>
                    <a:pt x="52" y="20"/>
                    <a:pt x="51" y="17"/>
                  </a:cubicBezTo>
                  <a:cubicBezTo>
                    <a:pt x="49" y="14"/>
                    <a:pt x="48" y="11"/>
                    <a:pt x="45" y="9"/>
                  </a:cubicBezTo>
                  <a:cubicBezTo>
                    <a:pt x="43" y="7"/>
                    <a:pt x="41" y="5"/>
                    <a:pt x="38" y="4"/>
                  </a:cubicBezTo>
                  <a:cubicBezTo>
                    <a:pt x="34" y="3"/>
                    <a:pt x="31" y="2"/>
                    <a:pt x="28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28" y="51"/>
                    <a:pt x="28" y="51"/>
                    <a:pt x="28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4821237" y="4425950"/>
              <a:ext cx="134937" cy="130175"/>
            </a:xfrm>
            <a:custGeom>
              <a:avLst/>
              <a:gdLst>
                <a:gd name="T0" fmla="*/ 0 w 85"/>
                <a:gd name="T1" fmla="*/ 0 h 82"/>
                <a:gd name="T2" fmla="*/ 85 w 85"/>
                <a:gd name="T3" fmla="*/ 0 h 82"/>
                <a:gd name="T4" fmla="*/ 85 w 85"/>
                <a:gd name="T5" fmla="*/ 3 h 82"/>
                <a:gd name="T6" fmla="*/ 3 w 85"/>
                <a:gd name="T7" fmla="*/ 3 h 82"/>
                <a:gd name="T8" fmla="*/ 3 w 85"/>
                <a:gd name="T9" fmla="*/ 39 h 82"/>
                <a:gd name="T10" fmla="*/ 82 w 85"/>
                <a:gd name="T11" fmla="*/ 39 h 82"/>
                <a:gd name="T12" fmla="*/ 82 w 85"/>
                <a:gd name="T13" fmla="*/ 43 h 82"/>
                <a:gd name="T14" fmla="*/ 3 w 85"/>
                <a:gd name="T15" fmla="*/ 43 h 82"/>
                <a:gd name="T16" fmla="*/ 3 w 85"/>
                <a:gd name="T17" fmla="*/ 79 h 82"/>
                <a:gd name="T18" fmla="*/ 85 w 85"/>
                <a:gd name="T19" fmla="*/ 79 h 82"/>
                <a:gd name="T20" fmla="*/ 85 w 85"/>
                <a:gd name="T21" fmla="*/ 82 h 82"/>
                <a:gd name="T22" fmla="*/ 0 w 85"/>
                <a:gd name="T23" fmla="*/ 82 h 82"/>
                <a:gd name="T24" fmla="*/ 0 w 85"/>
                <a:gd name="T25" fmla="*/ 0 h 82"/>
                <a:gd name="T26" fmla="*/ 0 w 85"/>
                <a:gd name="T2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82">
                  <a:moveTo>
                    <a:pt x="0" y="0"/>
                  </a:moveTo>
                  <a:lnTo>
                    <a:pt x="85" y="0"/>
                  </a:lnTo>
                  <a:lnTo>
                    <a:pt x="85" y="3"/>
                  </a:lnTo>
                  <a:lnTo>
                    <a:pt x="3" y="3"/>
                  </a:lnTo>
                  <a:lnTo>
                    <a:pt x="3" y="39"/>
                  </a:lnTo>
                  <a:lnTo>
                    <a:pt x="82" y="39"/>
                  </a:lnTo>
                  <a:lnTo>
                    <a:pt x="82" y="43"/>
                  </a:lnTo>
                  <a:lnTo>
                    <a:pt x="3" y="43"/>
                  </a:lnTo>
                  <a:lnTo>
                    <a:pt x="3" y="79"/>
                  </a:lnTo>
                  <a:lnTo>
                    <a:pt x="85" y="79"/>
                  </a:lnTo>
                  <a:lnTo>
                    <a:pt x="85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230813" y="4425950"/>
              <a:ext cx="4762" cy="130175"/>
            </a:xfrm>
            <a:custGeom>
              <a:avLst/>
              <a:gdLst>
                <a:gd name="T0" fmla="*/ 0 w 3"/>
                <a:gd name="T1" fmla="*/ 0 h 82"/>
                <a:gd name="T2" fmla="*/ 0 w 3"/>
                <a:gd name="T3" fmla="*/ 82 h 82"/>
                <a:gd name="T4" fmla="*/ 3 w 3"/>
                <a:gd name="T5" fmla="*/ 82 h 82"/>
                <a:gd name="T6" fmla="*/ 3 w 3"/>
                <a:gd name="T7" fmla="*/ 0 h 82"/>
                <a:gd name="T8" fmla="*/ 0 w 3"/>
                <a:gd name="T9" fmla="*/ 0 h 82"/>
                <a:gd name="T10" fmla="*/ 0 w 3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82">
                  <a:moveTo>
                    <a:pt x="0" y="0"/>
                  </a:moveTo>
                  <a:lnTo>
                    <a:pt x="0" y="82"/>
                  </a:lnTo>
                  <a:lnTo>
                    <a:pt x="3" y="82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248275" y="4422775"/>
              <a:ext cx="131762" cy="133350"/>
            </a:xfrm>
            <a:custGeom>
              <a:avLst/>
              <a:gdLst>
                <a:gd name="T0" fmla="*/ 4 w 54"/>
                <a:gd name="T1" fmla="*/ 37 h 54"/>
                <a:gd name="T2" fmla="*/ 9 w 54"/>
                <a:gd name="T3" fmla="*/ 45 h 54"/>
                <a:gd name="T4" fmla="*/ 17 w 54"/>
                <a:gd name="T5" fmla="*/ 50 h 54"/>
                <a:gd name="T6" fmla="*/ 27 w 54"/>
                <a:gd name="T7" fmla="*/ 52 h 54"/>
                <a:gd name="T8" fmla="*/ 36 w 54"/>
                <a:gd name="T9" fmla="*/ 50 h 54"/>
                <a:gd name="T10" fmla="*/ 44 w 54"/>
                <a:gd name="T11" fmla="*/ 45 h 54"/>
                <a:gd name="T12" fmla="*/ 50 w 54"/>
                <a:gd name="T13" fmla="*/ 37 h 54"/>
                <a:gd name="T14" fmla="*/ 52 w 54"/>
                <a:gd name="T15" fmla="*/ 27 h 54"/>
                <a:gd name="T16" fmla="*/ 52 w 54"/>
                <a:gd name="T17" fmla="*/ 27 h 54"/>
                <a:gd name="T18" fmla="*/ 29 w 54"/>
                <a:gd name="T19" fmla="*/ 27 h 54"/>
                <a:gd name="T20" fmla="*/ 29 w 54"/>
                <a:gd name="T21" fmla="*/ 25 h 54"/>
                <a:gd name="T22" fmla="*/ 54 w 54"/>
                <a:gd name="T23" fmla="*/ 25 h 54"/>
                <a:gd name="T24" fmla="*/ 54 w 54"/>
                <a:gd name="T25" fmla="*/ 27 h 54"/>
                <a:gd name="T26" fmla="*/ 52 w 54"/>
                <a:gd name="T27" fmla="*/ 38 h 54"/>
                <a:gd name="T28" fmla="*/ 46 w 54"/>
                <a:gd name="T29" fmla="*/ 46 h 54"/>
                <a:gd name="T30" fmla="*/ 37 w 54"/>
                <a:gd name="T31" fmla="*/ 52 h 54"/>
                <a:gd name="T32" fmla="*/ 27 w 54"/>
                <a:gd name="T33" fmla="*/ 54 h 54"/>
                <a:gd name="T34" fmla="*/ 16 w 54"/>
                <a:gd name="T35" fmla="*/ 52 h 54"/>
                <a:gd name="T36" fmla="*/ 7 w 54"/>
                <a:gd name="T37" fmla="*/ 46 h 54"/>
                <a:gd name="T38" fmla="*/ 2 w 54"/>
                <a:gd name="T39" fmla="*/ 38 h 54"/>
                <a:gd name="T40" fmla="*/ 0 w 54"/>
                <a:gd name="T41" fmla="*/ 27 h 54"/>
                <a:gd name="T42" fmla="*/ 0 w 54"/>
                <a:gd name="T43" fmla="*/ 27 h 54"/>
                <a:gd name="T44" fmla="*/ 2 w 54"/>
                <a:gd name="T45" fmla="*/ 17 h 54"/>
                <a:gd name="T46" fmla="*/ 7 w 54"/>
                <a:gd name="T47" fmla="*/ 8 h 54"/>
                <a:gd name="T48" fmla="*/ 16 w 54"/>
                <a:gd name="T49" fmla="*/ 2 h 54"/>
                <a:gd name="T50" fmla="*/ 27 w 54"/>
                <a:gd name="T51" fmla="*/ 0 h 54"/>
                <a:gd name="T52" fmla="*/ 35 w 54"/>
                <a:gd name="T53" fmla="*/ 1 h 54"/>
                <a:gd name="T54" fmla="*/ 42 w 54"/>
                <a:gd name="T55" fmla="*/ 4 h 54"/>
                <a:gd name="T56" fmla="*/ 37 w 54"/>
                <a:gd name="T57" fmla="*/ 4 h 54"/>
                <a:gd name="T58" fmla="*/ 32 w 54"/>
                <a:gd name="T59" fmla="*/ 3 h 54"/>
                <a:gd name="T60" fmla="*/ 27 w 54"/>
                <a:gd name="T61" fmla="*/ 2 h 54"/>
                <a:gd name="T62" fmla="*/ 17 w 54"/>
                <a:gd name="T63" fmla="*/ 4 h 54"/>
                <a:gd name="T64" fmla="*/ 9 w 54"/>
                <a:gd name="T65" fmla="*/ 9 h 54"/>
                <a:gd name="T66" fmla="*/ 4 w 54"/>
                <a:gd name="T67" fmla="*/ 17 h 54"/>
                <a:gd name="T68" fmla="*/ 2 w 54"/>
                <a:gd name="T69" fmla="*/ 27 h 54"/>
                <a:gd name="T70" fmla="*/ 4 w 54"/>
                <a:gd name="T71" fmla="*/ 3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4">
                  <a:moveTo>
                    <a:pt x="4" y="37"/>
                  </a:moveTo>
                  <a:cubicBezTo>
                    <a:pt x="5" y="40"/>
                    <a:pt x="7" y="43"/>
                    <a:pt x="9" y="45"/>
                  </a:cubicBezTo>
                  <a:cubicBezTo>
                    <a:pt x="11" y="47"/>
                    <a:pt x="14" y="49"/>
                    <a:pt x="17" y="50"/>
                  </a:cubicBezTo>
                  <a:cubicBezTo>
                    <a:pt x="20" y="51"/>
                    <a:pt x="23" y="52"/>
                    <a:pt x="27" y="52"/>
                  </a:cubicBezTo>
                  <a:cubicBezTo>
                    <a:pt x="30" y="52"/>
                    <a:pt x="33" y="51"/>
                    <a:pt x="36" y="50"/>
                  </a:cubicBezTo>
                  <a:cubicBezTo>
                    <a:pt x="39" y="49"/>
                    <a:pt x="42" y="47"/>
                    <a:pt x="44" y="45"/>
                  </a:cubicBezTo>
                  <a:cubicBezTo>
                    <a:pt x="47" y="43"/>
                    <a:pt x="48" y="40"/>
                    <a:pt x="50" y="37"/>
                  </a:cubicBezTo>
                  <a:cubicBezTo>
                    <a:pt x="51" y="34"/>
                    <a:pt x="52" y="31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31"/>
                    <a:pt x="53" y="35"/>
                    <a:pt x="52" y="38"/>
                  </a:cubicBezTo>
                  <a:cubicBezTo>
                    <a:pt x="50" y="41"/>
                    <a:pt x="48" y="44"/>
                    <a:pt x="46" y="46"/>
                  </a:cubicBezTo>
                  <a:cubicBezTo>
                    <a:pt x="43" y="49"/>
                    <a:pt x="41" y="51"/>
                    <a:pt x="37" y="52"/>
                  </a:cubicBezTo>
                  <a:cubicBezTo>
                    <a:pt x="34" y="54"/>
                    <a:pt x="30" y="54"/>
                    <a:pt x="27" y="54"/>
                  </a:cubicBezTo>
                  <a:cubicBezTo>
                    <a:pt x="23" y="54"/>
                    <a:pt x="19" y="54"/>
                    <a:pt x="16" y="52"/>
                  </a:cubicBezTo>
                  <a:cubicBezTo>
                    <a:pt x="13" y="51"/>
                    <a:pt x="10" y="49"/>
                    <a:pt x="7" y="46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0" y="35"/>
                    <a:pt x="0" y="31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3"/>
                    <a:pt x="0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3" y="4"/>
                    <a:pt x="16" y="2"/>
                  </a:cubicBezTo>
                  <a:cubicBezTo>
                    <a:pt x="19" y="1"/>
                    <a:pt x="23" y="0"/>
                    <a:pt x="27" y="0"/>
                  </a:cubicBezTo>
                  <a:cubicBezTo>
                    <a:pt x="29" y="0"/>
                    <a:pt x="32" y="0"/>
                    <a:pt x="35" y="1"/>
                  </a:cubicBezTo>
                  <a:cubicBezTo>
                    <a:pt x="37" y="2"/>
                    <a:pt x="39" y="3"/>
                    <a:pt x="42" y="4"/>
                  </a:cubicBezTo>
                  <a:cubicBezTo>
                    <a:pt x="37" y="4"/>
                    <a:pt x="37" y="4"/>
                    <a:pt x="37" y="4"/>
                  </a:cubicBezTo>
                  <a:cubicBezTo>
                    <a:pt x="36" y="4"/>
                    <a:pt x="34" y="3"/>
                    <a:pt x="32" y="3"/>
                  </a:cubicBezTo>
                  <a:cubicBezTo>
                    <a:pt x="30" y="2"/>
                    <a:pt x="29" y="2"/>
                    <a:pt x="27" y="2"/>
                  </a:cubicBezTo>
                  <a:cubicBezTo>
                    <a:pt x="23" y="2"/>
                    <a:pt x="20" y="3"/>
                    <a:pt x="17" y="4"/>
                  </a:cubicBezTo>
                  <a:cubicBezTo>
                    <a:pt x="14" y="5"/>
                    <a:pt x="11" y="7"/>
                    <a:pt x="9" y="9"/>
                  </a:cubicBezTo>
                  <a:cubicBezTo>
                    <a:pt x="7" y="12"/>
                    <a:pt x="5" y="14"/>
                    <a:pt x="4" y="17"/>
                  </a:cubicBezTo>
                  <a:cubicBezTo>
                    <a:pt x="2" y="20"/>
                    <a:pt x="2" y="24"/>
                    <a:pt x="2" y="27"/>
                  </a:cubicBezTo>
                  <a:cubicBezTo>
                    <a:pt x="2" y="31"/>
                    <a:pt x="2" y="34"/>
                    <a:pt x="4" y="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6"/>
            <p:cNvSpPr/>
            <p:nvPr/>
          </p:nvSpPr>
          <p:spPr bwMode="auto">
            <a:xfrm>
              <a:off x="5386388" y="4425947"/>
              <a:ext cx="134937" cy="130175"/>
            </a:xfrm>
            <a:custGeom>
              <a:avLst/>
              <a:gdLst>
                <a:gd name="T0" fmla="*/ 82 w 85"/>
                <a:gd name="T1" fmla="*/ 0 h 82"/>
                <a:gd name="T2" fmla="*/ 85 w 85"/>
                <a:gd name="T3" fmla="*/ 0 h 82"/>
                <a:gd name="T4" fmla="*/ 85 w 85"/>
                <a:gd name="T5" fmla="*/ 82 h 82"/>
                <a:gd name="T6" fmla="*/ 82 w 85"/>
                <a:gd name="T7" fmla="*/ 82 h 82"/>
                <a:gd name="T8" fmla="*/ 4 w 85"/>
                <a:gd name="T9" fmla="*/ 4 h 82"/>
                <a:gd name="T10" fmla="*/ 4 w 85"/>
                <a:gd name="T11" fmla="*/ 82 h 82"/>
                <a:gd name="T12" fmla="*/ 0 w 85"/>
                <a:gd name="T13" fmla="*/ 82 h 82"/>
                <a:gd name="T14" fmla="*/ 0 w 85"/>
                <a:gd name="T15" fmla="*/ 0 h 82"/>
                <a:gd name="T16" fmla="*/ 4 w 85"/>
                <a:gd name="T17" fmla="*/ 0 h 82"/>
                <a:gd name="T18" fmla="*/ 82 w 85"/>
                <a:gd name="T19" fmla="*/ 77 h 82"/>
                <a:gd name="T20" fmla="*/ 82 w 85"/>
                <a:gd name="T21" fmla="*/ 0 h 82"/>
                <a:gd name="T22" fmla="*/ 82 w 85"/>
                <a:gd name="T2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82">
                  <a:moveTo>
                    <a:pt x="82" y="0"/>
                  </a:moveTo>
                  <a:lnTo>
                    <a:pt x="85" y="0"/>
                  </a:lnTo>
                  <a:lnTo>
                    <a:pt x="85" y="82"/>
                  </a:lnTo>
                  <a:lnTo>
                    <a:pt x="82" y="82"/>
                  </a:lnTo>
                  <a:lnTo>
                    <a:pt x="4" y="4"/>
                  </a:lnTo>
                  <a:lnTo>
                    <a:pt x="4" y="82"/>
                  </a:lnTo>
                  <a:lnTo>
                    <a:pt x="0" y="82"/>
                  </a:lnTo>
                  <a:lnTo>
                    <a:pt x="0" y="0"/>
                  </a:lnTo>
                  <a:lnTo>
                    <a:pt x="4" y="0"/>
                  </a:lnTo>
                  <a:lnTo>
                    <a:pt x="82" y="77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50"/>
            <p:cNvSpPr/>
            <p:nvPr/>
          </p:nvSpPr>
          <p:spPr bwMode="auto">
            <a:xfrm>
              <a:off x="4664075" y="4425950"/>
              <a:ext cx="1587" cy="130175"/>
            </a:xfrm>
            <a:custGeom>
              <a:avLst/>
              <a:gdLst>
                <a:gd name="T0" fmla="*/ 0 w 1"/>
                <a:gd name="T1" fmla="*/ 0 h 82"/>
                <a:gd name="T2" fmla="*/ 0 w 1"/>
                <a:gd name="T3" fmla="*/ 82 h 82"/>
                <a:gd name="T4" fmla="*/ 1 w 1"/>
                <a:gd name="T5" fmla="*/ 82 h 82"/>
                <a:gd name="T6" fmla="*/ 1 w 1"/>
                <a:gd name="T7" fmla="*/ 0 h 82"/>
                <a:gd name="T8" fmla="*/ 0 w 1"/>
                <a:gd name="T9" fmla="*/ 0 h 82"/>
                <a:gd name="T10" fmla="*/ 0 w 1"/>
                <a:gd name="T11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82">
                  <a:moveTo>
                    <a:pt x="0" y="0"/>
                  </a:moveTo>
                  <a:lnTo>
                    <a:pt x="0" y="82"/>
                  </a:lnTo>
                  <a:lnTo>
                    <a:pt x="1" y="82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0"/>
            <p:cNvSpPr>
              <a:spLocks noEditPoints="1"/>
            </p:cNvSpPr>
            <p:nvPr/>
          </p:nvSpPr>
          <p:spPr bwMode="auto">
            <a:xfrm>
              <a:off x="5154613" y="4100510"/>
              <a:ext cx="169862" cy="246062"/>
            </a:xfrm>
            <a:custGeom>
              <a:avLst/>
              <a:gdLst>
                <a:gd name="T0" fmla="*/ 9 w 69"/>
                <a:gd name="T1" fmla="*/ 100 h 100"/>
                <a:gd name="T2" fmla="*/ 0 w 69"/>
                <a:gd name="T3" fmla="*/ 100 h 100"/>
                <a:gd name="T4" fmla="*/ 0 w 69"/>
                <a:gd name="T5" fmla="*/ 0 h 100"/>
                <a:gd name="T6" fmla="*/ 37 w 69"/>
                <a:gd name="T7" fmla="*/ 0 h 100"/>
                <a:gd name="T8" fmla="*/ 69 w 69"/>
                <a:gd name="T9" fmla="*/ 28 h 100"/>
                <a:gd name="T10" fmla="*/ 31 w 69"/>
                <a:gd name="T11" fmla="*/ 56 h 100"/>
                <a:gd name="T12" fmla="*/ 9 w 69"/>
                <a:gd name="T13" fmla="*/ 56 h 100"/>
                <a:gd name="T14" fmla="*/ 9 w 69"/>
                <a:gd name="T15" fmla="*/ 100 h 100"/>
                <a:gd name="T16" fmla="*/ 9 w 69"/>
                <a:gd name="T17" fmla="*/ 48 h 100"/>
                <a:gd name="T18" fmla="*/ 31 w 69"/>
                <a:gd name="T19" fmla="*/ 48 h 100"/>
                <a:gd name="T20" fmla="*/ 60 w 69"/>
                <a:gd name="T21" fmla="*/ 27 h 100"/>
                <a:gd name="T22" fmla="*/ 34 w 69"/>
                <a:gd name="T23" fmla="*/ 8 h 100"/>
                <a:gd name="T24" fmla="*/ 9 w 69"/>
                <a:gd name="T25" fmla="*/ 8 h 100"/>
                <a:gd name="T26" fmla="*/ 9 w 69"/>
                <a:gd name="T27" fmla="*/ 4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100">
                  <a:moveTo>
                    <a:pt x="9" y="10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9" y="0"/>
                    <a:pt x="69" y="9"/>
                    <a:pt x="69" y="28"/>
                  </a:cubicBezTo>
                  <a:cubicBezTo>
                    <a:pt x="69" y="46"/>
                    <a:pt x="56" y="56"/>
                    <a:pt x="31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100"/>
                    <a:pt x="9" y="100"/>
                    <a:pt x="9" y="100"/>
                  </a:cubicBezTo>
                  <a:close/>
                  <a:moveTo>
                    <a:pt x="9" y="48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1" y="49"/>
                    <a:pt x="61" y="42"/>
                    <a:pt x="60" y="27"/>
                  </a:cubicBezTo>
                  <a:cubicBezTo>
                    <a:pt x="60" y="14"/>
                    <a:pt x="51" y="8"/>
                    <a:pt x="34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48"/>
                    <a:pt x="9" y="48"/>
                    <a:pt x="9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9FCEE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616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316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95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95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80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7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0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4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6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5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7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72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0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41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8463-013D-4101-AD20-CD835DC6A8F2}" type="datetimeFigureOut">
              <a:rPr lang="en-US" smtClean="0"/>
              <a:t>8/28/2017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8C901-EBE3-4875-B1A2-2547D8EDDE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8/28/2017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9FCEE6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9FCEE6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42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45724" y="4422"/>
            <a:ext cx="9144000" cy="5143500"/>
          </a:xfrm>
          <a:prstGeom prst="rect">
            <a:avLst/>
          </a:prstGeom>
          <a:solidFill>
            <a:schemeClr val="bg1">
              <a:lumMod val="50000"/>
              <a:alpha val="13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2438400" y="962585"/>
            <a:ext cx="1494903" cy="1461363"/>
          </a:xfrm>
          <a:prstGeom prst="ellipse">
            <a:avLst/>
          </a:prstGeom>
          <a:solidFill>
            <a:srgbClr val="6DC7FB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70514" y="1441897"/>
            <a:ext cx="849086" cy="830036"/>
          </a:xfrm>
          <a:prstGeom prst="ellipse">
            <a:avLst/>
          </a:prstGeom>
          <a:solidFill>
            <a:srgbClr val="90EAE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933303" y="1308268"/>
            <a:ext cx="1277393" cy="1248734"/>
          </a:xfrm>
          <a:prstGeom prst="ellipse">
            <a:avLst/>
          </a:prstGeom>
          <a:solidFill>
            <a:srgbClr val="ADBDF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1296823"/>
            <a:ext cx="1130414" cy="1105052"/>
          </a:xfrm>
          <a:prstGeom prst="ellipse">
            <a:avLst/>
          </a:prstGeom>
          <a:solidFill>
            <a:srgbClr val="92B4F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91200" y="1306348"/>
            <a:ext cx="987745" cy="965585"/>
          </a:xfrm>
          <a:prstGeom prst="ellipse">
            <a:avLst/>
          </a:prstGeom>
          <a:solidFill>
            <a:srgbClr val="71BFE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22437" y="1372226"/>
            <a:ext cx="44755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Verdana" panose="020B0604030504040204" pitchFamily="34" charset="0"/>
              </a:rPr>
              <a:t>公司介绍</a:t>
            </a:r>
            <a:endParaRPr lang="en-US" sz="48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1751" y="2033275"/>
            <a:ext cx="374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…something about 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855" y="4492000"/>
            <a:ext cx="2936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汇报人：千库网       汇报时间：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xx</a:t>
            </a:r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xx</a:t>
            </a:r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51" y="1342790"/>
            <a:ext cx="731520" cy="757190"/>
          </a:xfrm>
          <a:prstGeom prst="roundRect">
            <a:avLst>
              <a:gd name="adj" fmla="val 824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60" y="1342790"/>
            <a:ext cx="731520" cy="731520"/>
          </a:xfrm>
          <a:prstGeom prst="roundRect">
            <a:avLst>
              <a:gd name="adj" fmla="val 563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51" y="2568422"/>
            <a:ext cx="731520" cy="744357"/>
          </a:xfrm>
          <a:prstGeom prst="roundRect">
            <a:avLst>
              <a:gd name="adj" fmla="val 1245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60" y="2571750"/>
            <a:ext cx="731520" cy="731520"/>
          </a:xfrm>
          <a:prstGeom prst="roundRect">
            <a:avLst>
              <a:gd name="adj" fmla="val 748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251" y="3762172"/>
            <a:ext cx="731520" cy="731520"/>
          </a:xfrm>
          <a:prstGeom prst="roundRect">
            <a:avLst>
              <a:gd name="adj" fmla="val 617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60" y="3762172"/>
            <a:ext cx="731520" cy="731520"/>
          </a:xfrm>
          <a:prstGeom prst="roundRect">
            <a:avLst>
              <a:gd name="adj" fmla="val 355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43854" y="1361840"/>
            <a:ext cx="6528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论坛</a:t>
            </a:r>
            <a:endParaRPr lang="en-US" sz="1100" b="1" dirty="0">
              <a:solidFill>
                <a:srgbClr val="000000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51750" y="1657365"/>
            <a:ext cx="107534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651750" y="2851114"/>
            <a:ext cx="126736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设计和。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643854" y="2568422"/>
            <a:ext cx="4667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博客</a:t>
            </a:r>
            <a:endParaRPr lang="en-US" altLang="zh-CN" sz="1100" b="1" dirty="0">
              <a:solidFill>
                <a:srgbClr val="000000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43854" y="3762172"/>
            <a:ext cx="5376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合作</a:t>
            </a:r>
            <a:endParaRPr lang="en-US" sz="1100" b="1" dirty="0" err="1">
              <a:solidFill>
                <a:srgbClr val="000000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51750" y="4032027"/>
            <a:ext cx="126736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81757" y="1361840"/>
            <a:ext cx="4992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57" y="2562006"/>
            <a:ext cx="49926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邮箱</a:t>
            </a:r>
            <a:endParaRPr lang="en-US" sz="1100" b="1" dirty="0" err="1">
              <a:solidFill>
                <a:srgbClr val="000000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1757" y="3762172"/>
            <a:ext cx="7104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100" b="1" dirty="0">
                <a:solidFill>
                  <a:srgbClr val="000000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开发</a:t>
            </a:r>
            <a:endParaRPr lang="en-US" sz="1100" b="1" dirty="0" err="1">
              <a:solidFill>
                <a:srgbClr val="000000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62555" y="1631695"/>
            <a:ext cx="126736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设计和。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62555" y="4032027"/>
            <a:ext cx="126736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设计和。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62555" y="2831861"/>
            <a:ext cx="126736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设计和。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关于网络的服务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917473" y="1342790"/>
            <a:ext cx="1305770" cy="1305770"/>
            <a:chOff x="2805371" y="1342791"/>
            <a:chExt cx="1305770" cy="1305770"/>
          </a:xfrm>
        </p:grpSpPr>
        <p:sp>
          <p:nvSpPr>
            <p:cNvPr id="2" name="Oval 1"/>
            <p:cNvSpPr/>
            <p:nvPr/>
          </p:nvSpPr>
          <p:spPr>
            <a:xfrm>
              <a:off x="2805371" y="1342791"/>
              <a:ext cx="1305770" cy="130577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27"/>
            <p:cNvSpPr>
              <a:spLocks noEditPoints="1"/>
            </p:cNvSpPr>
            <p:nvPr/>
          </p:nvSpPr>
          <p:spPr bwMode="auto">
            <a:xfrm>
              <a:off x="3112610" y="1647968"/>
              <a:ext cx="691290" cy="692837"/>
            </a:xfrm>
            <a:custGeom>
              <a:avLst/>
              <a:gdLst>
                <a:gd name="T0" fmla="*/ 189 w 189"/>
                <a:gd name="T1" fmla="*/ 179 h 189"/>
                <a:gd name="T2" fmla="*/ 134 w 189"/>
                <a:gd name="T3" fmla="*/ 125 h 189"/>
                <a:gd name="T4" fmla="*/ 152 w 189"/>
                <a:gd name="T5" fmla="*/ 76 h 189"/>
                <a:gd name="T6" fmla="*/ 76 w 189"/>
                <a:gd name="T7" fmla="*/ 0 h 189"/>
                <a:gd name="T8" fmla="*/ 0 w 189"/>
                <a:gd name="T9" fmla="*/ 76 h 189"/>
                <a:gd name="T10" fmla="*/ 76 w 189"/>
                <a:gd name="T11" fmla="*/ 152 h 189"/>
                <a:gd name="T12" fmla="*/ 125 w 189"/>
                <a:gd name="T13" fmla="*/ 135 h 189"/>
                <a:gd name="T14" fmla="*/ 179 w 189"/>
                <a:gd name="T15" fmla="*/ 189 h 189"/>
                <a:gd name="T16" fmla="*/ 189 w 189"/>
                <a:gd name="T17" fmla="*/ 179 h 189"/>
                <a:gd name="T18" fmla="*/ 8 w 189"/>
                <a:gd name="T19" fmla="*/ 76 h 189"/>
                <a:gd name="T20" fmla="*/ 76 w 189"/>
                <a:gd name="T21" fmla="*/ 8 h 189"/>
                <a:gd name="T22" fmla="*/ 144 w 189"/>
                <a:gd name="T23" fmla="*/ 76 h 189"/>
                <a:gd name="T24" fmla="*/ 76 w 189"/>
                <a:gd name="T25" fmla="*/ 144 h 189"/>
                <a:gd name="T26" fmla="*/ 8 w 189"/>
                <a:gd name="T27" fmla="*/ 76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189">
                  <a:moveTo>
                    <a:pt x="189" y="179"/>
                  </a:moveTo>
                  <a:cubicBezTo>
                    <a:pt x="134" y="125"/>
                    <a:pt x="134" y="125"/>
                    <a:pt x="134" y="125"/>
                  </a:cubicBezTo>
                  <a:cubicBezTo>
                    <a:pt x="145" y="112"/>
                    <a:pt x="152" y="95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6" y="152"/>
                  </a:cubicBezTo>
                  <a:cubicBezTo>
                    <a:pt x="94" y="152"/>
                    <a:pt x="111" y="146"/>
                    <a:pt x="125" y="135"/>
                  </a:cubicBezTo>
                  <a:cubicBezTo>
                    <a:pt x="179" y="189"/>
                    <a:pt x="179" y="189"/>
                    <a:pt x="179" y="189"/>
                  </a:cubicBezTo>
                  <a:lnTo>
                    <a:pt x="189" y="179"/>
                  </a:lnTo>
                  <a:close/>
                  <a:moveTo>
                    <a:pt x="8" y="76"/>
                  </a:moveTo>
                  <a:cubicBezTo>
                    <a:pt x="8" y="39"/>
                    <a:pt x="38" y="8"/>
                    <a:pt x="76" y="8"/>
                  </a:cubicBezTo>
                  <a:cubicBezTo>
                    <a:pt x="113" y="8"/>
                    <a:pt x="144" y="39"/>
                    <a:pt x="144" y="76"/>
                  </a:cubicBezTo>
                  <a:cubicBezTo>
                    <a:pt x="144" y="114"/>
                    <a:pt x="113" y="144"/>
                    <a:pt x="76" y="144"/>
                  </a:cubicBezTo>
                  <a:cubicBezTo>
                    <a:pt x="38" y="144"/>
                    <a:pt x="8" y="114"/>
                    <a:pt x="8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34330" y="1342790"/>
            <a:ext cx="1305770" cy="1305770"/>
            <a:chOff x="4866768" y="1357045"/>
            <a:chExt cx="1305770" cy="1305770"/>
          </a:xfrm>
        </p:grpSpPr>
        <p:sp>
          <p:nvSpPr>
            <p:cNvPr id="14" name="Oval 13"/>
            <p:cNvSpPr/>
            <p:nvPr/>
          </p:nvSpPr>
          <p:spPr>
            <a:xfrm>
              <a:off x="4866768" y="1357045"/>
              <a:ext cx="1305770" cy="130577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25"/>
            <p:cNvSpPr>
              <a:spLocks noEditPoints="1"/>
            </p:cNvSpPr>
            <p:nvPr/>
          </p:nvSpPr>
          <p:spPr bwMode="auto">
            <a:xfrm>
              <a:off x="5032610" y="1514060"/>
              <a:ext cx="989560" cy="991740"/>
            </a:xfrm>
            <a:custGeom>
              <a:avLst/>
              <a:gdLst>
                <a:gd name="T0" fmla="*/ 96 w 192"/>
                <a:gd name="T1" fmla="*/ 0 h 192"/>
                <a:gd name="T2" fmla="*/ 0 w 192"/>
                <a:gd name="T3" fmla="*/ 96 h 192"/>
                <a:gd name="T4" fmla="*/ 96 w 192"/>
                <a:gd name="T5" fmla="*/ 192 h 192"/>
                <a:gd name="T6" fmla="*/ 192 w 192"/>
                <a:gd name="T7" fmla="*/ 96 h 192"/>
                <a:gd name="T8" fmla="*/ 96 w 192"/>
                <a:gd name="T9" fmla="*/ 0 h 192"/>
                <a:gd name="T10" fmla="*/ 96 w 192"/>
                <a:gd name="T11" fmla="*/ 184 h 192"/>
                <a:gd name="T12" fmla="*/ 8 w 192"/>
                <a:gd name="T13" fmla="*/ 96 h 192"/>
                <a:gd name="T14" fmla="*/ 96 w 192"/>
                <a:gd name="T15" fmla="*/ 8 h 192"/>
                <a:gd name="T16" fmla="*/ 184 w 192"/>
                <a:gd name="T17" fmla="*/ 96 h 192"/>
                <a:gd name="T18" fmla="*/ 96 w 192"/>
                <a:gd name="T19" fmla="*/ 18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92">
                  <a:moveTo>
                    <a:pt x="96" y="0"/>
                  </a:moveTo>
                  <a:cubicBezTo>
                    <a:pt x="43" y="0"/>
                    <a:pt x="0" y="43"/>
                    <a:pt x="0" y="96"/>
                  </a:cubicBezTo>
                  <a:cubicBezTo>
                    <a:pt x="0" y="149"/>
                    <a:pt x="43" y="192"/>
                    <a:pt x="96" y="192"/>
                  </a:cubicBezTo>
                  <a:cubicBezTo>
                    <a:pt x="149" y="192"/>
                    <a:pt x="192" y="149"/>
                    <a:pt x="192" y="96"/>
                  </a:cubicBezTo>
                  <a:cubicBezTo>
                    <a:pt x="192" y="43"/>
                    <a:pt x="149" y="0"/>
                    <a:pt x="96" y="0"/>
                  </a:cubicBezTo>
                  <a:close/>
                  <a:moveTo>
                    <a:pt x="96" y="184"/>
                  </a:moveTo>
                  <a:cubicBezTo>
                    <a:pt x="48" y="184"/>
                    <a:pt x="8" y="144"/>
                    <a:pt x="8" y="96"/>
                  </a:cubicBezTo>
                  <a:cubicBezTo>
                    <a:pt x="8" y="47"/>
                    <a:pt x="48" y="8"/>
                    <a:pt x="96" y="8"/>
                  </a:cubicBezTo>
                  <a:cubicBezTo>
                    <a:pt x="145" y="8"/>
                    <a:pt x="184" y="47"/>
                    <a:pt x="184" y="96"/>
                  </a:cubicBezTo>
                  <a:cubicBezTo>
                    <a:pt x="184" y="144"/>
                    <a:pt x="145" y="184"/>
                    <a:pt x="96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5263290" y="1650030"/>
              <a:ext cx="287713" cy="411953"/>
            </a:xfrm>
            <a:custGeom>
              <a:avLst/>
              <a:gdLst>
                <a:gd name="T0" fmla="*/ 113 w 132"/>
                <a:gd name="T1" fmla="*/ 170 h 189"/>
                <a:gd name="T2" fmla="*/ 0 w 132"/>
                <a:gd name="T3" fmla="*/ 170 h 189"/>
                <a:gd name="T4" fmla="*/ 0 w 132"/>
                <a:gd name="T5" fmla="*/ 189 h 189"/>
                <a:gd name="T6" fmla="*/ 132 w 132"/>
                <a:gd name="T7" fmla="*/ 189 h 189"/>
                <a:gd name="T8" fmla="*/ 132 w 132"/>
                <a:gd name="T9" fmla="*/ 0 h 189"/>
                <a:gd name="T10" fmla="*/ 113 w 132"/>
                <a:gd name="T11" fmla="*/ 0 h 189"/>
                <a:gd name="T12" fmla="*/ 113 w 132"/>
                <a:gd name="T13" fmla="*/ 17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89">
                  <a:moveTo>
                    <a:pt x="113" y="170"/>
                  </a:moveTo>
                  <a:lnTo>
                    <a:pt x="0" y="170"/>
                  </a:lnTo>
                  <a:lnTo>
                    <a:pt x="0" y="189"/>
                  </a:lnTo>
                  <a:lnTo>
                    <a:pt x="132" y="189"/>
                  </a:lnTo>
                  <a:lnTo>
                    <a:pt x="132" y="0"/>
                  </a:lnTo>
                  <a:lnTo>
                    <a:pt x="113" y="0"/>
                  </a:lnTo>
                  <a:lnTo>
                    <a:pt x="113" y="17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23415" y="1342790"/>
            <a:ext cx="1305770" cy="1305770"/>
            <a:chOff x="6415440" y="1257905"/>
            <a:chExt cx="1305770" cy="1305770"/>
          </a:xfrm>
        </p:grpSpPr>
        <p:sp>
          <p:nvSpPr>
            <p:cNvPr id="15" name="Oval 14"/>
            <p:cNvSpPr/>
            <p:nvPr/>
          </p:nvSpPr>
          <p:spPr>
            <a:xfrm>
              <a:off x="6415440" y="1257905"/>
              <a:ext cx="1305770" cy="1305770"/>
            </a:xfrm>
            <a:prstGeom prst="ellipse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6575408" y="1400245"/>
              <a:ext cx="1011232" cy="1011232"/>
            </a:xfrm>
            <a:custGeom>
              <a:avLst/>
              <a:gdLst>
                <a:gd name="T0" fmla="*/ 100 w 200"/>
                <a:gd name="T1" fmla="*/ 0 h 200"/>
                <a:gd name="T2" fmla="*/ 100 w 200"/>
                <a:gd name="T3" fmla="*/ 0 h 200"/>
                <a:gd name="T4" fmla="*/ 100 w 200"/>
                <a:gd name="T5" fmla="*/ 200 h 200"/>
                <a:gd name="T6" fmla="*/ 100 w 200"/>
                <a:gd name="T7" fmla="*/ 200 h 200"/>
                <a:gd name="T8" fmla="*/ 200 w 200"/>
                <a:gd name="T9" fmla="*/ 100 h 200"/>
                <a:gd name="T10" fmla="*/ 104 w 200"/>
                <a:gd name="T11" fmla="*/ 59 h 200"/>
                <a:gd name="T12" fmla="*/ 140 w 200"/>
                <a:gd name="T13" fmla="*/ 96 h 200"/>
                <a:gd name="T14" fmla="*/ 104 w 200"/>
                <a:gd name="T15" fmla="*/ 59 h 200"/>
                <a:gd name="T16" fmla="*/ 104 w 200"/>
                <a:gd name="T17" fmla="*/ 8 h 200"/>
                <a:gd name="T18" fmla="*/ 104 w 200"/>
                <a:gd name="T19" fmla="*/ 51 h 200"/>
                <a:gd name="T20" fmla="*/ 96 w 200"/>
                <a:gd name="T21" fmla="*/ 51 h 200"/>
                <a:gd name="T22" fmla="*/ 96 w 200"/>
                <a:gd name="T23" fmla="*/ 8 h 200"/>
                <a:gd name="T24" fmla="*/ 96 w 200"/>
                <a:gd name="T25" fmla="*/ 96 h 200"/>
                <a:gd name="T26" fmla="*/ 65 w 200"/>
                <a:gd name="T27" fmla="*/ 55 h 200"/>
                <a:gd name="T28" fmla="*/ 52 w 200"/>
                <a:gd name="T29" fmla="*/ 96 h 200"/>
                <a:gd name="T30" fmla="*/ 29 w 200"/>
                <a:gd name="T31" fmla="*/ 41 h 200"/>
                <a:gd name="T32" fmla="*/ 52 w 200"/>
                <a:gd name="T33" fmla="*/ 96 h 200"/>
                <a:gd name="T34" fmla="*/ 58 w 200"/>
                <a:gd name="T35" fmla="*/ 146 h 200"/>
                <a:gd name="T36" fmla="*/ 9 w 200"/>
                <a:gd name="T37" fmla="*/ 104 h 200"/>
                <a:gd name="T38" fmla="*/ 60 w 200"/>
                <a:gd name="T39" fmla="*/ 104 h 200"/>
                <a:gd name="T40" fmla="*/ 96 w 200"/>
                <a:gd name="T41" fmla="*/ 140 h 200"/>
                <a:gd name="T42" fmla="*/ 60 w 200"/>
                <a:gd name="T43" fmla="*/ 104 h 200"/>
                <a:gd name="T44" fmla="*/ 96 w 200"/>
                <a:gd name="T45" fmla="*/ 191 h 200"/>
                <a:gd name="T46" fmla="*/ 96 w 200"/>
                <a:gd name="T47" fmla="*/ 148 h 200"/>
                <a:gd name="T48" fmla="*/ 104 w 200"/>
                <a:gd name="T49" fmla="*/ 148 h 200"/>
                <a:gd name="T50" fmla="*/ 104 w 200"/>
                <a:gd name="T51" fmla="*/ 191 h 200"/>
                <a:gd name="T52" fmla="*/ 104 w 200"/>
                <a:gd name="T53" fmla="*/ 104 h 200"/>
                <a:gd name="T54" fmla="*/ 135 w 200"/>
                <a:gd name="T55" fmla="*/ 144 h 200"/>
                <a:gd name="T56" fmla="*/ 148 w 200"/>
                <a:gd name="T57" fmla="*/ 104 h 200"/>
                <a:gd name="T58" fmla="*/ 172 w 200"/>
                <a:gd name="T59" fmla="*/ 158 h 200"/>
                <a:gd name="T60" fmla="*/ 148 w 200"/>
                <a:gd name="T61" fmla="*/ 104 h 200"/>
                <a:gd name="T62" fmla="*/ 143 w 200"/>
                <a:gd name="T63" fmla="*/ 53 h 200"/>
                <a:gd name="T64" fmla="*/ 192 w 200"/>
                <a:gd name="T65" fmla="*/ 96 h 200"/>
                <a:gd name="T66" fmla="*/ 166 w 200"/>
                <a:gd name="T67" fmla="*/ 35 h 200"/>
                <a:gd name="T68" fmla="*/ 122 w 200"/>
                <a:gd name="T69" fmla="*/ 10 h 200"/>
                <a:gd name="T70" fmla="*/ 79 w 200"/>
                <a:gd name="T71" fmla="*/ 10 h 200"/>
                <a:gd name="T72" fmla="*/ 35 w 200"/>
                <a:gd name="T73" fmla="*/ 35 h 200"/>
                <a:gd name="T74" fmla="*/ 35 w 200"/>
                <a:gd name="T75" fmla="*/ 164 h 200"/>
                <a:gd name="T76" fmla="*/ 79 w 200"/>
                <a:gd name="T77" fmla="*/ 189 h 200"/>
                <a:gd name="T78" fmla="*/ 122 w 200"/>
                <a:gd name="T79" fmla="*/ 189 h 200"/>
                <a:gd name="T80" fmla="*/ 166 w 200"/>
                <a:gd name="T81" fmla="*/ 16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" h="200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4"/>
                    <a:pt x="0" y="100"/>
                  </a:cubicBezTo>
                  <a:cubicBezTo>
                    <a:pt x="0" y="155"/>
                    <a:pt x="45" y="199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00" y="200"/>
                    <a:pt x="100" y="200"/>
                    <a:pt x="100" y="200"/>
                  </a:cubicBezTo>
                  <a:cubicBezTo>
                    <a:pt x="156" y="200"/>
                    <a:pt x="200" y="155"/>
                    <a:pt x="200" y="100"/>
                  </a:cubicBezTo>
                  <a:cubicBezTo>
                    <a:pt x="200" y="44"/>
                    <a:pt x="156" y="0"/>
                    <a:pt x="100" y="0"/>
                  </a:cubicBezTo>
                  <a:close/>
                  <a:moveTo>
                    <a:pt x="104" y="59"/>
                  </a:moveTo>
                  <a:cubicBezTo>
                    <a:pt x="115" y="59"/>
                    <a:pt x="125" y="58"/>
                    <a:pt x="135" y="55"/>
                  </a:cubicBezTo>
                  <a:cubicBezTo>
                    <a:pt x="138" y="67"/>
                    <a:pt x="140" y="81"/>
                    <a:pt x="140" y="96"/>
                  </a:cubicBezTo>
                  <a:cubicBezTo>
                    <a:pt x="104" y="96"/>
                    <a:pt x="104" y="96"/>
                    <a:pt x="104" y="96"/>
                  </a:cubicBezTo>
                  <a:lnTo>
                    <a:pt x="104" y="59"/>
                  </a:lnTo>
                  <a:close/>
                  <a:moveTo>
                    <a:pt x="104" y="51"/>
                  </a:moveTo>
                  <a:cubicBezTo>
                    <a:pt x="104" y="8"/>
                    <a:pt x="104" y="8"/>
                    <a:pt x="104" y="8"/>
                  </a:cubicBezTo>
                  <a:cubicBezTo>
                    <a:pt x="115" y="11"/>
                    <a:pt x="126" y="26"/>
                    <a:pt x="133" y="48"/>
                  </a:cubicBezTo>
                  <a:cubicBezTo>
                    <a:pt x="124" y="50"/>
                    <a:pt x="114" y="51"/>
                    <a:pt x="104" y="51"/>
                  </a:cubicBezTo>
                  <a:close/>
                  <a:moveTo>
                    <a:pt x="96" y="8"/>
                  </a:moveTo>
                  <a:cubicBezTo>
                    <a:pt x="96" y="51"/>
                    <a:pt x="96" y="51"/>
                    <a:pt x="96" y="51"/>
                  </a:cubicBezTo>
                  <a:cubicBezTo>
                    <a:pt x="87" y="51"/>
                    <a:pt x="77" y="50"/>
                    <a:pt x="68" y="48"/>
                  </a:cubicBezTo>
                  <a:cubicBezTo>
                    <a:pt x="75" y="25"/>
                    <a:pt x="86" y="11"/>
                    <a:pt x="96" y="8"/>
                  </a:cubicBezTo>
                  <a:close/>
                  <a:moveTo>
                    <a:pt x="96" y="59"/>
                  </a:moveTo>
                  <a:cubicBezTo>
                    <a:pt x="96" y="96"/>
                    <a:pt x="96" y="96"/>
                    <a:pt x="96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81"/>
                    <a:pt x="62" y="67"/>
                    <a:pt x="65" y="55"/>
                  </a:cubicBezTo>
                  <a:cubicBezTo>
                    <a:pt x="75" y="58"/>
                    <a:pt x="86" y="59"/>
                    <a:pt x="96" y="59"/>
                  </a:cubicBezTo>
                  <a:close/>
                  <a:moveTo>
                    <a:pt x="52" y="96"/>
                  </a:moveTo>
                  <a:cubicBezTo>
                    <a:pt x="9" y="96"/>
                    <a:pt x="9" y="96"/>
                    <a:pt x="9" y="96"/>
                  </a:cubicBezTo>
                  <a:cubicBezTo>
                    <a:pt x="9" y="75"/>
                    <a:pt x="17" y="56"/>
                    <a:pt x="29" y="41"/>
                  </a:cubicBezTo>
                  <a:cubicBezTo>
                    <a:pt x="38" y="46"/>
                    <a:pt x="48" y="50"/>
                    <a:pt x="58" y="53"/>
                  </a:cubicBezTo>
                  <a:cubicBezTo>
                    <a:pt x="54" y="66"/>
                    <a:pt x="52" y="80"/>
                    <a:pt x="52" y="96"/>
                  </a:cubicBezTo>
                  <a:close/>
                  <a:moveTo>
                    <a:pt x="52" y="104"/>
                  </a:moveTo>
                  <a:cubicBezTo>
                    <a:pt x="52" y="119"/>
                    <a:pt x="54" y="133"/>
                    <a:pt x="58" y="146"/>
                  </a:cubicBezTo>
                  <a:cubicBezTo>
                    <a:pt x="48" y="149"/>
                    <a:pt x="38" y="153"/>
                    <a:pt x="29" y="158"/>
                  </a:cubicBezTo>
                  <a:cubicBezTo>
                    <a:pt x="17" y="143"/>
                    <a:pt x="9" y="124"/>
                    <a:pt x="9" y="104"/>
                  </a:cubicBezTo>
                  <a:lnTo>
                    <a:pt x="52" y="104"/>
                  </a:lnTo>
                  <a:close/>
                  <a:moveTo>
                    <a:pt x="60" y="104"/>
                  </a:moveTo>
                  <a:cubicBezTo>
                    <a:pt x="96" y="104"/>
                    <a:pt x="96" y="104"/>
                    <a:pt x="96" y="104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86" y="140"/>
                    <a:pt x="75" y="141"/>
                    <a:pt x="65" y="144"/>
                  </a:cubicBezTo>
                  <a:cubicBezTo>
                    <a:pt x="62" y="132"/>
                    <a:pt x="60" y="119"/>
                    <a:pt x="60" y="104"/>
                  </a:cubicBezTo>
                  <a:close/>
                  <a:moveTo>
                    <a:pt x="96" y="148"/>
                  </a:moveTo>
                  <a:cubicBezTo>
                    <a:pt x="96" y="191"/>
                    <a:pt x="96" y="191"/>
                    <a:pt x="96" y="191"/>
                  </a:cubicBezTo>
                  <a:cubicBezTo>
                    <a:pt x="86" y="188"/>
                    <a:pt x="75" y="174"/>
                    <a:pt x="68" y="152"/>
                  </a:cubicBezTo>
                  <a:cubicBezTo>
                    <a:pt x="77" y="149"/>
                    <a:pt x="86" y="148"/>
                    <a:pt x="96" y="148"/>
                  </a:cubicBezTo>
                  <a:close/>
                  <a:moveTo>
                    <a:pt x="104" y="191"/>
                  </a:moveTo>
                  <a:cubicBezTo>
                    <a:pt x="104" y="148"/>
                    <a:pt x="104" y="148"/>
                    <a:pt x="104" y="148"/>
                  </a:cubicBezTo>
                  <a:cubicBezTo>
                    <a:pt x="114" y="148"/>
                    <a:pt x="124" y="149"/>
                    <a:pt x="133" y="152"/>
                  </a:cubicBezTo>
                  <a:cubicBezTo>
                    <a:pt x="126" y="174"/>
                    <a:pt x="115" y="188"/>
                    <a:pt x="104" y="191"/>
                  </a:cubicBezTo>
                  <a:close/>
                  <a:moveTo>
                    <a:pt x="104" y="140"/>
                  </a:moveTo>
                  <a:cubicBezTo>
                    <a:pt x="104" y="104"/>
                    <a:pt x="104" y="104"/>
                    <a:pt x="104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118"/>
                    <a:pt x="138" y="132"/>
                    <a:pt x="135" y="144"/>
                  </a:cubicBezTo>
                  <a:cubicBezTo>
                    <a:pt x="125" y="141"/>
                    <a:pt x="115" y="140"/>
                    <a:pt x="104" y="140"/>
                  </a:cubicBezTo>
                  <a:close/>
                  <a:moveTo>
                    <a:pt x="148" y="104"/>
                  </a:moveTo>
                  <a:cubicBezTo>
                    <a:pt x="192" y="104"/>
                    <a:pt x="192" y="104"/>
                    <a:pt x="192" y="104"/>
                  </a:cubicBezTo>
                  <a:cubicBezTo>
                    <a:pt x="191" y="124"/>
                    <a:pt x="184" y="143"/>
                    <a:pt x="172" y="158"/>
                  </a:cubicBezTo>
                  <a:cubicBezTo>
                    <a:pt x="163" y="153"/>
                    <a:pt x="153" y="149"/>
                    <a:pt x="143" y="146"/>
                  </a:cubicBezTo>
                  <a:cubicBezTo>
                    <a:pt x="146" y="133"/>
                    <a:pt x="148" y="119"/>
                    <a:pt x="148" y="104"/>
                  </a:cubicBezTo>
                  <a:close/>
                  <a:moveTo>
                    <a:pt x="148" y="96"/>
                  </a:moveTo>
                  <a:cubicBezTo>
                    <a:pt x="148" y="80"/>
                    <a:pt x="146" y="66"/>
                    <a:pt x="143" y="53"/>
                  </a:cubicBezTo>
                  <a:cubicBezTo>
                    <a:pt x="153" y="50"/>
                    <a:pt x="163" y="46"/>
                    <a:pt x="172" y="41"/>
                  </a:cubicBezTo>
                  <a:cubicBezTo>
                    <a:pt x="184" y="56"/>
                    <a:pt x="191" y="75"/>
                    <a:pt x="192" y="96"/>
                  </a:cubicBezTo>
                  <a:lnTo>
                    <a:pt x="148" y="96"/>
                  </a:lnTo>
                  <a:close/>
                  <a:moveTo>
                    <a:pt x="166" y="35"/>
                  </a:moveTo>
                  <a:cubicBezTo>
                    <a:pt x="158" y="39"/>
                    <a:pt x="150" y="43"/>
                    <a:pt x="141" y="46"/>
                  </a:cubicBezTo>
                  <a:cubicBezTo>
                    <a:pt x="136" y="30"/>
                    <a:pt x="130" y="18"/>
                    <a:pt x="122" y="10"/>
                  </a:cubicBezTo>
                  <a:cubicBezTo>
                    <a:pt x="139" y="14"/>
                    <a:pt x="154" y="23"/>
                    <a:pt x="166" y="35"/>
                  </a:cubicBezTo>
                  <a:close/>
                  <a:moveTo>
                    <a:pt x="79" y="10"/>
                  </a:moveTo>
                  <a:cubicBezTo>
                    <a:pt x="71" y="18"/>
                    <a:pt x="64" y="31"/>
                    <a:pt x="60" y="45"/>
                  </a:cubicBezTo>
                  <a:cubicBezTo>
                    <a:pt x="51" y="43"/>
                    <a:pt x="43" y="39"/>
                    <a:pt x="35" y="35"/>
                  </a:cubicBezTo>
                  <a:cubicBezTo>
                    <a:pt x="47" y="23"/>
                    <a:pt x="62" y="14"/>
                    <a:pt x="79" y="10"/>
                  </a:cubicBezTo>
                  <a:close/>
                  <a:moveTo>
                    <a:pt x="35" y="164"/>
                  </a:moveTo>
                  <a:cubicBezTo>
                    <a:pt x="43" y="160"/>
                    <a:pt x="51" y="156"/>
                    <a:pt x="60" y="154"/>
                  </a:cubicBezTo>
                  <a:cubicBezTo>
                    <a:pt x="64" y="169"/>
                    <a:pt x="71" y="181"/>
                    <a:pt x="79" y="189"/>
                  </a:cubicBezTo>
                  <a:cubicBezTo>
                    <a:pt x="62" y="185"/>
                    <a:pt x="47" y="176"/>
                    <a:pt x="35" y="164"/>
                  </a:cubicBezTo>
                  <a:close/>
                  <a:moveTo>
                    <a:pt x="122" y="189"/>
                  </a:moveTo>
                  <a:cubicBezTo>
                    <a:pt x="130" y="181"/>
                    <a:pt x="136" y="169"/>
                    <a:pt x="141" y="154"/>
                  </a:cubicBezTo>
                  <a:cubicBezTo>
                    <a:pt x="150" y="156"/>
                    <a:pt x="158" y="160"/>
                    <a:pt x="166" y="164"/>
                  </a:cubicBezTo>
                  <a:cubicBezTo>
                    <a:pt x="154" y="176"/>
                    <a:pt x="139" y="185"/>
                    <a:pt x="122" y="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1730030" y="2840585"/>
            <a:ext cx="1645920" cy="384050"/>
          </a:xfrm>
          <a:prstGeom prst="rect">
            <a:avLst/>
          </a:prstGeom>
          <a:solidFill>
            <a:srgbClr val="A0E6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43832" y="2901805"/>
            <a:ext cx="1008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搜索</a:t>
            </a:r>
            <a:endParaRPr lang="en-US" sz="1400" b="1" dirty="0" err="1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24610" y="2825532"/>
            <a:ext cx="1645920" cy="384050"/>
          </a:xfrm>
          <a:prstGeom prst="rect">
            <a:avLst/>
          </a:prstGeom>
          <a:solidFill>
            <a:srgbClr val="A0E6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068719" y="2825532"/>
            <a:ext cx="1645920" cy="384050"/>
          </a:xfrm>
          <a:prstGeom prst="rect">
            <a:avLst/>
          </a:prstGeom>
          <a:solidFill>
            <a:srgbClr val="A0E6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79975" y="2901805"/>
            <a:ext cx="61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时间</a:t>
            </a:r>
            <a:endParaRPr lang="en-US" sz="1400" b="1" dirty="0" err="1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645870" y="2901805"/>
            <a:ext cx="69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销售</a:t>
            </a:r>
            <a:endParaRPr lang="en-US" sz="1400" b="1" dirty="0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35359" y="3315358"/>
            <a:ext cx="164059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以不同于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924611" y="3315358"/>
            <a:ext cx="164592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以不同于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55576" y="3315358"/>
            <a:ext cx="1659063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以不同于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关于我们的服务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FUL FILES\PPT\演界\EXCERCISE\TASK1\5280139-indalia-powerpoint-presentation\photo\2009010474951817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r="9679" b="13304"/>
          <a:stretch>
            <a:fillRect/>
          </a:stretch>
        </p:blipFill>
        <p:spPr bwMode="auto">
          <a:xfrm>
            <a:off x="1730030" y="1304385"/>
            <a:ext cx="3218295" cy="322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266230" y="2110890"/>
            <a:ext cx="1497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INDALIA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755" y="2433049"/>
            <a:ext cx="14114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financial advisor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5325225" y="1410450"/>
            <a:ext cx="2765160" cy="384050"/>
          </a:xfrm>
          <a:prstGeom prst="rect">
            <a:avLst/>
          </a:prstGeom>
          <a:solidFill>
            <a:srgbClr val="65EA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5225" y="2067378"/>
            <a:ext cx="2765160" cy="261610"/>
          </a:xfrm>
          <a:prstGeom prst="rect">
            <a:avLst/>
          </a:prstGeom>
          <a:solidFill>
            <a:srgbClr val="65EA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63630" y="1434318"/>
            <a:ext cx="149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INDALIA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3630" y="2067378"/>
            <a:ext cx="18434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FINANCIAL ADVISOR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40100" y="4266703"/>
            <a:ext cx="2765160" cy="261610"/>
          </a:xfrm>
          <a:prstGeom prst="rect">
            <a:avLst/>
          </a:prstGeom>
          <a:solidFill>
            <a:srgbClr val="65EA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40100" y="2418130"/>
            <a:ext cx="276516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设计和培训公司。</a:t>
            </a:r>
            <a:r>
              <a:rPr lang="en-US" altLang="zh-CN" dirty="0"/>
              <a:t>7</a:t>
            </a:r>
            <a:r>
              <a:rPr lang="zh-CN" altLang="en-US" dirty="0"/>
              <a:t>年专业</a:t>
            </a:r>
            <a:r>
              <a:rPr lang="en-US" altLang="zh-CN" dirty="0"/>
              <a:t>PPT</a:t>
            </a:r>
            <a:r>
              <a:rPr lang="zh-CN" altLang="en-US" dirty="0"/>
              <a:t>制作经验，</a:t>
            </a:r>
            <a:r>
              <a:rPr lang="en-US" altLang="zh-CN" dirty="0"/>
              <a:t>700</a:t>
            </a:r>
            <a:r>
              <a:rPr lang="zh-CN" altLang="en-US" dirty="0"/>
              <a:t>件经典</a:t>
            </a:r>
            <a:r>
              <a:rPr lang="en-US" altLang="zh-CN" dirty="0"/>
              <a:t>PPT</a:t>
            </a:r>
            <a:r>
              <a:rPr lang="zh-CN" altLang="en-US" dirty="0"/>
              <a:t>案例，</a:t>
            </a:r>
            <a:r>
              <a:rPr lang="en-US" altLang="zh-CN" dirty="0"/>
              <a:t>100%</a:t>
            </a:r>
            <a:r>
              <a:rPr lang="zh-CN" altLang="en-US" dirty="0"/>
              <a:t>客户满意率</a:t>
            </a:r>
            <a:r>
              <a:rPr lang="en-US" altLang="zh-CN" dirty="0"/>
              <a:t>……</a:t>
            </a:r>
            <a:r>
              <a:rPr lang="zh-CN" altLang="en-US" dirty="0"/>
              <a:t>以不同于传统的</a:t>
            </a:r>
            <a:r>
              <a:rPr lang="en-US" altLang="zh-CN" dirty="0"/>
              <a:t>PPT</a:t>
            </a:r>
            <a:r>
              <a:rPr lang="zh-CN" altLang="en-US" dirty="0"/>
              <a:t>制作模式，创造全新的</a:t>
            </a:r>
            <a:r>
              <a:rPr lang="en-US" altLang="zh-CN" dirty="0"/>
              <a:t>PPT</a:t>
            </a:r>
            <a:r>
              <a:rPr lang="zh-CN" altLang="en-US" dirty="0"/>
              <a:t>体验。</a:t>
            </a:r>
            <a:endParaRPr lang="en-US" dirty="0"/>
          </a:p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设计和培训公司。</a:t>
            </a:r>
            <a:r>
              <a:rPr lang="en-US" altLang="zh-CN" dirty="0"/>
              <a:t>7</a:t>
            </a:r>
            <a:r>
              <a:rPr lang="zh-CN" altLang="en-US" dirty="0"/>
              <a:t>年专业</a:t>
            </a:r>
            <a:r>
              <a:rPr lang="en-US" altLang="zh-CN" dirty="0"/>
              <a:t>PPT</a:t>
            </a:r>
            <a:r>
              <a:rPr lang="zh-CN" altLang="en-US" dirty="0"/>
              <a:t>制作经验</a:t>
            </a:r>
            <a:endParaRPr lang="en-US" dirty="0" err="1"/>
          </a:p>
        </p:txBody>
      </p:sp>
      <p:sp>
        <p:nvSpPr>
          <p:cNvPr id="16" name="TextBox 15"/>
          <p:cNvSpPr txBox="1"/>
          <p:nvPr/>
        </p:nvSpPr>
        <p:spPr>
          <a:xfrm>
            <a:off x="5325225" y="4261570"/>
            <a:ext cx="2780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STOP THINKING – JUST DO IT!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我们的项目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我们项目的一切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7521" y="1304925"/>
            <a:ext cx="1420984" cy="61448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30030" y="3109420"/>
            <a:ext cx="1412831" cy="61448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47340" y="3839115"/>
            <a:ext cx="1190555" cy="724123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47690" y="1342790"/>
            <a:ext cx="960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Financial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19115" y="1497020"/>
            <a:ext cx="1574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Strategy / Planning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1320" y="3131625"/>
            <a:ext cx="960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Protect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1625" y="3263040"/>
            <a:ext cx="1574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How to save money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08935" y="3839115"/>
            <a:ext cx="960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Training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08936" y="4031140"/>
            <a:ext cx="13057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Make money FAST and EASY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57519" y="1990538"/>
            <a:ext cx="142098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21877" y="3714188"/>
            <a:ext cx="1420985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799490" y="3860924"/>
            <a:ext cx="1267365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我们的工作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关于我们的工作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t4818xz\Desktop\e5672eaa9a3cac35c4e5bf408760f76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86" y="1310640"/>
            <a:ext cx="1937514" cy="14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4818xz\Desktop\12fb68dec1dd664cf810168d3590514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35" y="2963877"/>
            <a:ext cx="1469068" cy="146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t4818xz\Desktop\30b147273826dc1ced71c83438a26c08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9"/>
          <a:stretch>
            <a:fillRect/>
          </a:stretch>
        </p:blipFill>
        <p:spPr bwMode="auto">
          <a:xfrm>
            <a:off x="5647340" y="1787758"/>
            <a:ext cx="2411804" cy="193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未来的计划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一些未来的计划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30030" y="1341953"/>
            <a:ext cx="1082422" cy="1082422"/>
          </a:xfrm>
          <a:prstGeom prst="ellipse">
            <a:avLst/>
          </a:prstGeom>
          <a:solidFill>
            <a:srgbClr val="00B4E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95700" y="1516152"/>
            <a:ext cx="844910" cy="844910"/>
          </a:xfrm>
          <a:prstGeom prst="ellipse">
            <a:avLst/>
          </a:prstGeom>
          <a:solidFill>
            <a:srgbClr val="5F8EC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03936" y="1304925"/>
            <a:ext cx="1267365" cy="1267365"/>
          </a:xfrm>
          <a:prstGeom prst="ellipse">
            <a:avLst/>
          </a:prstGeom>
          <a:solidFill>
            <a:srgbClr val="00A4D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80047" y="1341953"/>
            <a:ext cx="844910" cy="844910"/>
          </a:xfrm>
          <a:prstGeom prst="ellipse">
            <a:avLst/>
          </a:prstGeom>
          <a:solidFill>
            <a:srgbClr val="038BB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70226" y="2725190"/>
            <a:ext cx="602671" cy="602671"/>
          </a:xfrm>
          <a:prstGeom prst="ellipse">
            <a:avLst/>
          </a:prstGeom>
          <a:solidFill>
            <a:srgbClr val="7ECBD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11" name="Oval 10"/>
          <p:cNvSpPr/>
          <p:nvPr/>
        </p:nvSpPr>
        <p:spPr>
          <a:xfrm>
            <a:off x="6319187" y="2763775"/>
            <a:ext cx="1766630" cy="1766630"/>
          </a:xfrm>
          <a:prstGeom prst="ellipse">
            <a:avLst/>
          </a:prstGeom>
          <a:solidFill>
            <a:srgbClr val="58C8D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772896" y="3252834"/>
            <a:ext cx="1113745" cy="1113745"/>
          </a:xfrm>
          <a:prstGeom prst="ellipse">
            <a:avLst/>
          </a:prstGeom>
          <a:solidFill>
            <a:srgbClr val="7E9BD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95700" y="3867314"/>
            <a:ext cx="499265" cy="499265"/>
          </a:xfrm>
          <a:prstGeom prst="ellipse">
            <a:avLst/>
          </a:prstGeom>
          <a:solidFill>
            <a:srgbClr val="51C9F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27331" y="2638568"/>
            <a:ext cx="844910" cy="844910"/>
          </a:xfrm>
          <a:prstGeom prst="ellipse">
            <a:avLst/>
          </a:prstGeom>
          <a:solidFill>
            <a:srgbClr val="02C5F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39799" y="3517975"/>
            <a:ext cx="844910" cy="844910"/>
          </a:xfrm>
          <a:prstGeom prst="ellipse">
            <a:avLst/>
          </a:prstGeom>
          <a:solidFill>
            <a:srgbClr val="61E4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6" idx="6"/>
            <a:endCxn id="7" idx="2"/>
          </p:cNvCxnSpPr>
          <p:nvPr/>
        </p:nvCxnSpPr>
        <p:spPr>
          <a:xfrm>
            <a:off x="2812452" y="1883164"/>
            <a:ext cx="683248" cy="55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8" idx="2"/>
          </p:cNvCxnSpPr>
          <p:nvPr/>
        </p:nvCxnSpPr>
        <p:spPr>
          <a:xfrm>
            <a:off x="4340610" y="1938607"/>
            <a:ext cx="6633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6"/>
            <a:endCxn id="9" idx="2"/>
          </p:cNvCxnSpPr>
          <p:nvPr/>
        </p:nvCxnSpPr>
        <p:spPr>
          <a:xfrm flipV="1">
            <a:off x="6271301" y="1764408"/>
            <a:ext cx="508746" cy="17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4"/>
            <a:endCxn id="11" idx="0"/>
          </p:cNvCxnSpPr>
          <p:nvPr/>
        </p:nvCxnSpPr>
        <p:spPr>
          <a:xfrm>
            <a:off x="7202502" y="2186863"/>
            <a:ext cx="0" cy="576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  <a:endCxn id="12" idx="6"/>
          </p:cNvCxnSpPr>
          <p:nvPr/>
        </p:nvCxnSpPr>
        <p:spPr>
          <a:xfrm flipH="1">
            <a:off x="5886641" y="3647090"/>
            <a:ext cx="432546" cy="162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1"/>
            <a:endCxn id="10" idx="5"/>
          </p:cNvCxnSpPr>
          <p:nvPr/>
        </p:nvCxnSpPr>
        <p:spPr>
          <a:xfrm flipH="1" flipV="1">
            <a:off x="4684638" y="3239602"/>
            <a:ext cx="251362" cy="176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" idx="3"/>
            <a:endCxn id="13" idx="7"/>
          </p:cNvCxnSpPr>
          <p:nvPr/>
        </p:nvCxnSpPr>
        <p:spPr>
          <a:xfrm flipH="1">
            <a:off x="3921849" y="3239602"/>
            <a:ext cx="336636" cy="70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" idx="3"/>
            <a:endCxn id="15" idx="7"/>
          </p:cNvCxnSpPr>
          <p:nvPr/>
        </p:nvCxnSpPr>
        <p:spPr>
          <a:xfrm flipH="1">
            <a:off x="2660975" y="3359744"/>
            <a:ext cx="190090" cy="281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0"/>
            <a:endCxn id="6" idx="4"/>
          </p:cNvCxnSpPr>
          <p:nvPr/>
        </p:nvCxnSpPr>
        <p:spPr>
          <a:xfrm flipH="1" flipV="1">
            <a:off x="2271241" y="2424375"/>
            <a:ext cx="91013" cy="109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4" idx="5"/>
            <a:endCxn id="13" idx="1"/>
          </p:cNvCxnSpPr>
          <p:nvPr/>
        </p:nvCxnSpPr>
        <p:spPr>
          <a:xfrm>
            <a:off x="3448507" y="3359744"/>
            <a:ext cx="120309" cy="58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4818xz\appdata\roaming\360se6\USERDA~1\Temp\514EEE~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2442253" y="1360010"/>
            <a:ext cx="1494903" cy="1461363"/>
          </a:xfrm>
          <a:prstGeom prst="ellipse">
            <a:avLst/>
          </a:prstGeom>
          <a:solidFill>
            <a:srgbClr val="6DC7FB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574367" y="1839322"/>
            <a:ext cx="849086" cy="830036"/>
          </a:xfrm>
          <a:prstGeom prst="ellipse">
            <a:avLst/>
          </a:prstGeom>
          <a:solidFill>
            <a:srgbClr val="90EAE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37156" y="1705693"/>
            <a:ext cx="1277393" cy="1248734"/>
          </a:xfrm>
          <a:prstGeom prst="ellipse">
            <a:avLst/>
          </a:prstGeom>
          <a:solidFill>
            <a:srgbClr val="ADBDF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7" name="Oval 6"/>
          <p:cNvSpPr/>
          <p:nvPr/>
        </p:nvSpPr>
        <p:spPr>
          <a:xfrm>
            <a:off x="4956853" y="1694248"/>
            <a:ext cx="1130414" cy="1105052"/>
          </a:xfrm>
          <a:prstGeom prst="ellipse">
            <a:avLst/>
          </a:prstGeom>
          <a:solidFill>
            <a:srgbClr val="92B4F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95053" y="1703773"/>
            <a:ext cx="987745" cy="965585"/>
          </a:xfrm>
          <a:prstGeom prst="ellipse">
            <a:avLst/>
          </a:prstGeom>
          <a:solidFill>
            <a:srgbClr val="71BFE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41376" y="3273975"/>
            <a:ext cx="623590" cy="609600"/>
          </a:xfrm>
          <a:prstGeom prst="ellipse">
            <a:avLst/>
          </a:prstGeom>
          <a:solidFill>
            <a:srgbClr val="8EE2F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397812" y="3418522"/>
            <a:ext cx="371790" cy="32050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92843" y="1824117"/>
            <a:ext cx="337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图表</a:t>
            </a:r>
            <a:endParaRPr lang="en-US" sz="5400" b="1" dirty="0">
              <a:solidFill>
                <a:schemeClr val="bg1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3695" y="253254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我们的图表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4818xz\appdata\roaming\360se6\USERDA~1\Temp\9F510F~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1" t="15755" r="2653" b="12891"/>
          <a:stretch>
            <a:fillRect/>
          </a:stretch>
        </p:blipFill>
        <p:spPr bwMode="auto">
          <a:xfrm>
            <a:off x="1960460" y="1439731"/>
            <a:ext cx="5415105" cy="313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ular Callout 1"/>
          <p:cNvSpPr/>
          <p:nvPr/>
        </p:nvSpPr>
        <p:spPr>
          <a:xfrm rot="5400000">
            <a:off x="2958990" y="2264510"/>
            <a:ext cx="691290" cy="460860"/>
          </a:xfrm>
          <a:prstGeom prst="wedgeRoundRectCallout">
            <a:avLst>
              <a:gd name="adj1" fmla="val -20833"/>
              <a:gd name="adj2" fmla="val 77484"/>
              <a:gd name="adj3" fmla="val 16667"/>
            </a:avLst>
          </a:prstGeom>
          <a:solidFill>
            <a:srgbClr val="46E0E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74205" y="2264510"/>
            <a:ext cx="518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美国</a:t>
            </a:r>
            <a:endParaRPr lang="en-US" sz="11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51015" y="2497685"/>
            <a:ext cx="307240" cy="0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87210" y="2459280"/>
            <a:ext cx="537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96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>
          <a:xfrm rot="5400000">
            <a:off x="3890311" y="3545039"/>
            <a:ext cx="691290" cy="787302"/>
          </a:xfrm>
          <a:prstGeom prst="wedgeRoundRectCallout">
            <a:avLst>
              <a:gd name="adj1" fmla="val -23589"/>
              <a:gd name="adj2" fmla="val 62966"/>
              <a:gd name="adj3" fmla="val 16667"/>
            </a:avLst>
          </a:prstGeom>
          <a:solidFill>
            <a:srgbClr val="46E0E8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54116" y="3682750"/>
            <a:ext cx="518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巴西</a:t>
            </a:r>
            <a:endParaRPr lang="en-US" sz="11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030926" y="3915925"/>
            <a:ext cx="307240" cy="0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7121" y="3877520"/>
            <a:ext cx="537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55%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>
          <a:xfrm rot="5400000">
            <a:off x="4728719" y="2380084"/>
            <a:ext cx="691290" cy="543868"/>
          </a:xfrm>
          <a:prstGeom prst="wedgeRoundRectCallout">
            <a:avLst>
              <a:gd name="adj1" fmla="val -23589"/>
              <a:gd name="adj2" fmla="val 62966"/>
              <a:gd name="adj3" fmla="val 16667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 rot="5400000">
            <a:off x="4970452" y="3402258"/>
            <a:ext cx="691290" cy="643284"/>
          </a:xfrm>
          <a:prstGeom prst="wedgeRoundRectCallout">
            <a:avLst>
              <a:gd name="adj1" fmla="val -23589"/>
              <a:gd name="adj2" fmla="val 62966"/>
              <a:gd name="adj3" fmla="val 16667"/>
            </a:avLst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 rot="5400000">
            <a:off x="6428250" y="2399598"/>
            <a:ext cx="691290" cy="588860"/>
          </a:xfrm>
          <a:prstGeom prst="wedgeRoundRectCallout">
            <a:avLst>
              <a:gd name="adj1" fmla="val -23589"/>
              <a:gd name="adj2" fmla="val 6296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27830" y="2418130"/>
            <a:ext cx="518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欧洲</a:t>
            </a:r>
            <a:endParaRPr lang="en-US" sz="11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911295" y="2665593"/>
            <a:ext cx="307240" cy="0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40835" y="2612900"/>
            <a:ext cx="537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76%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517650" y="2456535"/>
            <a:ext cx="518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亚洲</a:t>
            </a:r>
            <a:endParaRPr lang="en-US" sz="11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6594460" y="2689710"/>
            <a:ext cx="307240" cy="0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30655" y="2651305"/>
            <a:ext cx="537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88%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87064" y="3480845"/>
            <a:ext cx="518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非洲</a:t>
            </a:r>
            <a:endParaRPr lang="en-US" sz="11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163874" y="3714020"/>
            <a:ext cx="307240" cy="0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00069" y="3675615"/>
            <a:ext cx="537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65%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世界图表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世界地图图表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0030" y="1410450"/>
            <a:ext cx="2035465" cy="316390"/>
          </a:xfrm>
          <a:prstGeom prst="rect">
            <a:avLst/>
          </a:prstGeom>
          <a:solidFill>
            <a:srgbClr val="65EA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0030" y="1765245"/>
            <a:ext cx="2035465" cy="230430"/>
          </a:xfrm>
          <a:prstGeom prst="rect">
            <a:avLst/>
          </a:prstGeom>
          <a:solidFill>
            <a:srgbClr val="65EAF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45245" y="1426825"/>
            <a:ext cx="1497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历史图表</a:t>
            </a:r>
            <a:endParaRPr lang="en-US" sz="1200" b="1" dirty="0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5244" y="1714132"/>
            <a:ext cx="1497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我们最好的时刻</a:t>
            </a:r>
            <a:endParaRPr lang="en-US" sz="11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030" y="2072485"/>
            <a:ext cx="215068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以不同于传统的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制作模式，创造全新的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体验。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4418380" y="1565323"/>
          <a:ext cx="3341235" cy="2888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30" y="3723900"/>
            <a:ext cx="2035465" cy="519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简单图表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简单的馅饼图表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积极图表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积极图表和评论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Up Arrow 6"/>
          <p:cNvSpPr/>
          <p:nvPr/>
        </p:nvSpPr>
        <p:spPr>
          <a:xfrm>
            <a:off x="1750913" y="1823658"/>
            <a:ext cx="822984" cy="2726755"/>
          </a:xfrm>
          <a:prstGeom prst="upArrow">
            <a:avLst/>
          </a:prstGeom>
          <a:solidFill>
            <a:srgbClr val="53A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/>
          <p:cNvSpPr/>
          <p:nvPr/>
        </p:nvSpPr>
        <p:spPr>
          <a:xfrm>
            <a:off x="1733516" y="3091023"/>
            <a:ext cx="855873" cy="1459390"/>
          </a:xfrm>
          <a:prstGeom prst="upArrow">
            <a:avLst/>
          </a:prstGeom>
          <a:solidFill>
            <a:srgbClr val="46E0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>
            <a:off x="2832094" y="2092493"/>
            <a:ext cx="822984" cy="2457920"/>
          </a:xfrm>
          <a:prstGeom prst="upArrow">
            <a:avLst/>
          </a:prstGeom>
          <a:solidFill>
            <a:srgbClr val="53A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2805370" y="3452257"/>
            <a:ext cx="855873" cy="1098155"/>
          </a:xfrm>
          <a:prstGeom prst="upArrow">
            <a:avLst/>
          </a:prstGeom>
          <a:solidFill>
            <a:srgbClr val="46E0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913275" y="2015683"/>
            <a:ext cx="822984" cy="2540632"/>
          </a:xfrm>
          <a:prstGeom prst="upArrow">
            <a:avLst/>
          </a:prstGeom>
          <a:solidFill>
            <a:srgbClr val="53A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3908152" y="3321453"/>
            <a:ext cx="855873" cy="1234862"/>
          </a:xfrm>
          <a:prstGeom prst="upArrow">
            <a:avLst/>
          </a:prstGeom>
          <a:solidFill>
            <a:srgbClr val="46E0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4994455" y="1956730"/>
            <a:ext cx="822984" cy="2604995"/>
          </a:xfrm>
          <a:prstGeom prst="upArrow">
            <a:avLst/>
          </a:prstGeom>
          <a:solidFill>
            <a:srgbClr val="53A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977058" y="3689913"/>
            <a:ext cx="855873" cy="871812"/>
          </a:xfrm>
          <a:prstGeom prst="upArrow">
            <a:avLst/>
          </a:prstGeom>
          <a:solidFill>
            <a:srgbClr val="46E0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61503" y="3283048"/>
            <a:ext cx="536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45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39912" y="2015683"/>
            <a:ext cx="652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91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7616" y="3692180"/>
            <a:ext cx="5558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35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94426" y="2277293"/>
            <a:ext cx="479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80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1140" y="2225565"/>
            <a:ext cx="5760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86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1140" y="3531335"/>
            <a:ext cx="592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39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4885" y="2148755"/>
            <a:ext cx="59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89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0001" y="3877342"/>
            <a:ext cx="59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29</a:t>
            </a:r>
            <a:r>
              <a:rPr lang="en-US" altLang="zh-CN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%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9912" y="1562048"/>
            <a:ext cx="728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2004.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58990" y="1823658"/>
            <a:ext cx="761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2007.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77642" y="1762079"/>
            <a:ext cx="6528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2010.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70001" y="1754073"/>
            <a:ext cx="59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2013.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69795" y="1304385"/>
            <a:ext cx="2150680" cy="731520"/>
          </a:xfrm>
          <a:prstGeom prst="rect">
            <a:avLst/>
          </a:prstGeom>
          <a:solidFill>
            <a:srgbClr val="53A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069795" y="2141649"/>
            <a:ext cx="2150680" cy="731520"/>
          </a:xfrm>
          <a:prstGeom prst="rect">
            <a:avLst/>
          </a:prstGeom>
          <a:solidFill>
            <a:srgbClr val="53A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69795" y="2978913"/>
            <a:ext cx="2150680" cy="731520"/>
          </a:xfrm>
          <a:prstGeom prst="rect">
            <a:avLst/>
          </a:prstGeom>
          <a:solidFill>
            <a:srgbClr val="53A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69795" y="3816177"/>
            <a:ext cx="2150680" cy="731520"/>
          </a:xfrm>
          <a:prstGeom prst="rect">
            <a:avLst/>
          </a:prstGeom>
          <a:solidFill>
            <a:srgbClr val="53A0C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146604" y="1395641"/>
            <a:ext cx="14977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u="sng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2004</a:t>
            </a:r>
            <a:r>
              <a:rPr lang="en-US" sz="14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- </a:t>
            </a:r>
            <a:endParaRPr lang="en-US" sz="1400" b="1" dirty="0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46605" y="1641326"/>
            <a:ext cx="21122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广告有限公司，成立于</a:t>
            </a:r>
            <a:r>
              <a:rPr lang="en-US" altLang="zh-CN" dirty="0">
                <a:solidFill>
                  <a:schemeClr val="bg1"/>
                </a:solidFill>
              </a:rPr>
              <a:t>2007</a:t>
            </a:r>
            <a:r>
              <a:rPr lang="zh-CN" altLang="en-US" dirty="0">
                <a:solidFill>
                  <a:schemeClr val="bg1"/>
                </a:solidFill>
              </a:rPr>
              <a:t>年，是国内领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6605" y="2232722"/>
            <a:ext cx="14977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u="sng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2007</a:t>
            </a:r>
            <a:r>
              <a:rPr lang="en-US" sz="14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- </a:t>
            </a:r>
            <a:endParaRPr lang="en-US" sz="1400" b="1" dirty="0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6605" y="2524641"/>
            <a:ext cx="21122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广告有限公司，成立于</a:t>
            </a:r>
            <a:r>
              <a:rPr lang="en-US" altLang="zh-CN" dirty="0">
                <a:solidFill>
                  <a:schemeClr val="bg1"/>
                </a:solidFill>
              </a:rPr>
              <a:t>2007</a:t>
            </a:r>
            <a:r>
              <a:rPr lang="zh-CN" altLang="en-US" dirty="0">
                <a:solidFill>
                  <a:schemeClr val="bg1"/>
                </a:solidFill>
              </a:rPr>
              <a:t>年，是国内领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6605" y="3331146"/>
            <a:ext cx="21122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广告有限公司，成立于</a:t>
            </a:r>
            <a:r>
              <a:rPr lang="en-US" altLang="zh-CN" dirty="0">
                <a:solidFill>
                  <a:schemeClr val="bg1"/>
                </a:solidFill>
              </a:rPr>
              <a:t>2007</a:t>
            </a:r>
            <a:r>
              <a:rPr lang="zh-CN" altLang="en-US" dirty="0">
                <a:solidFill>
                  <a:schemeClr val="bg1"/>
                </a:solidFill>
              </a:rPr>
              <a:t>年，是国内领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46605" y="4137651"/>
            <a:ext cx="211227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广告有限公司，成立于</a:t>
            </a:r>
            <a:r>
              <a:rPr lang="en-US" altLang="zh-CN" dirty="0">
                <a:solidFill>
                  <a:schemeClr val="bg1"/>
                </a:solidFill>
              </a:rPr>
              <a:t>2007</a:t>
            </a:r>
            <a:r>
              <a:rPr lang="zh-CN" altLang="en-US" dirty="0">
                <a:solidFill>
                  <a:schemeClr val="bg1"/>
                </a:solidFill>
              </a:rPr>
              <a:t>年，是国内领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46605" y="3048316"/>
            <a:ext cx="14977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u="sng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2010</a:t>
            </a:r>
            <a:r>
              <a:rPr lang="en-US" sz="14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- </a:t>
            </a:r>
            <a:endParaRPr lang="en-US" sz="1400" b="1" dirty="0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46605" y="3885850"/>
            <a:ext cx="149779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u="sng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2013</a:t>
            </a:r>
            <a:r>
              <a:rPr lang="en-US" sz="1400" b="1" dirty="0">
                <a:solidFill>
                  <a:schemeClr val="bg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- </a:t>
            </a:r>
            <a:endParaRPr lang="en-US" sz="1400" b="1" dirty="0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其他图表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本地图表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2037270" y="1189170"/>
          <a:ext cx="5799155" cy="3418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40540" y="8638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如何运作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40540" y="693380"/>
            <a:ext cx="1981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关于商务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36303" y="1343142"/>
            <a:ext cx="1645920" cy="16970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39175" y="1343142"/>
            <a:ext cx="2286000" cy="169708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82127" y="1343142"/>
            <a:ext cx="1633220" cy="169708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736303" y="3134352"/>
            <a:ext cx="1645920" cy="425365"/>
          </a:xfrm>
          <a:prstGeom prst="rect">
            <a:avLst/>
          </a:prstGeom>
          <a:solidFill>
            <a:srgbClr val="A0E6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39176" y="3134352"/>
            <a:ext cx="2286000" cy="425365"/>
          </a:xfrm>
          <a:prstGeom prst="rect">
            <a:avLst/>
          </a:prstGeom>
          <a:solidFill>
            <a:srgbClr val="A0E6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579850" y="3134352"/>
            <a:ext cx="1627752" cy="425365"/>
          </a:xfrm>
          <a:prstGeom prst="rect">
            <a:avLst/>
          </a:prstGeom>
          <a:solidFill>
            <a:srgbClr val="A0E6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20200" y="3177784"/>
            <a:ext cx="1641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effectLst>
                  <a:outerShdw blurRad="50800" dist="50800" dir="2700000" algn="tl" rotWithShape="0">
                    <a:schemeClr val="bg1"/>
                  </a:outerShdw>
                </a:effectLst>
              </a:rPr>
              <a:t>业务 </a:t>
            </a:r>
            <a:r>
              <a:rPr lang="zh-CN" altLang="en-US" sz="1600" b="1" dirty="0">
                <a:effectLst>
                  <a:outerShdw blurRad="50800" dist="50800" dir="2700000" algn="tl" rotWithShape="0">
                    <a:schemeClr val="bg1"/>
                  </a:outerShdw>
                </a:effectLst>
              </a:rPr>
              <a:t>创意</a:t>
            </a:r>
            <a:endParaRPr lang="en-US" sz="1600" b="1" dirty="0">
              <a:solidFill>
                <a:schemeClr val="bg1">
                  <a:lumMod val="50000"/>
                </a:schemeClr>
              </a:solidFill>
              <a:effectLst>
                <a:outerShdw blurRad="50800" dist="508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99557" y="3177784"/>
            <a:ext cx="213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effectLst>
                  <a:outerShdw blurRad="50800" dist="50800" dir="2700000" algn="tl" rotWithShape="0">
                    <a:schemeClr val="bg1"/>
                  </a:outerShdw>
                </a:effectLst>
              </a:rPr>
              <a:t>公司</a:t>
            </a:r>
            <a:r>
              <a:rPr lang="en-US" sz="1600" b="1" dirty="0">
                <a:solidFill>
                  <a:schemeClr val="tx2"/>
                </a:solidFill>
                <a:effectLst>
                  <a:outerShdw blurRad="50800" dist="50800" dir="2700000" algn="tl" rotWithShape="0">
                    <a:schemeClr val="bg1"/>
                  </a:outerShdw>
                </a:effectLst>
              </a:rPr>
              <a:t> – </a:t>
            </a:r>
            <a:r>
              <a:rPr lang="zh-CN" altLang="en-US" sz="1600" b="1" dirty="0">
                <a:solidFill>
                  <a:schemeClr val="tx2"/>
                </a:solidFill>
                <a:effectLst>
                  <a:outerShdw blurRad="50800" dist="50800" dir="2700000" algn="tl" rotWithShape="0">
                    <a:schemeClr val="bg1"/>
                  </a:outerShdw>
                </a:effectLst>
              </a:rPr>
              <a:t>第二个</a:t>
            </a:r>
            <a:r>
              <a:rPr lang="en-US" altLang="zh-CN" sz="1600" b="1" dirty="0">
                <a:solidFill>
                  <a:schemeClr val="tx2"/>
                </a:solidFill>
                <a:effectLst>
                  <a:outerShdw blurRad="50800" dist="50800" dir="2700000" algn="tl" rotWithShape="0">
                    <a:schemeClr val="bg1"/>
                  </a:outerShdw>
                </a:effectLst>
              </a:rPr>
              <a:t> </a:t>
            </a:r>
            <a:r>
              <a:rPr lang="zh-CN" altLang="en-US" sz="1600" b="1" dirty="0">
                <a:effectLst>
                  <a:outerShdw blurRad="50800" dist="50800" dir="2700000" algn="tl" rotWithShape="0">
                    <a:schemeClr val="bg1"/>
                  </a:outerShdw>
                </a:effectLst>
              </a:rPr>
              <a:t>家</a:t>
            </a:r>
            <a:endParaRPr lang="en-US" sz="1600" b="1" dirty="0">
              <a:effectLst>
                <a:outerShdw blurRad="50800" dist="508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18337" y="3177784"/>
            <a:ext cx="1096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effectLst>
                  <a:outerShdw blurRad="50800" dist="50800" dir="2700000" algn="tl" rotWithShape="0">
                    <a:schemeClr val="bg1"/>
                  </a:outerShdw>
                </a:effectLst>
              </a:rPr>
              <a:t>战略</a:t>
            </a:r>
            <a:endParaRPr lang="en-US" sz="1600" b="1" dirty="0">
              <a:solidFill>
                <a:schemeClr val="tx2"/>
              </a:solidFill>
              <a:effectLst>
                <a:outerShdw blurRad="50800" dist="50800" dir="2700000" algn="tl" rotWithShape="0">
                  <a:schemeClr val="bg1"/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36303" y="3580100"/>
            <a:ext cx="1645920" cy="101566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以不同于传统</a:t>
            </a:r>
            <a:endParaRPr lang="en-US" sz="1000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39176" y="3591552"/>
            <a:ext cx="2285999" cy="861774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是国内领先的专业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以不同于传统的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制作模</a:t>
            </a:r>
            <a:endParaRPr lang="en-US" sz="1000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79850" y="3591552"/>
            <a:ext cx="162775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endParaRPr lang="en-US" sz="1000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社交图表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社会服务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21316" y="4184760"/>
            <a:ext cx="541510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21316" y="3723900"/>
            <a:ext cx="541510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1316" y="3263040"/>
            <a:ext cx="541510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421316" y="2802180"/>
            <a:ext cx="541510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1316" y="2341320"/>
            <a:ext cx="541510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21316" y="1880460"/>
            <a:ext cx="541510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1316" y="1419600"/>
            <a:ext cx="541510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83650" y="4071845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3650" y="3612190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83650" y="3152534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40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83650" y="2692878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60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83650" y="2233222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80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3650" y="1773566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3650" y="1313910"/>
            <a:ext cx="548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haroni" panose="02010803020104030203" pitchFamily="2" charset="-79"/>
                <a:ea typeface="Adobe Myungjo Std M" pitchFamily="18" charset="-128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52162" y="2503777"/>
            <a:ext cx="548640" cy="1689928"/>
          </a:xfrm>
          <a:prstGeom prst="rect">
            <a:avLst/>
          </a:prstGeom>
          <a:solidFill>
            <a:srgbClr val="4181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087471" y="1889405"/>
            <a:ext cx="548640" cy="2304300"/>
          </a:xfrm>
          <a:prstGeom prst="rect">
            <a:avLst/>
          </a:prstGeom>
          <a:solidFill>
            <a:srgbClr val="79E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8090" y="2692878"/>
            <a:ext cx="548640" cy="1500827"/>
          </a:xfrm>
          <a:prstGeom prst="rect">
            <a:avLst/>
          </a:prstGeom>
          <a:solidFill>
            <a:srgbClr val="347D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322780" y="2963433"/>
            <a:ext cx="548640" cy="1230272"/>
          </a:xfrm>
          <a:prstGeom prst="rect">
            <a:avLst/>
          </a:prstGeom>
          <a:solidFill>
            <a:srgbClr val="4A51B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68210" y="4376785"/>
            <a:ext cx="137160" cy="137160"/>
          </a:xfrm>
          <a:prstGeom prst="rect">
            <a:avLst/>
          </a:prstGeom>
          <a:solidFill>
            <a:srgbClr val="4181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H="1" flipV="1">
            <a:off x="3955692" y="4376785"/>
            <a:ext cx="137160" cy="137160"/>
          </a:xfrm>
          <a:prstGeom prst="rect">
            <a:avLst/>
          </a:prstGeom>
          <a:solidFill>
            <a:srgbClr val="79E5FF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243174" y="4376785"/>
            <a:ext cx="137160" cy="137160"/>
          </a:xfrm>
          <a:prstGeom prst="rect">
            <a:avLst/>
          </a:prstGeom>
          <a:solidFill>
            <a:srgbClr val="4A51B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30655" y="4376785"/>
            <a:ext cx="137160" cy="137160"/>
          </a:xfrm>
          <a:prstGeom prst="rect">
            <a:avLst/>
          </a:prstGeom>
          <a:solidFill>
            <a:srgbClr val="347D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754000" y="4320523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Facebook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1149" y="4320523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Twitter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34227" y="4320523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MySpace</a:t>
            </a:r>
            <a:endParaRPr lang="en-US" sz="1100" b="1" dirty="0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14558" y="4320523"/>
            <a:ext cx="9144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Vkontakte</a:t>
            </a:r>
            <a:endParaRPr lang="en-US" sz="1100" b="1" dirty="0">
              <a:solidFill>
                <a:schemeClr val="tx2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" y="-147802"/>
            <a:ext cx="9144000" cy="5143500"/>
          </a:xfrm>
          <a:prstGeom prst="rect">
            <a:avLst/>
          </a:prstGeom>
          <a:solidFill>
            <a:schemeClr val="bg1">
              <a:lumMod val="50000"/>
              <a:alpha val="13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438400" y="962585"/>
            <a:ext cx="1494903" cy="1461363"/>
          </a:xfrm>
          <a:prstGeom prst="ellipse">
            <a:avLst/>
          </a:prstGeom>
          <a:solidFill>
            <a:srgbClr val="6DC7FB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570514" y="1441897"/>
            <a:ext cx="849086" cy="830036"/>
          </a:xfrm>
          <a:prstGeom prst="ellipse">
            <a:avLst/>
          </a:prstGeom>
          <a:solidFill>
            <a:srgbClr val="90EAE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933303" y="1308268"/>
            <a:ext cx="1277393" cy="1248734"/>
          </a:xfrm>
          <a:prstGeom prst="ellipse">
            <a:avLst/>
          </a:prstGeom>
          <a:solidFill>
            <a:srgbClr val="ADBDF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" name="Oval 5"/>
          <p:cNvSpPr/>
          <p:nvPr/>
        </p:nvSpPr>
        <p:spPr>
          <a:xfrm>
            <a:off x="4953000" y="1296823"/>
            <a:ext cx="1130414" cy="1105052"/>
          </a:xfrm>
          <a:prstGeom prst="ellipse">
            <a:avLst/>
          </a:prstGeom>
          <a:solidFill>
            <a:srgbClr val="92B4F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1200" y="1306348"/>
            <a:ext cx="987745" cy="965585"/>
          </a:xfrm>
          <a:prstGeom prst="ellipse">
            <a:avLst/>
          </a:prstGeom>
          <a:solidFill>
            <a:srgbClr val="71BFE5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8864" y="1372226"/>
            <a:ext cx="514626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000" b="1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cs typeface="Verdana" panose="020B0604030504040204" pitchFamily="34" charset="0"/>
              </a:rPr>
              <a:t>千库网</a:t>
            </a:r>
            <a:r>
              <a:rPr lang="zh-CN" altLang="en-US" sz="40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cs typeface="Verdana" panose="020B0604030504040204" pitchFamily="34" charset="0"/>
              </a:rPr>
              <a:t>感谢一路有你</a:t>
            </a:r>
            <a:endParaRPr lang="en-US" sz="4000" b="1" dirty="0"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51751" y="2033275"/>
            <a:ext cx="374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…something about 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855" y="4492000"/>
            <a:ext cx="2936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white">
                      <a:alpha val="40000"/>
                    </a:prst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10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FUL FILES\PPT\演界\EXCERCISE\TASK1\5280139-indalia-powerpoint-presentation\photo\aee6633b486ae11eb52788d5047ec93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3" r="6841"/>
          <a:stretch>
            <a:fillRect/>
          </a:stretch>
        </p:blipFill>
        <p:spPr bwMode="auto">
          <a:xfrm>
            <a:off x="1730030" y="1342500"/>
            <a:ext cx="4493097" cy="322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376748" y="1342791"/>
            <a:ext cx="1881844" cy="338554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376748" y="1342790"/>
            <a:ext cx="187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公司</a:t>
            </a:r>
            <a:r>
              <a:rPr lang="en-US" sz="1600" b="1" dirty="0">
                <a:solidFill>
                  <a:schemeClr val="tx2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名字</a:t>
            </a:r>
            <a:endParaRPr lang="en-US" sz="1600" b="1" dirty="0">
              <a:solidFill>
                <a:schemeClr val="bg1">
                  <a:lumMod val="50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6748" y="1803649"/>
            <a:ext cx="1872015" cy="21005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以不同于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以不同于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40540" y="8638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6740" y="651500"/>
            <a:ext cx="14342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我们是谁？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40540" y="8638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我们的客户端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53220" y="651500"/>
            <a:ext cx="253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他们对我们是怎么想的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30030" y="1345285"/>
            <a:ext cx="914400" cy="457200"/>
          </a:xfrm>
          <a:prstGeom prst="rect">
            <a:avLst/>
          </a:prstGeom>
          <a:solidFill>
            <a:srgbClr val="346FC9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0030" y="2063228"/>
            <a:ext cx="914400" cy="457200"/>
          </a:xfrm>
          <a:prstGeom prst="rect">
            <a:avLst/>
          </a:prstGeom>
          <a:solidFill>
            <a:srgbClr val="0198C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30030" y="2781171"/>
            <a:ext cx="914400" cy="457200"/>
          </a:xfrm>
          <a:prstGeom prst="rect">
            <a:avLst/>
          </a:prstGeom>
          <a:solidFill>
            <a:srgbClr val="346FC9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0030" y="3499114"/>
            <a:ext cx="914400" cy="457200"/>
          </a:xfrm>
          <a:prstGeom prst="rect">
            <a:avLst/>
          </a:prstGeom>
          <a:solidFill>
            <a:srgbClr val="0198C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0030" y="4121805"/>
            <a:ext cx="914400" cy="457200"/>
          </a:xfrm>
          <a:prstGeom prst="rect">
            <a:avLst/>
          </a:prstGeom>
          <a:solidFill>
            <a:srgbClr val="346FC9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768435" y="141960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Facebook: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68435" y="215652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/>
              <a:t>Twitter: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68435" y="2847810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MySpace</a:t>
            </a:r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8435" y="357750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Vimeo</a:t>
            </a:r>
            <a:r>
              <a: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68435" y="422316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Vkontakte</a:t>
            </a:r>
            <a:endParaRPr lang="en-US" sz="11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4682" y="1428631"/>
            <a:ext cx="50184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年，是国内领先的专业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设计和培训公司。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年专业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制作经验，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700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件经典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PPT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案例，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100%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客户满意率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……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广告有限公司，成立于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</a:rPr>
              <a:t>2007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年，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14682" y="2148825"/>
            <a:ext cx="50184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设计和培训公司。</a:t>
            </a:r>
            <a:r>
              <a:rPr lang="en-US" altLang="zh-CN" dirty="0"/>
              <a:t>7</a:t>
            </a:r>
            <a:r>
              <a:rPr lang="zh-CN" altLang="en-US" dirty="0"/>
              <a:t>年专业</a:t>
            </a:r>
            <a:r>
              <a:rPr lang="en-US" altLang="zh-CN" dirty="0"/>
              <a:t>PPT</a:t>
            </a:r>
            <a:r>
              <a:rPr lang="zh-CN" altLang="en-US" dirty="0"/>
              <a:t>制作经验，</a:t>
            </a:r>
            <a:r>
              <a:rPr lang="en-US" altLang="zh-CN" dirty="0"/>
              <a:t>700</a:t>
            </a:r>
            <a:r>
              <a:rPr lang="zh-CN" altLang="en-US" dirty="0"/>
              <a:t>件经典</a:t>
            </a:r>
            <a:r>
              <a:rPr lang="en-US" altLang="zh-CN" dirty="0"/>
              <a:t>PPT</a:t>
            </a:r>
            <a:r>
              <a:rPr lang="zh-CN" altLang="en-US" dirty="0"/>
              <a:t>案例，</a:t>
            </a:r>
            <a:r>
              <a:rPr lang="en-US" altLang="zh-CN" dirty="0"/>
              <a:t>100%</a:t>
            </a:r>
            <a:r>
              <a:rPr lang="zh-CN" altLang="en-US" dirty="0"/>
              <a:t>客户满意率</a:t>
            </a:r>
            <a:r>
              <a:rPr lang="en-US" altLang="zh-CN" dirty="0"/>
              <a:t>……</a:t>
            </a:r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05543" y="2871271"/>
            <a:ext cx="50184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设计和培训公司。</a:t>
            </a:r>
            <a:r>
              <a:rPr lang="en-US" altLang="zh-CN" dirty="0"/>
              <a:t>7</a:t>
            </a:r>
            <a:r>
              <a:rPr lang="zh-CN" altLang="en-US" dirty="0"/>
              <a:t>年专业</a:t>
            </a:r>
            <a:r>
              <a:rPr lang="en-US" altLang="zh-CN" dirty="0"/>
              <a:t>PPT</a:t>
            </a:r>
            <a:r>
              <a:rPr lang="zh-CN" altLang="en-US" dirty="0"/>
              <a:t>制作经验，</a:t>
            </a:r>
            <a:r>
              <a:rPr lang="en-US" altLang="zh-CN" dirty="0"/>
              <a:t>700</a:t>
            </a:r>
            <a:r>
              <a:rPr lang="zh-CN" altLang="en-US" dirty="0"/>
              <a:t>件经典</a:t>
            </a:r>
            <a:r>
              <a:rPr lang="en-US" altLang="zh-CN" dirty="0"/>
              <a:t>PPT</a:t>
            </a:r>
            <a:r>
              <a:rPr lang="zh-CN" altLang="en-US" dirty="0"/>
              <a:t>案例，</a:t>
            </a:r>
            <a:r>
              <a:rPr lang="en-US" altLang="zh-CN" dirty="0"/>
              <a:t>100%</a:t>
            </a:r>
            <a:r>
              <a:rPr lang="zh-CN" altLang="en-US" dirty="0"/>
              <a:t>客户满意率</a:t>
            </a:r>
            <a:r>
              <a:rPr lang="en-US" altLang="zh-CN" dirty="0"/>
              <a:t>……</a:t>
            </a:r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814682" y="3589214"/>
            <a:ext cx="50184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设计和培训公司。</a:t>
            </a:r>
            <a:r>
              <a:rPr lang="en-US" altLang="zh-CN" dirty="0"/>
              <a:t>7</a:t>
            </a:r>
            <a:r>
              <a:rPr lang="zh-CN" altLang="en-US" dirty="0"/>
              <a:t>年专业</a:t>
            </a:r>
            <a:r>
              <a:rPr lang="en-US" altLang="zh-CN" dirty="0"/>
              <a:t>PPT</a:t>
            </a:r>
            <a:r>
              <a:rPr lang="zh-CN" altLang="en-US" dirty="0"/>
              <a:t>制作经验，</a:t>
            </a:r>
            <a:r>
              <a:rPr lang="en-US" altLang="zh-CN" dirty="0"/>
              <a:t>700</a:t>
            </a:r>
            <a:r>
              <a:rPr lang="zh-CN" altLang="en-US" dirty="0"/>
              <a:t>件经典</a:t>
            </a:r>
            <a:r>
              <a:rPr lang="en-US" altLang="zh-CN" dirty="0"/>
              <a:t>PPT</a:t>
            </a:r>
            <a:r>
              <a:rPr lang="zh-CN" altLang="en-US" dirty="0"/>
              <a:t>案例，</a:t>
            </a:r>
            <a:r>
              <a:rPr lang="en-US" altLang="zh-CN" dirty="0"/>
              <a:t>100%</a:t>
            </a:r>
            <a:r>
              <a:rPr lang="zh-CN" altLang="en-US" dirty="0"/>
              <a:t>客户满意率</a:t>
            </a:r>
            <a:r>
              <a:rPr lang="en-US" altLang="zh-CN" dirty="0"/>
              <a:t>……</a:t>
            </a:r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05541" y="4228251"/>
            <a:ext cx="501849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年，是国内领先的专业</a:t>
            </a:r>
            <a:r>
              <a:rPr lang="en-US" altLang="zh-CN" dirty="0"/>
              <a:t>PPT</a:t>
            </a:r>
            <a:r>
              <a:rPr lang="zh-CN" altLang="en-US" dirty="0"/>
              <a:t>设计和培训公司。</a:t>
            </a:r>
            <a:r>
              <a:rPr lang="en-US" altLang="zh-CN" dirty="0"/>
              <a:t>7</a:t>
            </a:r>
            <a:r>
              <a:rPr lang="zh-CN" altLang="en-US" dirty="0"/>
              <a:t>年专业</a:t>
            </a:r>
            <a:r>
              <a:rPr lang="en-US" altLang="zh-CN" dirty="0"/>
              <a:t>PPT</a:t>
            </a:r>
            <a:r>
              <a:rPr lang="zh-CN" altLang="en-US" dirty="0"/>
              <a:t>制作经验，</a:t>
            </a:r>
            <a:r>
              <a:rPr lang="en-US" altLang="zh-CN" dirty="0"/>
              <a:t>700</a:t>
            </a:r>
            <a:r>
              <a:rPr lang="zh-CN" altLang="en-US" dirty="0"/>
              <a:t>件经典</a:t>
            </a:r>
            <a:r>
              <a:rPr lang="en-US" altLang="zh-CN" dirty="0"/>
              <a:t>PPT</a:t>
            </a:r>
            <a:r>
              <a:rPr lang="zh-CN" altLang="en-US" dirty="0"/>
              <a:t>案例，</a:t>
            </a:r>
            <a:r>
              <a:rPr lang="en-US" altLang="zh-CN" dirty="0"/>
              <a:t>100%</a:t>
            </a:r>
            <a:r>
              <a:rPr lang="zh-CN" altLang="en-US" dirty="0"/>
              <a:t>客户满意率</a:t>
            </a:r>
            <a:r>
              <a:rPr lang="en-US" altLang="zh-CN" dirty="0"/>
              <a:t>……</a:t>
            </a:r>
            <a:r>
              <a:rPr lang="zh-CN" altLang="en-US" dirty="0"/>
              <a:t>广告有限公司，成立于</a:t>
            </a:r>
            <a:r>
              <a:rPr lang="en-US" altLang="zh-CN" dirty="0"/>
              <a:t>2007</a:t>
            </a:r>
            <a:r>
              <a:rPr lang="zh-CN" altLang="en-US" dirty="0"/>
              <a:t>年，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39382" y="2475890"/>
            <a:ext cx="1645920" cy="384050"/>
          </a:xfrm>
          <a:prstGeom prst="rect">
            <a:avLst/>
          </a:prstGeom>
          <a:solidFill>
            <a:srgbClr val="00A2D9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39382" y="4204115"/>
            <a:ext cx="1638812" cy="384050"/>
          </a:xfrm>
          <a:prstGeom prst="rect">
            <a:avLst/>
          </a:prstGeom>
          <a:solidFill>
            <a:srgbClr val="00A2D9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08528" y="4204115"/>
            <a:ext cx="1645920" cy="384050"/>
          </a:xfrm>
          <a:prstGeom prst="rect">
            <a:avLst/>
          </a:prstGeom>
          <a:solidFill>
            <a:srgbClr val="00A2D9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72642" y="4204115"/>
            <a:ext cx="1645920" cy="384050"/>
          </a:xfrm>
          <a:prstGeom prst="rect">
            <a:avLst/>
          </a:prstGeom>
          <a:solidFill>
            <a:srgbClr val="00A2D9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039272" y="4204114"/>
            <a:ext cx="1305770" cy="384050"/>
          </a:xfrm>
          <a:prstGeom prst="rect">
            <a:avLst/>
          </a:prstGeom>
          <a:solidFill>
            <a:srgbClr val="00A2D9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39383" y="2514295"/>
            <a:ext cx="1701862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Emelly</a:t>
            </a: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Brown</a:t>
            </a:r>
          </a:p>
          <a:p>
            <a:pPr algn="ctr">
              <a:lnSpc>
                <a:spcPts val="1000"/>
              </a:lnSpc>
            </a:pP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CEO/Director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9382" y="4235889"/>
            <a:ext cx="1638811" cy="352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Ruslan</a:t>
            </a: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Kalinin</a:t>
            </a:r>
          </a:p>
          <a:p>
            <a:pPr algn="ctr">
              <a:lnSpc>
                <a:spcPts val="1000"/>
              </a:lnSpc>
            </a:pP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Manager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18054" y="4235889"/>
            <a:ext cx="164591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Jin </a:t>
            </a:r>
            <a:r>
              <a:rPr 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Kimm</a:t>
            </a:r>
            <a:endParaRPr lang="en-US" sz="1400" b="1" dirty="0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  <a:p>
            <a:pPr algn="ctr">
              <a:lnSpc>
                <a:spcPts val="1000"/>
              </a:lnSpc>
            </a:pP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Commercial Director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2643" y="4235889"/>
            <a:ext cx="161301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4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Roberth</a:t>
            </a: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 Cowboy</a:t>
            </a:r>
          </a:p>
          <a:p>
            <a:pPr algn="ctr">
              <a:lnSpc>
                <a:spcPts val="1000"/>
              </a:lnSpc>
            </a:pP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Developer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39272" y="4235889"/>
            <a:ext cx="1305770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Emmy One</a:t>
            </a:r>
          </a:p>
          <a:p>
            <a:pPr algn="ctr">
              <a:lnSpc>
                <a:spcPts val="1000"/>
              </a:lnSpc>
            </a:pPr>
            <a:r>
              <a:rPr lang="en-US" sz="1050" b="1" dirty="0">
                <a:solidFill>
                  <a:schemeClr val="bg1">
                    <a:lumMod val="8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Designer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40540" y="8638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我们的团队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53220" y="651500"/>
            <a:ext cx="32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专业的顾问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C:\Users\t4818xz\Desktop\2043d07892fc42f2350bebb36c4b72ce140921202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62" y="1339546"/>
            <a:ext cx="1631232" cy="10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4818xz\Desktop\65cf597d22fb0a2d70584d9834ceec55140835092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30" y="2944565"/>
            <a:ext cx="1648163" cy="121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4818xz\Desktop\b21bb051f8198618a3e3af8248ed2e738bd4e614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013" y="1342789"/>
            <a:ext cx="1648436" cy="282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4818xz\Desktop\7e3e6709c93d70cffcdc6904fadcd100baa12b91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642" y="1339547"/>
            <a:ext cx="1651313" cy="28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4818xz\Desktop\8d5494eef01f3a296716a9b49a25bc315d607ce9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72" y="1342789"/>
            <a:ext cx="1305495" cy="281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>
          <a:xfrm>
            <a:off x="3957519" y="2164841"/>
            <a:ext cx="738631" cy="45719"/>
          </a:xfrm>
          <a:custGeom>
            <a:avLst/>
            <a:gdLst>
              <a:gd name="connsiteX0" fmla="*/ 0 w 584200"/>
              <a:gd name="connsiteY0" fmla="*/ 0 h 0"/>
              <a:gd name="connsiteX1" fmla="*/ 584200 w 5842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4200">
                <a:moveTo>
                  <a:pt x="0" y="0"/>
                </a:moveTo>
                <a:lnTo>
                  <a:pt x="584200" y="0"/>
                </a:lnTo>
              </a:path>
            </a:pathLst>
          </a:custGeom>
          <a:noFill/>
          <a:ln w="38100">
            <a:solidFill>
              <a:srgbClr val="0A9A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806840" y="2846730"/>
            <a:ext cx="1382580" cy="1736077"/>
            <a:chOff x="2306105" y="2875843"/>
            <a:chExt cx="1213972" cy="1524360"/>
          </a:xfrm>
        </p:grpSpPr>
        <p:sp>
          <p:nvSpPr>
            <p:cNvPr id="5" name="Freeform 4"/>
            <p:cNvSpPr/>
            <p:nvPr/>
          </p:nvSpPr>
          <p:spPr>
            <a:xfrm>
              <a:off x="2574940" y="2875843"/>
              <a:ext cx="473038" cy="464007"/>
            </a:xfrm>
            <a:custGeom>
              <a:avLst/>
              <a:gdLst>
                <a:gd name="connsiteX0" fmla="*/ 0 w 209550"/>
                <a:gd name="connsiteY0" fmla="*/ 457200 h 457200"/>
                <a:gd name="connsiteX1" fmla="*/ 209550 w 209550"/>
                <a:gd name="connsiteY1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550" h="457200">
                  <a:moveTo>
                    <a:pt x="0" y="457200"/>
                  </a:moveTo>
                  <a:lnTo>
                    <a:pt x="209550" y="0"/>
                  </a:lnTo>
                </a:path>
              </a:pathLst>
            </a:custGeom>
            <a:noFill/>
            <a:ln w="38100">
              <a:solidFill>
                <a:srgbClr val="C5AE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 rot="5400000">
              <a:off x="2306105" y="3186231"/>
              <a:ext cx="1213972" cy="1213972"/>
              <a:chOff x="3151015" y="1573220"/>
              <a:chExt cx="1574605" cy="1574605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151015" y="1573220"/>
                <a:ext cx="1574605" cy="1574605"/>
              </a:xfrm>
              <a:prstGeom prst="ellipse">
                <a:avLst/>
              </a:prstGeom>
              <a:solidFill>
                <a:srgbClr val="C5AEFE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189420" y="1784297"/>
                <a:ext cx="1344175" cy="1344175"/>
              </a:xfrm>
              <a:prstGeom prst="ellipse">
                <a:avLst/>
              </a:prstGeom>
              <a:solidFill>
                <a:srgbClr val="A28FFB"/>
              </a:solidFill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474712" y="3373487"/>
              <a:ext cx="768100" cy="30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11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dobe Myungjo Std M" pitchFamily="18" charset="-128"/>
                  <a:ea typeface="Adobe Myungjo Std M" pitchFamily="18" charset="-128"/>
                </a:defRPr>
              </a:lvl1pPr>
            </a:lstStyle>
            <a:p>
              <a:r>
                <a:rPr lang="en-US" dirty="0"/>
                <a:t>Em</a:t>
              </a:r>
              <a:r>
                <a:rPr lang="en-US" altLang="zh-CN" dirty="0"/>
                <a:t>my</a:t>
              </a:r>
              <a:endParaRPr lang="en-US" dirty="0"/>
            </a:p>
            <a:p>
              <a:r>
                <a:rPr lang="en-US" dirty="0"/>
                <a:t>One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77521" y="3594918"/>
              <a:ext cx="8065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Designer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74711" y="3800311"/>
              <a:ext cx="768100" cy="1216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广告有限公司，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Freeform 21"/>
          <p:cNvSpPr/>
          <p:nvPr/>
        </p:nvSpPr>
        <p:spPr>
          <a:xfrm flipH="1">
            <a:off x="3619399" y="2849173"/>
            <a:ext cx="536577" cy="384776"/>
          </a:xfrm>
          <a:custGeom>
            <a:avLst/>
            <a:gdLst>
              <a:gd name="connsiteX0" fmla="*/ 0 w 209550"/>
              <a:gd name="connsiteY0" fmla="*/ 457200 h 457200"/>
              <a:gd name="connsiteX1" fmla="*/ 209550 w 20955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457200">
                <a:moveTo>
                  <a:pt x="0" y="457200"/>
                </a:moveTo>
                <a:lnTo>
                  <a:pt x="209550" y="0"/>
                </a:lnTo>
              </a:path>
            </a:pathLst>
          </a:custGeom>
          <a:noFill/>
          <a:ln w="38100">
            <a:solidFill>
              <a:srgbClr val="06AD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14079" y="1189170"/>
            <a:ext cx="1879637" cy="1879637"/>
            <a:chOff x="2580139" y="1213740"/>
            <a:chExt cx="1574605" cy="1574605"/>
          </a:xfrm>
        </p:grpSpPr>
        <p:grpSp>
          <p:nvGrpSpPr>
            <p:cNvPr id="4" name="Group 3"/>
            <p:cNvGrpSpPr/>
            <p:nvPr/>
          </p:nvGrpSpPr>
          <p:grpSpPr>
            <a:xfrm>
              <a:off x="2580139" y="1213740"/>
              <a:ext cx="1574605" cy="1574605"/>
              <a:chOff x="3151015" y="1573220"/>
              <a:chExt cx="1574605" cy="1574605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151015" y="1573220"/>
                <a:ext cx="1574605" cy="1574605"/>
              </a:xfrm>
              <a:prstGeom prst="ellipse">
                <a:avLst/>
              </a:prstGeom>
              <a:solidFill>
                <a:srgbClr val="36C3D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Oval 2"/>
              <p:cNvSpPr/>
              <p:nvPr/>
            </p:nvSpPr>
            <p:spPr>
              <a:xfrm>
                <a:off x="3189420" y="1784297"/>
                <a:ext cx="1344175" cy="1344175"/>
              </a:xfrm>
              <a:prstGeom prst="ellipse">
                <a:avLst/>
              </a:prstGeom>
              <a:solidFill>
                <a:srgbClr val="00D4D6"/>
              </a:solidFill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920585" y="1688435"/>
              <a:ext cx="768100" cy="2922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sz="1100" b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dobe Myungjo Std M" pitchFamily="18" charset="-128"/>
                  <a:ea typeface="Adobe Myungjo Std M" pitchFamily="18" charset="-128"/>
                </a:rPr>
                <a:t>Emelly</a:t>
              </a:r>
              <a:endParaRPr lang="en-US" sz="11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Myungjo Std M" pitchFamily="18" charset="-128"/>
                <a:ea typeface="Adobe Myungjo Std M" pitchFamily="18" charset="-128"/>
              </a:endParaRPr>
            </a:p>
            <a:p>
              <a:pPr algn="ctr">
                <a:lnSpc>
                  <a:spcPts val="1000"/>
                </a:lnSpc>
              </a:pPr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dobe Myungjo Std M" pitchFamily="18" charset="-128"/>
                  <a:ea typeface="Adobe Myungjo Std M" pitchFamily="18" charset="-128"/>
                </a:rPr>
                <a:t>Brown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920585" y="1925111"/>
              <a:ext cx="806506" cy="167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CEO/Director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04901" y="2126452"/>
              <a:ext cx="1036270" cy="5801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广告有限公司，成立于</a:t>
              </a:r>
              <a:r>
                <a:rPr lang="en-US" altLang="zh-CN" dirty="0">
                  <a:solidFill>
                    <a:schemeClr val="bg1"/>
                  </a:solidFill>
                </a:rPr>
                <a:t>2007</a:t>
              </a:r>
              <a:r>
                <a:rPr lang="zh-CN" altLang="en-US" dirty="0">
                  <a:solidFill>
                    <a:schemeClr val="bg1"/>
                  </a:solidFill>
                </a:rPr>
                <a:t>年，是国内领先的专业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zh-CN" altLang="en-US" dirty="0">
                  <a:solidFill>
                    <a:schemeClr val="bg1"/>
                  </a:solidFill>
                </a:rPr>
                <a:t> 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03900" y="2955800"/>
            <a:ext cx="1483060" cy="1483061"/>
            <a:chOff x="4226355" y="2955800"/>
            <a:chExt cx="1483060" cy="1483061"/>
          </a:xfrm>
        </p:grpSpPr>
        <p:grpSp>
          <p:nvGrpSpPr>
            <p:cNvPr id="29" name="Group 28"/>
            <p:cNvGrpSpPr/>
            <p:nvPr/>
          </p:nvGrpSpPr>
          <p:grpSpPr>
            <a:xfrm>
              <a:off x="4226355" y="2955800"/>
              <a:ext cx="1483060" cy="1483061"/>
              <a:chOff x="4034329" y="2582367"/>
              <a:chExt cx="1448773" cy="1448774"/>
            </a:xfrm>
          </p:grpSpPr>
          <p:sp>
            <p:nvSpPr>
              <p:cNvPr id="27" name="Oval 26"/>
              <p:cNvSpPr/>
              <p:nvPr/>
            </p:nvSpPr>
            <p:spPr>
              <a:xfrm rot="5400000">
                <a:off x="4034329" y="2582367"/>
                <a:ext cx="1448773" cy="1448773"/>
              </a:xfrm>
              <a:prstGeom prst="ellipse">
                <a:avLst/>
              </a:prstGeom>
              <a:solidFill>
                <a:srgbClr val="06ADD7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 rot="5400000">
                <a:off x="4155113" y="2823937"/>
                <a:ext cx="1207204" cy="1207204"/>
              </a:xfrm>
              <a:prstGeom prst="ellipse">
                <a:avLst/>
              </a:prstGeom>
              <a:solidFill>
                <a:srgbClr val="00B0CC"/>
              </a:solidFill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563824" y="3224635"/>
              <a:ext cx="768100" cy="348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11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dobe Myungjo Std M" pitchFamily="18" charset="-128"/>
                  <a:ea typeface="Adobe Myungjo Std M" pitchFamily="18" charset="-128"/>
                </a:defRPr>
              </a:lvl1pPr>
            </a:lstStyle>
            <a:p>
              <a:r>
                <a:rPr lang="en-US" dirty="0"/>
                <a:t>Jin</a:t>
              </a:r>
            </a:p>
            <a:p>
              <a:r>
                <a:rPr lang="en-US" dirty="0" err="1"/>
                <a:t>Kimm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443" y="3501215"/>
              <a:ext cx="806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Commercial</a:t>
              </a:r>
            </a:p>
            <a:p>
              <a:pPr algn="ctr"/>
              <a:r>
                <a:rPr lang="en-US" sz="7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director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72000" y="3846072"/>
              <a:ext cx="77495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广告有限公司</a:t>
              </a:r>
              <a:endParaRPr lang="en-US" dirty="0">
                <a:solidFill>
                  <a:schemeClr val="bg1"/>
                </a:solidFill>
              </a:endParaRPr>
            </a:p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 rot="16200000">
            <a:off x="4696151" y="1366461"/>
            <a:ext cx="1642479" cy="1642479"/>
            <a:chOff x="3151015" y="1573220"/>
            <a:chExt cx="1574605" cy="1574605"/>
          </a:xfrm>
        </p:grpSpPr>
        <p:sp>
          <p:nvSpPr>
            <p:cNvPr id="31" name="Oval 30"/>
            <p:cNvSpPr/>
            <p:nvPr/>
          </p:nvSpPr>
          <p:spPr>
            <a:xfrm>
              <a:off x="3151015" y="1573220"/>
              <a:ext cx="1574605" cy="1574605"/>
            </a:xfrm>
            <a:prstGeom prst="ellipse">
              <a:avLst/>
            </a:prstGeom>
            <a:solidFill>
              <a:srgbClr val="0A9AE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189420" y="1784297"/>
              <a:ext cx="1344175" cy="1344175"/>
            </a:xfrm>
            <a:prstGeom prst="ellipse">
              <a:avLst/>
            </a:prstGeom>
            <a:solidFill>
              <a:srgbClr val="3490B7"/>
            </a:solidFill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530655" y="2841669"/>
            <a:ext cx="1382580" cy="1382579"/>
            <a:chOff x="2306105" y="3186231"/>
            <a:chExt cx="1213972" cy="1213972"/>
          </a:xfrm>
        </p:grpSpPr>
        <p:grpSp>
          <p:nvGrpSpPr>
            <p:cNvPr id="47" name="Group 46"/>
            <p:cNvGrpSpPr/>
            <p:nvPr/>
          </p:nvGrpSpPr>
          <p:grpSpPr>
            <a:xfrm rot="5400000">
              <a:off x="2306105" y="3186231"/>
              <a:ext cx="1213972" cy="1213972"/>
              <a:chOff x="3151015" y="1573220"/>
              <a:chExt cx="1574605" cy="1574605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151015" y="1573220"/>
                <a:ext cx="1574605" cy="1574605"/>
              </a:xfrm>
              <a:prstGeom prst="ellipse">
                <a:avLst/>
              </a:prstGeom>
              <a:solidFill>
                <a:srgbClr val="69D3FD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189420" y="1784297"/>
                <a:ext cx="1344175" cy="1344175"/>
              </a:xfrm>
              <a:prstGeom prst="ellipse">
                <a:avLst/>
              </a:prstGeom>
              <a:solidFill>
                <a:srgbClr val="33BFFC"/>
              </a:solidFill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529041" y="3385120"/>
              <a:ext cx="768100" cy="306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ts val="1000"/>
                </a:lnSpc>
                <a:defRPr sz="11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dobe Myungjo Std M" pitchFamily="18" charset="-128"/>
                  <a:ea typeface="Adobe Myungjo Std M" pitchFamily="18" charset="-128"/>
                </a:defRPr>
              </a:lvl1pPr>
            </a:lstStyle>
            <a:p>
              <a:r>
                <a:rPr lang="en-US" dirty="0"/>
                <a:t>Em</a:t>
              </a:r>
              <a:r>
                <a:rPr lang="en-US" altLang="zh-CN" dirty="0"/>
                <a:t>my</a:t>
              </a:r>
              <a:endParaRPr lang="en-US" dirty="0"/>
            </a:p>
            <a:p>
              <a:r>
                <a:rPr lang="en-US" dirty="0"/>
                <a:t>One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490635" y="3594918"/>
              <a:ext cx="8065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Designer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836" y="3765345"/>
              <a:ext cx="620101" cy="3648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广告有限公司，成立于</a:t>
              </a:r>
              <a:r>
                <a:rPr lang="en-US" altLang="zh-CN" dirty="0">
                  <a:solidFill>
                    <a:schemeClr val="bg1"/>
                  </a:solidFill>
                </a:rPr>
                <a:t>2007</a:t>
              </a:r>
              <a:r>
                <a:rPr lang="zh-CN" altLang="en-US" dirty="0">
                  <a:solidFill>
                    <a:schemeClr val="bg1"/>
                  </a:solidFill>
                </a:rPr>
                <a:t>年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Freeform 52"/>
          <p:cNvSpPr/>
          <p:nvPr/>
        </p:nvSpPr>
        <p:spPr>
          <a:xfrm>
            <a:off x="6145033" y="2843213"/>
            <a:ext cx="433387" cy="381000"/>
          </a:xfrm>
          <a:custGeom>
            <a:avLst/>
            <a:gdLst>
              <a:gd name="connsiteX0" fmla="*/ 433387 w 433387"/>
              <a:gd name="connsiteY0" fmla="*/ 381000 h 381000"/>
              <a:gd name="connsiteX1" fmla="*/ 0 w 433387"/>
              <a:gd name="connsiteY1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3387" h="381000">
                <a:moveTo>
                  <a:pt x="433387" y="38100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69D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195014" y="1762077"/>
            <a:ext cx="87478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ts val="1000"/>
              </a:lnSpc>
              <a:defRPr sz="1100" b="1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dobe Myungjo Std M" pitchFamily="18" charset="-128"/>
                <a:ea typeface="Adobe Myungjo Std M" pitchFamily="18" charset="-128"/>
              </a:defRPr>
            </a:lvl1pPr>
          </a:lstStyle>
          <a:p>
            <a:r>
              <a:rPr lang="en-US" dirty="0" err="1"/>
              <a:t>Ruslan</a:t>
            </a:r>
            <a:endParaRPr lang="en-US" dirty="0"/>
          </a:p>
          <a:p>
            <a:r>
              <a:rPr lang="en-US" dirty="0"/>
              <a:t>Kalinin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151274" y="2034080"/>
            <a:ext cx="91852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M</a:t>
            </a:r>
            <a:r>
              <a:rPr lang="en-US" altLang="zh-CN" sz="700" b="1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anager</a:t>
            </a:r>
            <a:endParaRPr lang="en-US" sz="700" b="1" dirty="0"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51274" y="2264510"/>
            <a:ext cx="99376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广告有限公司，成立于</a:t>
            </a:r>
            <a:r>
              <a:rPr lang="en-US" altLang="zh-CN" dirty="0">
                <a:solidFill>
                  <a:schemeClr val="bg1"/>
                </a:solidFill>
              </a:rPr>
              <a:t>2007</a:t>
            </a:r>
            <a:r>
              <a:rPr lang="zh-CN" altLang="en-US" dirty="0">
                <a:solidFill>
                  <a:schemeClr val="bg1"/>
                </a:solidFill>
              </a:rPr>
              <a:t>年，是国内领先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40540" y="8638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我们的组织结构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53220" y="651500"/>
            <a:ext cx="327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主要成员和其他的成员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>
            <a:off x="7361609" y="1476961"/>
            <a:ext cx="0" cy="457200"/>
          </a:xfrm>
          <a:custGeom>
            <a:avLst/>
            <a:gdLst>
              <a:gd name="connsiteX0" fmla="*/ 0 w 0"/>
              <a:gd name="connsiteY0" fmla="*/ 0 h 929640"/>
              <a:gd name="connsiteX1" fmla="*/ 0 w 0"/>
              <a:gd name="connsiteY1" fmla="*/ 929640 h 92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29640">
                <a:moveTo>
                  <a:pt x="0" y="0"/>
                </a:moveTo>
                <a:lnTo>
                  <a:pt x="0" y="929640"/>
                </a:lnTo>
              </a:path>
            </a:pathLst>
          </a:custGeom>
          <a:noFill/>
          <a:ln w="38100">
            <a:solidFill>
              <a:srgbClr val="00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546734" y="3535535"/>
            <a:ext cx="0" cy="457200"/>
          </a:xfrm>
          <a:custGeom>
            <a:avLst/>
            <a:gdLst>
              <a:gd name="connsiteX0" fmla="*/ 0 w 0"/>
              <a:gd name="connsiteY0" fmla="*/ 0 h 929640"/>
              <a:gd name="connsiteX1" fmla="*/ 0 w 0"/>
              <a:gd name="connsiteY1" fmla="*/ 929640 h 92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29640">
                <a:moveTo>
                  <a:pt x="0" y="0"/>
                </a:moveTo>
                <a:lnTo>
                  <a:pt x="0" y="929640"/>
                </a:lnTo>
              </a:path>
            </a:pathLst>
          </a:custGeom>
          <a:noFill/>
          <a:ln w="38100">
            <a:solidFill>
              <a:srgbClr val="00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730030" y="1304385"/>
            <a:ext cx="5804784" cy="3204241"/>
          </a:xfrm>
          <a:custGeom>
            <a:avLst/>
            <a:gdLst>
              <a:gd name="connsiteX0" fmla="*/ 0 w 5658416"/>
              <a:gd name="connsiteY0" fmla="*/ 3123446 h 3123446"/>
              <a:gd name="connsiteX1" fmla="*/ 5658416 w 5658416"/>
              <a:gd name="connsiteY1" fmla="*/ 0 h 312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58416" h="3123446">
                <a:moveTo>
                  <a:pt x="0" y="3123446"/>
                </a:moveTo>
                <a:lnTo>
                  <a:pt x="5658416" y="0"/>
                </a:lnTo>
              </a:path>
            </a:pathLst>
          </a:custGeom>
          <a:noFill/>
          <a:ln w="38100">
            <a:solidFill>
              <a:srgbClr val="3490B7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55294" y="3963475"/>
            <a:ext cx="182880" cy="182880"/>
          </a:xfrm>
          <a:prstGeom prst="ellipse">
            <a:avLst/>
          </a:prstGeom>
          <a:solidFill>
            <a:srgbClr val="00C6FF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48384" y="2508715"/>
            <a:ext cx="998530" cy="946350"/>
            <a:chOff x="2436865" y="2508715"/>
            <a:chExt cx="998530" cy="946350"/>
          </a:xfrm>
        </p:grpSpPr>
        <p:grpSp>
          <p:nvGrpSpPr>
            <p:cNvPr id="8" name="Group 7"/>
            <p:cNvGrpSpPr/>
            <p:nvPr/>
          </p:nvGrpSpPr>
          <p:grpSpPr>
            <a:xfrm>
              <a:off x="2436865" y="2508715"/>
              <a:ext cx="998530" cy="946350"/>
              <a:chOff x="2498130" y="1702210"/>
              <a:chExt cx="998530" cy="94635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498130" y="1957270"/>
                <a:ext cx="998530" cy="691290"/>
              </a:xfrm>
              <a:prstGeom prst="rect">
                <a:avLst/>
              </a:prstGeom>
              <a:solidFill>
                <a:srgbClr val="00C8F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498130" y="1702210"/>
                <a:ext cx="998530" cy="261610"/>
              </a:xfrm>
              <a:prstGeom prst="rect">
                <a:avLst/>
              </a:prstGeom>
              <a:solidFill>
                <a:srgbClr val="55D6FD">
                  <a:alpha val="91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0155" y="1702210"/>
                <a:ext cx="6144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1996.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540965" y="2885947"/>
              <a:ext cx="768101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zh-CN" altLang="en-US" dirty="0">
                  <a:solidFill>
                    <a:schemeClr val="bg1"/>
                  </a:solidFill>
                </a:rPr>
                <a:t>输入内容 输入内容 输入内容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068304" y="3071015"/>
            <a:ext cx="1536200" cy="1368805"/>
            <a:chOff x="4456785" y="3071015"/>
            <a:chExt cx="1536200" cy="1368805"/>
          </a:xfrm>
        </p:grpSpPr>
        <p:sp>
          <p:nvSpPr>
            <p:cNvPr id="10" name="Oval 9"/>
            <p:cNvSpPr/>
            <p:nvPr/>
          </p:nvSpPr>
          <p:spPr>
            <a:xfrm>
              <a:off x="4456785" y="3071015"/>
              <a:ext cx="182880" cy="182880"/>
            </a:xfrm>
            <a:prstGeom prst="ellipse">
              <a:avLst/>
            </a:prstGeom>
            <a:solidFill>
              <a:srgbClr val="00C6FF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533595" y="3493470"/>
              <a:ext cx="1459390" cy="946350"/>
              <a:chOff x="2498130" y="1702210"/>
              <a:chExt cx="998530" cy="94635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498130" y="1957270"/>
                <a:ext cx="998530" cy="691290"/>
              </a:xfrm>
              <a:prstGeom prst="rect">
                <a:avLst/>
              </a:prstGeom>
              <a:solidFill>
                <a:srgbClr val="00C8F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98130" y="1702210"/>
                <a:ext cx="998530" cy="261610"/>
              </a:xfrm>
              <a:prstGeom prst="rect">
                <a:avLst/>
              </a:prstGeom>
              <a:solidFill>
                <a:srgbClr val="55D6FD">
                  <a:alpha val="91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13455" y="1702210"/>
                <a:ext cx="4386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2001.</a:t>
                </a:r>
              </a:p>
            </p:txBody>
          </p:sp>
        </p:grpSp>
        <p:sp>
          <p:nvSpPr>
            <p:cNvPr id="18" name="Freeform 17"/>
            <p:cNvSpPr/>
            <p:nvPr/>
          </p:nvSpPr>
          <p:spPr>
            <a:xfrm>
              <a:off x="4549740" y="3267521"/>
              <a:ext cx="0" cy="182880"/>
            </a:xfrm>
            <a:custGeom>
              <a:avLst/>
              <a:gdLst>
                <a:gd name="connsiteX0" fmla="*/ 0 w 0"/>
                <a:gd name="connsiteY0" fmla="*/ 0 h 929640"/>
                <a:gd name="connsiteX1" fmla="*/ 0 w 0"/>
                <a:gd name="connsiteY1" fmla="*/ 92964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9640">
                  <a:moveTo>
                    <a:pt x="0" y="0"/>
                  </a:moveTo>
                  <a:lnTo>
                    <a:pt x="0" y="929640"/>
                  </a:lnTo>
                </a:path>
              </a:pathLst>
            </a:custGeom>
            <a:noFill/>
            <a:ln w="38100">
              <a:solidFill>
                <a:srgbClr val="00C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45849" y="1458005"/>
            <a:ext cx="1305770" cy="1392485"/>
            <a:chOff x="4034330" y="1458005"/>
            <a:chExt cx="1305770" cy="1392485"/>
          </a:xfrm>
        </p:grpSpPr>
        <p:sp>
          <p:nvSpPr>
            <p:cNvPr id="20" name="Freeform 19"/>
            <p:cNvSpPr/>
            <p:nvPr/>
          </p:nvSpPr>
          <p:spPr>
            <a:xfrm rot="-2100000">
              <a:off x="5129819" y="2394277"/>
              <a:ext cx="0" cy="365760"/>
            </a:xfrm>
            <a:custGeom>
              <a:avLst/>
              <a:gdLst>
                <a:gd name="connsiteX0" fmla="*/ 0 w 0"/>
                <a:gd name="connsiteY0" fmla="*/ 0 h 929640"/>
                <a:gd name="connsiteX1" fmla="*/ 0 w 0"/>
                <a:gd name="connsiteY1" fmla="*/ 92964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929640">
                  <a:moveTo>
                    <a:pt x="0" y="0"/>
                  </a:moveTo>
                  <a:lnTo>
                    <a:pt x="0" y="929640"/>
                  </a:lnTo>
                </a:path>
              </a:pathLst>
            </a:custGeom>
            <a:noFill/>
            <a:ln w="38100">
              <a:solidFill>
                <a:srgbClr val="00C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157220" y="2667610"/>
              <a:ext cx="182880" cy="182880"/>
            </a:xfrm>
            <a:prstGeom prst="ellipse">
              <a:avLst/>
            </a:prstGeom>
            <a:solidFill>
              <a:srgbClr val="00C6FF"/>
            </a:solidFill>
            <a:ln w="25400" cmpd="sng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4034330" y="1458005"/>
              <a:ext cx="960125" cy="946350"/>
              <a:chOff x="2498130" y="1702210"/>
              <a:chExt cx="998530" cy="94635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498130" y="1957270"/>
                <a:ext cx="998530" cy="691290"/>
              </a:xfrm>
              <a:prstGeom prst="rect">
                <a:avLst/>
              </a:prstGeom>
              <a:solidFill>
                <a:srgbClr val="00C8FC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498130" y="1702210"/>
                <a:ext cx="998530" cy="261610"/>
              </a:xfrm>
              <a:prstGeom prst="rect">
                <a:avLst/>
              </a:prstGeom>
              <a:solidFill>
                <a:srgbClr val="55D6FD">
                  <a:alpha val="91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697836" y="1702210"/>
                <a:ext cx="5542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>
                    <a:solidFill>
                      <a:schemeClr val="bg1"/>
                    </a:solidFill>
                    <a:effectLst>
                      <a:outerShdw blurRad="50800" dist="38100" dir="2700000" algn="tl" rotWithShape="0">
                        <a:schemeClr val="bg1">
                          <a:alpha val="40000"/>
                        </a:schemeClr>
                      </a:outerShdw>
                    </a:effectLst>
                  </a:rPr>
                  <a:t>2006.</a:t>
                </a:r>
              </a:p>
            </p:txBody>
          </p:sp>
        </p:grpSp>
      </p:grpSp>
      <p:sp>
        <p:nvSpPr>
          <p:cNvPr id="27" name="Oval 26"/>
          <p:cNvSpPr/>
          <p:nvPr/>
        </p:nvSpPr>
        <p:spPr>
          <a:xfrm>
            <a:off x="5719719" y="2155700"/>
            <a:ext cx="182880" cy="182880"/>
          </a:xfrm>
          <a:prstGeom prst="ellipse">
            <a:avLst/>
          </a:prstGeom>
          <a:solidFill>
            <a:srgbClr val="00C6FF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811159" y="2371257"/>
            <a:ext cx="0" cy="914400"/>
          </a:xfrm>
          <a:custGeom>
            <a:avLst/>
            <a:gdLst>
              <a:gd name="connsiteX0" fmla="*/ 0 w 0"/>
              <a:gd name="connsiteY0" fmla="*/ 0 h 929640"/>
              <a:gd name="connsiteX1" fmla="*/ 0 w 0"/>
              <a:gd name="connsiteY1" fmla="*/ 929640 h 92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929640">
                <a:moveTo>
                  <a:pt x="0" y="0"/>
                </a:moveTo>
                <a:lnTo>
                  <a:pt x="0" y="929640"/>
                </a:lnTo>
              </a:path>
            </a:pathLst>
          </a:custGeom>
          <a:noFill/>
          <a:ln w="38100">
            <a:solidFill>
              <a:srgbClr val="00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5796529" y="3315601"/>
            <a:ext cx="1036935" cy="996740"/>
            <a:chOff x="2498130" y="1702210"/>
            <a:chExt cx="998530" cy="795383"/>
          </a:xfrm>
        </p:grpSpPr>
        <p:sp>
          <p:nvSpPr>
            <p:cNvPr id="32" name="Rectangle 31"/>
            <p:cNvSpPr/>
            <p:nvPr/>
          </p:nvSpPr>
          <p:spPr>
            <a:xfrm>
              <a:off x="2498130" y="1957270"/>
              <a:ext cx="998530" cy="540323"/>
            </a:xfrm>
            <a:prstGeom prst="rect">
              <a:avLst/>
            </a:prstGeom>
            <a:solidFill>
              <a:srgbClr val="00C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498130" y="1702210"/>
              <a:ext cx="998530" cy="261610"/>
            </a:xfrm>
            <a:prstGeom prst="rect">
              <a:avLst/>
            </a:prstGeom>
            <a:solidFill>
              <a:srgbClr val="55D6FD">
                <a:alpha val="91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97836" y="1702210"/>
              <a:ext cx="5542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2011.</a:t>
              </a:r>
            </a:p>
          </p:txBody>
        </p:sp>
      </p:grpSp>
      <p:sp>
        <p:nvSpPr>
          <p:cNvPr id="38" name="Oval 37"/>
          <p:cNvSpPr/>
          <p:nvPr/>
        </p:nvSpPr>
        <p:spPr>
          <a:xfrm>
            <a:off x="7255844" y="1304080"/>
            <a:ext cx="182880" cy="182880"/>
          </a:xfrm>
          <a:prstGeom prst="ellipse">
            <a:avLst/>
          </a:prstGeom>
          <a:solidFill>
            <a:srgbClr val="00C6FF"/>
          </a:solidFill>
          <a:ln w="254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871869" y="1968036"/>
            <a:ext cx="1036935" cy="996740"/>
            <a:chOff x="2498130" y="1702210"/>
            <a:chExt cx="998530" cy="795383"/>
          </a:xfrm>
        </p:grpSpPr>
        <p:sp>
          <p:nvSpPr>
            <p:cNvPr id="43" name="Rectangle 42"/>
            <p:cNvSpPr/>
            <p:nvPr/>
          </p:nvSpPr>
          <p:spPr>
            <a:xfrm>
              <a:off x="2498130" y="1957270"/>
              <a:ext cx="998530" cy="540323"/>
            </a:xfrm>
            <a:prstGeom prst="rect">
              <a:avLst/>
            </a:prstGeom>
            <a:solidFill>
              <a:srgbClr val="00C8F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98130" y="1702210"/>
              <a:ext cx="998530" cy="261610"/>
            </a:xfrm>
            <a:prstGeom prst="rect">
              <a:avLst/>
            </a:prstGeom>
            <a:solidFill>
              <a:srgbClr val="55D6FD">
                <a:alpha val="91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60853" y="1702210"/>
              <a:ext cx="692352" cy="208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schemeClr val="bg1">
                        <a:alpha val="40000"/>
                      </a:schemeClr>
                    </a:outerShdw>
                  </a:effectLst>
                </a:rPr>
                <a:t>TODAY.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640540" y="8638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历史线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53220" y="651500"/>
            <a:ext cx="163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我们的历史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61063" y="1831642"/>
            <a:ext cx="76810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输入内容 输入内容 输入内容</a:t>
            </a:r>
            <a:endParaRPr lang="en-US" dirty="0"/>
          </a:p>
          <a:p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53110" y="2386682"/>
            <a:ext cx="873192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输入内容 输入内容 输入内容</a:t>
            </a:r>
            <a:endParaRPr lang="en-US" dirty="0"/>
          </a:p>
          <a:p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902600" y="3846072"/>
            <a:ext cx="82008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输入内容 输入内容 输入内容</a:t>
            </a:r>
            <a:endParaRPr lang="en-US" dirty="0"/>
          </a:p>
          <a:p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236184" y="3846072"/>
            <a:ext cx="126736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输入内容 输入内容 输入内容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730167" y="1344013"/>
            <a:ext cx="2057400" cy="1143000"/>
          </a:xfrm>
          <a:prstGeom prst="roundRect">
            <a:avLst>
              <a:gd name="adj" fmla="val 6667"/>
            </a:avLst>
          </a:prstGeom>
          <a:solidFill>
            <a:srgbClr val="51D7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730167" y="1344016"/>
            <a:ext cx="2054956" cy="457200"/>
          </a:xfrm>
          <a:prstGeom prst="roundRect">
            <a:avLst/>
          </a:prstGeom>
          <a:solidFill>
            <a:srgbClr val="59C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70524" y="1420288"/>
            <a:ext cx="1774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在美国最好的公司</a:t>
            </a:r>
            <a:endParaRPr lang="en-US" sz="14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6090" y="1902537"/>
            <a:ext cx="192087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输入内容 输入内容 输入内容 输入内容 输入内容 输入内容 输入内容 输入内容 输入内容 输入内容 输入内容 输入内容 输入内容 输入内容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894240" y="1344015"/>
            <a:ext cx="2057400" cy="1143000"/>
          </a:xfrm>
          <a:prstGeom prst="roundRect">
            <a:avLst>
              <a:gd name="adj" fmla="val 8334"/>
            </a:avLst>
          </a:prstGeom>
          <a:solidFill>
            <a:srgbClr val="51D7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904359" y="1344015"/>
            <a:ext cx="2037161" cy="457200"/>
          </a:xfrm>
          <a:prstGeom prst="roundRect">
            <a:avLst/>
          </a:prstGeom>
          <a:solidFill>
            <a:srgbClr val="59C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384" y="1420288"/>
            <a:ext cx="1653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在欧洲最好的公司</a:t>
            </a:r>
            <a:endParaRPr lang="en-US" sz="14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2984" y="1881685"/>
            <a:ext cx="188211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输入内容 输入内容 输入内容 输入内容 输入内容 输入内容 输入内容 输入内容 输入内容 输入内容 输入内容 输入内容 输入内容 输入内容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30167" y="3377575"/>
            <a:ext cx="2057400" cy="1143000"/>
          </a:xfrm>
          <a:prstGeom prst="roundRect">
            <a:avLst>
              <a:gd name="adj" fmla="val 9167"/>
            </a:avLst>
          </a:prstGeom>
          <a:solidFill>
            <a:srgbClr val="51D7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06978" y="3915142"/>
            <a:ext cx="191998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输入内容 输入内容 输入内容 输入内容 输入内容 输入内容 输入内容 输入内容 输入内容 输入内容 输入内容 输入内容 输入内容 输入内容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894240" y="3377575"/>
            <a:ext cx="2057400" cy="1143000"/>
          </a:xfrm>
          <a:prstGeom prst="roundRect">
            <a:avLst>
              <a:gd name="adj" fmla="val 7500"/>
            </a:avLst>
          </a:prstGeom>
          <a:solidFill>
            <a:srgbClr val="51D7F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892253" y="3377575"/>
            <a:ext cx="2057401" cy="457200"/>
          </a:xfrm>
          <a:prstGeom prst="roundRect">
            <a:avLst/>
          </a:prstGeom>
          <a:solidFill>
            <a:srgbClr val="59C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34789" y="3453848"/>
            <a:ext cx="176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在非洲最好的公司</a:t>
            </a:r>
            <a:endParaRPr lang="en-US" sz="14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2983" y="3915620"/>
            <a:ext cx="18821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输入内容 输入内容 输入内容 输入内容 输入内容 输入内容 输入内容 输入内容 输入内容 输入内容 输入内容 输入内容 输入内容 输入内容 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72735" y="2341320"/>
            <a:ext cx="1497795" cy="1183076"/>
          </a:xfrm>
          <a:prstGeom prst="roundRect">
            <a:avLst/>
          </a:prstGeom>
          <a:solidFill>
            <a:srgbClr val="15ACDB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49545" y="2648560"/>
            <a:ext cx="132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世界上最好的公司</a:t>
            </a:r>
            <a:endParaRPr lang="en-US" sz="14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30030" y="3377575"/>
            <a:ext cx="2054957" cy="457200"/>
          </a:xfrm>
          <a:prstGeom prst="roundRect">
            <a:avLst>
              <a:gd name="adj" fmla="val 16667"/>
            </a:avLst>
          </a:prstGeom>
          <a:solidFill>
            <a:srgbClr val="59CAE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22191" y="3453848"/>
            <a:ext cx="1766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在亚洲最好的公司</a:t>
            </a:r>
            <a:endParaRPr lang="en-US" sz="1400" b="1" dirty="0" err="1">
              <a:solidFill>
                <a:schemeClr val="bg1"/>
              </a:solidFill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728560" y="2600325"/>
            <a:ext cx="0" cy="590550"/>
          </a:xfrm>
          <a:custGeom>
            <a:avLst/>
            <a:gdLst>
              <a:gd name="connsiteX0" fmla="*/ 0 w 0"/>
              <a:gd name="connsiteY0" fmla="*/ 590550 h 590550"/>
              <a:gd name="connsiteX1" fmla="*/ 0 w 0"/>
              <a:gd name="connsiteY1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550">
                <a:moveTo>
                  <a:pt x="0" y="59055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2BB5D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5400000">
            <a:off x="4835345" y="1115416"/>
            <a:ext cx="0" cy="1371600"/>
          </a:xfrm>
          <a:custGeom>
            <a:avLst/>
            <a:gdLst>
              <a:gd name="connsiteX0" fmla="*/ 0 w 0"/>
              <a:gd name="connsiteY0" fmla="*/ 590550 h 590550"/>
              <a:gd name="connsiteX1" fmla="*/ 0 w 0"/>
              <a:gd name="connsiteY1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550">
                <a:moveTo>
                  <a:pt x="0" y="59055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2BB5D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V="1">
            <a:off x="7018104" y="2600325"/>
            <a:ext cx="0" cy="590550"/>
          </a:xfrm>
          <a:custGeom>
            <a:avLst/>
            <a:gdLst>
              <a:gd name="connsiteX0" fmla="*/ 0 w 0"/>
              <a:gd name="connsiteY0" fmla="*/ 590550 h 590550"/>
              <a:gd name="connsiteX1" fmla="*/ 0 w 0"/>
              <a:gd name="connsiteY1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550">
                <a:moveTo>
                  <a:pt x="0" y="59055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2BB5D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16200000" flipH="1">
            <a:off x="4842579" y="3345340"/>
            <a:ext cx="0" cy="1371600"/>
          </a:xfrm>
          <a:custGeom>
            <a:avLst/>
            <a:gdLst>
              <a:gd name="connsiteX0" fmla="*/ 0 w 0"/>
              <a:gd name="connsiteY0" fmla="*/ 590550 h 590550"/>
              <a:gd name="connsiteX1" fmla="*/ 0 w 0"/>
              <a:gd name="connsiteY1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90550">
                <a:moveTo>
                  <a:pt x="0" y="59055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2BB5D2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640540" y="86380"/>
            <a:ext cx="297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</a:t>
            </a:r>
            <a:endParaRPr lang="en-US" sz="3600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53220" y="651500"/>
            <a:ext cx="296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B5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一些有趣并且真实的事情</a:t>
            </a:r>
            <a:endParaRPr lang="en-US" b="1" dirty="0">
              <a:solidFill>
                <a:srgbClr val="12B5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FUL FILES\PPT\演界\EXCERCISE\TASK1\5280139-indalia-powerpoint-presentation\photo\2531170_130732567000_2.jpg"/>
          <p:cNvPicPr>
            <a:picLocks noChangeAspect="1" noChangeArrowheads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" t="61" r="6099" b="25352"/>
          <a:stretch>
            <a:fillRect/>
          </a:stretch>
        </p:blipFill>
        <p:spPr bwMode="auto">
          <a:xfrm>
            <a:off x="5" y="1"/>
            <a:ext cx="914399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53220" y="1002090"/>
            <a:ext cx="6989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797979"/>
                </a:solidFill>
              </a:rPr>
              <a:t>Workflow…</a:t>
            </a:r>
          </a:p>
        </p:txBody>
      </p:sp>
      <p:sp>
        <p:nvSpPr>
          <p:cNvPr id="7" name="Oval 6"/>
          <p:cNvSpPr/>
          <p:nvPr/>
        </p:nvSpPr>
        <p:spPr>
          <a:xfrm>
            <a:off x="4322369" y="3339850"/>
            <a:ext cx="633681" cy="633681"/>
          </a:xfrm>
          <a:prstGeom prst="ellipse">
            <a:avLst/>
          </a:prstGeom>
          <a:solidFill>
            <a:srgbClr val="91E0FE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394736" y="1265980"/>
            <a:ext cx="4357434" cy="1587131"/>
            <a:chOff x="1059476" y="997145"/>
            <a:chExt cx="4357434" cy="1587131"/>
          </a:xfrm>
        </p:grpSpPr>
        <p:sp>
          <p:nvSpPr>
            <p:cNvPr id="3" name="Oval 2"/>
            <p:cNvSpPr/>
            <p:nvPr/>
          </p:nvSpPr>
          <p:spPr>
            <a:xfrm>
              <a:off x="1059476" y="997145"/>
              <a:ext cx="1553869" cy="1553869"/>
            </a:xfrm>
            <a:prstGeom prst="ellipse">
              <a:avLst/>
            </a:prstGeom>
            <a:solidFill>
              <a:srgbClr val="45A4DA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690155" y="1432126"/>
              <a:ext cx="1152150" cy="1152150"/>
            </a:xfrm>
            <a:prstGeom prst="ellipse">
              <a:avLst/>
            </a:prstGeom>
            <a:solidFill>
              <a:srgbClr val="A7BAF5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210092" y="1592423"/>
              <a:ext cx="806505" cy="806505"/>
            </a:xfrm>
            <a:prstGeom prst="ellipse">
              <a:avLst/>
            </a:prstGeom>
            <a:solidFill>
              <a:srgbClr val="65EAF1">
                <a:alpha val="49804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4456786" y="1458005"/>
              <a:ext cx="960124" cy="960124"/>
            </a:xfrm>
            <a:prstGeom prst="ellipse">
              <a:avLst/>
            </a:prstGeom>
            <a:solidFill>
              <a:srgbClr val="53A0CC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611876" y="1381195"/>
              <a:ext cx="1113745" cy="1113745"/>
            </a:xfrm>
            <a:prstGeom prst="ellipse">
              <a:avLst/>
            </a:prstGeom>
            <a:solidFill>
              <a:srgbClr val="85A7EE">
                <a:alpha val="80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766965" y="1758271"/>
            <a:ext cx="4070930" cy="118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Workflow</a:t>
            </a:r>
          </a:p>
          <a:p>
            <a:pPr>
              <a:lnSpc>
                <a:spcPts val="1300"/>
              </a:lnSpc>
            </a:pPr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chemeClr val="bg1">
                      <a:alpha val="40000"/>
                    </a:schemeClr>
                  </a:outerShdw>
                </a:effectLst>
              </a:rPr>
              <a:t>…this is how we do it</a:t>
            </a:r>
          </a:p>
        </p:txBody>
      </p:sp>
      <p:sp>
        <p:nvSpPr>
          <p:cNvPr id="11" name="Isosceles Triangle 10"/>
          <p:cNvSpPr/>
          <p:nvPr/>
        </p:nvSpPr>
        <p:spPr>
          <a:xfrm rot="5400000">
            <a:off x="4531254" y="3519825"/>
            <a:ext cx="317528" cy="273731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98"/>
</p:tagLst>
</file>

<file path=ppt/theme/theme1.xml><?xml version="1.0" encoding="utf-8"?>
<a:theme xmlns:a="http://schemas.openxmlformats.org/drawingml/2006/main" name="Office Theme">
  <a:themeElements>
    <a:clrScheme name="Task1">
      <a:dk1>
        <a:srgbClr val="9FCEE6"/>
      </a:dk1>
      <a:lt1>
        <a:sysClr val="window" lastClr="FFFFFF"/>
      </a:lt1>
      <a:dk2>
        <a:srgbClr val="000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rysler Standard Theme Font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100" b="1" dirty="0" smtClean="0">
            <a:solidFill>
              <a:schemeClr val="tx2"/>
            </a:solidFill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Task1">
      <a:dk1>
        <a:srgbClr val="9FCEE6"/>
      </a:dk1>
      <a:lt1>
        <a:sysClr val="window" lastClr="FFFFFF"/>
      </a:lt1>
      <a:dk2>
        <a:srgbClr val="000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rysler Standard Theme Font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317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100" b="1" dirty="0" smtClean="0">
            <a:solidFill>
              <a:schemeClr val="tx2"/>
            </a:solidFill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</TotalTime>
  <Words>1471</Words>
  <Application>Microsoft Office PowerPoint</Application>
  <PresentationFormat>全屏显示(16:9)</PresentationFormat>
  <Paragraphs>224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Adobe Myungjo Std M</vt:lpstr>
      <vt:lpstr>微软雅黑</vt:lpstr>
      <vt:lpstr>Aharoni</vt:lpstr>
      <vt:lpstr>Andalus</vt:lpstr>
      <vt:lpstr>Arial</vt:lpstr>
      <vt:lpstr>Calibri</vt:lpstr>
      <vt:lpstr>Verdana</vt:lpstr>
      <vt:lpstr>Office Theme</vt:lpstr>
      <vt:lpstr>Custom Design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98</dc:title>
  <dc:creator>Michael Zhang</dc:creator>
  <cp:lastModifiedBy>微软用户</cp:lastModifiedBy>
  <cp:revision>298</cp:revision>
  <dcterms:created xsi:type="dcterms:W3CDTF">2006-08-16T00:00:00Z</dcterms:created>
  <dcterms:modified xsi:type="dcterms:W3CDTF">2017-08-28T05:37:04Z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2052-10.1.0.6479</vt:lpwstr>
  </property>
</Properties>
</file>