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64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E0FB6-8FD2-47F4-942D-0B8D00095550}"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2039-BC2C-4314-8339-7328B2695481}" type="slidenum">
              <a:rPr lang="en-US" smtClean="0"/>
              <a:t>‹#›</a:t>
            </a:fld>
            <a:endParaRPr lang="en-US"/>
          </a:p>
        </p:txBody>
      </p:sp>
    </p:spTree>
    <p:extLst>
      <p:ext uri="{BB962C8B-B14F-4D97-AF65-F5344CB8AC3E}">
        <p14:creationId xmlns:p14="http://schemas.microsoft.com/office/powerpoint/2010/main" val="7055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492AA-C698-45A3-92EF-BF98E8A10CDE}" type="slidenum">
              <a:rPr kumimoji="0" lang="en-GB"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371435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spTree>
    <p:extLst>
      <p:ext uri="{BB962C8B-B14F-4D97-AF65-F5344CB8AC3E}">
        <p14:creationId xmlns:p14="http://schemas.microsoft.com/office/powerpoint/2010/main" val="37084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5" name="Picture 4" descr="G:\ms&amp;l\Infosys\Sales connect 10 11 11\ppt frm cdr\2.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
            <a:ext cx="12192000" cy="6310293"/>
          </a:xfrm>
          <a:prstGeom prst="rect">
            <a:avLst/>
          </a:prstGeom>
          <a:noFill/>
        </p:spPr>
      </p:pic>
      <p:sp>
        <p:nvSpPr>
          <p:cNvPr id="2" name="Title 1"/>
          <p:cNvSpPr>
            <a:spLocks noGrp="1"/>
          </p:cNvSpPr>
          <p:nvPr>
            <p:ph type="title"/>
          </p:nvPr>
        </p:nvSpPr>
        <p:spPr>
          <a:xfrm>
            <a:off x="371408" y="-1"/>
            <a:ext cx="11881553" cy="599441"/>
          </a:xfrm>
        </p:spPr>
        <p:txBody>
          <a:bodyPr lIns="0" rIns="0" bIns="0"/>
          <a:lstStyle>
            <a:lvl1pPr>
              <a:defRPr sz="3733"/>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pPr>
              <a:defRPr/>
            </a:pPr>
            <a:fld id="{C4CB27F2-16A8-4A19-9A49-FC3C1D46B430}" type="slidenum">
              <a:rPr lang="en-GB" smtClean="0"/>
              <a:pPr>
                <a:defRPr/>
              </a:pPr>
              <a:t>‹#›</a:t>
            </a:fld>
            <a:endParaRPr lang="en-GB" dirty="0"/>
          </a:p>
        </p:txBody>
      </p:sp>
    </p:spTree>
    <p:extLst>
      <p:ext uri="{BB962C8B-B14F-4D97-AF65-F5344CB8AC3E}">
        <p14:creationId xmlns:p14="http://schemas.microsoft.com/office/powerpoint/2010/main" val="4237754533"/>
      </p:ext>
    </p:extLst>
  </p:cSld>
  <p:clrMapOvr>
    <a:masterClrMapping/>
  </p:clrMapOvr>
  <p:transition spd="slow" advClick="0" advTm="1000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0184" y="369888"/>
            <a:ext cx="10860616" cy="392112"/>
          </a:xfrm>
        </p:spPr>
        <p:txBody>
          <a:bodyPr/>
          <a:lstStyle/>
          <a:p>
            <a:r>
              <a:rPr lang="en-US"/>
              <a:t>Click to edit Master title style</a:t>
            </a:r>
          </a:p>
        </p:txBody>
      </p:sp>
      <p:sp>
        <p:nvSpPr>
          <p:cNvPr id="3" name="Text Placeholder 2"/>
          <p:cNvSpPr>
            <a:spLocks noGrp="1"/>
          </p:cNvSpPr>
          <p:nvPr>
            <p:ph type="body" sz="half" idx="1"/>
          </p:nvPr>
        </p:nvSpPr>
        <p:spPr>
          <a:xfrm>
            <a:off x="630767" y="914403"/>
            <a:ext cx="5348817" cy="5173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784" y="914403"/>
            <a:ext cx="5350933" cy="5173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2"/>
          </p:nvPr>
        </p:nvSpPr>
        <p:spPr>
          <a:xfrm>
            <a:off x="11444194" y="52654"/>
            <a:ext cx="246927" cy="242054"/>
          </a:xfr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30977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68153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667"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sz="667" dirty="0"/>
          </a:p>
          <a:p>
            <a:endParaRPr lang="en-US" sz="667"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8934"/>
            <a:ext cx="3352800" cy="411660"/>
          </a:xfrm>
          <a:prstGeom prst="rect">
            <a:avLst/>
          </a:prstGeom>
        </p:spPr>
      </p:pic>
    </p:spTree>
    <p:extLst>
      <p:ext uri="{BB962C8B-B14F-4D97-AF65-F5344CB8AC3E}">
        <p14:creationId xmlns:p14="http://schemas.microsoft.com/office/powerpoint/2010/main" val="145707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userDrawn="1"/>
        </p:nvGrpSpPr>
        <p:grpSpPr>
          <a:xfrm>
            <a:off x="1"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48508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005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22306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0260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6698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53375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18AB25E1-DB68-4E03-AE0C-D593F90802A8}" type="datetime1">
              <a:rPr lang="en-US" smtClean="0"/>
              <a:pPr/>
              <a:t>11/13/2020</a:t>
            </a:fld>
            <a:endParaRPr lang="en-US" dirty="0"/>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0" name="Straight Connector 9"/>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432800" y="6395991"/>
            <a:ext cx="3267456" cy="401181"/>
          </a:xfrm>
          <a:prstGeom prst="rect">
            <a:avLst/>
          </a:prstGeom>
        </p:spPr>
      </p:pic>
    </p:spTree>
    <p:extLst>
      <p:ext uri="{BB962C8B-B14F-4D97-AF65-F5344CB8AC3E}">
        <p14:creationId xmlns:p14="http://schemas.microsoft.com/office/powerpoint/2010/main" val="1328038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a:spLocks noChangeArrowheads="1"/>
          </p:cNvSpPr>
          <p:nvPr/>
        </p:nvSpPr>
        <p:spPr bwMode="auto">
          <a:xfrm>
            <a:off x="4422098" y="624245"/>
            <a:ext cx="7769902" cy="5700356"/>
          </a:xfrm>
          <a:prstGeom prst="rect">
            <a:avLst/>
          </a:prstGeom>
          <a:solidFill>
            <a:schemeClr val="bg1">
              <a:lumMod val="95000"/>
            </a:schemeClr>
          </a:solidFill>
          <a:ln w="12700" algn="ctr">
            <a:noFill/>
            <a:miter lim="800000"/>
            <a:headEnd/>
            <a:tailEnd/>
          </a:ln>
        </p:spPr>
        <p:txBody>
          <a:bodyPr lIns="122767" tIns="61384" rIns="122767" bIns="61384"/>
          <a:lstStyle/>
          <a:p>
            <a:pPr defTabSz="1219170" eaLnBrk="0" hangingPunct="0">
              <a:lnSpc>
                <a:spcPct val="150000"/>
              </a:lnSpc>
              <a:defRPr/>
            </a:pPr>
            <a:r>
              <a:rPr lang="en-US" sz="1600" b="1" u="sng" kern="1300" dirty="0">
                <a:solidFill>
                  <a:srgbClr val="6D6E71"/>
                </a:solidFill>
                <a:latin typeface="Calibri" pitchFamily="34" charset="0"/>
                <a:cs typeface="Calibri" pitchFamily="34" charset="0"/>
              </a:rPr>
              <a:t>Projects Summary:</a:t>
            </a:r>
            <a:endParaRPr lang="en-US" sz="1400" dirty="0">
              <a:solidFill>
                <a:srgbClr val="6D6E71"/>
              </a:solidFill>
              <a:latin typeface="Calibri"/>
              <a:ea typeface="宋体" panose="02010600030101010101" pitchFamily="2" charset="-122"/>
              <a:cs typeface="Calibri" pitchFamily="34" charset="0"/>
            </a:endParaRPr>
          </a:p>
          <a:p>
            <a:pPr marL="171450" indent="-171450" defTabSz="1219170" eaLnBrk="0" hangingPunct="0">
              <a:lnSpc>
                <a:spcPct val="150000"/>
              </a:lnSpc>
              <a:spcBef>
                <a:spcPct val="30000"/>
              </a:spcBef>
              <a:buFont typeface="Wingdings" panose="05000000000000000000" pitchFamily="2" charset="2"/>
              <a:buChar char="v"/>
              <a:defRPr/>
            </a:pPr>
            <a:r>
              <a:rPr lang="en-US" altLang="ja-JP" sz="1400" b="1" dirty="0">
                <a:ea typeface="MS PGothic" pitchFamily="34" charset="-128"/>
                <a:cs typeface="Arial" charset="0"/>
              </a:rPr>
              <a:t>Amigo Wallet</a:t>
            </a:r>
            <a:endParaRPr lang="en-US" altLang="ja-JP" sz="1300" b="1" dirty="0">
              <a:ea typeface="MS PGothic" pitchFamily="34" charset="-128"/>
              <a:cs typeface="Arial" charset="0"/>
            </a:endParaRPr>
          </a:p>
          <a:p>
            <a:pPr marL="285750" indent="-285750" algn="just">
              <a:lnSpc>
                <a:spcPct val="150000"/>
              </a:lnSpc>
              <a:spcBef>
                <a:spcPct val="30000"/>
              </a:spcBef>
              <a:buFont typeface="Wingdings" panose="05000000000000000000" pitchFamily="2" charset="2"/>
              <a:buChar char="§"/>
              <a:defRPr/>
            </a:pPr>
            <a:r>
              <a:rPr lang="en-US" sz="1400" b="1" dirty="0"/>
              <a:t>Description    :  </a:t>
            </a:r>
            <a:r>
              <a:rPr lang="en-US" sz="1400" dirty="0"/>
              <a:t>Amigo wallet is digital wallet which enables user to  manage their money , pay bills , make recharges send money to other users, save credit card or debit card for fast and secure transactions.. </a:t>
            </a:r>
            <a:endParaRPr lang="en-US" sz="1400" b="1" dirty="0"/>
          </a:p>
          <a:p>
            <a:pPr marL="285750" indent="-285750" algn="just">
              <a:lnSpc>
                <a:spcPct val="150000"/>
              </a:lnSpc>
              <a:spcBef>
                <a:spcPct val="30000"/>
              </a:spcBef>
              <a:buFont typeface="Wingdings" panose="05000000000000000000" pitchFamily="2" charset="2"/>
              <a:buChar char="§"/>
              <a:defRPr/>
            </a:pPr>
            <a:r>
              <a:rPr lang="en-US" altLang="ja-JP" sz="1400" b="1" dirty="0">
                <a:ea typeface="MS PGothic" pitchFamily="34" charset="-128"/>
                <a:cs typeface="Arial" charset="0"/>
              </a:rPr>
              <a:t>UI Technologies used</a:t>
            </a:r>
            <a:r>
              <a:rPr lang="en-US" altLang="ja-JP" sz="1400" dirty="0">
                <a:ea typeface="MS PGothic" pitchFamily="34" charset="-128"/>
                <a:cs typeface="Arial" charset="0"/>
              </a:rPr>
              <a:t>: React Js , Redux , Styled Component, Redux-Saga </a:t>
            </a:r>
          </a:p>
          <a:p>
            <a:pPr marL="285750" indent="-285750" algn="just">
              <a:lnSpc>
                <a:spcPct val="150000"/>
              </a:lnSpc>
              <a:spcBef>
                <a:spcPct val="30000"/>
              </a:spcBef>
              <a:buFont typeface="Wingdings" panose="05000000000000000000" pitchFamily="2" charset="2"/>
              <a:buChar char="§"/>
              <a:defRPr/>
            </a:pPr>
            <a:r>
              <a:rPr lang="en-US" altLang="ja-JP" sz="1400" b="1" dirty="0">
                <a:ea typeface="MS PGothic" pitchFamily="34" charset="-128"/>
                <a:cs typeface="Arial" charset="0"/>
              </a:rPr>
              <a:t>Backend</a:t>
            </a:r>
            <a:r>
              <a:rPr lang="en-US" altLang="ja-JP" sz="1400" dirty="0">
                <a:ea typeface="MS PGothic" pitchFamily="34" charset="-128"/>
                <a:cs typeface="Arial" charset="0"/>
              </a:rPr>
              <a:t>: Spring Boot, Spring Rest, Spring</a:t>
            </a:r>
          </a:p>
          <a:p>
            <a:pPr marL="285750" indent="-285750" algn="just">
              <a:lnSpc>
                <a:spcPct val="150000"/>
              </a:lnSpc>
              <a:spcBef>
                <a:spcPct val="30000"/>
              </a:spcBef>
              <a:buFont typeface="Wingdings" panose="05000000000000000000" pitchFamily="2" charset="2"/>
              <a:buChar char="§"/>
              <a:defRPr/>
            </a:pPr>
            <a:r>
              <a:rPr lang="en-US" sz="1400" dirty="0">
                <a:solidFill>
                  <a:schemeClr val="bg2">
                    <a:lumMod val="75000"/>
                  </a:schemeClr>
                </a:solidFill>
                <a:ea typeface="宋体" panose="02010600030101010101" pitchFamily="2" charset="-122"/>
                <a:cs typeface="Calibri" pitchFamily="34" charset="0"/>
              </a:rPr>
              <a:t>I worked as a Full stack developer and my responsibility was to </a:t>
            </a:r>
            <a:r>
              <a:rPr lang="en-US" sz="1400" dirty="0">
                <a:solidFill>
                  <a:schemeClr val="bg2">
                    <a:lumMod val="75000"/>
                  </a:schemeClr>
                </a:solidFill>
                <a:cs typeface="Arial" pitchFamily="34" charset="0"/>
              </a:rPr>
              <a:t>develop the complete frontend and connect it to the backend to make transaction module as well as to</a:t>
            </a:r>
            <a:r>
              <a:rPr lang="en-US" sz="1400" dirty="0">
                <a:solidFill>
                  <a:schemeClr val="bg2">
                    <a:lumMod val="75000"/>
                  </a:schemeClr>
                </a:solidFill>
                <a:ea typeface="宋体" panose="02010600030101010101" pitchFamily="2" charset="-122"/>
                <a:cs typeface="Calibri" pitchFamily="34" charset="0"/>
              </a:rPr>
              <a:t> attend daily project status meetings and to write unit test cases for different components in the project.</a:t>
            </a:r>
          </a:p>
          <a:p>
            <a:pPr marL="285750" indent="-285750" algn="just">
              <a:lnSpc>
                <a:spcPct val="150000"/>
              </a:lnSpc>
              <a:spcBef>
                <a:spcPct val="30000"/>
              </a:spcBef>
              <a:buFont typeface="Wingdings" panose="05000000000000000000" pitchFamily="2" charset="2"/>
              <a:buChar char="§"/>
              <a:defRPr/>
            </a:pPr>
            <a:endParaRPr lang="en-US" altLang="ja-JP" sz="1400" dirty="0">
              <a:ea typeface="MS PGothic" pitchFamily="34" charset="-128"/>
              <a:cs typeface="Arial" charset="0"/>
            </a:endParaRPr>
          </a:p>
          <a:p>
            <a:pPr defTabSz="1219170" eaLnBrk="0" hangingPunct="0">
              <a:defRPr/>
            </a:pPr>
            <a:r>
              <a:rPr lang="en-US" sz="1600" b="1" u="sng" kern="1300" dirty="0">
                <a:solidFill>
                  <a:srgbClr val="6D6E71"/>
                </a:solidFill>
                <a:latin typeface="Calibri" pitchFamily="34" charset="0"/>
                <a:cs typeface="Calibri" pitchFamily="34" charset="0"/>
              </a:rPr>
              <a:t>Key Strength : </a:t>
            </a:r>
            <a:endParaRPr lang="en-US" sz="1600" b="1" kern="1300" dirty="0">
              <a:solidFill>
                <a:srgbClr val="6D6E71"/>
              </a:solidFill>
              <a:latin typeface="Calibri" pitchFamily="34" charset="0"/>
              <a:cs typeface="Calibri" pitchFamily="34" charset="0"/>
            </a:endParaRPr>
          </a:p>
          <a:p>
            <a:pPr defTabSz="1219170" eaLnBrk="0" hangingPunct="0">
              <a:defRPr/>
            </a:pPr>
            <a:endParaRPr lang="en-US" sz="1400" b="1" kern="1300" dirty="0">
              <a:solidFill>
                <a:srgbClr val="6D6E71"/>
              </a:solidFill>
              <a:latin typeface="Calibri" pitchFamily="34" charset="0"/>
              <a:cs typeface="Calibri" pitchFamily="34" charset="0"/>
            </a:endParaRPr>
          </a:p>
          <a:p>
            <a:pPr marL="285750" indent="-285750" defTabSz="1219170" eaLnBrk="0" hangingPunct="0">
              <a:buFont typeface="Wingdings" panose="05000000000000000000" pitchFamily="2" charset="2"/>
              <a:buChar char="§"/>
              <a:defRPr/>
            </a:pPr>
            <a:r>
              <a:rPr lang="en-US" sz="1500" dirty="0">
                <a:solidFill>
                  <a:srgbClr val="6D6E71"/>
                </a:solidFill>
                <a:ea typeface="宋体" panose="02010600030101010101" pitchFamily="2" charset="-122"/>
                <a:cs typeface="Calibri" pitchFamily="34" charset="0"/>
              </a:rPr>
              <a:t>Hands-on experience in working with React, Redux, Redux-forms, Styled components, </a:t>
            </a:r>
          </a:p>
          <a:p>
            <a:pPr marL="285750" indent="-285750" defTabSz="1219170" eaLnBrk="0" hangingPunct="0">
              <a:buFont typeface="Wingdings" panose="05000000000000000000" pitchFamily="2" charset="2"/>
              <a:buChar char="§"/>
              <a:defRPr/>
            </a:pPr>
            <a:r>
              <a:rPr lang="en-US" sz="1500" dirty="0"/>
              <a:t>Experienced as part of an Agile team</a:t>
            </a:r>
            <a:endParaRPr lang="en-US" sz="1500" dirty="0">
              <a:solidFill>
                <a:srgbClr val="6D6E71"/>
              </a:solidFill>
              <a:ea typeface="宋体" panose="02010600030101010101" pitchFamily="2" charset="-122"/>
              <a:cs typeface="Calibri" pitchFamily="34" charset="0"/>
            </a:endParaRPr>
          </a:p>
          <a:p>
            <a:pPr marL="285750" indent="-285750" defTabSz="1219170" eaLnBrk="0" hangingPunct="0">
              <a:buFont typeface="Wingdings" panose="05000000000000000000" pitchFamily="2" charset="2"/>
              <a:buChar char="§"/>
              <a:defRPr/>
            </a:pPr>
            <a:r>
              <a:rPr lang="en-US" sz="1500" dirty="0">
                <a:solidFill>
                  <a:srgbClr val="6D6E71"/>
                </a:solidFill>
                <a:ea typeface="宋体" panose="02010600030101010101" pitchFamily="2" charset="-122"/>
                <a:cs typeface="Calibri" pitchFamily="34" charset="0"/>
              </a:rPr>
              <a:t>Good communication and team working skills.</a:t>
            </a:r>
          </a:p>
          <a:p>
            <a:pPr marL="285750" indent="-285750" defTabSz="1219170" eaLnBrk="0" hangingPunct="0">
              <a:buFont typeface="Wingdings" panose="05000000000000000000" pitchFamily="2" charset="2"/>
              <a:buChar char="§"/>
              <a:defRPr/>
            </a:pPr>
            <a:r>
              <a:rPr lang="en-US" sz="1500" dirty="0">
                <a:solidFill>
                  <a:srgbClr val="6D6E71"/>
                </a:solidFill>
                <a:ea typeface="宋体" panose="02010600030101010101" pitchFamily="2" charset="-122"/>
                <a:cs typeface="Calibri" pitchFamily="34" charset="0"/>
              </a:rPr>
              <a:t>Willing to learn and Flexible to work across technologies.</a:t>
            </a:r>
          </a:p>
          <a:p>
            <a:pPr marL="285750" indent="-285750" defTabSz="1219170" eaLnBrk="0" hangingPunct="0">
              <a:buFont typeface="Wingdings" panose="05000000000000000000" pitchFamily="2" charset="2"/>
              <a:buChar char="§"/>
              <a:defRPr/>
            </a:pPr>
            <a:endParaRPr lang="en-US" sz="1600" dirty="0">
              <a:solidFill>
                <a:srgbClr val="6D6E71"/>
              </a:solidFill>
              <a:ea typeface="宋体" panose="02010600030101010101" pitchFamily="2" charset="-122"/>
              <a:cs typeface="Calibri" pitchFamily="34" charset="0"/>
            </a:endParaRPr>
          </a:p>
          <a:p>
            <a:pPr algn="just">
              <a:lnSpc>
                <a:spcPct val="150000"/>
              </a:lnSpc>
              <a:spcBef>
                <a:spcPct val="30000"/>
              </a:spcBef>
              <a:defRPr/>
            </a:pPr>
            <a:endParaRPr lang="en-US" altLang="ja-JP" sz="1400" dirty="0">
              <a:ea typeface="MS PGothic" pitchFamily="34" charset="-128"/>
              <a:cs typeface="Arial" charset="0"/>
            </a:endParaRPr>
          </a:p>
          <a:p>
            <a:pPr algn="just">
              <a:spcBef>
                <a:spcPct val="30000"/>
              </a:spcBef>
              <a:defRPr/>
            </a:pPr>
            <a:endParaRPr lang="en-US" altLang="ja-JP" sz="1400" dirty="0">
              <a:ea typeface="MS PGothic" pitchFamily="34" charset="-128"/>
              <a:cs typeface="Arial" charset="0"/>
            </a:endParaRPr>
          </a:p>
          <a:p>
            <a:pPr marL="285750" indent="-285750" algn="just">
              <a:spcBef>
                <a:spcPct val="30000"/>
              </a:spcBef>
              <a:buFont typeface="Wingdings" panose="05000000000000000000" pitchFamily="2" charset="2"/>
              <a:buChar char="§"/>
              <a:defRPr/>
            </a:pPr>
            <a:endParaRPr lang="en-US" sz="1200" dirty="0">
              <a:solidFill>
                <a:srgbClr val="6D6E71"/>
              </a:solidFill>
              <a:latin typeface="Calibri"/>
              <a:ea typeface="宋体" panose="02010600030101010101" pitchFamily="2" charset="-122"/>
              <a:cs typeface="Calibri" pitchFamily="34" charset="0"/>
            </a:endParaRPr>
          </a:p>
          <a:p>
            <a:pPr defTabSz="1219170">
              <a:spcBef>
                <a:spcPct val="20000"/>
              </a:spcBef>
              <a:defRPr/>
            </a:pPr>
            <a:endParaRPr lang="en-US" sz="1200" b="1" u="sng" dirty="0">
              <a:solidFill>
                <a:srgbClr val="6D6E71"/>
              </a:solidFill>
              <a:latin typeface="Calibri"/>
            </a:endParaRPr>
          </a:p>
          <a:p>
            <a:pPr defTabSz="1219170">
              <a:spcBef>
                <a:spcPct val="20000"/>
              </a:spcBef>
              <a:defRPr/>
            </a:pPr>
            <a:endParaRPr lang="en-US" sz="1200" b="1" u="sng" dirty="0">
              <a:solidFill>
                <a:srgbClr val="6D6E71"/>
              </a:solidFill>
              <a:latin typeface="Calibri"/>
            </a:endParaRPr>
          </a:p>
        </p:txBody>
      </p:sp>
      <p:sp>
        <p:nvSpPr>
          <p:cNvPr id="3076" name="Rectangle 7"/>
          <p:cNvSpPr>
            <a:spLocks noChangeArrowheads="1"/>
          </p:cNvSpPr>
          <p:nvPr/>
        </p:nvSpPr>
        <p:spPr bwMode="auto">
          <a:xfrm>
            <a:off x="0" y="624245"/>
            <a:ext cx="4422098" cy="5700356"/>
          </a:xfrm>
          <a:prstGeom prst="rect">
            <a:avLst/>
          </a:prstGeom>
          <a:solidFill>
            <a:srgbClr val="0079BD"/>
          </a:solidFill>
          <a:ln w="12700" algn="ctr">
            <a:noFill/>
            <a:miter lim="800000"/>
            <a:headEnd/>
            <a:tailEnd/>
          </a:ln>
        </p:spPr>
        <p:txBody>
          <a:bodyPr lIns="182880" tIns="121920" rIns="182880" bIns="121920"/>
          <a:lstStyle/>
          <a:p>
            <a:pPr defTabSz="1219170" eaLnBrk="0" hangingPunct="0"/>
            <a:r>
              <a:rPr lang="en-US" sz="1600" b="1" u="sng" dirty="0">
                <a:solidFill>
                  <a:prstClr val="white"/>
                </a:solidFill>
                <a:latin typeface="Calibri" panose="020F0502020204030204" pitchFamily="34" charset="0"/>
                <a:cs typeface="Calibri" panose="020F0502020204030204" pitchFamily="34" charset="0"/>
              </a:rPr>
              <a:t>Summary:</a:t>
            </a:r>
            <a:r>
              <a:rPr lang="en-US" sz="1600" u="sng" dirty="0">
                <a:solidFill>
                  <a:prstClr val="white"/>
                </a:solidFill>
                <a:latin typeface="Calibri" panose="020F0502020204030204" pitchFamily="34" charset="0"/>
                <a:cs typeface="Calibri" panose="020F0502020204030204" pitchFamily="34" charset="0"/>
              </a:rPr>
              <a:t> </a:t>
            </a:r>
          </a:p>
          <a:p>
            <a:pPr defTabSz="1219170" eaLnBrk="0" hangingPunct="0"/>
            <a:endParaRPr lang="en-US" sz="1400" dirty="0">
              <a:solidFill>
                <a:prstClr val="white"/>
              </a:solidFill>
              <a:latin typeface="Calibri" panose="020F0502020204030204" pitchFamily="34" charset="0"/>
              <a:cs typeface="Calibri" panose="020F0502020204030204" pitchFamily="34" charset="0"/>
            </a:endParaRPr>
          </a:p>
          <a:p>
            <a:pPr marL="171450" indent="-171450" defTabSz="1219170" eaLnBrk="0" hangingPunct="0">
              <a:buFont typeface="Wingdings" panose="05000000000000000000" pitchFamily="2" charset="2"/>
              <a:buChar char="§"/>
            </a:pPr>
            <a:r>
              <a:rPr lang="en-US" altLang="ja-JP" sz="1400" dirty="0">
                <a:solidFill>
                  <a:schemeClr val="bg1"/>
                </a:solidFill>
              </a:rPr>
              <a:t>12 months of experience in UI.</a:t>
            </a:r>
            <a:endParaRPr lang="en-US" sz="1400" dirty="0">
              <a:solidFill>
                <a:prstClr val="white"/>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400" dirty="0">
                <a:solidFill>
                  <a:schemeClr val="bg1"/>
                </a:solidFill>
                <a:cs typeface="Calibri" pitchFamily="34" charset="0"/>
              </a:rPr>
              <a:t>Successfully completed stream training in Full-stack development  from Infosys with  Final Average 89% .</a:t>
            </a:r>
          </a:p>
          <a:p>
            <a:pPr marL="171450" indent="-171450">
              <a:buFont typeface="Wingdings" panose="05000000000000000000" pitchFamily="2" charset="2"/>
              <a:buChar char="§"/>
            </a:pPr>
            <a:r>
              <a:rPr lang="en-US" sz="1400" dirty="0">
                <a:solidFill>
                  <a:schemeClr val="bg1"/>
                </a:solidFill>
                <a:cs typeface="Calibri" pitchFamily="34" charset="0"/>
              </a:rPr>
              <a:t>Completed  Infosys </a:t>
            </a:r>
            <a:r>
              <a:rPr lang="en-US" sz="1400" b="1" dirty="0">
                <a:solidFill>
                  <a:schemeClr val="bg1"/>
                </a:solidFill>
                <a:cs typeface="Calibri" pitchFamily="34" charset="0"/>
              </a:rPr>
              <a:t>React</a:t>
            </a:r>
            <a:r>
              <a:rPr lang="en-US" sz="1400" dirty="0">
                <a:solidFill>
                  <a:schemeClr val="bg1"/>
                </a:solidFill>
                <a:cs typeface="Calibri" pitchFamily="34" charset="0"/>
              </a:rPr>
              <a:t> Professional Certification.</a:t>
            </a:r>
          </a:p>
          <a:p>
            <a:pPr marL="171450" indent="-171450">
              <a:buFont typeface="Wingdings" panose="05000000000000000000" pitchFamily="2" charset="2"/>
              <a:buChar char="§"/>
            </a:pPr>
            <a:r>
              <a:rPr lang="en-US" sz="1400" dirty="0">
                <a:solidFill>
                  <a:schemeClr val="bg1"/>
                </a:solidFill>
                <a:cs typeface="Calibri" pitchFamily="34" charset="0"/>
              </a:rPr>
              <a:t>Completed Hacker Rank React Certification. </a:t>
            </a:r>
          </a:p>
          <a:p>
            <a:pPr marL="171450" indent="-171450">
              <a:buFont typeface="Wingdings" panose="05000000000000000000" pitchFamily="2" charset="2"/>
              <a:buChar char="§"/>
            </a:pPr>
            <a:r>
              <a:rPr lang="en-US" sz="1400" dirty="0">
                <a:solidFill>
                  <a:schemeClr val="bg1"/>
                </a:solidFill>
                <a:cs typeface="Calibri" pitchFamily="34" charset="0"/>
              </a:rPr>
              <a:t>Completed Infosys Global </a:t>
            </a:r>
            <a:r>
              <a:rPr lang="en-US" sz="1400" b="1" dirty="0">
                <a:solidFill>
                  <a:schemeClr val="bg1"/>
                </a:solidFill>
                <a:cs typeface="Calibri" pitchFamily="34" charset="0"/>
              </a:rPr>
              <a:t>Agile</a:t>
            </a:r>
            <a:r>
              <a:rPr lang="en-US" sz="1400" dirty="0">
                <a:solidFill>
                  <a:schemeClr val="bg1"/>
                </a:solidFill>
                <a:cs typeface="Calibri" pitchFamily="34" charset="0"/>
              </a:rPr>
              <a:t> Developer Certification. </a:t>
            </a:r>
          </a:p>
          <a:p>
            <a:pPr marL="171450" indent="-171450">
              <a:buFont typeface="Wingdings" panose="05000000000000000000" pitchFamily="2" charset="2"/>
              <a:buChar char="§"/>
            </a:pPr>
            <a:r>
              <a:rPr lang="en-US" sz="1400" dirty="0">
                <a:solidFill>
                  <a:schemeClr val="bg1"/>
                </a:solidFill>
                <a:cs typeface="Calibri" pitchFamily="34" charset="0"/>
              </a:rPr>
              <a:t>Completed Infosys Certified Front-End Web Developer -101 Certification.</a:t>
            </a:r>
          </a:p>
          <a:p>
            <a:pPr marL="171450" indent="-171450">
              <a:buFont typeface="Wingdings" panose="05000000000000000000" pitchFamily="2" charset="2"/>
              <a:buChar char="§"/>
            </a:pPr>
            <a:r>
              <a:rPr lang="en-US" sz="1400" dirty="0">
                <a:solidFill>
                  <a:schemeClr val="bg1"/>
                </a:solidFill>
                <a:cs typeface="Calibri" pitchFamily="34" charset="0"/>
              </a:rPr>
              <a:t>Completed Infosys Certified </a:t>
            </a:r>
            <a:r>
              <a:rPr lang="en-US" sz="1400" b="1" dirty="0">
                <a:solidFill>
                  <a:schemeClr val="bg1"/>
                </a:solidFill>
                <a:cs typeface="Calibri" pitchFamily="34" charset="0"/>
              </a:rPr>
              <a:t>JavaScript</a:t>
            </a:r>
            <a:r>
              <a:rPr lang="en-US" sz="1400" dirty="0">
                <a:solidFill>
                  <a:schemeClr val="bg1"/>
                </a:solidFill>
                <a:cs typeface="Calibri" pitchFamily="34" charset="0"/>
              </a:rPr>
              <a:t> Certification.</a:t>
            </a:r>
          </a:p>
          <a:p>
            <a:pPr defTabSz="1141142">
              <a:defRPr/>
            </a:pPr>
            <a:endParaRPr lang="en-US" sz="1400" kern="0" dirty="0">
              <a:solidFill>
                <a:prstClr val="white"/>
              </a:solidFill>
              <a:latin typeface="Calibri" panose="020F0502020204030204" pitchFamily="34" charset="0"/>
            </a:endParaRPr>
          </a:p>
          <a:p>
            <a:pPr defTabSz="1219110" eaLnBrk="0" hangingPunct="0">
              <a:spcAft>
                <a:spcPct val="10000"/>
              </a:spcAft>
              <a:buSzPct val="80000"/>
            </a:pPr>
            <a:r>
              <a:rPr lang="en-US" sz="1600" b="1" u="sng" dirty="0">
                <a:solidFill>
                  <a:prstClr val="white"/>
                </a:solidFill>
                <a:cs typeface="Arial" pitchFamily="34" charset="0"/>
              </a:rPr>
              <a:t>Technical  Skills: </a:t>
            </a:r>
          </a:p>
          <a:p>
            <a:pPr algn="just" eaLnBrk="0" hangingPunct="0">
              <a:spcBef>
                <a:spcPct val="50000"/>
              </a:spcBef>
              <a:defRPr/>
            </a:pPr>
            <a:r>
              <a:rPr lang="en-US" altLang="ja-JP" sz="1600" dirty="0">
                <a:solidFill>
                  <a:schemeClr val="bg1"/>
                </a:solidFill>
                <a:ea typeface="HGPｺﾞｼｯｸE" pitchFamily="50" charset="-128"/>
                <a:cs typeface="Arial" charset="0"/>
              </a:rPr>
              <a:t>Frontend    :    </a:t>
            </a:r>
            <a:r>
              <a:rPr lang="en-US" altLang="ja-JP" sz="1600" dirty="0">
                <a:solidFill>
                  <a:schemeClr val="bg1"/>
                </a:solidFill>
                <a:ea typeface="MS PGothic" pitchFamily="34" charset="-128"/>
                <a:cs typeface="Arial" charset="0"/>
              </a:rPr>
              <a:t>HTML5, CSS, Bootstrap, ReactJs,	      Redux, Styled Component</a:t>
            </a:r>
          </a:p>
          <a:p>
            <a:pPr algn="just" eaLnBrk="0" hangingPunct="0">
              <a:spcBef>
                <a:spcPct val="50000"/>
              </a:spcBef>
              <a:defRPr/>
            </a:pPr>
            <a:r>
              <a:rPr lang="en-US" altLang="ja-JP" sz="1600" dirty="0">
                <a:solidFill>
                  <a:schemeClr val="bg1"/>
                </a:solidFill>
                <a:ea typeface="ＭＳ Ｐゴシック" pitchFamily="1" charset="-128"/>
              </a:rPr>
              <a:t>Backend                  :   Spring , Spring Boot</a:t>
            </a:r>
          </a:p>
          <a:p>
            <a:pPr algn="just" eaLnBrk="0" hangingPunct="0">
              <a:spcBef>
                <a:spcPct val="50000"/>
              </a:spcBef>
              <a:defRPr/>
            </a:pPr>
            <a:r>
              <a:rPr lang="en-US" altLang="ja-JP" sz="1600" dirty="0">
                <a:solidFill>
                  <a:schemeClr val="bg1"/>
                </a:solidFill>
                <a:ea typeface="ＭＳ Ｐゴシック" pitchFamily="1" charset="-128"/>
              </a:rPr>
              <a:t>IDEs	              :  Visual Studio Code, Eclipse</a:t>
            </a:r>
          </a:p>
          <a:p>
            <a:pPr algn="just" eaLnBrk="0" hangingPunct="0">
              <a:spcBef>
                <a:spcPct val="50000"/>
              </a:spcBef>
              <a:defRPr/>
            </a:pPr>
            <a:r>
              <a:rPr lang="en-US" altLang="ja-JP" sz="1600" dirty="0">
                <a:solidFill>
                  <a:schemeClr val="bg1"/>
                </a:solidFill>
                <a:ea typeface="ＭＳ Ｐゴシック" pitchFamily="1" charset="-128"/>
              </a:rPr>
              <a:t>Languages              :   Java, Python, JavaScript</a:t>
            </a:r>
          </a:p>
          <a:p>
            <a:pPr algn="just" eaLnBrk="0" hangingPunct="0">
              <a:spcBef>
                <a:spcPct val="50000"/>
              </a:spcBef>
              <a:defRPr/>
            </a:pPr>
            <a:r>
              <a:rPr lang="en-US" sz="1600" dirty="0">
                <a:solidFill>
                  <a:schemeClr val="bg1"/>
                </a:solidFill>
                <a:ea typeface="ＭＳ Ｐゴシック" pitchFamily="1" charset="-128"/>
                <a:sym typeface="Wingdings" pitchFamily="2" charset="2"/>
              </a:rPr>
              <a:t>Version Control     :    Git</a:t>
            </a:r>
          </a:p>
          <a:p>
            <a:pPr algn="just" eaLnBrk="0" hangingPunct="0">
              <a:spcBef>
                <a:spcPct val="50000"/>
              </a:spcBef>
              <a:defRPr/>
            </a:pPr>
            <a:endParaRPr lang="en-US" sz="1400" b="1" u="sng" dirty="0">
              <a:solidFill>
                <a:prstClr val="white"/>
              </a:solidFill>
              <a:latin typeface="Calibri"/>
            </a:endParaRPr>
          </a:p>
          <a:p>
            <a:pPr defTabSz="1219170" eaLnBrk="0" hangingPunct="0">
              <a:defRPr/>
            </a:pPr>
            <a:endParaRPr lang="en-US" sz="1300" dirty="0">
              <a:solidFill>
                <a:prstClr val="white"/>
              </a:solidFill>
              <a:latin typeface="Calibri" pitchFamily="34" charset="0"/>
            </a:endParaRPr>
          </a:p>
          <a:p>
            <a:pPr defTabSz="1219170" eaLnBrk="0" hangingPunct="0">
              <a:defRPr/>
            </a:pPr>
            <a:endParaRPr lang="en-US" sz="1467" dirty="0">
              <a:solidFill>
                <a:prstClr val="white"/>
              </a:solidFill>
              <a:latin typeface="Calibri" pitchFamily="34" charset="0"/>
            </a:endParaRPr>
          </a:p>
        </p:txBody>
      </p:sp>
      <p:sp>
        <p:nvSpPr>
          <p:cNvPr id="6" name="Slide Number Placeholder 4"/>
          <p:cNvSpPr>
            <a:spLocks noGrp="1"/>
          </p:cNvSpPr>
          <p:nvPr>
            <p:ph type="sldNum" sz="quarter" idx="12"/>
          </p:nvPr>
        </p:nvSpPr>
        <p:spPr>
          <a:xfrm>
            <a:off x="11501901" y="52654"/>
            <a:ext cx="131511" cy="242054"/>
          </a:xfrm>
        </p:spPr>
        <p:txBody>
          <a:bodyPr/>
          <a:lstStyle/>
          <a:p>
            <a:pPr defTabSz="1219170"/>
            <a:fld id="{F828C9C5-48AC-485A-8FB2-7EEE7EFD97C1}" type="slidenum">
              <a:rPr lang="en-US">
                <a:solidFill>
                  <a:srgbClr val="6D6E71"/>
                </a:solidFill>
              </a:rPr>
              <a:pPr defTabSz="1219170"/>
              <a:t>1</a:t>
            </a:fld>
            <a:endParaRPr lang="en-US" dirty="0">
              <a:solidFill>
                <a:srgbClr val="6D6E71"/>
              </a:solidFill>
            </a:endParaRPr>
          </a:p>
        </p:txBody>
      </p:sp>
      <p:sp>
        <p:nvSpPr>
          <p:cNvPr id="3" name="Title 2">
            <a:extLst>
              <a:ext uri="{FF2B5EF4-FFF2-40B4-BE49-F238E27FC236}">
                <a16:creationId xmlns:a16="http://schemas.microsoft.com/office/drawing/2014/main" id="{5525678B-7B60-4F72-9400-90E69D0DF1E5}"/>
              </a:ext>
            </a:extLst>
          </p:cNvPr>
          <p:cNvSpPr>
            <a:spLocks noGrp="1"/>
          </p:cNvSpPr>
          <p:nvPr>
            <p:ph type="title"/>
          </p:nvPr>
        </p:nvSpPr>
        <p:spPr>
          <a:xfrm>
            <a:off x="110519" y="173681"/>
            <a:ext cx="10860616" cy="392112"/>
          </a:xfrm>
        </p:spPr>
        <p:txBody>
          <a:bodyPr>
            <a:noAutofit/>
          </a:bodyPr>
          <a:lstStyle/>
          <a:p>
            <a:r>
              <a:rPr lang="en-US" sz="2400" dirty="0"/>
              <a:t>Alish Palasara – UI Developer</a:t>
            </a:r>
          </a:p>
        </p:txBody>
      </p:sp>
    </p:spTree>
    <p:extLst>
      <p:ext uri="{BB962C8B-B14F-4D97-AF65-F5344CB8AC3E}">
        <p14:creationId xmlns:p14="http://schemas.microsoft.com/office/powerpoint/2010/main" val="3322099543"/>
      </p:ext>
    </p:extLst>
  </p:cSld>
  <p:clrMapOvr>
    <a:masterClrMapping/>
  </p:clrMapOvr>
</p:sld>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265</Words>
  <Application>Microsoft Office PowerPoint</Application>
  <PresentationFormat>Widescreen</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1_Office Theme</vt:lpstr>
      <vt:lpstr>Alish Palasara – UI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Uke</dc:creator>
  <cp:lastModifiedBy>Alish Palasara</cp:lastModifiedBy>
  <cp:revision>42</cp:revision>
  <dcterms:created xsi:type="dcterms:W3CDTF">2020-10-01T04:43:41Z</dcterms:created>
  <dcterms:modified xsi:type="dcterms:W3CDTF">2020-11-13T09:08:17Z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Amit.Uke@ad.infosys.com</vt:lpwstr>
  </property>
  <property fmtid="{D5CDD505-2E9C-101B-9397-08002B2CF9AE}" pid="5" name="MSIP_Label_be4b3411-284d-4d31-bd4f-bc13ef7f1fd6_SetDate">
    <vt:lpwstr>2020-10-01T04:50:10.1632504Z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e32c00f9-2ae7-42c2-b50a-74b9c2766871</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Amit.Uke@ad.infosys.com</vt:lpwstr>
  </property>
  <property fmtid="{D5CDD505-2E9C-101B-9397-08002B2CF9AE}" pid="13" name="MSIP_Label_a0819fa7-4367-4500-ba88-dd630d977609_SetDate">
    <vt:lpwstr>2020-10-01T04:50:10.1632504Z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e32c00f9-2ae7-42c2-b50a-74b9c2766871</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