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f27c523f8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f27c523f8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f27c523f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f27c523f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f27c523f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f27c523f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27c523f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27c523f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27c523f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f27c523f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f27c523f8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f27c523f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f27c523f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f27c523f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27c523f8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27c523f8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27c523f8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27c523f8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1125" y="1751700"/>
            <a:ext cx="8520600" cy="16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АНАЛИЗ ПОВЕДЕНИЯ СИСТЕМЫ С ИСПОЛЬЗОВАНИЕМ КОНТЕКСТНЫХ ДИАГРАММ (DFD)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1125" y="2868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Автосалон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03000" y="38542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Гурьева Наталья, Кустова Екатерина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K3243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100" y="1335907"/>
            <a:ext cx="5037800" cy="28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81450"/>
            <a:ext cx="8520600" cy="18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Фирма “ООО Развалюхи” получила заказ на разработку АИС (по заданной предметной области). Необходимо выполнить 1 этап проектирования: провести анализ функционального поведения системы (фаза анализа). При построении модели системы необходимо использовать методологию контекстных диаграмм (DFD).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назначения ИС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05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 оптимизирует и наглядно демонстрирует поведение системы - отображает сущности и реализуемые процессы.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контексте работы автосалона </a:t>
            </a:r>
            <a:r>
              <a:rPr lang="ru"/>
              <a:t>“ООО Развалюхи” ИС помогает выделить роль каждого работника фирмы, выполняемые ими обязанности и передаваемые данные на каждом этапе процесса, а также позволяет автоматизировать процессы.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процесс, внешние сущности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Основной процесс нашей системы, который она призвана обеспечить - продажа автомобилей. Он состоит из нескольких этапов, которые будут подробно рассмотрены позднее.</a:t>
            </a:r>
            <a:br>
              <a:rPr lang="ru"/>
            </a:br>
            <a:br>
              <a:rPr lang="ru"/>
            </a:br>
            <a:r>
              <a:rPr lang="ru"/>
              <a:t>Внешними сущностями, т. е. приемниками/передатчиками информации, можно назвать сотрудников автосалона (главного менеджера, продавца, администратора), а также клиента и поставщика (фирму “Fronton”).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3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для внешних сущностей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863550"/>
            <a:ext cx="8520600" cy="4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/>
              <a:t>Главный менеджер передаёт: </a:t>
            </a:r>
            <a:r>
              <a:rPr lang="ru" sz="1400"/>
              <a:t>запросы финансовых данных и информации по продавцу, заданную минимальную цену; </a:t>
            </a:r>
            <a:r>
              <a:rPr lang="ru" sz="1400" u="sng"/>
              <a:t>принимает: </a:t>
            </a:r>
            <a:r>
              <a:rPr lang="ru" sz="1400"/>
              <a:t>финансовые данные и информацию по продавцу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u="sng"/>
              <a:t>Продавец передаёт: </a:t>
            </a:r>
            <a:r>
              <a:rPr lang="ru" sz="1400"/>
              <a:t>запросы минимальной цены и информации о машинах; </a:t>
            </a:r>
            <a:r>
              <a:rPr lang="ru" sz="1400" u="sng"/>
              <a:t>принимает: </a:t>
            </a:r>
            <a:r>
              <a:rPr lang="ru" sz="1400"/>
              <a:t>минимальную цену и информацию о машинах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u="sng"/>
              <a:t>Администратор передаёт: </a:t>
            </a:r>
            <a:r>
              <a:rPr lang="ru" sz="1400"/>
              <a:t>запрос информации о машине, клиенте и продавце, счёт, запрос на приобретение автомобиля; </a:t>
            </a:r>
            <a:r>
              <a:rPr lang="ru" sz="1400" u="sng"/>
              <a:t>принимает </a:t>
            </a:r>
            <a:r>
              <a:rPr lang="ru" sz="1400"/>
              <a:t>информацию о машине, клиенте и продавце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u="sng"/>
              <a:t>Поставщик передаёт: </a:t>
            </a:r>
            <a:r>
              <a:rPr lang="ru" sz="1400"/>
              <a:t>информацию о машинах, подтверждение запроса на приобретение, обязательство по предоставлению товара; </a:t>
            </a:r>
            <a:r>
              <a:rPr lang="ru" sz="1400" u="sng"/>
              <a:t>принимает </a:t>
            </a:r>
            <a:r>
              <a:rPr lang="ru" sz="1400"/>
              <a:t>запросы на информацию о машинах и приобретение товара, а также счёт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u="sng"/>
              <a:t>Клиент передаёт</a:t>
            </a:r>
            <a:r>
              <a:rPr lang="ru" sz="1400"/>
              <a:t> информацию о себе, запрос информации о машинах, запрос на приобретение и оплату по счёту, </a:t>
            </a:r>
            <a:r>
              <a:rPr lang="ru" sz="1400" u="sng"/>
              <a:t>принимает</a:t>
            </a:r>
            <a:r>
              <a:rPr lang="ru" sz="1400"/>
              <a:t> информацию о машинах и обязательство компании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Контекстная диаграмма нулевого уровня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288" y="1130550"/>
            <a:ext cx="71834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3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событий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655150"/>
            <a:ext cx="4053000" cy="4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Задание минимальной цены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воздействия: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ru" sz="1200"/>
              <a:t>запрос минимальной цены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ru" sz="1200"/>
              <a:t>минимальная цена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реакции: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ru" sz="1200"/>
              <a:t>минимальная цена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Предоставление информации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воздействия: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ru" sz="1200"/>
              <a:t>запрос информации о машинах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ru" sz="1200"/>
              <a:t>минимальная цена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ru" sz="1200"/>
              <a:t>информация о машинах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реакции: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ru" sz="1200"/>
              <a:t>информация о машинах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Составление контракта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воздействия: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ru" sz="1200"/>
              <a:t>информация о клиенте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ru" sz="1200"/>
              <a:t>запрос информации о клиенте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ru" sz="1200"/>
              <a:t>запрос на приобретение машины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реакции: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ru" sz="1200"/>
              <a:t>данные контракта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ru" sz="1200"/>
              <a:t>информация о клиенте</a:t>
            </a:r>
            <a:endParaRPr sz="1200"/>
          </a:p>
        </p:txBody>
      </p:sp>
      <p:sp>
        <p:nvSpPr>
          <p:cNvPr id="93" name="Google Shape;93;p19"/>
          <p:cNvSpPr txBox="1"/>
          <p:nvPr/>
        </p:nvSpPr>
        <p:spPr>
          <a:xfrm>
            <a:off x="4834625" y="708875"/>
            <a:ext cx="3997800" cy="4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</a:pPr>
            <a:r>
              <a:rPr lang="ru" sz="1200">
                <a:solidFill>
                  <a:srgbClr val="999999"/>
                </a:solidFill>
              </a:rPr>
              <a:t>Выписывание счёта</a:t>
            </a:r>
            <a:endParaRPr sz="1200">
              <a:solidFill>
                <a:srgbClr val="99999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</a:pPr>
            <a:r>
              <a:rPr lang="ru" sz="1200">
                <a:solidFill>
                  <a:srgbClr val="999999"/>
                </a:solidFill>
              </a:rPr>
              <a:t>воздействия:</a:t>
            </a:r>
            <a:endParaRPr sz="1200">
              <a:solidFill>
                <a:srgbClr val="999999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</a:pPr>
            <a:r>
              <a:rPr lang="ru" sz="1200">
                <a:solidFill>
                  <a:srgbClr val="999999"/>
                </a:solidFill>
              </a:rPr>
              <a:t>выписка счёта</a:t>
            </a:r>
            <a:endParaRPr sz="1200">
              <a:solidFill>
                <a:srgbClr val="999999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</a:pPr>
            <a:r>
              <a:rPr lang="ru" sz="1200">
                <a:solidFill>
                  <a:srgbClr val="999999"/>
                </a:solidFill>
              </a:rPr>
              <a:t>оплата счёта</a:t>
            </a:r>
            <a:endParaRPr sz="1200">
              <a:solidFill>
                <a:srgbClr val="999999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</a:pPr>
            <a:r>
              <a:rPr lang="ru" sz="1200">
                <a:solidFill>
                  <a:srgbClr val="999999"/>
                </a:solidFill>
              </a:rPr>
              <a:t>данные контракта</a:t>
            </a:r>
            <a:endParaRPr sz="1200">
              <a:solidFill>
                <a:srgbClr val="99999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</a:pPr>
            <a:r>
              <a:rPr lang="ru" sz="1200">
                <a:solidFill>
                  <a:srgbClr val="999999"/>
                </a:solidFill>
              </a:rPr>
              <a:t>реакции:</a:t>
            </a:r>
            <a:endParaRPr sz="1200">
              <a:solidFill>
                <a:srgbClr val="999999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</a:pPr>
            <a:r>
              <a:rPr lang="ru" sz="1200">
                <a:solidFill>
                  <a:srgbClr val="999999"/>
                </a:solidFill>
              </a:rPr>
              <a:t>платёж</a:t>
            </a:r>
            <a:endParaRPr sz="1200">
              <a:solidFill>
                <a:srgbClr val="999999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</a:pPr>
            <a:r>
              <a:rPr lang="ru" sz="1200">
                <a:solidFill>
                  <a:srgbClr val="999999"/>
                </a:solidFill>
              </a:rPr>
              <a:t>запрос на приобретение автомобиля</a:t>
            </a:r>
            <a:endParaRPr sz="1200">
              <a:solidFill>
                <a:srgbClr val="99999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</a:pPr>
            <a:r>
              <a:rPr lang="ru" sz="1200">
                <a:solidFill>
                  <a:srgbClr val="999999"/>
                </a:solidFill>
              </a:rPr>
              <a:t>Подтверждение заказа</a:t>
            </a:r>
            <a:endParaRPr sz="1200">
              <a:solidFill>
                <a:srgbClr val="99999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</a:pPr>
            <a:r>
              <a:rPr lang="ru" sz="1200">
                <a:solidFill>
                  <a:srgbClr val="999999"/>
                </a:solidFill>
              </a:rPr>
              <a:t>воздействия:</a:t>
            </a:r>
            <a:endParaRPr sz="1200">
              <a:solidFill>
                <a:srgbClr val="999999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</a:pPr>
            <a:r>
              <a:rPr lang="ru" sz="1200">
                <a:solidFill>
                  <a:srgbClr val="999999"/>
                </a:solidFill>
              </a:rPr>
              <a:t>подтверждения заказа. обязательства предоставить товар</a:t>
            </a:r>
            <a:endParaRPr sz="1200">
              <a:solidFill>
                <a:srgbClr val="999999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</a:pPr>
            <a:r>
              <a:rPr lang="ru" sz="1200">
                <a:solidFill>
                  <a:srgbClr val="999999"/>
                </a:solidFill>
              </a:rPr>
              <a:t>реакции:</a:t>
            </a:r>
            <a:endParaRPr sz="1200">
              <a:solidFill>
                <a:srgbClr val="999999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</a:pPr>
            <a:r>
              <a:rPr lang="ru" sz="1200">
                <a:solidFill>
                  <a:srgbClr val="999999"/>
                </a:solidFill>
              </a:rPr>
              <a:t>информация о продавце и его сделках</a:t>
            </a:r>
            <a:endParaRPr sz="1200">
              <a:solidFill>
                <a:srgbClr val="999999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</a:pPr>
            <a:r>
              <a:rPr lang="ru" sz="1200">
                <a:solidFill>
                  <a:srgbClr val="999999"/>
                </a:solidFill>
              </a:rPr>
              <a:t>подтверждения заказа. обязательства предоставить товар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37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Детализированная контекстная диаграмма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375" y="1107825"/>
            <a:ext cx="6647748" cy="368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408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Использование контекстных диаграмм позволило построить модель системы для автосалона и провести анализ функционального поведения системы путём выделения сущностей и процессов, построения контекстной диаграммы нулевого уровня и детализированной контекстной диаграммы.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