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4" r:id="rId34"/>
    <p:sldId id="289" r:id="rId35"/>
    <p:sldId id="295" r:id="rId36"/>
    <p:sldId id="290" r:id="rId37"/>
    <p:sldId id="296" r:id="rId38"/>
    <p:sldId id="291" r:id="rId39"/>
    <p:sldId id="297" r:id="rId40"/>
    <p:sldId id="292" r:id="rId41"/>
    <p:sldId id="298" r:id="rId42"/>
    <p:sldId id="293"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2344-75E6-452D-8F35-0937D6B26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410FF1-638F-44ED-ADC1-94582D267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52D43A-834B-4D69-8ED3-E91818AEED65}"/>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1A9E6387-FE22-4EBA-AC52-415D8DAB5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400C4-A639-4076-9F22-54A3D44575B1}"/>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193765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4C5C-02D6-44FD-B94B-C8A7B7A556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BABAC-98B9-465F-A894-321DC517F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916270-3BD0-4632-87F7-7EC9FB00E05B}"/>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109E6AD6-746A-46D5-A3EE-91CFD19C0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CFAFE-8831-4E04-8235-108A3141D5D9}"/>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2996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AEFBC-29C4-45E2-B635-D5BCB6076F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4663A-A836-4695-AA2C-3F98DDADA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BB3CC-967B-4715-8999-A1BB8AEDFB2C}"/>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E2DD04FE-858D-40BB-8BEF-83E59A519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A9B32-925D-4903-B7DF-33D79FAC9F89}"/>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20505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713B-813C-45D1-B39A-1B2721DCE9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AD9BA9-1D32-4F0C-85FD-DE87EE167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ADE2D-1F1B-4FDB-8720-9A8A49CCB87A}"/>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EB4EB621-35D3-4F81-8D96-42AC10097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98E1F-0D3A-452A-A1AD-0E41DAD99053}"/>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369260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A7FF-AB85-44CF-B09D-9D15BFB07B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0D892F-2052-4160-A7F8-AE21CCE2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6862E-ABE7-4824-BF4C-C666B4C06337}"/>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E4412BA0-8B42-4D2A-B150-DC79ED266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BAD95-FF3B-4320-91F2-4CB580FDE9C0}"/>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330589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7B4E-B502-475D-B629-1DA8CBB96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8FE427-3852-4AF8-9506-675F91070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A10A6-FDFE-4048-AEEA-44B694290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ACC517-7B70-499D-8F13-5EB212E54EB7}"/>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6" name="Footer Placeholder 5">
            <a:extLst>
              <a:ext uri="{FF2B5EF4-FFF2-40B4-BE49-F238E27FC236}">
                <a16:creationId xmlns:a16="http://schemas.microsoft.com/office/drawing/2014/main" id="{3E1FA551-22B7-420A-866F-0ADC1596B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5F23DA-125A-485A-88F7-302D184594BC}"/>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290817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0425-5D59-4666-BECE-42C59DEE6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9A7DD-4BC5-4C83-8CBC-2EF437763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2DC26-7D78-46BE-A42C-898E5FCBE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6950D0-D161-4555-B07F-A1F1EA161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B6CFC-EF2E-4734-AD89-D1CA089413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B79A1C-84E6-4261-B1B1-AD7E58531784}"/>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8" name="Footer Placeholder 7">
            <a:extLst>
              <a:ext uri="{FF2B5EF4-FFF2-40B4-BE49-F238E27FC236}">
                <a16:creationId xmlns:a16="http://schemas.microsoft.com/office/drawing/2014/main" id="{3B1344C1-9572-459C-930E-F7CDB6C9A5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3E7F6E-F6D2-4353-AED5-C0F11CF99F23}"/>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380769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AF00-28E8-419B-89C0-EAF1420C7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9CB9D5-EBA1-43E5-909A-CF17624C1714}"/>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4" name="Footer Placeholder 3">
            <a:extLst>
              <a:ext uri="{FF2B5EF4-FFF2-40B4-BE49-F238E27FC236}">
                <a16:creationId xmlns:a16="http://schemas.microsoft.com/office/drawing/2014/main" id="{3C6E0140-2098-4562-84CB-C75C54A2D6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BBC481-8C1E-4F90-9441-7C9A4BEC18B8}"/>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56128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51D85-3156-49B4-A8E5-CD1045094899}"/>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3" name="Footer Placeholder 2">
            <a:extLst>
              <a:ext uri="{FF2B5EF4-FFF2-40B4-BE49-F238E27FC236}">
                <a16:creationId xmlns:a16="http://schemas.microsoft.com/office/drawing/2014/main" id="{D5184681-0C8F-4F56-88B7-C135C8275C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BFCF4C-EA56-45DA-9566-D9F31A73D178}"/>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173950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D707-1E87-42C7-B9AE-07C9B039D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2C1B8-E57C-41A5-A1AE-3F1EF25D7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A0EA3F-100F-4FF6-AB17-DAE30A9AA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A66C8-886F-4D4B-BCF7-7F2E3EB34F83}"/>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6" name="Footer Placeholder 5">
            <a:extLst>
              <a:ext uri="{FF2B5EF4-FFF2-40B4-BE49-F238E27FC236}">
                <a16:creationId xmlns:a16="http://schemas.microsoft.com/office/drawing/2014/main" id="{E4D972C9-F006-4535-8719-65F0E6826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21D2FB-C0B4-4508-8C52-28676A634815}"/>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261539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95F6-E777-4815-9D75-9CF8052DA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B6693-A576-4F35-B3C7-944D09C5F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5C1363-295D-499D-8C04-D99DD25A3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20796-B1D2-4D4E-9882-56913923A090}"/>
              </a:ext>
            </a:extLst>
          </p:cNvPr>
          <p:cNvSpPr>
            <a:spLocks noGrp="1"/>
          </p:cNvSpPr>
          <p:nvPr>
            <p:ph type="dt" sz="half" idx="10"/>
          </p:nvPr>
        </p:nvSpPr>
        <p:spPr/>
        <p:txBody>
          <a:bodyPr/>
          <a:lstStyle/>
          <a:p>
            <a:fld id="{1E915BA4-5B1A-43D5-B70D-16492D7BF5D8}" type="datetimeFigureOut">
              <a:rPr lang="en-IN" smtClean="0"/>
              <a:t>24-12-2019</a:t>
            </a:fld>
            <a:endParaRPr lang="en-IN"/>
          </a:p>
        </p:txBody>
      </p:sp>
      <p:sp>
        <p:nvSpPr>
          <p:cNvPr id="6" name="Footer Placeholder 5">
            <a:extLst>
              <a:ext uri="{FF2B5EF4-FFF2-40B4-BE49-F238E27FC236}">
                <a16:creationId xmlns:a16="http://schemas.microsoft.com/office/drawing/2014/main" id="{700FBC44-49B1-4228-A426-1BFEF9C7C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1D8185-C558-4946-AF0B-33CBA97AE709}"/>
              </a:ext>
            </a:extLst>
          </p:cNvPr>
          <p:cNvSpPr>
            <a:spLocks noGrp="1"/>
          </p:cNvSpPr>
          <p:nvPr>
            <p:ph type="sldNum" sz="quarter" idx="12"/>
          </p:nvPr>
        </p:nvSpPr>
        <p:spPr/>
        <p:txBody>
          <a:bodyPr/>
          <a:lstStyle/>
          <a:p>
            <a:fld id="{C192D474-395A-4282-90AA-736700491B6C}" type="slidenum">
              <a:rPr lang="en-IN" smtClean="0"/>
              <a:t>‹#›</a:t>
            </a:fld>
            <a:endParaRPr lang="en-IN"/>
          </a:p>
        </p:txBody>
      </p:sp>
    </p:spTree>
    <p:extLst>
      <p:ext uri="{BB962C8B-B14F-4D97-AF65-F5344CB8AC3E}">
        <p14:creationId xmlns:p14="http://schemas.microsoft.com/office/powerpoint/2010/main" val="59455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A4B9A-44F5-42FD-B069-36DC2D52A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40B08-92BF-4879-869B-F36071B21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195E5A-0E30-4FFD-9DA8-2EB7115C4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15BA4-5B1A-43D5-B70D-16492D7BF5D8}" type="datetimeFigureOut">
              <a:rPr lang="en-IN" smtClean="0"/>
              <a:t>24-12-2019</a:t>
            </a:fld>
            <a:endParaRPr lang="en-IN"/>
          </a:p>
        </p:txBody>
      </p:sp>
      <p:sp>
        <p:nvSpPr>
          <p:cNvPr id="5" name="Footer Placeholder 4">
            <a:extLst>
              <a:ext uri="{FF2B5EF4-FFF2-40B4-BE49-F238E27FC236}">
                <a16:creationId xmlns:a16="http://schemas.microsoft.com/office/drawing/2014/main" id="{F07F778D-33E7-4B87-BD16-FDAFFC4D2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571119-F540-41AD-A188-290409AA0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2D474-395A-4282-90AA-736700491B6C}" type="slidenum">
              <a:rPr lang="en-IN" smtClean="0"/>
              <a:t>‹#›</a:t>
            </a:fld>
            <a:endParaRPr lang="en-IN"/>
          </a:p>
        </p:txBody>
      </p:sp>
    </p:spTree>
    <p:extLst>
      <p:ext uri="{BB962C8B-B14F-4D97-AF65-F5344CB8AC3E}">
        <p14:creationId xmlns:p14="http://schemas.microsoft.com/office/powerpoint/2010/main" val="323632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2924-6A30-465C-B14D-1910223FD6B4}"/>
              </a:ext>
            </a:extLst>
          </p:cNvPr>
          <p:cNvSpPr>
            <a:spLocks noGrp="1"/>
          </p:cNvSpPr>
          <p:nvPr>
            <p:ph type="ctrTitle"/>
          </p:nvPr>
        </p:nvSpPr>
        <p:spPr>
          <a:xfrm>
            <a:off x="1524000" y="1122363"/>
            <a:ext cx="9144000" cy="3733722"/>
          </a:xfrm>
        </p:spPr>
        <p:txBody>
          <a:bodyPr>
            <a:normAutofit fontScale="90000"/>
          </a:bodyPr>
          <a:lstStyle/>
          <a:p>
            <a:r>
              <a:rPr lang="en-US" b="1" dirty="0"/>
              <a:t>CAPSTONE PROJECT</a:t>
            </a:r>
            <a:br>
              <a:rPr lang="en-US" b="1" dirty="0"/>
            </a:br>
            <a:br>
              <a:rPr lang="en-US" b="1" dirty="0"/>
            </a:br>
            <a:r>
              <a:rPr lang="en-US" b="1" dirty="0"/>
              <a:t>Chicago taxi trips – tip prediction</a:t>
            </a:r>
            <a:br>
              <a:rPr lang="en-IN" dirty="0"/>
            </a:br>
            <a:endParaRPr lang="en-IN" dirty="0"/>
          </a:p>
        </p:txBody>
      </p:sp>
      <p:sp>
        <p:nvSpPr>
          <p:cNvPr id="3" name="Subtitle 2">
            <a:extLst>
              <a:ext uri="{FF2B5EF4-FFF2-40B4-BE49-F238E27FC236}">
                <a16:creationId xmlns:a16="http://schemas.microsoft.com/office/drawing/2014/main" id="{A5C60201-4964-4375-B169-D9CBEC5DA283}"/>
              </a:ext>
            </a:extLst>
          </p:cNvPr>
          <p:cNvSpPr>
            <a:spLocks noGrp="1"/>
          </p:cNvSpPr>
          <p:nvPr>
            <p:ph type="subTitle" idx="1"/>
          </p:nvPr>
        </p:nvSpPr>
        <p:spPr>
          <a:xfrm>
            <a:off x="1524000" y="5042517"/>
            <a:ext cx="9144000" cy="693120"/>
          </a:xfrm>
        </p:spPr>
        <p:txBody>
          <a:bodyPr/>
          <a:lstStyle/>
          <a:p>
            <a:r>
              <a:rPr lang="en-US" dirty="0"/>
              <a:t>                                                                                      - Alisha Antony</a:t>
            </a:r>
            <a:endParaRPr lang="en-IN" dirty="0"/>
          </a:p>
        </p:txBody>
      </p:sp>
    </p:spTree>
    <p:extLst>
      <p:ext uri="{BB962C8B-B14F-4D97-AF65-F5344CB8AC3E}">
        <p14:creationId xmlns:p14="http://schemas.microsoft.com/office/powerpoint/2010/main" val="92132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501E-4592-467F-A98E-C97346FD5FDB}"/>
              </a:ext>
            </a:extLst>
          </p:cNvPr>
          <p:cNvSpPr>
            <a:spLocks noGrp="1"/>
          </p:cNvSpPr>
          <p:nvPr>
            <p:ph type="title"/>
          </p:nvPr>
        </p:nvSpPr>
        <p:spPr/>
        <p:txBody>
          <a:bodyPr/>
          <a:lstStyle/>
          <a:p>
            <a:r>
              <a:rPr lang="en-US" b="1" dirty="0"/>
              <a:t>LOADING THE DATA</a:t>
            </a:r>
            <a:endParaRPr lang="en-IN" dirty="0"/>
          </a:p>
        </p:txBody>
      </p:sp>
      <p:sp>
        <p:nvSpPr>
          <p:cNvPr id="3" name="Content Placeholder 2">
            <a:extLst>
              <a:ext uri="{FF2B5EF4-FFF2-40B4-BE49-F238E27FC236}">
                <a16:creationId xmlns:a16="http://schemas.microsoft.com/office/drawing/2014/main" id="{663C8799-37AA-486D-842E-2D5A1C521366}"/>
              </a:ext>
            </a:extLst>
          </p:cNvPr>
          <p:cNvSpPr>
            <a:spLocks noGrp="1"/>
          </p:cNvSpPr>
          <p:nvPr>
            <p:ph idx="1"/>
          </p:nvPr>
        </p:nvSpPr>
        <p:spPr/>
        <p:txBody>
          <a:bodyPr>
            <a:normAutofit fontScale="92500" lnSpcReduction="10000"/>
          </a:bodyPr>
          <a:lstStyle/>
          <a:p>
            <a:r>
              <a:rPr lang="en-US" dirty="0"/>
              <a:t>The datasets that we have are all of .csv types. CSV (comma-separated value) files are a common file format for transferring and storing data. </a:t>
            </a:r>
            <a:endParaRPr lang="en-IN" dirty="0"/>
          </a:p>
          <a:p>
            <a:r>
              <a:rPr lang="en-US" dirty="0"/>
              <a:t>Steps to Load CSV files to Python Pandas:</a:t>
            </a:r>
            <a:endParaRPr lang="en-IN" b="1" dirty="0"/>
          </a:p>
          <a:p>
            <a:pPr lvl="0">
              <a:buFont typeface="Courier New" panose="02070309020205020404" pitchFamily="49" charset="0"/>
              <a:buChar char="o"/>
            </a:pPr>
            <a:r>
              <a:rPr lang="en-US" b="1" dirty="0"/>
              <a:t>Understanding file extensions and file types</a:t>
            </a:r>
            <a:r>
              <a:rPr lang="en-US" dirty="0"/>
              <a:t> – what do the letters CSV actually mean? What’s the difference between a .csv file and a .txt file?</a:t>
            </a:r>
            <a:endParaRPr lang="en-IN" dirty="0"/>
          </a:p>
          <a:p>
            <a:pPr lvl="0">
              <a:buFont typeface="Courier New" panose="02070309020205020404" pitchFamily="49" charset="0"/>
              <a:buChar char="o"/>
            </a:pPr>
            <a:r>
              <a:rPr lang="en-US" b="1" dirty="0"/>
              <a:t>Understanding how data is represented inside CSV files –</a:t>
            </a:r>
            <a:r>
              <a:rPr lang="en-US" dirty="0"/>
              <a:t> if you open a CSV file, what does the data actually look like?</a:t>
            </a:r>
            <a:endParaRPr lang="en-IN" dirty="0"/>
          </a:p>
          <a:p>
            <a:pPr lvl="0">
              <a:buFont typeface="Courier New" panose="02070309020205020404" pitchFamily="49" charset="0"/>
              <a:buChar char="o"/>
            </a:pPr>
            <a:r>
              <a:rPr lang="en-US" b="1" dirty="0"/>
              <a:t>Understanding the Python path and how to reference a file</a:t>
            </a:r>
            <a:r>
              <a:rPr lang="en-US" dirty="0"/>
              <a:t> – what is the absolute and relative path to the file you are loading? What directory are you working in?</a:t>
            </a:r>
            <a:endParaRPr lang="en-IN" dirty="0"/>
          </a:p>
          <a:p>
            <a:pPr lvl="0">
              <a:buFont typeface="Courier New" panose="02070309020205020404" pitchFamily="49" charset="0"/>
              <a:buChar char="o"/>
            </a:pPr>
            <a:r>
              <a:rPr lang="en-US" b="1" dirty="0"/>
              <a:t>CSV data formats and errors</a:t>
            </a:r>
            <a:r>
              <a:rPr lang="en-US" dirty="0"/>
              <a:t> – common errors with the function.</a:t>
            </a:r>
            <a:endParaRPr lang="en-IN" dirty="0"/>
          </a:p>
        </p:txBody>
      </p:sp>
    </p:spTree>
    <p:extLst>
      <p:ext uri="{BB962C8B-B14F-4D97-AF65-F5344CB8AC3E}">
        <p14:creationId xmlns:p14="http://schemas.microsoft.com/office/powerpoint/2010/main" val="392828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BA3B-B802-43B1-A90B-025FD3D09FB3}"/>
              </a:ext>
            </a:extLst>
          </p:cNvPr>
          <p:cNvSpPr>
            <a:spLocks noGrp="1"/>
          </p:cNvSpPr>
          <p:nvPr>
            <p:ph type="title"/>
          </p:nvPr>
        </p:nvSpPr>
        <p:spPr/>
        <p:txBody>
          <a:bodyPr>
            <a:normAutofit fontScale="90000"/>
          </a:bodyPr>
          <a:lstStyle/>
          <a:p>
            <a:br>
              <a:rPr lang="en-US" b="1" dirty="0"/>
            </a:br>
            <a:r>
              <a:rPr lang="en-US" b="1" dirty="0"/>
              <a:t>PREPROCESSING AND EXPLORATORY DATA ANALYSIS (EDA)</a:t>
            </a:r>
            <a:br>
              <a:rPr lang="en-IN" dirty="0"/>
            </a:br>
            <a:endParaRPr lang="en-IN" dirty="0"/>
          </a:p>
        </p:txBody>
      </p:sp>
      <p:sp>
        <p:nvSpPr>
          <p:cNvPr id="3" name="Content Placeholder 2">
            <a:extLst>
              <a:ext uri="{FF2B5EF4-FFF2-40B4-BE49-F238E27FC236}">
                <a16:creationId xmlns:a16="http://schemas.microsoft.com/office/drawing/2014/main" id="{89691DE7-307C-4BF3-9D10-6FF3C7645378}"/>
              </a:ext>
            </a:extLst>
          </p:cNvPr>
          <p:cNvSpPr>
            <a:spLocks noGrp="1"/>
          </p:cNvSpPr>
          <p:nvPr>
            <p:ph idx="1"/>
          </p:nvPr>
        </p:nvSpPr>
        <p:spPr/>
        <p:txBody>
          <a:bodyPr>
            <a:normAutofit fontScale="92500" lnSpcReduction="10000"/>
          </a:bodyPr>
          <a:lstStyle/>
          <a:p>
            <a:r>
              <a:rPr lang="en-US" dirty="0"/>
              <a:t>The following steps were followed for preprocessing:</a:t>
            </a:r>
            <a:endParaRPr lang="en-IN" dirty="0"/>
          </a:p>
          <a:p>
            <a:pPr lvl="0">
              <a:buFont typeface="Courier New" panose="02070309020205020404" pitchFamily="49" charset="0"/>
              <a:buChar char="o"/>
            </a:pPr>
            <a:r>
              <a:rPr lang="en-US" dirty="0"/>
              <a:t>Viewed the data to understand its structure and fields</a:t>
            </a:r>
            <a:endParaRPr lang="en-IN" dirty="0"/>
          </a:p>
          <a:p>
            <a:pPr lvl="0">
              <a:buFont typeface="Courier New" panose="02070309020205020404" pitchFamily="49" charset="0"/>
              <a:buChar char="o"/>
            </a:pPr>
            <a:r>
              <a:rPr lang="en-US" dirty="0"/>
              <a:t>Listed more information about the given data like the data types, column names, number of rows etc.</a:t>
            </a:r>
            <a:endParaRPr lang="en-IN" dirty="0"/>
          </a:p>
          <a:p>
            <a:pPr lvl="0">
              <a:buFont typeface="Courier New" panose="02070309020205020404" pitchFamily="49" charset="0"/>
              <a:buChar char="o"/>
            </a:pPr>
            <a:r>
              <a:rPr lang="en-US" dirty="0"/>
              <a:t>Took the statistical summary of the data using describe().</a:t>
            </a:r>
            <a:endParaRPr lang="en-IN" dirty="0"/>
          </a:p>
          <a:p>
            <a:pPr lvl="0">
              <a:buFont typeface="Courier New" panose="02070309020205020404" pitchFamily="49" charset="0"/>
              <a:buChar char="o"/>
            </a:pPr>
            <a:r>
              <a:rPr lang="en-US" dirty="0"/>
              <a:t>Handled the missing values in the dataset</a:t>
            </a:r>
            <a:endParaRPr lang="en-IN" dirty="0"/>
          </a:p>
          <a:p>
            <a:pPr lvl="0">
              <a:buFont typeface="Courier New" panose="02070309020205020404" pitchFamily="49" charset="0"/>
              <a:buChar char="o"/>
            </a:pPr>
            <a:r>
              <a:rPr lang="en-US" dirty="0"/>
              <a:t>Combined all the 12 different datasets (.csv files) for a better combined analysis</a:t>
            </a:r>
            <a:endParaRPr lang="en-IN" dirty="0"/>
          </a:p>
          <a:p>
            <a:pPr lvl="0">
              <a:buFont typeface="Courier New" panose="02070309020205020404" pitchFamily="49" charset="0"/>
              <a:buChar char="o"/>
            </a:pPr>
            <a:r>
              <a:rPr lang="en-US" dirty="0"/>
              <a:t>Separated the categorical and the numerical variables</a:t>
            </a:r>
            <a:endParaRPr lang="en-IN" dirty="0"/>
          </a:p>
          <a:p>
            <a:pPr lvl="0">
              <a:buFont typeface="Courier New" panose="02070309020205020404" pitchFamily="49" charset="0"/>
              <a:buChar char="o"/>
            </a:pPr>
            <a:r>
              <a:rPr lang="en-US" dirty="0"/>
              <a:t>Checked the top absolute correlations</a:t>
            </a:r>
            <a:endParaRPr lang="en-IN" dirty="0"/>
          </a:p>
          <a:p>
            <a:endParaRPr lang="en-IN" dirty="0"/>
          </a:p>
        </p:txBody>
      </p:sp>
    </p:spTree>
    <p:extLst>
      <p:ext uri="{BB962C8B-B14F-4D97-AF65-F5344CB8AC3E}">
        <p14:creationId xmlns:p14="http://schemas.microsoft.com/office/powerpoint/2010/main" val="180637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122-2C7C-45C2-B6C1-6DBB41E16E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712DC-7116-4367-88BE-F4ADB2BD38A8}"/>
              </a:ext>
            </a:extLst>
          </p:cNvPr>
          <p:cNvSpPr>
            <a:spLocks noGrp="1"/>
          </p:cNvSpPr>
          <p:nvPr>
            <p:ph idx="1"/>
          </p:nvPr>
        </p:nvSpPr>
        <p:spPr/>
        <p:txBody>
          <a:bodyPr>
            <a:normAutofit lnSpcReduction="10000"/>
          </a:bodyPr>
          <a:lstStyle/>
          <a:p>
            <a:r>
              <a:rPr lang="en-US" dirty="0"/>
              <a:t>The Exploratory Data Analyses are as follows:</a:t>
            </a:r>
            <a:endParaRPr lang="en-IN" dirty="0"/>
          </a:p>
          <a:p>
            <a:pPr>
              <a:buFont typeface="Courier New" panose="02070309020205020404" pitchFamily="49" charset="0"/>
              <a:buChar char="o"/>
            </a:pPr>
            <a:r>
              <a:rPr lang="en-US" dirty="0"/>
              <a:t>Identified the target variable</a:t>
            </a:r>
            <a:endParaRPr lang="en-IN" dirty="0"/>
          </a:p>
          <a:p>
            <a:pPr>
              <a:buFont typeface="Courier New" panose="02070309020205020404" pitchFamily="49" charset="0"/>
              <a:buChar char="o"/>
            </a:pPr>
            <a:r>
              <a:rPr lang="en-US" dirty="0"/>
              <a:t>Checked the skewness of the target variable</a:t>
            </a:r>
            <a:endParaRPr lang="en-IN" dirty="0"/>
          </a:p>
          <a:p>
            <a:pPr>
              <a:buFont typeface="Courier New" panose="02070309020205020404" pitchFamily="49" charset="0"/>
              <a:buChar char="o"/>
            </a:pPr>
            <a:r>
              <a:rPr lang="en-US" dirty="0"/>
              <a:t>Calculated the summary statistic of the target variable</a:t>
            </a:r>
            <a:endParaRPr lang="en-IN" dirty="0"/>
          </a:p>
          <a:p>
            <a:pPr>
              <a:buFont typeface="Courier New" panose="02070309020205020404" pitchFamily="49" charset="0"/>
              <a:buChar char="o"/>
            </a:pPr>
            <a:r>
              <a:rPr lang="en-US" dirty="0"/>
              <a:t>Checked the correlation between the variables</a:t>
            </a:r>
            <a:endParaRPr lang="en-IN" dirty="0"/>
          </a:p>
          <a:p>
            <a:pPr>
              <a:buFont typeface="Courier New" panose="02070309020205020404" pitchFamily="49" charset="0"/>
              <a:buChar char="o"/>
            </a:pPr>
            <a:r>
              <a:rPr lang="en-US" dirty="0"/>
              <a:t>Computed the Pearson’s correlation</a:t>
            </a:r>
            <a:endParaRPr lang="en-IN" dirty="0"/>
          </a:p>
          <a:p>
            <a:pPr>
              <a:buFont typeface="Courier New" panose="02070309020205020404" pitchFamily="49" charset="0"/>
              <a:buChar char="o"/>
            </a:pPr>
            <a:r>
              <a:rPr lang="en-US" dirty="0"/>
              <a:t>Scatter plots and regression plots were checked for the strongly correlated variables with the target variable.</a:t>
            </a:r>
            <a:endParaRPr lang="en-IN" dirty="0"/>
          </a:p>
          <a:p>
            <a:pPr>
              <a:buFont typeface="Courier New" panose="02070309020205020404" pitchFamily="49" charset="0"/>
              <a:buChar char="o"/>
            </a:pPr>
            <a:r>
              <a:rPr lang="en-US" dirty="0"/>
              <a:t>Outlier Detection</a:t>
            </a:r>
            <a:endParaRPr lang="en-IN" dirty="0"/>
          </a:p>
        </p:txBody>
      </p:sp>
    </p:spTree>
    <p:extLst>
      <p:ext uri="{BB962C8B-B14F-4D97-AF65-F5344CB8AC3E}">
        <p14:creationId xmlns:p14="http://schemas.microsoft.com/office/powerpoint/2010/main" val="328576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451E-F9E8-45BB-80BF-B917BCC2EE54}"/>
              </a:ext>
            </a:extLst>
          </p:cNvPr>
          <p:cNvSpPr>
            <a:spLocks noGrp="1"/>
          </p:cNvSpPr>
          <p:nvPr>
            <p:ph type="title"/>
          </p:nvPr>
        </p:nvSpPr>
        <p:spPr/>
        <p:txBody>
          <a:bodyPr/>
          <a:lstStyle/>
          <a:p>
            <a:r>
              <a:rPr lang="en-US" dirty="0"/>
              <a:t>Identifying the target variable</a:t>
            </a:r>
            <a:endParaRPr lang="en-IN" dirty="0"/>
          </a:p>
        </p:txBody>
      </p:sp>
      <p:sp>
        <p:nvSpPr>
          <p:cNvPr id="3" name="Content Placeholder 2">
            <a:extLst>
              <a:ext uri="{FF2B5EF4-FFF2-40B4-BE49-F238E27FC236}">
                <a16:creationId xmlns:a16="http://schemas.microsoft.com/office/drawing/2014/main" id="{08472D00-19DD-488D-9BA0-00CF716A4672}"/>
              </a:ext>
            </a:extLst>
          </p:cNvPr>
          <p:cNvSpPr>
            <a:spLocks noGrp="1"/>
          </p:cNvSpPr>
          <p:nvPr>
            <p:ph idx="1"/>
          </p:nvPr>
        </p:nvSpPr>
        <p:spPr/>
        <p:txBody>
          <a:bodyPr/>
          <a:lstStyle/>
          <a:p>
            <a:r>
              <a:rPr lang="en-US" dirty="0"/>
              <a:t>As our goal is to predict the tips of each taxi ride, it was very simple to identify the target variable. Here, our target variable is ‘tips’.</a:t>
            </a:r>
            <a:endParaRPr lang="en-IN" dirty="0"/>
          </a:p>
          <a:p>
            <a:r>
              <a:rPr lang="en-US" dirty="0"/>
              <a:t>We decided to choose tips over fare as it is a bit more challenging than finding fare. We cannot blindly come to a conclusion on which variable is actually affecting the tips. It clearly depends on the customer whether to provide a tip or no. It also depends on the driver’s </a:t>
            </a:r>
            <a:r>
              <a:rPr lang="en-US" dirty="0" err="1"/>
              <a:t>behaviour</a:t>
            </a:r>
            <a:r>
              <a:rPr lang="en-US" dirty="0"/>
              <a:t>, customer’s mood etc.</a:t>
            </a:r>
            <a:endParaRPr lang="en-IN" dirty="0"/>
          </a:p>
          <a:p>
            <a:r>
              <a:rPr lang="en-US" dirty="0"/>
              <a:t>However, from the data that we have, we have managed to find the variables that are strongly correlated with tips to help find the solution.</a:t>
            </a:r>
            <a:endParaRPr lang="en-IN" dirty="0"/>
          </a:p>
          <a:p>
            <a:endParaRPr lang="en-IN" dirty="0"/>
          </a:p>
        </p:txBody>
      </p:sp>
    </p:spTree>
    <p:extLst>
      <p:ext uri="{BB962C8B-B14F-4D97-AF65-F5344CB8AC3E}">
        <p14:creationId xmlns:p14="http://schemas.microsoft.com/office/powerpoint/2010/main" val="210099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3997-F36E-47AF-AFF5-661CAA7180BD}"/>
              </a:ext>
            </a:extLst>
          </p:cNvPr>
          <p:cNvSpPr>
            <a:spLocks noGrp="1"/>
          </p:cNvSpPr>
          <p:nvPr>
            <p:ph type="title"/>
          </p:nvPr>
        </p:nvSpPr>
        <p:spPr/>
        <p:txBody>
          <a:bodyPr/>
          <a:lstStyle/>
          <a:p>
            <a:r>
              <a:rPr lang="en-US" dirty="0"/>
              <a:t>Checked the skewness of the target variable</a:t>
            </a:r>
            <a:endParaRPr lang="en-IN" dirty="0"/>
          </a:p>
        </p:txBody>
      </p:sp>
      <p:sp>
        <p:nvSpPr>
          <p:cNvPr id="3" name="Content Placeholder 2">
            <a:extLst>
              <a:ext uri="{FF2B5EF4-FFF2-40B4-BE49-F238E27FC236}">
                <a16:creationId xmlns:a16="http://schemas.microsoft.com/office/drawing/2014/main" id="{09CD4EC8-B7CE-4D43-A3BE-70BA5B9C8947}"/>
              </a:ext>
            </a:extLst>
          </p:cNvPr>
          <p:cNvSpPr>
            <a:spLocks noGrp="1"/>
          </p:cNvSpPr>
          <p:nvPr>
            <p:ph idx="1"/>
          </p:nvPr>
        </p:nvSpPr>
        <p:spPr/>
        <p:txBody>
          <a:bodyPr>
            <a:normAutofit/>
          </a:bodyPr>
          <a:lstStyle/>
          <a:p>
            <a:r>
              <a:rPr lang="en-US" dirty="0"/>
              <a:t>The </a:t>
            </a:r>
            <a:r>
              <a:rPr lang="en-US" b="1" dirty="0"/>
              <a:t>formula</a:t>
            </a:r>
            <a:r>
              <a:rPr lang="en-US" dirty="0"/>
              <a:t> used to find skewness is:</a:t>
            </a:r>
            <a:endParaRPr lang="en-IN" dirty="0"/>
          </a:p>
          <a:p>
            <a:pPr marL="0" indent="0">
              <a:buNone/>
            </a:pPr>
            <a:r>
              <a:rPr lang="en-US" b="1" dirty="0"/>
              <a:t>Skew = 3 * (Mean – Median) / Standard Deviation</a:t>
            </a:r>
            <a:r>
              <a:rPr lang="en-US" dirty="0"/>
              <a:t>. </a:t>
            </a:r>
            <a:endParaRPr lang="en-IN" dirty="0"/>
          </a:p>
          <a:p>
            <a:r>
              <a:rPr lang="en-US" dirty="0"/>
              <a:t>If skewness is less than -1 or greater than 1, the distribution is highly skewed. If skewness is between -1 and -0.5 or between 0.5 and 1, the distribution is moderately skewed. If skewness is between -0.5 and 0.5, the distribution is approximately symmetric.</a:t>
            </a:r>
          </a:p>
          <a:p>
            <a:r>
              <a:rPr lang="en-US" dirty="0"/>
              <a:t>The skewness of target is 7.123919535177937.</a:t>
            </a:r>
          </a:p>
          <a:p>
            <a:r>
              <a:rPr lang="en-US" dirty="0"/>
              <a:t>Hence, we can say that the distribution is highly skewed.</a:t>
            </a:r>
            <a:endParaRPr lang="en-IN" dirty="0"/>
          </a:p>
          <a:p>
            <a:endParaRPr lang="en-IN" dirty="0"/>
          </a:p>
        </p:txBody>
      </p:sp>
    </p:spTree>
    <p:extLst>
      <p:ext uri="{BB962C8B-B14F-4D97-AF65-F5344CB8AC3E}">
        <p14:creationId xmlns:p14="http://schemas.microsoft.com/office/powerpoint/2010/main" val="15072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0904-DF73-4383-B365-B32ECB3B6682}"/>
              </a:ext>
            </a:extLst>
          </p:cNvPr>
          <p:cNvSpPr>
            <a:spLocks noGrp="1"/>
          </p:cNvSpPr>
          <p:nvPr>
            <p:ph type="title"/>
          </p:nvPr>
        </p:nvSpPr>
        <p:spPr/>
        <p:txBody>
          <a:bodyPr/>
          <a:lstStyle/>
          <a:p>
            <a:r>
              <a:rPr lang="en-US" dirty="0"/>
              <a:t>                        Skewness of ‘tips’</a:t>
            </a:r>
            <a:endParaRPr lang="en-IN" dirty="0"/>
          </a:p>
        </p:txBody>
      </p:sp>
      <p:pic>
        <p:nvPicPr>
          <p:cNvPr id="4" name="image19.png">
            <a:extLst>
              <a:ext uri="{FF2B5EF4-FFF2-40B4-BE49-F238E27FC236}">
                <a16:creationId xmlns:a16="http://schemas.microsoft.com/office/drawing/2014/main" id="{F8140220-2C93-4971-AEB7-1A318551D4EF}"/>
              </a:ext>
            </a:extLst>
          </p:cNvPr>
          <p:cNvPicPr>
            <a:picLocks noGrp="1"/>
          </p:cNvPicPr>
          <p:nvPr>
            <p:ph idx="1"/>
          </p:nvPr>
        </p:nvPicPr>
        <p:blipFill>
          <a:blip r:embed="rId2"/>
          <a:srcRect/>
          <a:stretch>
            <a:fillRect/>
          </a:stretch>
        </p:blipFill>
        <p:spPr>
          <a:xfrm>
            <a:off x="2845425" y="1825625"/>
            <a:ext cx="6501150" cy="4351338"/>
          </a:xfrm>
          <a:prstGeom prst="rect">
            <a:avLst/>
          </a:prstGeom>
          <a:ln/>
        </p:spPr>
      </p:pic>
    </p:spTree>
    <p:extLst>
      <p:ext uri="{BB962C8B-B14F-4D97-AF65-F5344CB8AC3E}">
        <p14:creationId xmlns:p14="http://schemas.microsoft.com/office/powerpoint/2010/main" val="159013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E574-8A63-445C-8DA6-BDA5FA340691}"/>
              </a:ext>
            </a:extLst>
          </p:cNvPr>
          <p:cNvSpPr>
            <a:spLocks noGrp="1"/>
          </p:cNvSpPr>
          <p:nvPr>
            <p:ph type="title"/>
          </p:nvPr>
        </p:nvSpPr>
        <p:spPr/>
        <p:txBody>
          <a:bodyPr>
            <a:normAutofit/>
          </a:bodyPr>
          <a:lstStyle/>
          <a:p>
            <a:r>
              <a:rPr lang="en-US" dirty="0"/>
              <a:t>Calculated the summary statistic of the target variable</a:t>
            </a:r>
            <a:endParaRPr lang="en-IN" dirty="0"/>
          </a:p>
        </p:txBody>
      </p:sp>
      <p:sp>
        <p:nvSpPr>
          <p:cNvPr id="3" name="Content Placeholder 2">
            <a:extLst>
              <a:ext uri="{FF2B5EF4-FFF2-40B4-BE49-F238E27FC236}">
                <a16:creationId xmlns:a16="http://schemas.microsoft.com/office/drawing/2014/main" id="{51F272D6-B293-44B0-8696-610C7FE78622}"/>
              </a:ext>
            </a:extLst>
          </p:cNvPr>
          <p:cNvSpPr>
            <a:spLocks noGrp="1"/>
          </p:cNvSpPr>
          <p:nvPr>
            <p:ph idx="1"/>
          </p:nvPr>
        </p:nvSpPr>
        <p:spPr/>
        <p:txBody>
          <a:bodyPr/>
          <a:lstStyle/>
          <a:p>
            <a:r>
              <a:rPr lang="en-US" dirty="0"/>
              <a:t>count    7.564042e+06 </a:t>
            </a:r>
            <a:endParaRPr lang="en-IN" dirty="0"/>
          </a:p>
          <a:p>
            <a:r>
              <a:rPr lang="en-US" dirty="0"/>
              <a:t>mean     1.536023e+00 </a:t>
            </a:r>
            <a:endParaRPr lang="en-IN" dirty="0"/>
          </a:p>
          <a:p>
            <a:r>
              <a:rPr lang="en-US" dirty="0"/>
              <a:t>std      2.636438e+00 </a:t>
            </a:r>
            <a:endParaRPr lang="en-IN" dirty="0"/>
          </a:p>
          <a:p>
            <a:r>
              <a:rPr lang="en-US" dirty="0"/>
              <a:t>min      0.000000e+00 </a:t>
            </a:r>
            <a:endParaRPr lang="en-IN" dirty="0"/>
          </a:p>
          <a:p>
            <a:r>
              <a:rPr lang="en-US" dirty="0"/>
              <a:t>25%      0.000000e+00 </a:t>
            </a:r>
            <a:endParaRPr lang="en-IN" dirty="0"/>
          </a:p>
          <a:p>
            <a:r>
              <a:rPr lang="en-US" dirty="0"/>
              <a:t>50%      0.000000e+00 </a:t>
            </a:r>
            <a:endParaRPr lang="en-IN" dirty="0"/>
          </a:p>
          <a:p>
            <a:r>
              <a:rPr lang="en-US" dirty="0"/>
              <a:t>75%      2.000000e+00 </a:t>
            </a:r>
            <a:endParaRPr lang="en-IN" dirty="0"/>
          </a:p>
          <a:p>
            <a:r>
              <a:rPr lang="en-US" dirty="0"/>
              <a:t>max      3.960000e+02</a:t>
            </a:r>
            <a:endParaRPr lang="en-IN" dirty="0"/>
          </a:p>
        </p:txBody>
      </p:sp>
    </p:spTree>
    <p:extLst>
      <p:ext uri="{BB962C8B-B14F-4D97-AF65-F5344CB8AC3E}">
        <p14:creationId xmlns:p14="http://schemas.microsoft.com/office/powerpoint/2010/main" val="404117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72B7-399E-4CB7-A535-C21837E08FC4}"/>
              </a:ext>
            </a:extLst>
          </p:cNvPr>
          <p:cNvSpPr>
            <a:spLocks noGrp="1"/>
          </p:cNvSpPr>
          <p:nvPr>
            <p:ph type="title"/>
          </p:nvPr>
        </p:nvSpPr>
        <p:spPr/>
        <p:txBody>
          <a:bodyPr>
            <a:normAutofit/>
          </a:bodyPr>
          <a:lstStyle/>
          <a:p>
            <a:r>
              <a:rPr lang="en-US" dirty="0"/>
              <a:t>Checked the correlation between the variables</a:t>
            </a:r>
            <a:endParaRPr lang="en-IN" dirty="0"/>
          </a:p>
        </p:txBody>
      </p:sp>
      <p:sp>
        <p:nvSpPr>
          <p:cNvPr id="3" name="Content Placeholder 2">
            <a:extLst>
              <a:ext uri="{FF2B5EF4-FFF2-40B4-BE49-F238E27FC236}">
                <a16:creationId xmlns:a16="http://schemas.microsoft.com/office/drawing/2014/main" id="{0BEC2D5E-82CE-4196-B1AE-A2E9864D3446}"/>
              </a:ext>
            </a:extLst>
          </p:cNvPr>
          <p:cNvSpPr>
            <a:spLocks noGrp="1"/>
          </p:cNvSpPr>
          <p:nvPr>
            <p:ph idx="1"/>
          </p:nvPr>
        </p:nvSpPr>
        <p:spPr/>
        <p:txBody>
          <a:bodyPr/>
          <a:lstStyle/>
          <a:p>
            <a:r>
              <a:rPr lang="en-US" dirty="0"/>
              <a:t>Correlation is a statistical measure that indicates the extent to which two or more variables fluctuate together. A positive correlation indicates the extent to which those variables increase or decrease in parallel; a negative correlation indicates the extent to which one variable increases as the other decreases. A correlation coefficient is a statistical measure of the degree to which changes to the value of one variable predict change to the value of another.</a:t>
            </a:r>
            <a:endParaRPr lang="en-IN" dirty="0"/>
          </a:p>
        </p:txBody>
      </p:sp>
    </p:spTree>
    <p:extLst>
      <p:ext uri="{BB962C8B-B14F-4D97-AF65-F5344CB8AC3E}">
        <p14:creationId xmlns:p14="http://schemas.microsoft.com/office/powerpoint/2010/main" val="372205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3E68-140A-46E8-8A59-283E7F3117C9}"/>
              </a:ext>
            </a:extLst>
          </p:cNvPr>
          <p:cNvSpPr>
            <a:spLocks noGrp="1"/>
          </p:cNvSpPr>
          <p:nvPr>
            <p:ph type="title"/>
          </p:nvPr>
        </p:nvSpPr>
        <p:spPr/>
        <p:txBody>
          <a:bodyPr/>
          <a:lstStyle/>
          <a:p>
            <a:r>
              <a:rPr lang="en-US" dirty="0"/>
              <a:t>                         Correlation Matrix</a:t>
            </a:r>
            <a:endParaRPr lang="en-IN" dirty="0"/>
          </a:p>
        </p:txBody>
      </p:sp>
      <p:pic>
        <p:nvPicPr>
          <p:cNvPr id="4" name="image26.png">
            <a:extLst>
              <a:ext uri="{FF2B5EF4-FFF2-40B4-BE49-F238E27FC236}">
                <a16:creationId xmlns:a16="http://schemas.microsoft.com/office/drawing/2014/main" id="{6FB887BD-E1FB-4631-B853-80C98FEAAB83}"/>
              </a:ext>
            </a:extLst>
          </p:cNvPr>
          <p:cNvPicPr>
            <a:picLocks noGrp="1"/>
          </p:cNvPicPr>
          <p:nvPr>
            <p:ph idx="1"/>
          </p:nvPr>
        </p:nvPicPr>
        <p:blipFill>
          <a:blip r:embed="rId2"/>
          <a:srcRect/>
          <a:stretch>
            <a:fillRect/>
          </a:stretch>
        </p:blipFill>
        <p:spPr>
          <a:xfrm>
            <a:off x="3741509" y="1825625"/>
            <a:ext cx="4708982" cy="4351338"/>
          </a:xfrm>
          <a:prstGeom prst="rect">
            <a:avLst/>
          </a:prstGeom>
          <a:ln/>
        </p:spPr>
      </p:pic>
    </p:spTree>
    <p:extLst>
      <p:ext uri="{BB962C8B-B14F-4D97-AF65-F5344CB8AC3E}">
        <p14:creationId xmlns:p14="http://schemas.microsoft.com/office/powerpoint/2010/main" val="197006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9D2E-8251-4092-9554-24B8897936C7}"/>
              </a:ext>
            </a:extLst>
          </p:cNvPr>
          <p:cNvSpPr>
            <a:spLocks noGrp="1"/>
          </p:cNvSpPr>
          <p:nvPr>
            <p:ph type="title"/>
          </p:nvPr>
        </p:nvSpPr>
        <p:spPr/>
        <p:txBody>
          <a:bodyPr/>
          <a:lstStyle/>
          <a:p>
            <a:r>
              <a:rPr lang="en-US" dirty="0"/>
              <a:t>Computed the Pearson’s correlation</a:t>
            </a:r>
            <a:endParaRPr lang="en-IN" dirty="0"/>
          </a:p>
        </p:txBody>
      </p:sp>
      <p:pic>
        <p:nvPicPr>
          <p:cNvPr id="4" name="image32.png">
            <a:extLst>
              <a:ext uri="{FF2B5EF4-FFF2-40B4-BE49-F238E27FC236}">
                <a16:creationId xmlns:a16="http://schemas.microsoft.com/office/drawing/2014/main" id="{A1790144-BF11-4E35-BA7C-53760D8DA556}"/>
              </a:ext>
            </a:extLst>
          </p:cNvPr>
          <p:cNvPicPr>
            <a:picLocks noGrp="1"/>
          </p:cNvPicPr>
          <p:nvPr>
            <p:ph idx="1"/>
          </p:nvPr>
        </p:nvPicPr>
        <p:blipFill>
          <a:blip r:embed="rId2"/>
          <a:srcRect/>
          <a:stretch>
            <a:fillRect/>
          </a:stretch>
        </p:blipFill>
        <p:spPr>
          <a:xfrm>
            <a:off x="3990151" y="1825625"/>
            <a:ext cx="4211698" cy="4351338"/>
          </a:xfrm>
          <a:prstGeom prst="rect">
            <a:avLst/>
          </a:prstGeom>
          <a:ln/>
        </p:spPr>
      </p:pic>
    </p:spTree>
    <p:extLst>
      <p:ext uri="{BB962C8B-B14F-4D97-AF65-F5344CB8AC3E}">
        <p14:creationId xmlns:p14="http://schemas.microsoft.com/office/powerpoint/2010/main" val="87091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D65F-B089-428C-8DD3-BCF9F0938A5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4E749EB-5801-4EA8-9FB6-B6EDC9FED4CB}"/>
              </a:ext>
            </a:extLst>
          </p:cNvPr>
          <p:cNvSpPr>
            <a:spLocks noGrp="1"/>
          </p:cNvSpPr>
          <p:nvPr>
            <p:ph idx="1"/>
          </p:nvPr>
        </p:nvSpPr>
        <p:spPr/>
        <p:txBody>
          <a:bodyPr/>
          <a:lstStyle/>
          <a:p>
            <a:r>
              <a:rPr lang="en-US" dirty="0"/>
              <a:t>Introduction</a:t>
            </a:r>
          </a:p>
          <a:p>
            <a:r>
              <a:rPr lang="en-US" dirty="0"/>
              <a:t>Problem Statement</a:t>
            </a:r>
          </a:p>
          <a:p>
            <a:r>
              <a:rPr lang="en-US" dirty="0"/>
              <a:t>Dataset</a:t>
            </a:r>
          </a:p>
          <a:p>
            <a:r>
              <a:rPr lang="en-US" dirty="0"/>
              <a:t>Data Limitations</a:t>
            </a:r>
          </a:p>
          <a:p>
            <a:r>
              <a:rPr lang="en-US" dirty="0"/>
              <a:t>Data Wrangling</a:t>
            </a:r>
          </a:p>
          <a:p>
            <a:r>
              <a:rPr lang="en-US" dirty="0"/>
              <a:t>Steps followed to predict tips</a:t>
            </a:r>
          </a:p>
          <a:p>
            <a:r>
              <a:rPr lang="en-US" dirty="0"/>
              <a:t>Conclusion</a:t>
            </a:r>
          </a:p>
          <a:p>
            <a:r>
              <a:rPr lang="en-US" dirty="0"/>
              <a:t>Recommendation</a:t>
            </a:r>
            <a:endParaRPr lang="en-IN" dirty="0"/>
          </a:p>
        </p:txBody>
      </p:sp>
    </p:spTree>
    <p:extLst>
      <p:ext uri="{BB962C8B-B14F-4D97-AF65-F5344CB8AC3E}">
        <p14:creationId xmlns:p14="http://schemas.microsoft.com/office/powerpoint/2010/main" val="1246804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F31F-48D4-484A-A493-011585C1690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C5866EE-17AE-41A5-887F-C26623E2943F}"/>
              </a:ext>
            </a:extLst>
          </p:cNvPr>
          <p:cNvSpPr>
            <a:spLocks noGrp="1"/>
          </p:cNvSpPr>
          <p:nvPr>
            <p:ph idx="1"/>
          </p:nvPr>
        </p:nvSpPr>
        <p:spPr/>
        <p:txBody>
          <a:bodyPr/>
          <a:lstStyle/>
          <a:p>
            <a:r>
              <a:rPr lang="en-US" dirty="0"/>
              <a:t>From the Pearson’s correlation heatmap, we can understand that there are few fields that are correlated with 'tips'. The strongest correlation of tips is with fare. As the fare increases, the tips also tend to increase. Then comes the </a:t>
            </a:r>
            <a:r>
              <a:rPr lang="en-US" dirty="0" err="1"/>
              <a:t>trip_seconds</a:t>
            </a:r>
            <a:r>
              <a:rPr lang="en-US" dirty="0"/>
              <a:t> and </a:t>
            </a:r>
            <a:r>
              <a:rPr lang="en-US" dirty="0" err="1"/>
              <a:t>trip_miles</a:t>
            </a:r>
            <a:r>
              <a:rPr lang="en-US" dirty="0"/>
              <a:t>. As the time and distance of the trip increases, the tips given also increases. We can also see that the pickup and </a:t>
            </a:r>
            <a:r>
              <a:rPr lang="en-US" dirty="0" err="1"/>
              <a:t>dropoff</a:t>
            </a:r>
            <a:r>
              <a:rPr lang="en-US" dirty="0"/>
              <a:t> latitudes and longitudes have a negative correlation with tips. This means that as the latitudes and longitude increases, the tips tend to have a decrease.</a:t>
            </a:r>
            <a:endParaRPr lang="en-IN" dirty="0"/>
          </a:p>
          <a:p>
            <a:endParaRPr lang="en-IN" dirty="0"/>
          </a:p>
        </p:txBody>
      </p:sp>
    </p:spTree>
    <p:extLst>
      <p:ext uri="{BB962C8B-B14F-4D97-AF65-F5344CB8AC3E}">
        <p14:creationId xmlns:p14="http://schemas.microsoft.com/office/powerpoint/2010/main" val="394374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7F02-C2D7-49C0-A482-CB17D3A22F74}"/>
              </a:ext>
            </a:extLst>
          </p:cNvPr>
          <p:cNvSpPr>
            <a:spLocks noGrp="1"/>
          </p:cNvSpPr>
          <p:nvPr>
            <p:ph type="title"/>
          </p:nvPr>
        </p:nvSpPr>
        <p:spPr>
          <a:xfrm>
            <a:off x="838200" y="365125"/>
            <a:ext cx="10515600" cy="1960825"/>
          </a:xfrm>
        </p:spPr>
        <p:txBody>
          <a:bodyPr>
            <a:normAutofit fontScale="90000"/>
          </a:bodyPr>
          <a:lstStyle/>
          <a:p>
            <a:r>
              <a:rPr lang="en-US" dirty="0"/>
              <a:t>Scatter plots and regression plots were checked for the strongly correlated variables with the target variable.</a:t>
            </a:r>
            <a:br>
              <a:rPr lang="en-IN" dirty="0"/>
            </a:br>
            <a:endParaRPr lang="en-IN" dirty="0"/>
          </a:p>
        </p:txBody>
      </p:sp>
      <p:sp>
        <p:nvSpPr>
          <p:cNvPr id="3" name="Content Placeholder 2">
            <a:extLst>
              <a:ext uri="{FF2B5EF4-FFF2-40B4-BE49-F238E27FC236}">
                <a16:creationId xmlns:a16="http://schemas.microsoft.com/office/drawing/2014/main" id="{5B2BE1D5-7E42-47E8-A203-580553F678FD}"/>
              </a:ext>
            </a:extLst>
          </p:cNvPr>
          <p:cNvSpPr>
            <a:spLocks noGrp="1"/>
          </p:cNvSpPr>
          <p:nvPr>
            <p:ph idx="1"/>
          </p:nvPr>
        </p:nvSpPr>
        <p:spPr>
          <a:xfrm>
            <a:off x="838200" y="2325949"/>
            <a:ext cx="10515600" cy="3851013"/>
          </a:xfrm>
        </p:spPr>
        <p:txBody>
          <a:bodyPr/>
          <a:lstStyle/>
          <a:p>
            <a:r>
              <a:rPr lang="en-US" dirty="0"/>
              <a:t>The strongly correlated variables with the target variable (tips) are:</a:t>
            </a:r>
          </a:p>
          <a:p>
            <a:pPr marL="0" indent="0">
              <a:buNone/>
            </a:pPr>
            <a:r>
              <a:rPr lang="en-US" dirty="0"/>
              <a:t>'fare’</a:t>
            </a:r>
          </a:p>
          <a:p>
            <a:pPr marL="0" indent="0">
              <a:buNone/>
            </a:pPr>
            <a:r>
              <a:rPr lang="en-US" dirty="0"/>
              <a:t>‘</a:t>
            </a:r>
            <a:r>
              <a:rPr lang="en-US" dirty="0" err="1"/>
              <a:t>trip_seconds</a:t>
            </a:r>
            <a:r>
              <a:rPr lang="en-US" dirty="0"/>
              <a:t>’</a:t>
            </a:r>
          </a:p>
          <a:p>
            <a:pPr marL="0" indent="0">
              <a:buNone/>
            </a:pPr>
            <a:r>
              <a:rPr lang="en-US" dirty="0"/>
              <a:t>‘</a:t>
            </a:r>
            <a:r>
              <a:rPr lang="en-US" dirty="0" err="1"/>
              <a:t>trip_miles</a:t>
            </a:r>
            <a:r>
              <a:rPr lang="en-US" dirty="0"/>
              <a:t>’</a:t>
            </a:r>
            <a:endParaRPr lang="en-IN" dirty="0"/>
          </a:p>
        </p:txBody>
      </p:sp>
    </p:spTree>
    <p:extLst>
      <p:ext uri="{BB962C8B-B14F-4D97-AF65-F5344CB8AC3E}">
        <p14:creationId xmlns:p14="http://schemas.microsoft.com/office/powerpoint/2010/main" val="413288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36C3-B7D0-4FCC-BC1A-2CCEFF505AED}"/>
              </a:ext>
            </a:extLst>
          </p:cNvPr>
          <p:cNvSpPr>
            <a:spLocks noGrp="1"/>
          </p:cNvSpPr>
          <p:nvPr>
            <p:ph type="title"/>
          </p:nvPr>
        </p:nvSpPr>
        <p:spPr/>
        <p:txBody>
          <a:bodyPr/>
          <a:lstStyle/>
          <a:p>
            <a:r>
              <a:rPr lang="en-US" dirty="0"/>
              <a:t>Scatter and Regression plot for ‘tips’ and ‘fare’</a:t>
            </a:r>
            <a:endParaRPr lang="en-IN" dirty="0"/>
          </a:p>
        </p:txBody>
      </p:sp>
      <p:pic>
        <p:nvPicPr>
          <p:cNvPr id="4" name="image21.png">
            <a:extLst>
              <a:ext uri="{FF2B5EF4-FFF2-40B4-BE49-F238E27FC236}">
                <a16:creationId xmlns:a16="http://schemas.microsoft.com/office/drawing/2014/main" id="{4FEA59BD-6096-4901-9DF3-238F3BDDCFC4}"/>
              </a:ext>
            </a:extLst>
          </p:cNvPr>
          <p:cNvPicPr>
            <a:picLocks noGrp="1"/>
          </p:cNvPicPr>
          <p:nvPr>
            <p:ph idx="1"/>
          </p:nvPr>
        </p:nvPicPr>
        <p:blipFill>
          <a:blip r:embed="rId2"/>
          <a:srcRect/>
          <a:stretch>
            <a:fillRect/>
          </a:stretch>
        </p:blipFill>
        <p:spPr>
          <a:xfrm>
            <a:off x="447258" y="1690688"/>
            <a:ext cx="4124325" cy="4038600"/>
          </a:xfrm>
          <a:prstGeom prst="rect">
            <a:avLst/>
          </a:prstGeom>
          <a:ln/>
        </p:spPr>
      </p:pic>
      <p:pic>
        <p:nvPicPr>
          <p:cNvPr id="5" name="image20.png">
            <a:extLst>
              <a:ext uri="{FF2B5EF4-FFF2-40B4-BE49-F238E27FC236}">
                <a16:creationId xmlns:a16="http://schemas.microsoft.com/office/drawing/2014/main" id="{1D4710E3-68CF-4B0B-8BEF-033350F74083}"/>
              </a:ext>
            </a:extLst>
          </p:cNvPr>
          <p:cNvPicPr/>
          <p:nvPr/>
        </p:nvPicPr>
        <p:blipFill>
          <a:blip r:embed="rId3"/>
          <a:srcRect/>
          <a:stretch>
            <a:fillRect/>
          </a:stretch>
        </p:blipFill>
        <p:spPr>
          <a:xfrm>
            <a:off x="5788921" y="1690688"/>
            <a:ext cx="5266055" cy="3869102"/>
          </a:xfrm>
          <a:prstGeom prst="rect">
            <a:avLst/>
          </a:prstGeom>
          <a:ln/>
        </p:spPr>
      </p:pic>
      <p:sp>
        <p:nvSpPr>
          <p:cNvPr id="6" name="Rectangle 5">
            <a:extLst>
              <a:ext uri="{FF2B5EF4-FFF2-40B4-BE49-F238E27FC236}">
                <a16:creationId xmlns:a16="http://schemas.microsoft.com/office/drawing/2014/main" id="{995CC46F-8DF3-411D-B85F-950A7FC1FA16}"/>
              </a:ext>
            </a:extLst>
          </p:cNvPr>
          <p:cNvSpPr/>
          <p:nvPr/>
        </p:nvSpPr>
        <p:spPr>
          <a:xfrm>
            <a:off x="1473694" y="5729288"/>
            <a:ext cx="8815526" cy="670120"/>
          </a:xfrm>
          <a:prstGeom prst="rect">
            <a:avLst/>
          </a:prstGeom>
        </p:spPr>
        <p:txBody>
          <a:bodyPr wrap="square">
            <a:spAutoFit/>
          </a:bodyPr>
          <a:lstStyle/>
          <a:p>
            <a:pPr>
              <a:lnSpc>
                <a:spcPct val="107000"/>
              </a:lnSpc>
              <a:spcAft>
                <a:spcPts val="0"/>
              </a:spcAft>
            </a:pP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As plotted in the graphs above, we do see that a change in fare definitely has an impact on the tips as well. As the fare increases, the tips value also increases and vice-versa.</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61983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7C3B-1B5A-48EA-8F33-AA57DEFF557A}"/>
              </a:ext>
            </a:extLst>
          </p:cNvPr>
          <p:cNvSpPr>
            <a:spLocks noGrp="1"/>
          </p:cNvSpPr>
          <p:nvPr>
            <p:ph type="title"/>
          </p:nvPr>
        </p:nvSpPr>
        <p:spPr/>
        <p:txBody>
          <a:bodyPr/>
          <a:lstStyle/>
          <a:p>
            <a:r>
              <a:rPr lang="en-US" dirty="0"/>
              <a:t>Scatter and Regression plot for ‘tips’ and ‘</a:t>
            </a:r>
            <a:r>
              <a:rPr lang="en-US" dirty="0" err="1"/>
              <a:t>trip_seconds</a:t>
            </a:r>
            <a:r>
              <a:rPr lang="en-US" dirty="0"/>
              <a:t>’</a:t>
            </a:r>
            <a:endParaRPr lang="en-IN" dirty="0"/>
          </a:p>
        </p:txBody>
      </p:sp>
      <p:pic>
        <p:nvPicPr>
          <p:cNvPr id="4" name="image22.png">
            <a:extLst>
              <a:ext uri="{FF2B5EF4-FFF2-40B4-BE49-F238E27FC236}">
                <a16:creationId xmlns:a16="http://schemas.microsoft.com/office/drawing/2014/main" id="{0469A808-2710-4008-9FAA-95B4BB0D4AE5}"/>
              </a:ext>
            </a:extLst>
          </p:cNvPr>
          <p:cNvPicPr>
            <a:picLocks noGrp="1"/>
          </p:cNvPicPr>
          <p:nvPr>
            <p:ph idx="1"/>
          </p:nvPr>
        </p:nvPicPr>
        <p:blipFill>
          <a:blip r:embed="rId2"/>
          <a:srcRect/>
          <a:stretch>
            <a:fillRect/>
          </a:stretch>
        </p:blipFill>
        <p:spPr>
          <a:xfrm>
            <a:off x="654266" y="1822196"/>
            <a:ext cx="4171950" cy="4038600"/>
          </a:xfrm>
          <a:prstGeom prst="rect">
            <a:avLst/>
          </a:prstGeom>
          <a:ln/>
        </p:spPr>
      </p:pic>
      <p:pic>
        <p:nvPicPr>
          <p:cNvPr id="5" name="image23.png">
            <a:extLst>
              <a:ext uri="{FF2B5EF4-FFF2-40B4-BE49-F238E27FC236}">
                <a16:creationId xmlns:a16="http://schemas.microsoft.com/office/drawing/2014/main" id="{30C169B8-6E04-43CE-A426-29851EFB6E99}"/>
              </a:ext>
            </a:extLst>
          </p:cNvPr>
          <p:cNvPicPr/>
          <p:nvPr/>
        </p:nvPicPr>
        <p:blipFill>
          <a:blip r:embed="rId3"/>
          <a:srcRect/>
          <a:stretch>
            <a:fillRect/>
          </a:stretch>
        </p:blipFill>
        <p:spPr>
          <a:xfrm>
            <a:off x="5598363" y="1690688"/>
            <a:ext cx="5274310" cy="4038600"/>
          </a:xfrm>
          <a:prstGeom prst="rect">
            <a:avLst/>
          </a:prstGeom>
          <a:ln/>
        </p:spPr>
      </p:pic>
      <p:sp>
        <p:nvSpPr>
          <p:cNvPr id="6" name="Rectangle 5">
            <a:extLst>
              <a:ext uri="{FF2B5EF4-FFF2-40B4-BE49-F238E27FC236}">
                <a16:creationId xmlns:a16="http://schemas.microsoft.com/office/drawing/2014/main" id="{82CAD0A4-774D-424B-A63E-16D1076FD626}"/>
              </a:ext>
            </a:extLst>
          </p:cNvPr>
          <p:cNvSpPr/>
          <p:nvPr/>
        </p:nvSpPr>
        <p:spPr>
          <a:xfrm>
            <a:off x="838201" y="5860796"/>
            <a:ext cx="10034472" cy="670120"/>
          </a:xfrm>
          <a:prstGeom prst="rect">
            <a:avLst/>
          </a:prstGeom>
        </p:spPr>
        <p:txBody>
          <a:bodyPr wrap="square">
            <a:spAutoFit/>
          </a:bodyPr>
          <a:lstStyle/>
          <a:p>
            <a:pPr>
              <a:lnSpc>
                <a:spcPct val="107000"/>
              </a:lnSpc>
              <a:spcAft>
                <a:spcPts val="0"/>
              </a:spcAft>
            </a:pP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As plotted in the graphs above, we can see that there is a change in tips as and when there is a change in the time of the trip. As the </a:t>
            </a:r>
            <a:r>
              <a:rPr lang="en-US" dirty="0" err="1">
                <a:highlight>
                  <a:srgbClr val="FFFFFF"/>
                </a:highlight>
                <a:latin typeface="Calibri" panose="020F0502020204030204" pitchFamily="34" charset="0"/>
                <a:ea typeface="Calibri" panose="020F0502020204030204" pitchFamily="34" charset="0"/>
                <a:cs typeface="Cambria" panose="02040503050406030204" pitchFamily="18" charset="0"/>
              </a:rPr>
              <a:t>trip_seconds</a:t>
            </a: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 increases, the tips value also increases and vice-versa.</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713410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87ED-06D8-4728-8371-2687C5733A0F}"/>
              </a:ext>
            </a:extLst>
          </p:cNvPr>
          <p:cNvSpPr>
            <a:spLocks noGrp="1"/>
          </p:cNvSpPr>
          <p:nvPr>
            <p:ph type="title"/>
          </p:nvPr>
        </p:nvSpPr>
        <p:spPr/>
        <p:txBody>
          <a:bodyPr/>
          <a:lstStyle/>
          <a:p>
            <a:r>
              <a:rPr lang="en-US" dirty="0"/>
              <a:t>Scatter and Regression plot for ‘tips’ and ‘</a:t>
            </a:r>
            <a:r>
              <a:rPr lang="en-US" dirty="0" err="1"/>
              <a:t>trip_miles</a:t>
            </a:r>
            <a:r>
              <a:rPr lang="en-US" dirty="0"/>
              <a:t>’</a:t>
            </a:r>
            <a:endParaRPr lang="en-IN" dirty="0"/>
          </a:p>
        </p:txBody>
      </p:sp>
      <p:pic>
        <p:nvPicPr>
          <p:cNvPr id="4" name="image28.png">
            <a:extLst>
              <a:ext uri="{FF2B5EF4-FFF2-40B4-BE49-F238E27FC236}">
                <a16:creationId xmlns:a16="http://schemas.microsoft.com/office/drawing/2014/main" id="{6BC3C484-E1C4-4EFB-A581-A71AEDA2F578}"/>
              </a:ext>
            </a:extLst>
          </p:cNvPr>
          <p:cNvPicPr>
            <a:picLocks noGrp="1"/>
          </p:cNvPicPr>
          <p:nvPr>
            <p:ph idx="1"/>
          </p:nvPr>
        </p:nvPicPr>
        <p:blipFill>
          <a:blip r:embed="rId2"/>
          <a:srcRect/>
          <a:stretch>
            <a:fillRect/>
          </a:stretch>
        </p:blipFill>
        <p:spPr>
          <a:xfrm>
            <a:off x="633689" y="1690689"/>
            <a:ext cx="4124325" cy="4038600"/>
          </a:xfrm>
          <a:prstGeom prst="rect">
            <a:avLst/>
          </a:prstGeom>
          <a:ln/>
        </p:spPr>
      </p:pic>
      <p:pic>
        <p:nvPicPr>
          <p:cNvPr id="5" name="image27.png">
            <a:extLst>
              <a:ext uri="{FF2B5EF4-FFF2-40B4-BE49-F238E27FC236}">
                <a16:creationId xmlns:a16="http://schemas.microsoft.com/office/drawing/2014/main" id="{BEC1C27E-FCE3-4C98-ABCD-B5CB590EA17E}"/>
              </a:ext>
            </a:extLst>
          </p:cNvPr>
          <p:cNvPicPr/>
          <p:nvPr/>
        </p:nvPicPr>
        <p:blipFill>
          <a:blip r:embed="rId3"/>
          <a:srcRect/>
          <a:stretch>
            <a:fillRect/>
          </a:stretch>
        </p:blipFill>
        <p:spPr>
          <a:xfrm>
            <a:off x="5709705" y="1690689"/>
            <a:ext cx="5266055" cy="4038600"/>
          </a:xfrm>
          <a:prstGeom prst="rect">
            <a:avLst/>
          </a:prstGeom>
          <a:ln/>
        </p:spPr>
      </p:pic>
      <p:sp>
        <p:nvSpPr>
          <p:cNvPr id="6" name="Rectangle 5">
            <a:extLst>
              <a:ext uri="{FF2B5EF4-FFF2-40B4-BE49-F238E27FC236}">
                <a16:creationId xmlns:a16="http://schemas.microsoft.com/office/drawing/2014/main" id="{42BD67CF-6073-471E-A294-442F5C3339E7}"/>
              </a:ext>
            </a:extLst>
          </p:cNvPr>
          <p:cNvSpPr/>
          <p:nvPr/>
        </p:nvSpPr>
        <p:spPr>
          <a:xfrm>
            <a:off x="918100" y="6025279"/>
            <a:ext cx="10057660" cy="935192"/>
          </a:xfrm>
          <a:prstGeom prst="rect">
            <a:avLst/>
          </a:prstGeom>
        </p:spPr>
        <p:txBody>
          <a:bodyPr wrap="square">
            <a:spAutoFit/>
          </a:bodyPr>
          <a:lstStyle/>
          <a:p>
            <a:pPr>
              <a:lnSpc>
                <a:spcPct val="107000"/>
              </a:lnSpc>
              <a:spcAft>
                <a:spcPts val="0"/>
              </a:spcAft>
            </a:pP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As shown in the graphs above, we can see that the tips value has an impact when there is a change in the distance of the trip. As the </a:t>
            </a:r>
            <a:r>
              <a:rPr lang="en-US" dirty="0" err="1">
                <a:highlight>
                  <a:srgbClr val="FFFFFF"/>
                </a:highlight>
                <a:latin typeface="Calibri" panose="020F0502020204030204" pitchFamily="34" charset="0"/>
                <a:ea typeface="Calibri" panose="020F0502020204030204" pitchFamily="34" charset="0"/>
                <a:cs typeface="Cambria" panose="02040503050406030204" pitchFamily="18" charset="0"/>
              </a:rPr>
              <a:t>trip_miles</a:t>
            </a: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 increases, the tips value also increases and vice-versa.</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p>
            <a:pPr marL="228600">
              <a:lnSpc>
                <a:spcPct val="107000"/>
              </a:lnSpc>
              <a:spcAft>
                <a:spcPts val="800"/>
              </a:spcAft>
            </a:pPr>
            <a:r>
              <a:rPr lang="en-US" sz="1600" dirty="0">
                <a:effectLst/>
                <a:latin typeface="Calibri" panose="020F0502020204030204" pitchFamily="34" charset="0"/>
                <a:ea typeface="Calibri" panose="020F0502020204030204" pitchFamily="34" charset="0"/>
                <a:cs typeface="Cambria" panose="02040503050406030204" pitchFamily="18" charset="0"/>
              </a:rPr>
              <a:t> </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967328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BB1F-E24B-4E2C-8099-BA3882EEDA9C}"/>
              </a:ext>
            </a:extLst>
          </p:cNvPr>
          <p:cNvSpPr>
            <a:spLocks noGrp="1"/>
          </p:cNvSpPr>
          <p:nvPr>
            <p:ph type="title"/>
          </p:nvPr>
        </p:nvSpPr>
        <p:spPr/>
        <p:txBody>
          <a:bodyPr>
            <a:normAutofit/>
          </a:bodyPr>
          <a:lstStyle/>
          <a:p>
            <a:r>
              <a:rPr lang="en-US" dirty="0"/>
              <a:t>Listing the linearly correlated columns with Target</a:t>
            </a:r>
            <a:endParaRPr lang="en-IN" dirty="0"/>
          </a:p>
        </p:txBody>
      </p:sp>
      <p:sp>
        <p:nvSpPr>
          <p:cNvPr id="3" name="Content Placeholder 2">
            <a:extLst>
              <a:ext uri="{FF2B5EF4-FFF2-40B4-BE49-F238E27FC236}">
                <a16:creationId xmlns:a16="http://schemas.microsoft.com/office/drawing/2014/main" id="{63D8F72C-EAF4-4E4A-BDF9-E89012569B16}"/>
              </a:ext>
            </a:extLst>
          </p:cNvPr>
          <p:cNvSpPr>
            <a:spLocks noGrp="1"/>
          </p:cNvSpPr>
          <p:nvPr>
            <p:ph idx="1"/>
          </p:nvPr>
        </p:nvSpPr>
        <p:spPr/>
        <p:txBody>
          <a:bodyPr>
            <a:normAutofit fontScale="47500" lnSpcReduction="20000"/>
          </a:bodyPr>
          <a:lstStyle/>
          <a:p>
            <a:r>
              <a:rPr lang="en-US" dirty="0"/>
              <a:t>tips                      		1.000000 </a:t>
            </a:r>
            <a:endParaRPr lang="en-IN" dirty="0"/>
          </a:p>
          <a:p>
            <a:r>
              <a:rPr lang="en-US" dirty="0"/>
              <a:t>fare                      		0.618485 </a:t>
            </a:r>
            <a:endParaRPr lang="en-IN" dirty="0"/>
          </a:p>
          <a:p>
            <a:r>
              <a:rPr lang="en-US" dirty="0" err="1"/>
              <a:t>trip_seconds</a:t>
            </a:r>
            <a:r>
              <a:rPr lang="en-US" dirty="0"/>
              <a:t>              		0.544883 </a:t>
            </a:r>
            <a:endParaRPr lang="en-IN" dirty="0"/>
          </a:p>
          <a:p>
            <a:r>
              <a:rPr lang="en-US" dirty="0" err="1"/>
              <a:t>trip_miles</a:t>
            </a:r>
            <a:r>
              <a:rPr lang="en-US" dirty="0"/>
              <a:t>                		0.439544 </a:t>
            </a:r>
            <a:endParaRPr lang="en-IN" dirty="0"/>
          </a:p>
          <a:p>
            <a:r>
              <a:rPr lang="en-US" dirty="0" err="1"/>
              <a:t>pickup_community_area</a:t>
            </a:r>
            <a:r>
              <a:rPr lang="en-US" dirty="0"/>
              <a:t>      	0.376597 </a:t>
            </a:r>
            <a:endParaRPr lang="en-IN" dirty="0"/>
          </a:p>
          <a:p>
            <a:r>
              <a:rPr lang="en-US" dirty="0" err="1"/>
              <a:t>trip_total</a:t>
            </a:r>
            <a:r>
              <a:rPr lang="en-US" dirty="0"/>
              <a:t>                		0.347734 </a:t>
            </a:r>
            <a:endParaRPr lang="en-IN" dirty="0"/>
          </a:p>
          <a:p>
            <a:r>
              <a:rPr lang="en-US" dirty="0" err="1"/>
              <a:t>dropoff_community_area</a:t>
            </a:r>
            <a:r>
              <a:rPr lang="en-US" dirty="0"/>
              <a:t>    	0.225430 </a:t>
            </a:r>
            <a:endParaRPr lang="en-IN" dirty="0"/>
          </a:p>
          <a:p>
            <a:r>
              <a:rPr lang="en-US" dirty="0"/>
              <a:t>extras                    		0.018396 </a:t>
            </a:r>
            <a:endParaRPr lang="en-IN" dirty="0"/>
          </a:p>
          <a:p>
            <a:r>
              <a:rPr lang="en-US" dirty="0"/>
              <a:t>company                   		0.017947 </a:t>
            </a:r>
            <a:endParaRPr lang="en-IN" dirty="0"/>
          </a:p>
          <a:p>
            <a:r>
              <a:rPr lang="en-US" dirty="0" err="1"/>
              <a:t>taxi_id</a:t>
            </a:r>
            <a:r>
              <a:rPr lang="en-US" dirty="0"/>
              <a:t>                   		0.002392 </a:t>
            </a:r>
            <a:endParaRPr lang="en-IN" dirty="0"/>
          </a:p>
          <a:p>
            <a:r>
              <a:rPr lang="en-US" dirty="0"/>
              <a:t>tolls                     		0.002108 </a:t>
            </a:r>
            <a:endParaRPr lang="en-IN" dirty="0"/>
          </a:p>
          <a:p>
            <a:r>
              <a:rPr lang="en-US" dirty="0" err="1"/>
              <a:t>dropoff_census_tract</a:t>
            </a:r>
            <a:r>
              <a:rPr lang="en-US" dirty="0"/>
              <a:t>     	-0.002348 </a:t>
            </a:r>
            <a:endParaRPr lang="en-IN" dirty="0"/>
          </a:p>
          <a:p>
            <a:r>
              <a:rPr lang="en-US" dirty="0" err="1"/>
              <a:t>dropoff_latitude</a:t>
            </a:r>
            <a:r>
              <a:rPr lang="en-US" dirty="0"/>
              <a:t>         		-0.026455 </a:t>
            </a:r>
            <a:endParaRPr lang="en-IN" dirty="0"/>
          </a:p>
          <a:p>
            <a:r>
              <a:rPr lang="en-US" dirty="0" err="1"/>
              <a:t>pickup_latitude</a:t>
            </a:r>
            <a:r>
              <a:rPr lang="en-US" dirty="0"/>
              <a:t>          		-0.054043 </a:t>
            </a:r>
            <a:endParaRPr lang="en-IN" dirty="0"/>
          </a:p>
          <a:p>
            <a:r>
              <a:rPr lang="en-US" dirty="0" err="1"/>
              <a:t>dropoff_longitude</a:t>
            </a:r>
            <a:r>
              <a:rPr lang="en-US" dirty="0"/>
              <a:t>        		-0.112690 </a:t>
            </a:r>
            <a:endParaRPr lang="en-IN" dirty="0"/>
          </a:p>
          <a:p>
            <a:r>
              <a:rPr lang="en-US" dirty="0" err="1"/>
              <a:t>pickup_longitude</a:t>
            </a:r>
            <a:r>
              <a:rPr lang="en-US" dirty="0"/>
              <a:t>        		 -0.181162</a:t>
            </a:r>
            <a:endParaRPr lang="en-IN" dirty="0"/>
          </a:p>
          <a:p>
            <a:endParaRPr lang="en-IN" dirty="0"/>
          </a:p>
        </p:txBody>
      </p:sp>
    </p:spTree>
    <p:extLst>
      <p:ext uri="{BB962C8B-B14F-4D97-AF65-F5344CB8AC3E}">
        <p14:creationId xmlns:p14="http://schemas.microsoft.com/office/powerpoint/2010/main" val="3164678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7F20-4478-4284-9EEA-1B76AB959195}"/>
              </a:ext>
            </a:extLst>
          </p:cNvPr>
          <p:cNvSpPr>
            <a:spLocks noGrp="1"/>
          </p:cNvSpPr>
          <p:nvPr>
            <p:ph type="title"/>
          </p:nvPr>
        </p:nvSpPr>
        <p:spPr/>
        <p:txBody>
          <a:bodyPr/>
          <a:lstStyle/>
          <a:p>
            <a:r>
              <a:rPr lang="en-US" dirty="0"/>
              <a:t>Outlier Detection</a:t>
            </a:r>
            <a:endParaRPr lang="en-IN" dirty="0"/>
          </a:p>
        </p:txBody>
      </p:sp>
      <p:sp>
        <p:nvSpPr>
          <p:cNvPr id="3" name="Content Placeholder 2">
            <a:extLst>
              <a:ext uri="{FF2B5EF4-FFF2-40B4-BE49-F238E27FC236}">
                <a16:creationId xmlns:a16="http://schemas.microsoft.com/office/drawing/2014/main" id="{EEB753A9-A7D9-4805-9652-8EF496D2E3F7}"/>
              </a:ext>
            </a:extLst>
          </p:cNvPr>
          <p:cNvSpPr>
            <a:spLocks noGrp="1"/>
          </p:cNvSpPr>
          <p:nvPr>
            <p:ph idx="1"/>
          </p:nvPr>
        </p:nvSpPr>
        <p:spPr/>
        <p:txBody>
          <a:bodyPr>
            <a:normAutofit/>
          </a:bodyPr>
          <a:lstStyle/>
          <a:p>
            <a:r>
              <a:rPr lang="en-US" dirty="0"/>
              <a:t>An outlier is an observation that appears to deviate markedly from other observations in the sample. Identification of potential outliers is important for the following reasons:</a:t>
            </a:r>
            <a:endParaRPr lang="en-IN" dirty="0"/>
          </a:p>
          <a:p>
            <a:pPr lvl="1"/>
            <a:r>
              <a:rPr lang="en-US" dirty="0"/>
              <a:t>An outlier may indicate bad data. For example, the data may have been coded incorrectly or an experiment may not have been run correctly. If it can be determined that an outlying point is in fact erroneous, then the outlying value should be deleted from the analysis (or corrected if possible). </a:t>
            </a:r>
            <a:endParaRPr lang="en-IN" dirty="0"/>
          </a:p>
          <a:p>
            <a:pPr lvl="1"/>
            <a:r>
              <a:rPr lang="en-US" dirty="0"/>
              <a:t>In some cases, it may not be possible to determine if an outlying point is bad data. Outliers may be due to random variation or may indicate something scientifically interesting. In any event, we typically do not want to simply delete the outlying observation. However, if the data contains significant outliers, we may need to consider the use of robust statistical techniques</a:t>
            </a:r>
            <a:endParaRPr lang="en-IN" dirty="0"/>
          </a:p>
        </p:txBody>
      </p:sp>
    </p:spTree>
    <p:extLst>
      <p:ext uri="{BB962C8B-B14F-4D97-AF65-F5344CB8AC3E}">
        <p14:creationId xmlns:p14="http://schemas.microsoft.com/office/powerpoint/2010/main" val="136801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8739-BCAD-417D-B0FD-00F60B21158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F36AE21-B5FE-418D-941B-911852F4D35D}"/>
              </a:ext>
            </a:extLst>
          </p:cNvPr>
          <p:cNvSpPr>
            <a:spLocks noGrp="1"/>
          </p:cNvSpPr>
          <p:nvPr>
            <p:ph idx="1"/>
          </p:nvPr>
        </p:nvSpPr>
        <p:spPr/>
        <p:txBody>
          <a:bodyPr/>
          <a:lstStyle/>
          <a:p>
            <a:r>
              <a:rPr lang="en-US" dirty="0"/>
              <a:t>Checked Outlier Detection Of One Variable - (just to see the </a:t>
            </a:r>
            <a:r>
              <a:rPr lang="en-US" dirty="0" err="1"/>
              <a:t>process,we</a:t>
            </a:r>
            <a:r>
              <a:rPr lang="en-US" dirty="0"/>
              <a:t> worked with one variable and detected outliers)</a:t>
            </a:r>
            <a:endParaRPr lang="en-IN" dirty="0"/>
          </a:p>
          <a:p>
            <a:r>
              <a:rPr lang="en-US" dirty="0"/>
              <a:t>Variable selected: fare</a:t>
            </a:r>
            <a:endParaRPr lang="en-IN" dirty="0"/>
          </a:p>
          <a:p>
            <a:r>
              <a:rPr lang="en-US" dirty="0"/>
              <a:t>We used a log transform to the variable ‘fare’ to transform the data as our target variable is highly skewed.</a:t>
            </a:r>
            <a:endParaRPr lang="en-IN" dirty="0"/>
          </a:p>
          <a:p>
            <a:endParaRPr lang="en-IN" dirty="0"/>
          </a:p>
        </p:txBody>
      </p:sp>
    </p:spTree>
    <p:extLst>
      <p:ext uri="{BB962C8B-B14F-4D97-AF65-F5344CB8AC3E}">
        <p14:creationId xmlns:p14="http://schemas.microsoft.com/office/powerpoint/2010/main" val="861115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C355-7E23-4CF5-AE54-B3AB771ED55E}"/>
              </a:ext>
            </a:extLst>
          </p:cNvPr>
          <p:cNvSpPr>
            <a:spLocks noGrp="1"/>
          </p:cNvSpPr>
          <p:nvPr>
            <p:ph type="title"/>
          </p:nvPr>
        </p:nvSpPr>
        <p:spPr/>
        <p:txBody>
          <a:bodyPr/>
          <a:lstStyle/>
          <a:p>
            <a:endParaRPr lang="en-IN"/>
          </a:p>
        </p:txBody>
      </p:sp>
      <p:pic>
        <p:nvPicPr>
          <p:cNvPr id="4" name="image7.png">
            <a:extLst>
              <a:ext uri="{FF2B5EF4-FFF2-40B4-BE49-F238E27FC236}">
                <a16:creationId xmlns:a16="http://schemas.microsoft.com/office/drawing/2014/main" id="{F4E68D4A-CD50-44CB-98C0-7563424DFEAE}"/>
              </a:ext>
            </a:extLst>
          </p:cNvPr>
          <p:cNvPicPr>
            <a:picLocks noGrp="1"/>
          </p:cNvPicPr>
          <p:nvPr>
            <p:ph idx="1"/>
          </p:nvPr>
        </p:nvPicPr>
        <p:blipFill>
          <a:blip r:embed="rId2"/>
          <a:srcRect/>
          <a:stretch>
            <a:fillRect/>
          </a:stretch>
        </p:blipFill>
        <p:spPr>
          <a:xfrm>
            <a:off x="456460" y="1878891"/>
            <a:ext cx="5514117" cy="4351338"/>
          </a:xfrm>
          <a:prstGeom prst="rect">
            <a:avLst/>
          </a:prstGeom>
          <a:ln/>
        </p:spPr>
      </p:pic>
      <p:sp>
        <p:nvSpPr>
          <p:cNvPr id="5" name="Rectangle 4">
            <a:extLst>
              <a:ext uri="{FF2B5EF4-FFF2-40B4-BE49-F238E27FC236}">
                <a16:creationId xmlns:a16="http://schemas.microsoft.com/office/drawing/2014/main" id="{562BBE4E-DFB2-48C5-98EC-45994F66736E}"/>
              </a:ext>
            </a:extLst>
          </p:cNvPr>
          <p:cNvSpPr/>
          <p:nvPr/>
        </p:nvSpPr>
        <p:spPr>
          <a:xfrm>
            <a:off x="5970577" y="2879783"/>
            <a:ext cx="6096000" cy="2349554"/>
          </a:xfrm>
          <a:prstGeom prst="rect">
            <a:avLst/>
          </a:prstGeom>
        </p:spPr>
        <p:txBody>
          <a:bodyPr>
            <a:spAutoFit/>
          </a:bodyPr>
          <a:lstStyle/>
          <a:p>
            <a:pPr>
              <a:lnSpc>
                <a:spcPct val="107000"/>
              </a:lnSpc>
              <a:spcAft>
                <a:spcPts val="0"/>
              </a:spcAft>
            </a:pP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We loaded the data into Python, removed rows that had missing data. We then used a log transform to transform the data as our target variable is highly skewed.</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p>
            <a:pPr>
              <a:lnSpc>
                <a:spcPct val="107000"/>
              </a:lnSpc>
              <a:spcAft>
                <a:spcPts val="0"/>
              </a:spcAft>
            </a:pPr>
            <a:r>
              <a:rPr lang="en-US" sz="1200" dirty="0">
                <a:effectLst/>
                <a:latin typeface="Calibri" panose="020F0502020204030204" pitchFamily="34" charset="0"/>
                <a:ea typeface="Calibri" panose="020F0502020204030204" pitchFamily="34" charset="0"/>
                <a:cs typeface="Cambria" panose="02040503050406030204" pitchFamily="18" charset="0"/>
              </a:rPr>
              <a:t> </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p>
            <a:pPr>
              <a:lnSpc>
                <a:spcPct val="107000"/>
              </a:lnSpc>
              <a:spcAft>
                <a:spcPts val="0"/>
              </a:spcAft>
            </a:pP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The </a:t>
            </a:r>
            <a:r>
              <a:rPr lang="en-US" b="1" dirty="0">
                <a:highlight>
                  <a:srgbClr val="FFFFFF"/>
                </a:highlight>
                <a:latin typeface="Calibri" panose="020F0502020204030204" pitchFamily="34" charset="0"/>
                <a:ea typeface="Calibri" panose="020F0502020204030204" pitchFamily="34" charset="0"/>
                <a:cs typeface="Cambria" panose="02040503050406030204" pitchFamily="18" charset="0"/>
              </a:rPr>
              <a:t>log transformation</a:t>
            </a:r>
            <a:r>
              <a:rPr lang="en-US" dirty="0">
                <a:highlight>
                  <a:srgbClr val="FFFFFF"/>
                </a:highlight>
                <a:latin typeface="Calibri" panose="020F0502020204030204" pitchFamily="34" charset="0"/>
                <a:ea typeface="Calibri" panose="020F0502020204030204" pitchFamily="34" charset="0"/>
                <a:cs typeface="Cambria" panose="02040503050406030204" pitchFamily="18" charset="0"/>
              </a:rPr>
              <a:t> can be used to make highly skewed distributions less skewed. This can be valuable both for making patterns in the data more interpretable and for helping to meet the assumptions of inferential statistics.</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27156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5971-0EF9-4F82-AA5E-B7066345256B}"/>
              </a:ext>
            </a:extLst>
          </p:cNvPr>
          <p:cNvSpPr>
            <a:spLocks noGrp="1"/>
          </p:cNvSpPr>
          <p:nvPr>
            <p:ph type="title"/>
          </p:nvPr>
        </p:nvSpPr>
        <p:spPr/>
        <p:txBody>
          <a:bodyPr>
            <a:normAutofit/>
          </a:bodyPr>
          <a:lstStyle/>
          <a:p>
            <a:r>
              <a:rPr lang="en-US" b="1" dirty="0"/>
              <a:t>SPLITTING TAXI TRIP DATA INTO TRAIN AND TEST</a:t>
            </a:r>
            <a:endParaRPr lang="en-IN" dirty="0"/>
          </a:p>
        </p:txBody>
      </p:sp>
      <p:sp>
        <p:nvSpPr>
          <p:cNvPr id="3" name="Content Placeholder 2">
            <a:extLst>
              <a:ext uri="{FF2B5EF4-FFF2-40B4-BE49-F238E27FC236}">
                <a16:creationId xmlns:a16="http://schemas.microsoft.com/office/drawing/2014/main" id="{094326FE-6805-4AFE-9168-17F04C5D4E3E}"/>
              </a:ext>
            </a:extLst>
          </p:cNvPr>
          <p:cNvSpPr>
            <a:spLocks noGrp="1"/>
          </p:cNvSpPr>
          <p:nvPr>
            <p:ph idx="1"/>
          </p:nvPr>
        </p:nvSpPr>
        <p:spPr/>
        <p:txBody>
          <a:bodyPr/>
          <a:lstStyle/>
          <a:p>
            <a:r>
              <a:rPr lang="en-US" dirty="0"/>
              <a:t>Separating data into training and testing sets is an important part of evaluating data mining models. Typically, when you separate a data set into a training set and testing set, most of the data (80%) is used for training, and a smaller portion of the data (20%) is used for testing.</a:t>
            </a:r>
            <a:endParaRPr lang="en-IN" dirty="0"/>
          </a:p>
          <a:p>
            <a:endParaRPr lang="en-IN" dirty="0"/>
          </a:p>
        </p:txBody>
      </p:sp>
    </p:spTree>
    <p:extLst>
      <p:ext uri="{BB962C8B-B14F-4D97-AF65-F5344CB8AC3E}">
        <p14:creationId xmlns:p14="http://schemas.microsoft.com/office/powerpoint/2010/main" val="116460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A82C-9719-440B-B7AD-A10FF1D0355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9E63D23-C710-4644-80A8-4CFB3D37C038}"/>
              </a:ext>
            </a:extLst>
          </p:cNvPr>
          <p:cNvSpPr>
            <a:spLocks noGrp="1"/>
          </p:cNvSpPr>
          <p:nvPr>
            <p:ph idx="1"/>
          </p:nvPr>
        </p:nvSpPr>
        <p:spPr/>
        <p:txBody>
          <a:bodyPr/>
          <a:lstStyle/>
          <a:p>
            <a:r>
              <a:rPr lang="en-US" dirty="0"/>
              <a:t>This dataset includes taxi trips for 2016, reported to the City of Chicago in its role as a regulatory agency.</a:t>
            </a:r>
          </a:p>
          <a:p>
            <a:r>
              <a:rPr lang="en-US" dirty="0"/>
              <a:t>Taxicabs in Chicago, Illinois, are operated by private companies and licensed by the city. </a:t>
            </a:r>
          </a:p>
          <a:p>
            <a:r>
              <a:rPr lang="en-US" dirty="0"/>
              <a:t>To protect privacy but allow for aggregate analyses, the Taxi ID is consistent for any given taxi medallion number but does not show the number</a:t>
            </a:r>
            <a:r>
              <a:rPr lang="en-IN" dirty="0"/>
              <a:t>.</a:t>
            </a:r>
          </a:p>
          <a:p>
            <a:r>
              <a:rPr lang="en-US" dirty="0"/>
              <a:t>Using this data, an attempt to predict whether a driver will get a tip or not.</a:t>
            </a:r>
            <a:endParaRPr lang="en-IN" dirty="0"/>
          </a:p>
          <a:p>
            <a:pPr marL="0" indent="0">
              <a:buNone/>
            </a:pPr>
            <a:endParaRPr lang="en-US" dirty="0"/>
          </a:p>
        </p:txBody>
      </p:sp>
    </p:spTree>
    <p:extLst>
      <p:ext uri="{BB962C8B-B14F-4D97-AF65-F5344CB8AC3E}">
        <p14:creationId xmlns:p14="http://schemas.microsoft.com/office/powerpoint/2010/main" val="86281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3320-267F-4A14-9CA0-241FFD10186A}"/>
              </a:ext>
            </a:extLst>
          </p:cNvPr>
          <p:cNvSpPr>
            <a:spLocks noGrp="1"/>
          </p:cNvSpPr>
          <p:nvPr>
            <p:ph type="title"/>
          </p:nvPr>
        </p:nvSpPr>
        <p:spPr/>
        <p:txBody>
          <a:bodyPr/>
          <a:lstStyle/>
          <a:p>
            <a:r>
              <a:rPr lang="en-US" b="1" dirty="0"/>
              <a:t>FEATURE SELECTION AND MODELLING</a:t>
            </a:r>
            <a:endParaRPr lang="en-IN" dirty="0"/>
          </a:p>
        </p:txBody>
      </p:sp>
      <p:sp>
        <p:nvSpPr>
          <p:cNvPr id="3" name="Content Placeholder 2">
            <a:extLst>
              <a:ext uri="{FF2B5EF4-FFF2-40B4-BE49-F238E27FC236}">
                <a16:creationId xmlns:a16="http://schemas.microsoft.com/office/drawing/2014/main" id="{19FC46D6-9542-46F8-8E64-8405732A31B2}"/>
              </a:ext>
            </a:extLst>
          </p:cNvPr>
          <p:cNvSpPr>
            <a:spLocks noGrp="1"/>
          </p:cNvSpPr>
          <p:nvPr>
            <p:ph idx="1"/>
          </p:nvPr>
        </p:nvSpPr>
        <p:spPr/>
        <p:txBody>
          <a:bodyPr/>
          <a:lstStyle/>
          <a:p>
            <a:r>
              <a:rPr lang="en-US" dirty="0"/>
              <a:t>Feature selection is a process where you automatically select those features in your data that contribute most to the prediction variable or output in which you are interested. Having irrelevant features in your data can decrease the accuracy of many models, especially linear algorithms like linear and logistic regression.</a:t>
            </a:r>
            <a:endParaRPr lang="en-IN" dirty="0"/>
          </a:p>
          <a:p>
            <a:endParaRPr lang="en-IN" dirty="0"/>
          </a:p>
        </p:txBody>
      </p:sp>
    </p:spTree>
    <p:extLst>
      <p:ext uri="{BB962C8B-B14F-4D97-AF65-F5344CB8AC3E}">
        <p14:creationId xmlns:p14="http://schemas.microsoft.com/office/powerpoint/2010/main" val="4237198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F16B-A01A-4155-811A-6A02D1437EA5}"/>
              </a:ext>
            </a:extLst>
          </p:cNvPr>
          <p:cNvSpPr>
            <a:spLocks noGrp="1"/>
          </p:cNvSpPr>
          <p:nvPr>
            <p:ph type="title"/>
          </p:nvPr>
        </p:nvSpPr>
        <p:spPr/>
        <p:txBody>
          <a:bodyPr/>
          <a:lstStyle/>
          <a:p>
            <a:r>
              <a:rPr lang="en-US" b="1" dirty="0"/>
              <a:t>LINEAR REGRESSION</a:t>
            </a:r>
            <a:endParaRPr lang="en-IN" dirty="0"/>
          </a:p>
        </p:txBody>
      </p:sp>
      <p:sp>
        <p:nvSpPr>
          <p:cNvPr id="3" name="Content Placeholder 2">
            <a:extLst>
              <a:ext uri="{FF2B5EF4-FFF2-40B4-BE49-F238E27FC236}">
                <a16:creationId xmlns:a16="http://schemas.microsoft.com/office/drawing/2014/main" id="{E0E4F7E7-70B4-4FB0-91FF-CD90659CD49B}"/>
              </a:ext>
            </a:extLst>
          </p:cNvPr>
          <p:cNvSpPr>
            <a:spLocks noGrp="1"/>
          </p:cNvSpPr>
          <p:nvPr>
            <p:ph idx="1"/>
          </p:nvPr>
        </p:nvSpPr>
        <p:spPr/>
        <p:txBody>
          <a:bodyPr>
            <a:normAutofit lnSpcReduction="10000"/>
          </a:bodyPr>
          <a:lstStyle/>
          <a:p>
            <a:r>
              <a:rPr lang="en-US" dirty="0"/>
              <a:t>We tried a linear regression with multiple combinations of data to find out which are the variables contributing to the success of receiving tips. The combinations are as follows:</a:t>
            </a:r>
            <a:endParaRPr lang="en-IN" dirty="0"/>
          </a:p>
          <a:p>
            <a:pPr marL="0" indent="0">
              <a:buNone/>
            </a:pPr>
            <a:endParaRPr lang="en-IN" dirty="0"/>
          </a:p>
          <a:p>
            <a:pPr lvl="1"/>
            <a:r>
              <a:rPr lang="en-US" dirty="0"/>
              <a:t>Linear regression with all the numerical variables</a:t>
            </a:r>
            <a:endParaRPr lang="en-IN" dirty="0"/>
          </a:p>
          <a:p>
            <a:pPr lvl="1"/>
            <a:r>
              <a:rPr lang="en-US" dirty="0"/>
              <a:t>Linear regression with all the negatively correlated variables</a:t>
            </a:r>
            <a:endParaRPr lang="en-IN" dirty="0"/>
          </a:p>
          <a:p>
            <a:pPr lvl="1"/>
            <a:r>
              <a:rPr lang="en-US" dirty="0"/>
              <a:t>Linear regression with all the variables related to the cost of the trip</a:t>
            </a:r>
            <a:endParaRPr lang="en-IN" dirty="0"/>
          </a:p>
          <a:p>
            <a:pPr lvl="1"/>
            <a:r>
              <a:rPr lang="en-US" dirty="0"/>
              <a:t>Linear regression with the distance and duration variables of the trip</a:t>
            </a:r>
            <a:endParaRPr lang="en-IN" dirty="0"/>
          </a:p>
          <a:p>
            <a:pPr lvl="1"/>
            <a:r>
              <a:rPr lang="en-US" dirty="0"/>
              <a:t>Linear regression with the variables related to community area</a:t>
            </a:r>
            <a:endParaRPr lang="en-IN" dirty="0"/>
          </a:p>
          <a:p>
            <a:pPr lvl="1"/>
            <a:r>
              <a:rPr lang="en-US" dirty="0"/>
              <a:t>Linear regression with the variables related latitudes and longitudes</a:t>
            </a:r>
            <a:endParaRPr lang="en-IN" dirty="0"/>
          </a:p>
          <a:p>
            <a:pPr lvl="1"/>
            <a:r>
              <a:rPr lang="en-US" dirty="0"/>
              <a:t>Linear regression with the positively correlated variables</a:t>
            </a:r>
            <a:endParaRPr lang="en-IN" dirty="0"/>
          </a:p>
        </p:txBody>
      </p:sp>
    </p:spTree>
    <p:extLst>
      <p:ext uri="{BB962C8B-B14F-4D97-AF65-F5344CB8AC3E}">
        <p14:creationId xmlns:p14="http://schemas.microsoft.com/office/powerpoint/2010/main" val="101190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r>
              <a:rPr lang="en-US" sz="4000" b="1" u="sng" dirty="0"/>
              <a:t>Linear regression with all the numerical variables</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4" name="Table 3">
            <a:extLst>
              <a:ext uri="{FF2B5EF4-FFF2-40B4-BE49-F238E27FC236}">
                <a16:creationId xmlns:a16="http://schemas.microsoft.com/office/drawing/2014/main" id="{034179BC-94AA-4673-A6B1-15F6CFCCCD9E}"/>
              </a:ext>
            </a:extLst>
          </p:cNvPr>
          <p:cNvGraphicFramePr>
            <a:graphicFrameLocks noGrp="1"/>
          </p:cNvGraphicFramePr>
          <p:nvPr>
            <p:extLst>
              <p:ext uri="{D42A27DB-BD31-4B8C-83A1-F6EECF244321}">
                <p14:modId xmlns:p14="http://schemas.microsoft.com/office/powerpoint/2010/main" val="4063165971"/>
              </p:ext>
            </p:extLst>
          </p:nvPr>
        </p:nvGraphicFramePr>
        <p:xfrm>
          <a:off x="1685759" y="2472179"/>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717568075"/>
                    </a:ext>
                  </a:extLst>
                </a:gridCol>
                <a:gridCol w="883077">
                  <a:extLst>
                    <a:ext uri="{9D8B030D-6E8A-4147-A177-3AD203B41FA5}">
                      <a16:colId xmlns:a16="http://schemas.microsoft.com/office/drawing/2014/main" val="2896068549"/>
                    </a:ext>
                  </a:extLst>
                </a:gridCol>
                <a:gridCol w="1106383">
                  <a:extLst>
                    <a:ext uri="{9D8B030D-6E8A-4147-A177-3AD203B41FA5}">
                      <a16:colId xmlns:a16="http://schemas.microsoft.com/office/drawing/2014/main" val="1656640691"/>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696742357"/>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2.00E+00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086619939"/>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-6.17E-12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14514993"/>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9.20E+00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263977364"/>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-6.20E-12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564001485"/>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-6.20E-12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97085240"/>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392234357"/>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1.50E+00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5967390"/>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-6.18E-12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55236395"/>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1.46E+01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480782729"/>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2.00E+00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909462008"/>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3.00E+00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803589998"/>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413159021"/>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33554340"/>
                  </a:ext>
                </a:extLst>
              </a:tr>
            </a:tbl>
          </a:graphicData>
        </a:graphic>
      </p:graphicFrame>
      <p:pic>
        <p:nvPicPr>
          <p:cNvPr id="6" name="image14.png">
            <a:extLst>
              <a:ext uri="{FF2B5EF4-FFF2-40B4-BE49-F238E27FC236}">
                <a16:creationId xmlns:a16="http://schemas.microsoft.com/office/drawing/2014/main" id="{ABCA9BAB-09F8-4845-A881-38FDAC65E7D2}"/>
              </a:ext>
            </a:extLst>
          </p:cNvPr>
          <p:cNvPicPr/>
          <p:nvPr/>
        </p:nvPicPr>
        <p:blipFill>
          <a:blip r:embed="rId2"/>
          <a:srcRect/>
          <a:stretch>
            <a:fillRect/>
          </a:stretch>
        </p:blipFill>
        <p:spPr>
          <a:xfrm>
            <a:off x="6427034" y="2334476"/>
            <a:ext cx="4671932" cy="3977424"/>
          </a:xfrm>
          <a:prstGeom prst="rect">
            <a:avLst/>
          </a:prstGeom>
          <a:ln/>
        </p:spPr>
      </p:pic>
    </p:spTree>
    <p:extLst>
      <p:ext uri="{BB962C8B-B14F-4D97-AF65-F5344CB8AC3E}">
        <p14:creationId xmlns:p14="http://schemas.microsoft.com/office/powerpoint/2010/main" val="186885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C03B-028C-470B-8210-30C1ED0D92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99C361-5D27-4660-A3D2-339C74BB2E8B}"/>
              </a:ext>
            </a:extLst>
          </p:cNvPr>
          <p:cNvSpPr>
            <a:spLocks noGrp="1"/>
          </p:cNvSpPr>
          <p:nvPr>
            <p:ph idx="1"/>
          </p:nvPr>
        </p:nvSpPr>
        <p:spPr/>
        <p:txBody>
          <a:bodyPr/>
          <a:lstStyle/>
          <a:p>
            <a:r>
              <a:rPr lang="en-US" dirty="0"/>
              <a:t>By looking into the predicted values for the linear regression with the numeric variables, we can see that the predictions are very closely successful for the actual values that are greater than 0. However, we do get incorrect (negative) predictions for the actual values that are equal to 0.</a:t>
            </a:r>
            <a:endParaRPr lang="en-IN" dirty="0"/>
          </a:p>
          <a:p>
            <a:endParaRPr lang="en-IN" dirty="0"/>
          </a:p>
        </p:txBody>
      </p:sp>
    </p:spTree>
    <p:extLst>
      <p:ext uri="{BB962C8B-B14F-4D97-AF65-F5344CB8AC3E}">
        <p14:creationId xmlns:p14="http://schemas.microsoft.com/office/powerpoint/2010/main" val="378685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pPr lvl="0"/>
            <a:r>
              <a:rPr lang="en-US" sz="4000" b="1" u="sng" dirty="0"/>
              <a:t>Linear regression with all the negatively correlated variables</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7" name="Table 6">
            <a:extLst>
              <a:ext uri="{FF2B5EF4-FFF2-40B4-BE49-F238E27FC236}">
                <a16:creationId xmlns:a16="http://schemas.microsoft.com/office/drawing/2014/main" id="{01C1B954-AD4F-4398-B484-950B665778C9}"/>
              </a:ext>
            </a:extLst>
          </p:cNvPr>
          <p:cNvGraphicFramePr>
            <a:graphicFrameLocks noGrp="1"/>
          </p:cNvGraphicFramePr>
          <p:nvPr>
            <p:extLst>
              <p:ext uri="{D42A27DB-BD31-4B8C-83A1-F6EECF244321}">
                <p14:modId xmlns:p14="http://schemas.microsoft.com/office/powerpoint/2010/main" val="1271985320"/>
              </p:ext>
            </p:extLst>
          </p:nvPr>
        </p:nvGraphicFramePr>
        <p:xfrm>
          <a:off x="1605859" y="2334476"/>
          <a:ext cx="2659380" cy="3810047"/>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639579894"/>
                    </a:ext>
                  </a:extLst>
                </a:gridCol>
                <a:gridCol w="883077">
                  <a:extLst>
                    <a:ext uri="{9D8B030D-6E8A-4147-A177-3AD203B41FA5}">
                      <a16:colId xmlns:a16="http://schemas.microsoft.com/office/drawing/2014/main" val="4036427995"/>
                    </a:ext>
                  </a:extLst>
                </a:gridCol>
                <a:gridCol w="1106383">
                  <a:extLst>
                    <a:ext uri="{9D8B030D-6E8A-4147-A177-3AD203B41FA5}">
                      <a16:colId xmlns:a16="http://schemas.microsoft.com/office/drawing/2014/main" val="3405660253"/>
                    </a:ext>
                  </a:extLst>
                </a:gridCol>
              </a:tblGrid>
              <a:tr h="38185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41640402"/>
                  </a:ext>
                </a:extLst>
              </a:tr>
              <a:tr h="1860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0.787124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22775829"/>
                  </a:ext>
                </a:extLst>
              </a:tr>
              <a:tr h="1860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0.859128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91399749"/>
                  </a:ext>
                </a:extLst>
              </a:tr>
              <a:tr h="1860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dirty="0">
                          <a:effectLst/>
                        </a:rPr>
                        <a:t>9.2</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1.578619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24933939"/>
                  </a:ext>
                </a:extLst>
              </a:tr>
              <a:tr h="1860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dirty="0">
                          <a:effectLst/>
                        </a:rPr>
                        <a:t>0</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1.850171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259052664"/>
                  </a:ext>
                </a:extLst>
              </a:tr>
              <a:tr h="1860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1.221528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249380908"/>
                  </a:ext>
                </a:extLst>
              </a:tr>
              <a:tr h="1860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635040480"/>
                  </a:ext>
                </a:extLst>
              </a:tr>
              <a:tr h="38185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1.282387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215583800"/>
                  </a:ext>
                </a:extLst>
              </a:tr>
              <a:tr h="38185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1.262293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78349251"/>
                  </a:ext>
                </a:extLst>
              </a:tr>
              <a:tr h="38185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1.872023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443052964"/>
                  </a:ext>
                </a:extLst>
              </a:tr>
              <a:tr h="38185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0.591227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170104222"/>
                  </a:ext>
                </a:extLst>
              </a:tr>
              <a:tr h="38185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1.200364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08130474"/>
                  </a:ext>
                </a:extLst>
              </a:tr>
              <a:tr h="1860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237281591"/>
                  </a:ext>
                </a:extLst>
              </a:tr>
              <a:tr h="216947">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98247261"/>
                  </a:ext>
                </a:extLst>
              </a:tr>
            </a:tbl>
          </a:graphicData>
        </a:graphic>
      </p:graphicFrame>
      <p:pic>
        <p:nvPicPr>
          <p:cNvPr id="8" name="image18.png">
            <a:extLst>
              <a:ext uri="{FF2B5EF4-FFF2-40B4-BE49-F238E27FC236}">
                <a16:creationId xmlns:a16="http://schemas.microsoft.com/office/drawing/2014/main" id="{7582763F-13B6-4B92-BE23-A0C6C475980F}"/>
              </a:ext>
            </a:extLst>
          </p:cNvPr>
          <p:cNvPicPr/>
          <p:nvPr/>
        </p:nvPicPr>
        <p:blipFill>
          <a:blip r:embed="rId2"/>
          <a:srcRect/>
          <a:stretch>
            <a:fillRect/>
          </a:stretch>
        </p:blipFill>
        <p:spPr>
          <a:xfrm>
            <a:off x="6096000" y="2252534"/>
            <a:ext cx="4583837" cy="4174900"/>
          </a:xfrm>
          <a:prstGeom prst="rect">
            <a:avLst/>
          </a:prstGeom>
          <a:ln/>
        </p:spPr>
      </p:pic>
    </p:spTree>
    <p:extLst>
      <p:ext uri="{BB962C8B-B14F-4D97-AF65-F5344CB8AC3E}">
        <p14:creationId xmlns:p14="http://schemas.microsoft.com/office/powerpoint/2010/main" val="2471423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16AA84-2A9C-4650-8089-8B0741DC50B8}"/>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AB6C4C6-0B37-4606-9FAA-D586E2FBD920}"/>
              </a:ext>
            </a:extLst>
          </p:cNvPr>
          <p:cNvSpPr>
            <a:spLocks noGrp="1"/>
          </p:cNvSpPr>
          <p:nvPr>
            <p:ph idx="1"/>
          </p:nvPr>
        </p:nvSpPr>
        <p:spPr/>
        <p:txBody>
          <a:bodyPr/>
          <a:lstStyle/>
          <a:p>
            <a:r>
              <a:rPr lang="en-US" dirty="0"/>
              <a:t>By looking into the predicted values for the linear regression with the negatively correlated variables, we can see that the predictions are very poor. We can hardly find a good prediction in the list. Hence we conclude that the negatively correlated variables do not yield a good prediction for our target variable.</a:t>
            </a:r>
            <a:endParaRPr lang="en-IN" dirty="0"/>
          </a:p>
          <a:p>
            <a:endParaRPr lang="en-IN" dirty="0"/>
          </a:p>
        </p:txBody>
      </p:sp>
    </p:spTree>
    <p:extLst>
      <p:ext uri="{BB962C8B-B14F-4D97-AF65-F5344CB8AC3E}">
        <p14:creationId xmlns:p14="http://schemas.microsoft.com/office/powerpoint/2010/main" val="1992857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r>
              <a:rPr lang="en-US" sz="4000" b="1" u="sng" dirty="0"/>
              <a:t>Linear regression with all the cost of the trip</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7" name="Table 6">
            <a:extLst>
              <a:ext uri="{FF2B5EF4-FFF2-40B4-BE49-F238E27FC236}">
                <a16:creationId xmlns:a16="http://schemas.microsoft.com/office/drawing/2014/main" id="{C77607A4-0C51-4BD2-8A48-4414B797AD61}"/>
              </a:ext>
            </a:extLst>
          </p:cNvPr>
          <p:cNvGraphicFramePr>
            <a:graphicFrameLocks noGrp="1"/>
          </p:cNvGraphicFramePr>
          <p:nvPr>
            <p:extLst>
              <p:ext uri="{D42A27DB-BD31-4B8C-83A1-F6EECF244321}">
                <p14:modId xmlns:p14="http://schemas.microsoft.com/office/powerpoint/2010/main" val="2374111134"/>
              </p:ext>
            </p:extLst>
          </p:nvPr>
        </p:nvGraphicFramePr>
        <p:xfrm>
          <a:off x="1836679" y="2472179"/>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98962195"/>
                    </a:ext>
                  </a:extLst>
                </a:gridCol>
                <a:gridCol w="883077">
                  <a:extLst>
                    <a:ext uri="{9D8B030D-6E8A-4147-A177-3AD203B41FA5}">
                      <a16:colId xmlns:a16="http://schemas.microsoft.com/office/drawing/2014/main" val="4159930409"/>
                    </a:ext>
                  </a:extLst>
                </a:gridCol>
                <a:gridCol w="1106383">
                  <a:extLst>
                    <a:ext uri="{9D8B030D-6E8A-4147-A177-3AD203B41FA5}">
                      <a16:colId xmlns:a16="http://schemas.microsoft.com/office/drawing/2014/main" val="1050659628"/>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251709234"/>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1.999991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932672180"/>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0.000004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923837979"/>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9.199989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95094307"/>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0.000007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494759172"/>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0.000001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07172082"/>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10980119"/>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1.499998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339078317"/>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0.000001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825049986"/>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14.599965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676886382"/>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1.999992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463688275"/>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2.999989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573455326"/>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608036297"/>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1412664"/>
                  </a:ext>
                </a:extLst>
              </a:tr>
            </a:tbl>
          </a:graphicData>
        </a:graphic>
      </p:graphicFrame>
      <p:pic>
        <p:nvPicPr>
          <p:cNvPr id="8" name="image3.png">
            <a:extLst>
              <a:ext uri="{FF2B5EF4-FFF2-40B4-BE49-F238E27FC236}">
                <a16:creationId xmlns:a16="http://schemas.microsoft.com/office/drawing/2014/main" id="{9FBCD5E7-AC38-462B-A51C-ECDBFBFFC7E8}"/>
              </a:ext>
            </a:extLst>
          </p:cNvPr>
          <p:cNvPicPr/>
          <p:nvPr/>
        </p:nvPicPr>
        <p:blipFill>
          <a:blip r:embed="rId2"/>
          <a:srcRect/>
          <a:stretch>
            <a:fillRect/>
          </a:stretch>
        </p:blipFill>
        <p:spPr>
          <a:xfrm>
            <a:off x="5788921" y="2342319"/>
            <a:ext cx="5266055" cy="4099439"/>
          </a:xfrm>
          <a:prstGeom prst="rect">
            <a:avLst/>
          </a:prstGeom>
          <a:ln/>
        </p:spPr>
      </p:pic>
    </p:spTree>
    <p:extLst>
      <p:ext uri="{BB962C8B-B14F-4D97-AF65-F5344CB8AC3E}">
        <p14:creationId xmlns:p14="http://schemas.microsoft.com/office/powerpoint/2010/main" val="3154500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FA7B-0A04-4D78-9F81-1D3E8D91F7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EE0E2-6FE5-4335-9EBB-F281DE27F14D}"/>
              </a:ext>
            </a:extLst>
          </p:cNvPr>
          <p:cNvSpPr>
            <a:spLocks noGrp="1"/>
          </p:cNvSpPr>
          <p:nvPr>
            <p:ph idx="1"/>
          </p:nvPr>
        </p:nvSpPr>
        <p:spPr/>
        <p:txBody>
          <a:bodyPr/>
          <a:lstStyle/>
          <a:p>
            <a:r>
              <a:rPr lang="en-US" dirty="0"/>
              <a:t>Looking at the predicted values for the linear regression with all the variables related to the cost of the trip, we see that the predictions are closely accurate. We can therefore come to a conclusion that the variables related to the cost of the trip are closely related to the target variable (tips). An increase in the cost variables will definitely have an increase in the target variable and vice versa.</a:t>
            </a:r>
            <a:endParaRPr lang="en-IN" dirty="0"/>
          </a:p>
        </p:txBody>
      </p:sp>
    </p:spTree>
    <p:extLst>
      <p:ext uri="{BB962C8B-B14F-4D97-AF65-F5344CB8AC3E}">
        <p14:creationId xmlns:p14="http://schemas.microsoft.com/office/powerpoint/2010/main" val="2021530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pPr lvl="0"/>
            <a:r>
              <a:rPr lang="en-US" sz="4000" b="1" u="sng" dirty="0"/>
              <a:t>Linear regression with the distance and duration variables of the trip</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7" name="Table 6">
            <a:extLst>
              <a:ext uri="{FF2B5EF4-FFF2-40B4-BE49-F238E27FC236}">
                <a16:creationId xmlns:a16="http://schemas.microsoft.com/office/drawing/2014/main" id="{6E406274-E5DB-40D9-AA4B-12E033E3E29E}"/>
              </a:ext>
            </a:extLst>
          </p:cNvPr>
          <p:cNvGraphicFramePr>
            <a:graphicFrameLocks noGrp="1"/>
          </p:cNvGraphicFramePr>
          <p:nvPr>
            <p:extLst>
              <p:ext uri="{D42A27DB-BD31-4B8C-83A1-F6EECF244321}">
                <p14:modId xmlns:p14="http://schemas.microsoft.com/office/powerpoint/2010/main" val="3455728739"/>
              </p:ext>
            </p:extLst>
          </p:nvPr>
        </p:nvGraphicFramePr>
        <p:xfrm>
          <a:off x="1889945" y="2409907"/>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2005900703"/>
                    </a:ext>
                  </a:extLst>
                </a:gridCol>
                <a:gridCol w="883077">
                  <a:extLst>
                    <a:ext uri="{9D8B030D-6E8A-4147-A177-3AD203B41FA5}">
                      <a16:colId xmlns:a16="http://schemas.microsoft.com/office/drawing/2014/main" val="881377035"/>
                    </a:ext>
                  </a:extLst>
                </a:gridCol>
                <a:gridCol w="1106383">
                  <a:extLst>
                    <a:ext uri="{9D8B030D-6E8A-4147-A177-3AD203B41FA5}">
                      <a16:colId xmlns:a16="http://schemas.microsoft.com/office/drawing/2014/main" val="1491127786"/>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935814107"/>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0.512796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366783355"/>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1.79846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9011525"/>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5.413272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1615652"/>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2.455773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337188417"/>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0.801127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033849195"/>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40540125"/>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1.75427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45381433"/>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0.993348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920718583"/>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6.201426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098433483"/>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0.897238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228998375"/>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1.382866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211355389"/>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235887718"/>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64811501"/>
                  </a:ext>
                </a:extLst>
              </a:tr>
            </a:tbl>
          </a:graphicData>
        </a:graphic>
      </p:graphicFrame>
      <p:pic>
        <p:nvPicPr>
          <p:cNvPr id="8" name="image17.png">
            <a:extLst>
              <a:ext uri="{FF2B5EF4-FFF2-40B4-BE49-F238E27FC236}">
                <a16:creationId xmlns:a16="http://schemas.microsoft.com/office/drawing/2014/main" id="{9F5EB09D-8AF3-429E-B370-880FBAB1F3A5}"/>
              </a:ext>
            </a:extLst>
          </p:cNvPr>
          <p:cNvPicPr/>
          <p:nvPr/>
        </p:nvPicPr>
        <p:blipFill>
          <a:blip r:embed="rId2"/>
          <a:srcRect/>
          <a:stretch>
            <a:fillRect/>
          </a:stretch>
        </p:blipFill>
        <p:spPr>
          <a:xfrm>
            <a:off x="5709023" y="2409907"/>
            <a:ext cx="5266055" cy="3901993"/>
          </a:xfrm>
          <a:prstGeom prst="rect">
            <a:avLst/>
          </a:prstGeom>
          <a:ln/>
        </p:spPr>
      </p:pic>
    </p:spTree>
    <p:extLst>
      <p:ext uri="{BB962C8B-B14F-4D97-AF65-F5344CB8AC3E}">
        <p14:creationId xmlns:p14="http://schemas.microsoft.com/office/powerpoint/2010/main" val="3051160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36A8-089E-4BB4-A47E-EDD496F566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CB5125-A847-493E-8861-318B4A969D14}"/>
              </a:ext>
            </a:extLst>
          </p:cNvPr>
          <p:cNvSpPr>
            <a:spLocks noGrp="1"/>
          </p:cNvSpPr>
          <p:nvPr>
            <p:ph idx="1"/>
          </p:nvPr>
        </p:nvSpPr>
        <p:spPr/>
        <p:txBody>
          <a:bodyPr/>
          <a:lstStyle/>
          <a:p>
            <a:r>
              <a:rPr lang="en-US" dirty="0"/>
              <a:t>Seeing the predicted values for the linear regression with the variables related to the distance and duration of the trip, we can see that the predictions are moderate. We can hardly find a good prediction or a bad prediction in the list. Therefore, we can say that the duration and distance variables when taken separately do not play a vital role in predicting the target.</a:t>
            </a:r>
            <a:endParaRPr lang="en-IN" dirty="0"/>
          </a:p>
        </p:txBody>
      </p:sp>
    </p:spTree>
    <p:extLst>
      <p:ext uri="{BB962C8B-B14F-4D97-AF65-F5344CB8AC3E}">
        <p14:creationId xmlns:p14="http://schemas.microsoft.com/office/powerpoint/2010/main" val="172011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326E-9846-485B-9950-7431AFABD39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9B58050-4680-4696-B509-65DEF07E687F}"/>
              </a:ext>
            </a:extLst>
          </p:cNvPr>
          <p:cNvSpPr>
            <a:spLocks noGrp="1"/>
          </p:cNvSpPr>
          <p:nvPr>
            <p:ph idx="1"/>
          </p:nvPr>
        </p:nvSpPr>
        <p:spPr/>
        <p:txBody>
          <a:bodyPr/>
          <a:lstStyle/>
          <a:p>
            <a:r>
              <a:rPr lang="en-US" dirty="0"/>
              <a:t>Cab drivers aren't paid on a commission though they pay so many taxes and fees. </a:t>
            </a:r>
          </a:p>
          <a:p>
            <a:r>
              <a:rPr lang="en-US" dirty="0"/>
              <a:t>Their pay is all of their </a:t>
            </a:r>
            <a:r>
              <a:rPr lang="en-US" dirty="0" err="1"/>
              <a:t>fare+tips</a:t>
            </a:r>
            <a:r>
              <a:rPr lang="en-US" dirty="0"/>
              <a:t> minus the lease fee, gas, and all of the fees. </a:t>
            </a:r>
          </a:p>
          <a:p>
            <a:r>
              <a:rPr lang="en-US" dirty="0"/>
              <a:t>Taxi drivers should be tipped 10 percent to 20 percent of the fare, which you should be able to leave when you pay with a credit card. However, a cash tip is always preferred. </a:t>
            </a:r>
            <a:endParaRPr lang="en-IN" dirty="0"/>
          </a:p>
          <a:p>
            <a:r>
              <a:rPr lang="en-US" dirty="0"/>
              <a:t>Standard tip for a cab driver is 15%.</a:t>
            </a:r>
            <a:endParaRPr lang="en-IN" dirty="0"/>
          </a:p>
        </p:txBody>
      </p:sp>
    </p:spTree>
    <p:extLst>
      <p:ext uri="{BB962C8B-B14F-4D97-AF65-F5344CB8AC3E}">
        <p14:creationId xmlns:p14="http://schemas.microsoft.com/office/powerpoint/2010/main" val="1230243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pPr lvl="0"/>
            <a:r>
              <a:rPr lang="en-US" sz="4000" b="1" u="sng" dirty="0"/>
              <a:t>Linear regression with the variables related to community area</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7" name="Table 6">
            <a:extLst>
              <a:ext uri="{FF2B5EF4-FFF2-40B4-BE49-F238E27FC236}">
                <a16:creationId xmlns:a16="http://schemas.microsoft.com/office/drawing/2014/main" id="{5BAA6811-DB87-41D0-85B9-ECDD71146E43}"/>
              </a:ext>
            </a:extLst>
          </p:cNvPr>
          <p:cNvGraphicFramePr>
            <a:graphicFrameLocks noGrp="1"/>
          </p:cNvGraphicFramePr>
          <p:nvPr>
            <p:extLst>
              <p:ext uri="{D42A27DB-BD31-4B8C-83A1-F6EECF244321}">
                <p14:modId xmlns:p14="http://schemas.microsoft.com/office/powerpoint/2010/main" val="2783040680"/>
              </p:ext>
            </p:extLst>
          </p:nvPr>
        </p:nvGraphicFramePr>
        <p:xfrm>
          <a:off x="1810046" y="2409907"/>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3486774124"/>
                    </a:ext>
                  </a:extLst>
                </a:gridCol>
                <a:gridCol w="883077">
                  <a:extLst>
                    <a:ext uri="{9D8B030D-6E8A-4147-A177-3AD203B41FA5}">
                      <a16:colId xmlns:a16="http://schemas.microsoft.com/office/drawing/2014/main" val="3440140961"/>
                    </a:ext>
                  </a:extLst>
                </a:gridCol>
                <a:gridCol w="1106383">
                  <a:extLst>
                    <a:ext uri="{9D8B030D-6E8A-4147-A177-3AD203B41FA5}">
                      <a16:colId xmlns:a16="http://schemas.microsoft.com/office/drawing/2014/main" val="1257767405"/>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813965399"/>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1.561498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737189396"/>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1.030958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13035226"/>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3.642602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712765221"/>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1.530894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5607448"/>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0.296451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794913774"/>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340762798"/>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0.786122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4129168078"/>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1.030958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307143850"/>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2.377555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166470778"/>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1.030958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688373683"/>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0.90854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6048159"/>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44193204"/>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7549723"/>
                  </a:ext>
                </a:extLst>
              </a:tr>
            </a:tbl>
          </a:graphicData>
        </a:graphic>
      </p:graphicFrame>
      <p:pic>
        <p:nvPicPr>
          <p:cNvPr id="8" name="image15.png">
            <a:extLst>
              <a:ext uri="{FF2B5EF4-FFF2-40B4-BE49-F238E27FC236}">
                <a16:creationId xmlns:a16="http://schemas.microsoft.com/office/drawing/2014/main" id="{CD4FE267-2236-4ABC-B498-8A6BFABC7F1A}"/>
              </a:ext>
            </a:extLst>
          </p:cNvPr>
          <p:cNvPicPr/>
          <p:nvPr/>
        </p:nvPicPr>
        <p:blipFill>
          <a:blip r:embed="rId2"/>
          <a:srcRect/>
          <a:stretch>
            <a:fillRect/>
          </a:stretch>
        </p:blipFill>
        <p:spPr>
          <a:xfrm>
            <a:off x="5913209" y="2409907"/>
            <a:ext cx="5266055" cy="4082968"/>
          </a:xfrm>
          <a:prstGeom prst="rect">
            <a:avLst/>
          </a:prstGeom>
          <a:ln/>
        </p:spPr>
      </p:pic>
    </p:spTree>
    <p:extLst>
      <p:ext uri="{BB962C8B-B14F-4D97-AF65-F5344CB8AC3E}">
        <p14:creationId xmlns:p14="http://schemas.microsoft.com/office/powerpoint/2010/main" val="1437943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BFB1-3588-409C-9CDC-75F3E9FC55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DBB3EC-C91B-4D8E-BE78-5B71F6C79287}"/>
              </a:ext>
            </a:extLst>
          </p:cNvPr>
          <p:cNvSpPr>
            <a:spLocks noGrp="1"/>
          </p:cNvSpPr>
          <p:nvPr>
            <p:ph idx="1"/>
          </p:nvPr>
        </p:nvSpPr>
        <p:spPr/>
        <p:txBody>
          <a:bodyPr/>
          <a:lstStyle/>
          <a:p>
            <a:r>
              <a:rPr lang="en-US" dirty="0"/>
              <a:t>By looking into the predicted values for the linear regression with the variables related to community area, we see that the predictions are not too good. We can hardly find a perfect prediction in the list. Hence we conclude that the variables related to community area do not make much change in the prediction for our target variable.</a:t>
            </a:r>
            <a:endParaRPr lang="en-IN" dirty="0"/>
          </a:p>
        </p:txBody>
      </p:sp>
    </p:spTree>
    <p:extLst>
      <p:ext uri="{BB962C8B-B14F-4D97-AF65-F5344CB8AC3E}">
        <p14:creationId xmlns:p14="http://schemas.microsoft.com/office/powerpoint/2010/main" val="1284361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pPr lvl="0"/>
            <a:r>
              <a:rPr lang="en-US" sz="4000" b="1" u="sng" dirty="0"/>
              <a:t>Linear regression with the variables related latitudes and longitudes</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7" name="Table 6">
            <a:extLst>
              <a:ext uri="{FF2B5EF4-FFF2-40B4-BE49-F238E27FC236}">
                <a16:creationId xmlns:a16="http://schemas.microsoft.com/office/drawing/2014/main" id="{9EFC3C51-786F-4829-8986-3DB076FE19A9}"/>
              </a:ext>
            </a:extLst>
          </p:cNvPr>
          <p:cNvGraphicFramePr>
            <a:graphicFrameLocks noGrp="1"/>
          </p:cNvGraphicFramePr>
          <p:nvPr>
            <p:extLst>
              <p:ext uri="{D42A27DB-BD31-4B8C-83A1-F6EECF244321}">
                <p14:modId xmlns:p14="http://schemas.microsoft.com/office/powerpoint/2010/main" val="2762296623"/>
              </p:ext>
            </p:extLst>
          </p:nvPr>
        </p:nvGraphicFramePr>
        <p:xfrm>
          <a:off x="2023110" y="2578582"/>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3953858504"/>
                    </a:ext>
                  </a:extLst>
                </a:gridCol>
                <a:gridCol w="883077">
                  <a:extLst>
                    <a:ext uri="{9D8B030D-6E8A-4147-A177-3AD203B41FA5}">
                      <a16:colId xmlns:a16="http://schemas.microsoft.com/office/drawing/2014/main" val="809822931"/>
                    </a:ext>
                  </a:extLst>
                </a:gridCol>
                <a:gridCol w="1106383">
                  <a:extLst>
                    <a:ext uri="{9D8B030D-6E8A-4147-A177-3AD203B41FA5}">
                      <a16:colId xmlns:a16="http://schemas.microsoft.com/office/drawing/2014/main" val="2005016084"/>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099702449"/>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0.825822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612993418"/>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0.886632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36451222"/>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1.58686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898424510"/>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1.816661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80003449"/>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1.181276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91976482"/>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153978109"/>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1.281314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787859310"/>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1.289858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427778385"/>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1.880837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889939665"/>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0.607813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662725147"/>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1.192335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831647769"/>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145005903"/>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69399056"/>
                  </a:ext>
                </a:extLst>
              </a:tr>
            </a:tbl>
          </a:graphicData>
        </a:graphic>
      </p:graphicFrame>
      <p:pic>
        <p:nvPicPr>
          <p:cNvPr id="8" name="image5.png">
            <a:extLst>
              <a:ext uri="{FF2B5EF4-FFF2-40B4-BE49-F238E27FC236}">
                <a16:creationId xmlns:a16="http://schemas.microsoft.com/office/drawing/2014/main" id="{694258CF-AA55-449A-A5D9-79D48942141B}"/>
              </a:ext>
            </a:extLst>
          </p:cNvPr>
          <p:cNvPicPr/>
          <p:nvPr/>
        </p:nvPicPr>
        <p:blipFill>
          <a:blip r:embed="rId2"/>
          <a:srcRect/>
          <a:stretch>
            <a:fillRect/>
          </a:stretch>
        </p:blipFill>
        <p:spPr>
          <a:xfrm>
            <a:off x="5788921" y="2472178"/>
            <a:ext cx="5266055" cy="3839722"/>
          </a:xfrm>
          <a:prstGeom prst="rect">
            <a:avLst/>
          </a:prstGeom>
          <a:ln/>
        </p:spPr>
      </p:pic>
    </p:spTree>
    <p:extLst>
      <p:ext uri="{BB962C8B-B14F-4D97-AF65-F5344CB8AC3E}">
        <p14:creationId xmlns:p14="http://schemas.microsoft.com/office/powerpoint/2010/main" val="275100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A8A9-E944-4F0E-873C-B7FFF5FA90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DF4108-38A5-46E6-B226-E1340250CFA9}"/>
              </a:ext>
            </a:extLst>
          </p:cNvPr>
          <p:cNvSpPr>
            <a:spLocks noGrp="1"/>
          </p:cNvSpPr>
          <p:nvPr>
            <p:ph idx="1"/>
          </p:nvPr>
        </p:nvSpPr>
        <p:spPr/>
        <p:txBody>
          <a:bodyPr/>
          <a:lstStyle/>
          <a:p>
            <a:r>
              <a:rPr lang="en-US"/>
              <a:t>Variables related to latitudes and longitudes have a negative correlation with the target variable. Checking the predicted values for the linear regression with the variables related to latitudes and longitudes, we can see that the predictions are not good. We can hardly find a good prediction in the list. Hence we can conclude that the variables related to community area are not directly proportional to the prediction for our target variable.</a:t>
            </a:r>
            <a:endParaRPr lang="en-IN"/>
          </a:p>
        </p:txBody>
      </p:sp>
    </p:spTree>
    <p:extLst>
      <p:ext uri="{BB962C8B-B14F-4D97-AF65-F5344CB8AC3E}">
        <p14:creationId xmlns:p14="http://schemas.microsoft.com/office/powerpoint/2010/main" val="3059098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B96-F62D-44C6-93AE-5E9960700BEA}"/>
              </a:ext>
            </a:extLst>
          </p:cNvPr>
          <p:cNvSpPr>
            <a:spLocks noGrp="1"/>
          </p:cNvSpPr>
          <p:nvPr>
            <p:ph type="title"/>
          </p:nvPr>
        </p:nvSpPr>
        <p:spPr/>
        <p:txBody>
          <a:bodyPr>
            <a:normAutofit/>
          </a:bodyPr>
          <a:lstStyle/>
          <a:p>
            <a:pPr lvl="0"/>
            <a:r>
              <a:rPr lang="en-US" sz="4000" b="1" u="sng" dirty="0"/>
              <a:t>Linear regression with the positively correlated variables</a:t>
            </a:r>
            <a:endParaRPr lang="en-IN" sz="4000" dirty="0"/>
          </a:p>
        </p:txBody>
      </p:sp>
      <p:sp>
        <p:nvSpPr>
          <p:cNvPr id="3" name="Content Placeholder 2">
            <a:extLst>
              <a:ext uri="{FF2B5EF4-FFF2-40B4-BE49-F238E27FC236}">
                <a16:creationId xmlns:a16="http://schemas.microsoft.com/office/drawing/2014/main" id="{FC3F5018-6EEC-4F81-A47A-1262A3EE3720}"/>
              </a:ext>
            </a:extLst>
          </p:cNvPr>
          <p:cNvSpPr>
            <a:spLocks noGrp="1"/>
          </p:cNvSpPr>
          <p:nvPr>
            <p:ph sz="half" idx="1"/>
          </p:nvPr>
        </p:nvSpPr>
        <p:spPr/>
        <p:txBody>
          <a:bodyPr/>
          <a:lstStyle/>
          <a:p>
            <a:pPr marL="0" indent="0">
              <a:buNone/>
            </a:pPr>
            <a:r>
              <a:rPr lang="en-US" dirty="0"/>
              <a:t>Actual vs Predicted value table:</a:t>
            </a:r>
          </a:p>
          <a:p>
            <a:endParaRPr lang="en-IN" dirty="0"/>
          </a:p>
        </p:txBody>
      </p:sp>
      <p:sp>
        <p:nvSpPr>
          <p:cNvPr id="5" name="Content Placeholder 4">
            <a:extLst>
              <a:ext uri="{FF2B5EF4-FFF2-40B4-BE49-F238E27FC236}">
                <a16:creationId xmlns:a16="http://schemas.microsoft.com/office/drawing/2014/main" id="{21DCD5E7-2F9E-4E49-9F3F-EEAD2927A6AA}"/>
              </a:ext>
            </a:extLst>
          </p:cNvPr>
          <p:cNvSpPr>
            <a:spLocks noGrp="1"/>
          </p:cNvSpPr>
          <p:nvPr>
            <p:ph sz="half" idx="2"/>
          </p:nvPr>
        </p:nvSpPr>
        <p:spPr/>
        <p:txBody>
          <a:bodyPr/>
          <a:lstStyle/>
          <a:p>
            <a:r>
              <a:rPr lang="en-US" dirty="0"/>
              <a:t>Prediction-error graph:</a:t>
            </a:r>
          </a:p>
          <a:p>
            <a:endParaRPr lang="en-IN" dirty="0"/>
          </a:p>
        </p:txBody>
      </p:sp>
      <p:graphicFrame>
        <p:nvGraphicFramePr>
          <p:cNvPr id="4" name="Table 3">
            <a:extLst>
              <a:ext uri="{FF2B5EF4-FFF2-40B4-BE49-F238E27FC236}">
                <a16:creationId xmlns:a16="http://schemas.microsoft.com/office/drawing/2014/main" id="{C24EB853-DD50-4FA3-9653-A4091942FDBE}"/>
              </a:ext>
            </a:extLst>
          </p:cNvPr>
          <p:cNvGraphicFramePr>
            <a:graphicFrameLocks noGrp="1"/>
          </p:cNvGraphicFramePr>
          <p:nvPr>
            <p:extLst>
              <p:ext uri="{D42A27DB-BD31-4B8C-83A1-F6EECF244321}">
                <p14:modId xmlns:p14="http://schemas.microsoft.com/office/powerpoint/2010/main" val="512009798"/>
              </p:ext>
            </p:extLst>
          </p:nvPr>
        </p:nvGraphicFramePr>
        <p:xfrm>
          <a:off x="2106930" y="2472179"/>
          <a:ext cx="2659380" cy="3839721"/>
        </p:xfrm>
        <a:graphic>
          <a:graphicData uri="http://schemas.openxmlformats.org/drawingml/2006/table">
            <a:tbl>
              <a:tblPr bandRow="1">
                <a:tableStyleId>{5C22544A-7EE6-4342-B048-85BDC9FD1C3A}</a:tableStyleId>
              </a:tblPr>
              <a:tblGrid>
                <a:gridCol w="669920">
                  <a:extLst>
                    <a:ext uri="{9D8B030D-6E8A-4147-A177-3AD203B41FA5}">
                      <a16:colId xmlns:a16="http://schemas.microsoft.com/office/drawing/2014/main" val="1301398350"/>
                    </a:ext>
                  </a:extLst>
                </a:gridCol>
                <a:gridCol w="883077">
                  <a:extLst>
                    <a:ext uri="{9D8B030D-6E8A-4147-A177-3AD203B41FA5}">
                      <a16:colId xmlns:a16="http://schemas.microsoft.com/office/drawing/2014/main" val="1089422943"/>
                    </a:ext>
                  </a:extLst>
                </a:gridCol>
                <a:gridCol w="1106383">
                  <a:extLst>
                    <a:ext uri="{9D8B030D-6E8A-4147-A177-3AD203B41FA5}">
                      <a16:colId xmlns:a16="http://schemas.microsoft.com/office/drawing/2014/main" val="726948271"/>
                    </a:ext>
                  </a:extLst>
                </a:gridCol>
              </a:tblGrid>
              <a:tr h="203200">
                <a:tc>
                  <a:txBody>
                    <a:bodyPr/>
                    <a:lstStyle/>
                    <a:p>
                      <a:pPr algn="r">
                        <a:lnSpc>
                          <a:spcPct val="107000"/>
                        </a:lnSpc>
                        <a:spcAft>
                          <a:spcPts val="0"/>
                        </a:spcAft>
                      </a:pPr>
                      <a:r>
                        <a:rPr lang="en-US" sz="1200">
                          <a:effectLst/>
                        </a:rPr>
                        <a:t>Row count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Actual</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Predicted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161120141"/>
                  </a:ext>
                </a:extLst>
              </a:tr>
              <a:tr h="190500">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1.997836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203659132"/>
                  </a:ext>
                </a:extLst>
              </a:tr>
              <a:tr h="190500">
                <a:tc>
                  <a:txBody>
                    <a:bodyPr/>
                    <a:lstStyle/>
                    <a:p>
                      <a:pPr algn="r">
                        <a:lnSpc>
                          <a:spcPct val="107000"/>
                        </a:lnSpc>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0.001962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07297863"/>
                  </a:ext>
                </a:extLst>
              </a:tr>
              <a:tr h="190500">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9.190472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096585256"/>
                  </a:ext>
                </a:extLst>
              </a:tr>
              <a:tr h="190500">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0.003075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935152413"/>
                  </a:ext>
                </a:extLst>
              </a:tr>
              <a:tr h="190500">
                <a:tc>
                  <a:txBody>
                    <a:bodyPr/>
                    <a:lstStyle/>
                    <a:p>
                      <a:pPr algn="r">
                        <a:lnSpc>
                          <a:spcPct val="107000"/>
                        </a:lnSpc>
                        <a:spcAft>
                          <a:spcPts val="0"/>
                        </a:spcAft>
                      </a:pPr>
                      <a:r>
                        <a:rPr lang="en-US" sz="1200">
                          <a:effectLst/>
                        </a:rPr>
                        <a:t>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0.001323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679027123"/>
                  </a:ext>
                </a:extLst>
              </a:tr>
              <a:tr h="190500">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1560475889"/>
                  </a:ext>
                </a:extLst>
              </a:tr>
              <a:tr h="190500">
                <a:tc>
                  <a:txBody>
                    <a:bodyPr/>
                    <a:lstStyle/>
                    <a:p>
                      <a:pPr algn="r">
                        <a:lnSpc>
                          <a:spcPct val="107000"/>
                        </a:lnSpc>
                        <a:spcAft>
                          <a:spcPts val="0"/>
                        </a:spcAft>
                      </a:pPr>
                      <a:r>
                        <a:rPr lang="en-US" sz="1200">
                          <a:effectLst/>
                        </a:rPr>
                        <a:t>1512804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1.499923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3697667256"/>
                  </a:ext>
                </a:extLst>
              </a:tr>
              <a:tr h="190500">
                <a:tc>
                  <a:txBody>
                    <a:bodyPr/>
                    <a:lstStyle/>
                    <a:p>
                      <a:pPr algn="r">
                        <a:lnSpc>
                          <a:spcPct val="107000"/>
                        </a:lnSpc>
                        <a:spcAft>
                          <a:spcPts val="0"/>
                        </a:spcAft>
                      </a:pPr>
                      <a:r>
                        <a:rPr lang="en-US" sz="1200">
                          <a:effectLst/>
                        </a:rPr>
                        <a:t>1512805</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0.001518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41282342"/>
                  </a:ext>
                </a:extLst>
              </a:tr>
              <a:tr h="190500">
                <a:tc>
                  <a:txBody>
                    <a:bodyPr/>
                    <a:lstStyle/>
                    <a:p>
                      <a:pPr algn="r">
                        <a:lnSpc>
                          <a:spcPct val="107000"/>
                        </a:lnSpc>
                        <a:spcAft>
                          <a:spcPts val="0"/>
                        </a:spcAft>
                      </a:pPr>
                      <a:r>
                        <a:rPr lang="en-US" sz="1200">
                          <a:effectLst/>
                        </a:rPr>
                        <a:t>1512806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14.590097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975616588"/>
                  </a:ext>
                </a:extLst>
              </a:tr>
              <a:tr h="190500">
                <a:tc>
                  <a:txBody>
                    <a:bodyPr/>
                    <a:lstStyle/>
                    <a:p>
                      <a:pPr algn="r">
                        <a:lnSpc>
                          <a:spcPct val="107000"/>
                        </a:lnSpc>
                        <a:spcAft>
                          <a:spcPts val="0"/>
                        </a:spcAft>
                      </a:pPr>
                      <a:r>
                        <a:rPr lang="en-US" sz="1200">
                          <a:effectLst/>
                        </a:rPr>
                        <a:t>1512807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1.998851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301881010"/>
                  </a:ext>
                </a:extLst>
              </a:tr>
              <a:tr h="190500">
                <a:tc>
                  <a:txBody>
                    <a:bodyPr/>
                    <a:lstStyle/>
                    <a:p>
                      <a:pPr algn="r">
                        <a:lnSpc>
                          <a:spcPct val="107000"/>
                        </a:lnSpc>
                        <a:spcAft>
                          <a:spcPts val="0"/>
                        </a:spcAft>
                      </a:pPr>
                      <a:r>
                        <a:rPr lang="en-US" sz="1200">
                          <a:effectLst/>
                        </a:rPr>
                        <a:t>1512808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3</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gn="r">
                        <a:lnSpc>
                          <a:spcPct val="107000"/>
                        </a:lnSpc>
                        <a:spcAft>
                          <a:spcPts val="0"/>
                        </a:spcAft>
                      </a:pPr>
                      <a:r>
                        <a:rPr lang="en-US" sz="1200">
                          <a:effectLst/>
                        </a:rPr>
                        <a:t>2.997788</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830804477"/>
                  </a:ext>
                </a:extLst>
              </a:tr>
              <a:tr h="190500">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a:txBody>
                    <a:bodyPr/>
                    <a:lstStyle/>
                    <a:p>
                      <a:pPr>
                        <a:lnSpc>
                          <a:spcPct val="107000"/>
                        </a:lnSpc>
                        <a:spcAft>
                          <a:spcPts val="0"/>
                        </a:spcAft>
                      </a:pPr>
                      <a:r>
                        <a:rPr lang="en-US" sz="1200">
                          <a:effectLst/>
                        </a:rPr>
                        <a:t>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extLst>
                  <a:ext uri="{0D108BD9-81ED-4DB2-BD59-A6C34878D82A}">
                    <a16:rowId xmlns:a16="http://schemas.microsoft.com/office/drawing/2014/main" val="2108762204"/>
                  </a:ext>
                </a:extLst>
              </a:tr>
              <a:tr h="215900">
                <a:tc gridSpan="3">
                  <a:txBody>
                    <a:bodyPr/>
                    <a:lstStyle/>
                    <a:p>
                      <a:pPr>
                        <a:lnSpc>
                          <a:spcPct val="107000"/>
                        </a:lnSpc>
                        <a:spcAft>
                          <a:spcPts val="0"/>
                        </a:spcAft>
                      </a:pPr>
                      <a:r>
                        <a:rPr lang="en-US" sz="1400" dirty="0">
                          <a:effectLst/>
                        </a:rPr>
                        <a:t>1512809 rows × 2 columns</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9513116"/>
                  </a:ext>
                </a:extLst>
              </a:tr>
            </a:tbl>
          </a:graphicData>
        </a:graphic>
      </p:graphicFrame>
      <p:pic>
        <p:nvPicPr>
          <p:cNvPr id="9" name="image4.png">
            <a:extLst>
              <a:ext uri="{FF2B5EF4-FFF2-40B4-BE49-F238E27FC236}">
                <a16:creationId xmlns:a16="http://schemas.microsoft.com/office/drawing/2014/main" id="{2F35622B-0B12-47CE-A8C3-BBD833A08063}"/>
              </a:ext>
            </a:extLst>
          </p:cNvPr>
          <p:cNvPicPr/>
          <p:nvPr/>
        </p:nvPicPr>
        <p:blipFill>
          <a:blip r:embed="rId2"/>
          <a:srcRect/>
          <a:stretch>
            <a:fillRect/>
          </a:stretch>
        </p:blipFill>
        <p:spPr>
          <a:xfrm>
            <a:off x="6095999" y="2216369"/>
            <a:ext cx="4992211" cy="4351339"/>
          </a:xfrm>
          <a:prstGeom prst="rect">
            <a:avLst/>
          </a:prstGeom>
          <a:ln/>
        </p:spPr>
      </p:pic>
    </p:spTree>
    <p:extLst>
      <p:ext uri="{BB962C8B-B14F-4D97-AF65-F5344CB8AC3E}">
        <p14:creationId xmlns:p14="http://schemas.microsoft.com/office/powerpoint/2010/main" val="1125444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BC9-68A1-4671-8114-87805E5CCE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18D76E-EBF5-4D40-8043-3DE931AA8711}"/>
              </a:ext>
            </a:extLst>
          </p:cNvPr>
          <p:cNvSpPr>
            <a:spLocks noGrp="1"/>
          </p:cNvSpPr>
          <p:nvPr>
            <p:ph idx="1"/>
          </p:nvPr>
        </p:nvSpPr>
        <p:spPr/>
        <p:txBody>
          <a:bodyPr/>
          <a:lstStyle/>
          <a:p>
            <a:r>
              <a:rPr lang="en-US" dirty="0"/>
              <a:t>Looking at the predicted values for the linear regression with all the positively correlated variables, we see that the predictions are very closely accurate. We can hence come to a conclusion that the positively correlated variables are directly proportional to the target variable. They are very closely related to the target variable (tips). An increase in the cost variables will definitely have an increase in the target variable and in the same way, a decrease in these variables will also show a decrease in the target variable.</a:t>
            </a:r>
            <a:endParaRPr lang="en-IN" dirty="0"/>
          </a:p>
        </p:txBody>
      </p:sp>
    </p:spTree>
    <p:extLst>
      <p:ext uri="{BB962C8B-B14F-4D97-AF65-F5344CB8AC3E}">
        <p14:creationId xmlns:p14="http://schemas.microsoft.com/office/powerpoint/2010/main" val="1933654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7720-2D8E-40DC-A38E-5A313164FDFF}"/>
              </a:ext>
            </a:extLst>
          </p:cNvPr>
          <p:cNvSpPr>
            <a:spLocks noGrp="1"/>
          </p:cNvSpPr>
          <p:nvPr>
            <p:ph type="title"/>
          </p:nvPr>
        </p:nvSpPr>
        <p:spPr/>
        <p:txBody>
          <a:bodyPr/>
          <a:lstStyle/>
          <a:p>
            <a:r>
              <a:rPr lang="en-US" b="1" dirty="0"/>
              <a:t>MODELLING AND PLOTTING THE GRAPHS</a:t>
            </a:r>
            <a:endParaRPr lang="en-IN" dirty="0"/>
          </a:p>
        </p:txBody>
      </p:sp>
      <p:sp>
        <p:nvSpPr>
          <p:cNvPr id="3" name="Content Placeholder 2">
            <a:extLst>
              <a:ext uri="{FF2B5EF4-FFF2-40B4-BE49-F238E27FC236}">
                <a16:creationId xmlns:a16="http://schemas.microsoft.com/office/drawing/2014/main" id="{8E6BD6BE-7991-457E-AD43-C4AFD8D15339}"/>
              </a:ext>
            </a:extLst>
          </p:cNvPr>
          <p:cNvSpPr>
            <a:spLocks noGrp="1"/>
          </p:cNvSpPr>
          <p:nvPr>
            <p:ph idx="1"/>
          </p:nvPr>
        </p:nvSpPr>
        <p:spPr/>
        <p:txBody>
          <a:bodyPr>
            <a:normAutofit fontScale="77500" lnSpcReduction="20000"/>
          </a:bodyPr>
          <a:lstStyle/>
          <a:p>
            <a:r>
              <a:rPr lang="en-US" b="1" dirty="0"/>
              <a:t>R-squared:</a:t>
            </a:r>
            <a:r>
              <a:rPr lang="en-US" dirty="0"/>
              <a:t> R-squared is a statistical measure of how close the data are to the fitted regression line. It is also known as the coefficient of determination, or the coefficient of multiple determination for multiple regression.</a:t>
            </a:r>
            <a:endParaRPr lang="en-IN" dirty="0"/>
          </a:p>
          <a:p>
            <a:pPr marL="0" indent="0">
              <a:buNone/>
            </a:pPr>
            <a:endParaRPr lang="en-IN" dirty="0"/>
          </a:p>
          <a:p>
            <a:r>
              <a:rPr lang="en-US" b="1" dirty="0"/>
              <a:t>Key Limitations of R-squared</a:t>
            </a:r>
            <a:endParaRPr lang="en-IN" dirty="0"/>
          </a:p>
          <a:p>
            <a:r>
              <a:rPr lang="en-US" dirty="0"/>
              <a:t>R-squared cannot determine whether the coefficient estimates and predictions are biased.</a:t>
            </a:r>
            <a:endParaRPr lang="en-IN" dirty="0"/>
          </a:p>
          <a:p>
            <a:r>
              <a:rPr lang="en-US" dirty="0"/>
              <a:t>R-squared does not indicate whether a regression model is adequate. You can have a low R-squared value for a good model, or a high R-squared value for a model that does not fit the data!</a:t>
            </a:r>
            <a:endParaRPr lang="en-IN" dirty="0"/>
          </a:p>
          <a:p>
            <a:pPr marL="0" indent="0">
              <a:buNone/>
            </a:pPr>
            <a:r>
              <a:rPr lang="en-US" b="1" dirty="0"/>
              <a:t> </a:t>
            </a:r>
            <a:endParaRPr lang="en-IN" dirty="0"/>
          </a:p>
          <a:p>
            <a:r>
              <a:rPr lang="en-US" b="1" dirty="0"/>
              <a:t>Are Low R-squared Values Inherently Bad?</a:t>
            </a:r>
            <a:endParaRPr lang="en-IN" dirty="0"/>
          </a:p>
          <a:p>
            <a:r>
              <a:rPr lang="en-US" dirty="0"/>
              <a:t>No! There are two major reasons why it can be just fine to have low R-squared values.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312790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DAC5-DF53-487D-89B3-4F359A517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A0BF9B-FDE5-4579-A68E-EB02D180FBDD}"/>
              </a:ext>
            </a:extLst>
          </p:cNvPr>
          <p:cNvSpPr>
            <a:spLocks noGrp="1"/>
          </p:cNvSpPr>
          <p:nvPr>
            <p:ph idx="1"/>
          </p:nvPr>
        </p:nvSpPr>
        <p:spPr/>
        <p:txBody>
          <a:bodyPr>
            <a:normAutofit/>
          </a:bodyPr>
          <a:lstStyle/>
          <a:p>
            <a:r>
              <a:rPr lang="en-US" dirty="0"/>
              <a:t>The linear regression plots are made for all the following combinations of variables:</a:t>
            </a:r>
            <a:endParaRPr lang="en-IN" dirty="0"/>
          </a:p>
          <a:p>
            <a:pPr lvl="1"/>
            <a:r>
              <a:rPr lang="en-US" dirty="0"/>
              <a:t>All the numerical variables</a:t>
            </a:r>
            <a:endParaRPr lang="en-IN" dirty="0"/>
          </a:p>
          <a:p>
            <a:pPr lvl="1"/>
            <a:r>
              <a:rPr lang="en-US" dirty="0"/>
              <a:t>All the negatively correlated variables</a:t>
            </a:r>
            <a:endParaRPr lang="en-IN" dirty="0"/>
          </a:p>
          <a:p>
            <a:pPr lvl="1"/>
            <a:r>
              <a:rPr lang="en-US" dirty="0"/>
              <a:t>Variables related to the cost of the trip</a:t>
            </a:r>
            <a:endParaRPr lang="en-IN" dirty="0"/>
          </a:p>
          <a:p>
            <a:pPr lvl="1"/>
            <a:r>
              <a:rPr lang="en-US" dirty="0"/>
              <a:t>Distance and duration variables</a:t>
            </a:r>
            <a:endParaRPr lang="en-IN" dirty="0"/>
          </a:p>
          <a:p>
            <a:pPr lvl="1"/>
            <a:r>
              <a:rPr lang="en-US" dirty="0"/>
              <a:t>Variables related to community area</a:t>
            </a:r>
            <a:endParaRPr lang="en-IN" dirty="0"/>
          </a:p>
          <a:p>
            <a:pPr lvl="1"/>
            <a:r>
              <a:rPr lang="en-US" dirty="0"/>
              <a:t>Variables related to latitudes and longitudes</a:t>
            </a:r>
            <a:endParaRPr lang="en-IN" dirty="0"/>
          </a:p>
          <a:p>
            <a:pPr lvl="1"/>
            <a:r>
              <a:rPr lang="en-US" dirty="0"/>
              <a:t>All positively correlated variables</a:t>
            </a:r>
            <a:endParaRPr lang="en-IN" dirty="0"/>
          </a:p>
          <a:p>
            <a:endParaRPr lang="en-IN" dirty="0"/>
          </a:p>
        </p:txBody>
      </p:sp>
    </p:spTree>
    <p:extLst>
      <p:ext uri="{BB962C8B-B14F-4D97-AF65-F5344CB8AC3E}">
        <p14:creationId xmlns:p14="http://schemas.microsoft.com/office/powerpoint/2010/main" val="1363508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6F8CC-CCC9-4C52-9E01-AB78E3AA2A57}"/>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9DE95669-73B0-4FD6-94C9-044E3654A234}"/>
              </a:ext>
            </a:extLst>
          </p:cNvPr>
          <p:cNvSpPr>
            <a:spLocks noGrp="1"/>
          </p:cNvSpPr>
          <p:nvPr>
            <p:ph idx="1"/>
          </p:nvPr>
        </p:nvSpPr>
        <p:spPr/>
        <p:txBody>
          <a:bodyPr/>
          <a:lstStyle/>
          <a:p>
            <a:r>
              <a:rPr lang="en-US" dirty="0"/>
              <a:t>Linear Regression plot for the all the numerical variables</a:t>
            </a:r>
            <a:endParaRPr lang="en-IN" dirty="0"/>
          </a:p>
          <a:p>
            <a:pPr marL="0" indent="0">
              <a:buNone/>
            </a:pPr>
            <a:endParaRPr lang="en-IN" dirty="0"/>
          </a:p>
        </p:txBody>
      </p:sp>
      <p:sp>
        <p:nvSpPr>
          <p:cNvPr id="6" name="Text Placeholder 5">
            <a:extLst>
              <a:ext uri="{FF2B5EF4-FFF2-40B4-BE49-F238E27FC236}">
                <a16:creationId xmlns:a16="http://schemas.microsoft.com/office/drawing/2014/main" id="{5FA558B9-4261-4BE6-9AE9-1F91D95C68C5}"/>
              </a:ext>
            </a:extLst>
          </p:cNvPr>
          <p:cNvSpPr>
            <a:spLocks noGrp="1"/>
          </p:cNvSpPr>
          <p:nvPr>
            <p:ph type="body" sz="half" idx="2"/>
          </p:nvPr>
        </p:nvSpPr>
        <p:spPr>
          <a:xfrm>
            <a:off x="839788" y="2663300"/>
            <a:ext cx="3932237" cy="3205687"/>
          </a:xfrm>
        </p:spPr>
        <p:txBody>
          <a:bodyPr/>
          <a:lstStyle/>
          <a:p>
            <a:r>
              <a:rPr lang="en-US" dirty="0"/>
              <a:t>Coefficients:  [[0.00200759]]  </a:t>
            </a:r>
            <a:endParaRPr lang="en-IN" dirty="0"/>
          </a:p>
          <a:p>
            <a:r>
              <a:rPr lang="en-US" dirty="0"/>
              <a:t>Mean squared error: 2.28  </a:t>
            </a:r>
            <a:endParaRPr lang="en-IN" dirty="0"/>
          </a:p>
          <a:p>
            <a:r>
              <a:rPr lang="en-US" dirty="0"/>
              <a:t>Coefficient of determination(R-squared): 0.01</a:t>
            </a:r>
            <a:endParaRPr lang="en-IN" dirty="0"/>
          </a:p>
          <a:p>
            <a:r>
              <a:rPr lang="en-US" dirty="0"/>
              <a:t> </a:t>
            </a:r>
            <a:endParaRPr lang="en-IN" dirty="0"/>
          </a:p>
          <a:p>
            <a:r>
              <a:rPr lang="en-US" dirty="0"/>
              <a:t> </a:t>
            </a:r>
            <a:endParaRPr lang="en-IN" dirty="0"/>
          </a:p>
          <a:p>
            <a:r>
              <a:rPr lang="en-US" b="1" dirty="0"/>
              <a:t> </a:t>
            </a:r>
            <a:endParaRPr lang="en-IN" dirty="0"/>
          </a:p>
          <a:p>
            <a:endParaRPr lang="en-IN" dirty="0"/>
          </a:p>
        </p:txBody>
      </p:sp>
      <p:pic>
        <p:nvPicPr>
          <p:cNvPr id="7" name="image6.png">
            <a:extLst>
              <a:ext uri="{FF2B5EF4-FFF2-40B4-BE49-F238E27FC236}">
                <a16:creationId xmlns:a16="http://schemas.microsoft.com/office/drawing/2014/main" id="{E9A81869-B443-46EA-AE38-E5E13193AC6A}"/>
              </a:ext>
            </a:extLst>
          </p:cNvPr>
          <p:cNvPicPr/>
          <p:nvPr/>
        </p:nvPicPr>
        <p:blipFill>
          <a:blip r:embed="rId2"/>
          <a:srcRect/>
          <a:stretch>
            <a:fillRect/>
          </a:stretch>
        </p:blipFill>
        <p:spPr>
          <a:xfrm>
            <a:off x="5424938" y="2057400"/>
            <a:ext cx="5266055" cy="4299012"/>
          </a:xfrm>
          <a:prstGeom prst="rect">
            <a:avLst/>
          </a:prstGeom>
          <a:ln/>
        </p:spPr>
      </p:pic>
    </p:spTree>
    <p:extLst>
      <p:ext uri="{BB962C8B-B14F-4D97-AF65-F5344CB8AC3E}">
        <p14:creationId xmlns:p14="http://schemas.microsoft.com/office/powerpoint/2010/main" val="2534541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46B7-BA43-43CB-A6AB-647F1CDDB1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3DEBA6-1300-4609-81C7-E1C7260FF3F3}"/>
              </a:ext>
            </a:extLst>
          </p:cNvPr>
          <p:cNvSpPr>
            <a:spLocks noGrp="1"/>
          </p:cNvSpPr>
          <p:nvPr>
            <p:ph idx="1"/>
          </p:nvPr>
        </p:nvSpPr>
        <p:spPr/>
        <p:txBody>
          <a:bodyPr/>
          <a:lstStyle/>
          <a:p>
            <a:r>
              <a:rPr lang="en-US" dirty="0"/>
              <a:t>Linear Regression plot for all the negatively correlated variables</a:t>
            </a:r>
          </a:p>
          <a:p>
            <a:endParaRPr lang="en-IN" dirty="0"/>
          </a:p>
        </p:txBody>
      </p:sp>
      <p:sp>
        <p:nvSpPr>
          <p:cNvPr id="4" name="Text Placeholder 3">
            <a:extLst>
              <a:ext uri="{FF2B5EF4-FFF2-40B4-BE49-F238E27FC236}">
                <a16:creationId xmlns:a16="http://schemas.microsoft.com/office/drawing/2014/main" id="{1D5B13FB-D52B-497D-95B0-311EA4BB7B36}"/>
              </a:ext>
            </a:extLst>
          </p:cNvPr>
          <p:cNvSpPr>
            <a:spLocks noGrp="1"/>
          </p:cNvSpPr>
          <p:nvPr>
            <p:ph type="body" sz="half" idx="2"/>
          </p:nvPr>
        </p:nvSpPr>
        <p:spPr>
          <a:xfrm>
            <a:off x="839788" y="2592280"/>
            <a:ext cx="3932237" cy="3276708"/>
          </a:xfrm>
        </p:spPr>
        <p:txBody>
          <a:bodyPr/>
          <a:lstStyle/>
          <a:p>
            <a:r>
              <a:rPr lang="en-US" dirty="0"/>
              <a:t>Coefficients:  [[-0.00053288]]  </a:t>
            </a:r>
            <a:endParaRPr lang="en-IN" dirty="0"/>
          </a:p>
          <a:p>
            <a:r>
              <a:rPr lang="en-US" dirty="0"/>
              <a:t>Mean squared error: 2.40  </a:t>
            </a:r>
            <a:endParaRPr lang="en-IN" dirty="0"/>
          </a:p>
          <a:p>
            <a:r>
              <a:rPr lang="en-US" dirty="0"/>
              <a:t>Coefficient of determination(R-squared): -0.04  </a:t>
            </a:r>
            <a:endParaRPr lang="en-IN" dirty="0"/>
          </a:p>
          <a:p>
            <a:endParaRPr lang="en-IN" dirty="0"/>
          </a:p>
        </p:txBody>
      </p:sp>
      <p:pic>
        <p:nvPicPr>
          <p:cNvPr id="5" name="image8.png">
            <a:extLst>
              <a:ext uri="{FF2B5EF4-FFF2-40B4-BE49-F238E27FC236}">
                <a16:creationId xmlns:a16="http://schemas.microsoft.com/office/drawing/2014/main" id="{744B1D38-B4A2-4B48-84D1-4DD9FF49059F}"/>
              </a:ext>
            </a:extLst>
          </p:cNvPr>
          <p:cNvPicPr/>
          <p:nvPr/>
        </p:nvPicPr>
        <p:blipFill>
          <a:blip r:embed="rId2"/>
          <a:srcRect/>
          <a:stretch>
            <a:fillRect/>
          </a:stretch>
        </p:blipFill>
        <p:spPr>
          <a:xfrm>
            <a:off x="5636260" y="2057400"/>
            <a:ext cx="5266055" cy="4549874"/>
          </a:xfrm>
          <a:prstGeom prst="rect">
            <a:avLst/>
          </a:prstGeom>
          <a:ln/>
        </p:spPr>
      </p:pic>
    </p:spTree>
    <p:extLst>
      <p:ext uri="{BB962C8B-B14F-4D97-AF65-F5344CB8AC3E}">
        <p14:creationId xmlns:p14="http://schemas.microsoft.com/office/powerpoint/2010/main" val="20818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F32A-5A95-4DED-A016-D38C6ABA7D2C}"/>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D6A6E43A-6D01-483F-8872-8112FF5068FA}"/>
              </a:ext>
            </a:extLst>
          </p:cNvPr>
          <p:cNvSpPr>
            <a:spLocks noGrp="1"/>
          </p:cNvSpPr>
          <p:nvPr>
            <p:ph idx="1"/>
          </p:nvPr>
        </p:nvSpPr>
        <p:spPr/>
        <p:txBody>
          <a:bodyPr/>
          <a:lstStyle/>
          <a:p>
            <a:r>
              <a:rPr lang="en-US" dirty="0"/>
              <a:t>The dataset is taken from Kaggle. It includes taxi trips for 2016, reported to the City of Chicago in its role as a regulatory agency. It has more than 10 million observations for each month in the year 2016. </a:t>
            </a:r>
            <a:endParaRPr lang="en-IN" dirty="0"/>
          </a:p>
          <a:p>
            <a:r>
              <a:rPr lang="en-US" dirty="0"/>
              <a:t>It has 12 different .csv files. Each csv file for a month. The columns (variables) of all the 12 datasets are the same.</a:t>
            </a:r>
            <a:endParaRPr lang="en-IN" dirty="0"/>
          </a:p>
          <a:p>
            <a:r>
              <a:rPr lang="en-IN" dirty="0"/>
              <a:t>Columns are: </a:t>
            </a:r>
            <a:r>
              <a:rPr lang="en-IN" dirty="0" err="1"/>
              <a:t>taxi_id</a:t>
            </a:r>
            <a:r>
              <a:rPr lang="en-IN" dirty="0"/>
              <a:t>, </a:t>
            </a:r>
            <a:r>
              <a:rPr lang="en-IN" dirty="0" err="1"/>
              <a:t>trip_start_timestamp</a:t>
            </a:r>
            <a:r>
              <a:rPr lang="en-IN" dirty="0"/>
              <a:t>, </a:t>
            </a:r>
            <a:r>
              <a:rPr lang="en-IN" dirty="0" err="1"/>
              <a:t>trip_end_timestamp</a:t>
            </a:r>
            <a:r>
              <a:rPr lang="en-IN" dirty="0"/>
              <a:t>, </a:t>
            </a:r>
            <a:r>
              <a:rPr lang="en-IN" dirty="0" err="1"/>
              <a:t>trip_seconds</a:t>
            </a:r>
            <a:r>
              <a:rPr lang="en-IN" dirty="0"/>
              <a:t>, </a:t>
            </a:r>
            <a:r>
              <a:rPr lang="en-IN" dirty="0" err="1"/>
              <a:t>trip_miles</a:t>
            </a:r>
            <a:r>
              <a:rPr lang="en-IN" dirty="0"/>
              <a:t>, </a:t>
            </a:r>
            <a:r>
              <a:rPr lang="en-IN" dirty="0" err="1"/>
              <a:t>pickup_census_tract</a:t>
            </a:r>
            <a:r>
              <a:rPr lang="en-IN" dirty="0"/>
              <a:t>, </a:t>
            </a:r>
            <a:r>
              <a:rPr lang="en-IN" dirty="0" err="1"/>
              <a:t>dropoff_census_tract</a:t>
            </a:r>
            <a:r>
              <a:rPr lang="en-IN" dirty="0"/>
              <a:t>, </a:t>
            </a:r>
            <a:r>
              <a:rPr lang="en-IN" dirty="0" err="1"/>
              <a:t>pickup_community_area</a:t>
            </a:r>
            <a:r>
              <a:rPr lang="en-IN" dirty="0"/>
              <a:t>, </a:t>
            </a:r>
            <a:r>
              <a:rPr lang="en-IN" dirty="0" err="1"/>
              <a:t>dropoff_community_area</a:t>
            </a:r>
            <a:r>
              <a:rPr lang="en-IN" dirty="0"/>
              <a:t>, fare, tips, tolls, extras, </a:t>
            </a:r>
            <a:r>
              <a:rPr lang="en-IN" dirty="0" err="1"/>
              <a:t>trip_total</a:t>
            </a:r>
            <a:r>
              <a:rPr lang="en-IN" dirty="0"/>
              <a:t>, </a:t>
            </a:r>
            <a:r>
              <a:rPr lang="en-IN" dirty="0" err="1"/>
              <a:t>payment_type</a:t>
            </a:r>
            <a:r>
              <a:rPr lang="en-IN" dirty="0"/>
              <a:t>, company, </a:t>
            </a:r>
            <a:r>
              <a:rPr lang="en-IN" dirty="0" err="1"/>
              <a:t>pickup_latitude</a:t>
            </a:r>
            <a:r>
              <a:rPr lang="en-IN" dirty="0"/>
              <a:t>, </a:t>
            </a:r>
            <a:r>
              <a:rPr lang="en-IN" dirty="0" err="1"/>
              <a:t>pickup_longitude</a:t>
            </a:r>
            <a:r>
              <a:rPr lang="en-IN" dirty="0"/>
              <a:t>, </a:t>
            </a:r>
            <a:r>
              <a:rPr lang="en-IN" dirty="0" err="1"/>
              <a:t>dropoff_latitude</a:t>
            </a:r>
            <a:r>
              <a:rPr lang="en-IN" dirty="0"/>
              <a:t>, </a:t>
            </a:r>
            <a:r>
              <a:rPr lang="en-IN" dirty="0" err="1"/>
              <a:t>dropoff_longitude</a:t>
            </a:r>
            <a:r>
              <a:rPr lang="en-IN" dirty="0"/>
              <a:t>.</a:t>
            </a:r>
          </a:p>
        </p:txBody>
      </p:sp>
    </p:spTree>
    <p:extLst>
      <p:ext uri="{BB962C8B-B14F-4D97-AF65-F5344CB8AC3E}">
        <p14:creationId xmlns:p14="http://schemas.microsoft.com/office/powerpoint/2010/main" val="1412360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8CA9-9F3B-4286-AB41-AB2A2861B0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DA2EB7-F519-455B-84A2-4B730B1A13D3}"/>
              </a:ext>
            </a:extLst>
          </p:cNvPr>
          <p:cNvSpPr>
            <a:spLocks noGrp="1"/>
          </p:cNvSpPr>
          <p:nvPr>
            <p:ph idx="1"/>
          </p:nvPr>
        </p:nvSpPr>
        <p:spPr/>
        <p:txBody>
          <a:bodyPr/>
          <a:lstStyle/>
          <a:p>
            <a:r>
              <a:rPr lang="en-US" dirty="0"/>
              <a:t>Linear Regression plot for the variables related to the cost of the trip</a:t>
            </a:r>
            <a:endParaRPr lang="en-IN" dirty="0"/>
          </a:p>
          <a:p>
            <a:endParaRPr lang="en-IN" dirty="0"/>
          </a:p>
        </p:txBody>
      </p:sp>
      <p:sp>
        <p:nvSpPr>
          <p:cNvPr id="4" name="Text Placeholder 3">
            <a:extLst>
              <a:ext uri="{FF2B5EF4-FFF2-40B4-BE49-F238E27FC236}">
                <a16:creationId xmlns:a16="http://schemas.microsoft.com/office/drawing/2014/main" id="{2802A347-9A19-4C7A-AF39-6C3F59B6953D}"/>
              </a:ext>
            </a:extLst>
          </p:cNvPr>
          <p:cNvSpPr>
            <a:spLocks noGrp="1"/>
          </p:cNvSpPr>
          <p:nvPr>
            <p:ph type="body" sz="half" idx="2"/>
          </p:nvPr>
        </p:nvSpPr>
        <p:spPr>
          <a:xfrm>
            <a:off x="839788" y="2503502"/>
            <a:ext cx="3932237" cy="3365485"/>
          </a:xfrm>
        </p:spPr>
        <p:txBody>
          <a:bodyPr/>
          <a:lstStyle/>
          <a:p>
            <a:r>
              <a:rPr lang="en-US" dirty="0"/>
              <a:t>Coefficients:  [[0.03025912]]  </a:t>
            </a:r>
            <a:endParaRPr lang="en-IN" dirty="0"/>
          </a:p>
          <a:p>
            <a:r>
              <a:rPr lang="en-US" dirty="0"/>
              <a:t>Mean squared error: 1.91  </a:t>
            </a:r>
            <a:endParaRPr lang="en-IN" dirty="0"/>
          </a:p>
          <a:p>
            <a:r>
              <a:rPr lang="en-US" dirty="0"/>
              <a:t>Coefficient of determination (R-squared): 0.17                  </a:t>
            </a:r>
            <a:endParaRPr lang="en-IN" dirty="0"/>
          </a:p>
          <a:p>
            <a:endParaRPr lang="en-IN" dirty="0"/>
          </a:p>
        </p:txBody>
      </p:sp>
      <p:pic>
        <p:nvPicPr>
          <p:cNvPr id="5" name="image9.png">
            <a:extLst>
              <a:ext uri="{FF2B5EF4-FFF2-40B4-BE49-F238E27FC236}">
                <a16:creationId xmlns:a16="http://schemas.microsoft.com/office/drawing/2014/main" id="{700C72EB-F2EA-471D-9B19-A0DA517847CC}"/>
              </a:ext>
            </a:extLst>
          </p:cNvPr>
          <p:cNvPicPr/>
          <p:nvPr/>
        </p:nvPicPr>
        <p:blipFill>
          <a:blip r:embed="rId2"/>
          <a:srcRect/>
          <a:stretch>
            <a:fillRect/>
          </a:stretch>
        </p:blipFill>
        <p:spPr>
          <a:xfrm>
            <a:off x="5469325" y="2365831"/>
            <a:ext cx="5266055" cy="4194767"/>
          </a:xfrm>
          <a:prstGeom prst="rect">
            <a:avLst/>
          </a:prstGeom>
          <a:ln/>
        </p:spPr>
      </p:pic>
    </p:spTree>
    <p:extLst>
      <p:ext uri="{BB962C8B-B14F-4D97-AF65-F5344CB8AC3E}">
        <p14:creationId xmlns:p14="http://schemas.microsoft.com/office/powerpoint/2010/main" val="288588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300C-00FD-4655-A4EA-9FFF241DDF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07E391-6D95-49D8-A76F-AE7E80E46968}"/>
              </a:ext>
            </a:extLst>
          </p:cNvPr>
          <p:cNvSpPr>
            <a:spLocks noGrp="1"/>
          </p:cNvSpPr>
          <p:nvPr>
            <p:ph idx="1"/>
          </p:nvPr>
        </p:nvSpPr>
        <p:spPr/>
        <p:txBody>
          <a:bodyPr/>
          <a:lstStyle/>
          <a:p>
            <a:r>
              <a:rPr lang="en-US" dirty="0"/>
              <a:t>Linear Regression plot for the distance and duration variables</a:t>
            </a:r>
            <a:endParaRPr lang="en-IN" dirty="0"/>
          </a:p>
          <a:p>
            <a:pPr marL="0" indent="0">
              <a:buNone/>
            </a:pPr>
            <a:endParaRPr lang="en-IN" dirty="0"/>
          </a:p>
        </p:txBody>
      </p:sp>
      <p:sp>
        <p:nvSpPr>
          <p:cNvPr id="4" name="Text Placeholder 3">
            <a:extLst>
              <a:ext uri="{FF2B5EF4-FFF2-40B4-BE49-F238E27FC236}">
                <a16:creationId xmlns:a16="http://schemas.microsoft.com/office/drawing/2014/main" id="{BF01A9CB-DAC6-42B7-A039-EB067752DA0E}"/>
              </a:ext>
            </a:extLst>
          </p:cNvPr>
          <p:cNvSpPr>
            <a:spLocks noGrp="1"/>
          </p:cNvSpPr>
          <p:nvPr>
            <p:ph type="body" sz="half" idx="2"/>
          </p:nvPr>
        </p:nvSpPr>
        <p:spPr>
          <a:xfrm>
            <a:off x="839788" y="2467992"/>
            <a:ext cx="3932237" cy="3400996"/>
          </a:xfrm>
        </p:spPr>
        <p:txBody>
          <a:bodyPr/>
          <a:lstStyle/>
          <a:p>
            <a:r>
              <a:rPr lang="en-US" dirty="0"/>
              <a:t>Coefficients:  [[0.00200759]]  </a:t>
            </a:r>
            <a:endParaRPr lang="en-IN" dirty="0"/>
          </a:p>
          <a:p>
            <a:r>
              <a:rPr lang="en-US" dirty="0"/>
              <a:t>Mean squared error: 2.28  </a:t>
            </a:r>
            <a:endParaRPr lang="en-IN" dirty="0"/>
          </a:p>
          <a:p>
            <a:r>
              <a:rPr lang="en-US" dirty="0"/>
              <a:t>Coefficient of determination (R-squared): 0.01                  </a:t>
            </a:r>
            <a:endParaRPr lang="en-IN" dirty="0"/>
          </a:p>
          <a:p>
            <a:endParaRPr lang="en-IN" dirty="0"/>
          </a:p>
        </p:txBody>
      </p:sp>
      <p:pic>
        <p:nvPicPr>
          <p:cNvPr id="5" name="image6.png">
            <a:extLst>
              <a:ext uri="{FF2B5EF4-FFF2-40B4-BE49-F238E27FC236}">
                <a16:creationId xmlns:a16="http://schemas.microsoft.com/office/drawing/2014/main" id="{469AF11E-FD42-4A8A-A890-42E4C1FA6420}"/>
              </a:ext>
            </a:extLst>
          </p:cNvPr>
          <p:cNvPicPr/>
          <p:nvPr/>
        </p:nvPicPr>
        <p:blipFill>
          <a:blip r:embed="rId2"/>
          <a:srcRect/>
          <a:stretch>
            <a:fillRect/>
          </a:stretch>
        </p:blipFill>
        <p:spPr>
          <a:xfrm>
            <a:off x="5422886" y="2206033"/>
            <a:ext cx="5266055" cy="4141501"/>
          </a:xfrm>
          <a:prstGeom prst="rect">
            <a:avLst/>
          </a:prstGeom>
          <a:ln/>
        </p:spPr>
      </p:pic>
    </p:spTree>
    <p:extLst>
      <p:ext uri="{BB962C8B-B14F-4D97-AF65-F5344CB8AC3E}">
        <p14:creationId xmlns:p14="http://schemas.microsoft.com/office/powerpoint/2010/main" val="2843147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903D-1FA2-4D07-92EE-D528207F5E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030EC3-E7F3-49EA-A9F5-7D7A0734017B}"/>
              </a:ext>
            </a:extLst>
          </p:cNvPr>
          <p:cNvSpPr>
            <a:spLocks noGrp="1"/>
          </p:cNvSpPr>
          <p:nvPr>
            <p:ph idx="1"/>
          </p:nvPr>
        </p:nvSpPr>
        <p:spPr/>
        <p:txBody>
          <a:bodyPr/>
          <a:lstStyle/>
          <a:p>
            <a:r>
              <a:rPr lang="en-US" dirty="0"/>
              <a:t>Linear Regression plot for the variables related to community area</a:t>
            </a:r>
            <a:endParaRPr lang="en-IN" dirty="0"/>
          </a:p>
          <a:p>
            <a:pPr marL="0" indent="0">
              <a:buNone/>
            </a:pPr>
            <a:endParaRPr lang="en-IN" dirty="0"/>
          </a:p>
        </p:txBody>
      </p:sp>
      <p:sp>
        <p:nvSpPr>
          <p:cNvPr id="4" name="Text Placeholder 3">
            <a:extLst>
              <a:ext uri="{FF2B5EF4-FFF2-40B4-BE49-F238E27FC236}">
                <a16:creationId xmlns:a16="http://schemas.microsoft.com/office/drawing/2014/main" id="{A1A30559-AD2A-4F9E-81FF-2C62740B6663}"/>
              </a:ext>
            </a:extLst>
          </p:cNvPr>
          <p:cNvSpPr>
            <a:spLocks noGrp="1"/>
          </p:cNvSpPr>
          <p:nvPr>
            <p:ph type="body" sz="half" idx="2"/>
          </p:nvPr>
        </p:nvSpPr>
        <p:spPr>
          <a:xfrm>
            <a:off x="839788" y="2565646"/>
            <a:ext cx="3932237" cy="3303341"/>
          </a:xfrm>
        </p:spPr>
        <p:txBody>
          <a:bodyPr/>
          <a:lstStyle/>
          <a:p>
            <a:r>
              <a:rPr lang="en-US" dirty="0"/>
              <a:t>Coefficients:  [[0.03578704]]  </a:t>
            </a:r>
            <a:endParaRPr lang="en-IN" dirty="0"/>
          </a:p>
          <a:p>
            <a:r>
              <a:rPr lang="en-US" dirty="0"/>
              <a:t>Mean squared error: 2.25  </a:t>
            </a:r>
            <a:endParaRPr lang="en-IN" dirty="0"/>
          </a:p>
          <a:p>
            <a:r>
              <a:rPr lang="en-US" dirty="0"/>
              <a:t>Coefficient of determination (R-squared): 0.02                  </a:t>
            </a:r>
            <a:endParaRPr lang="en-IN" dirty="0"/>
          </a:p>
          <a:p>
            <a:endParaRPr lang="en-IN" dirty="0"/>
          </a:p>
        </p:txBody>
      </p:sp>
      <p:pic>
        <p:nvPicPr>
          <p:cNvPr id="5" name="image11.png">
            <a:extLst>
              <a:ext uri="{FF2B5EF4-FFF2-40B4-BE49-F238E27FC236}">
                <a16:creationId xmlns:a16="http://schemas.microsoft.com/office/drawing/2014/main" id="{83613486-8517-4345-B714-D59CF76565A5}"/>
              </a:ext>
            </a:extLst>
          </p:cNvPr>
          <p:cNvPicPr/>
          <p:nvPr/>
        </p:nvPicPr>
        <p:blipFill>
          <a:blip r:embed="rId2"/>
          <a:srcRect/>
          <a:stretch>
            <a:fillRect/>
          </a:stretch>
        </p:blipFill>
        <p:spPr>
          <a:xfrm>
            <a:off x="5318405" y="2436853"/>
            <a:ext cx="5266055" cy="3848538"/>
          </a:xfrm>
          <a:prstGeom prst="rect">
            <a:avLst/>
          </a:prstGeom>
          <a:ln/>
        </p:spPr>
      </p:pic>
    </p:spTree>
    <p:extLst>
      <p:ext uri="{BB962C8B-B14F-4D97-AF65-F5344CB8AC3E}">
        <p14:creationId xmlns:p14="http://schemas.microsoft.com/office/powerpoint/2010/main" val="810505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0149-B931-4E45-8725-3074723FE4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E9EA67-424D-4997-91AC-8E482F79CE89}"/>
              </a:ext>
            </a:extLst>
          </p:cNvPr>
          <p:cNvSpPr>
            <a:spLocks noGrp="1"/>
          </p:cNvSpPr>
          <p:nvPr>
            <p:ph idx="1"/>
          </p:nvPr>
        </p:nvSpPr>
        <p:spPr/>
        <p:txBody>
          <a:bodyPr/>
          <a:lstStyle/>
          <a:p>
            <a:r>
              <a:rPr lang="en-US" dirty="0"/>
              <a:t>Linear Regression plot for the variables related to latitudes and longitudes</a:t>
            </a:r>
          </a:p>
          <a:p>
            <a:pPr marL="0" indent="0">
              <a:buNone/>
            </a:pPr>
            <a:endParaRPr lang="en-IN" dirty="0"/>
          </a:p>
        </p:txBody>
      </p:sp>
      <p:sp>
        <p:nvSpPr>
          <p:cNvPr id="4" name="Text Placeholder 3">
            <a:extLst>
              <a:ext uri="{FF2B5EF4-FFF2-40B4-BE49-F238E27FC236}">
                <a16:creationId xmlns:a16="http://schemas.microsoft.com/office/drawing/2014/main" id="{5D0B1CDA-0DD3-4760-94B5-DC6214FFF6CA}"/>
              </a:ext>
            </a:extLst>
          </p:cNvPr>
          <p:cNvSpPr>
            <a:spLocks noGrp="1"/>
          </p:cNvSpPr>
          <p:nvPr>
            <p:ph type="body" sz="half" idx="2"/>
          </p:nvPr>
        </p:nvSpPr>
        <p:spPr>
          <a:xfrm>
            <a:off x="839788" y="2814220"/>
            <a:ext cx="3932237" cy="3054767"/>
          </a:xfrm>
        </p:spPr>
        <p:txBody>
          <a:bodyPr/>
          <a:lstStyle/>
          <a:p>
            <a:r>
              <a:rPr lang="en-US"/>
              <a:t>Coefficients:  [[-0.0023203]]  </a:t>
            </a:r>
            <a:endParaRPr lang="en-IN"/>
          </a:p>
          <a:p>
            <a:r>
              <a:rPr lang="en-US"/>
              <a:t>Mean squared error: 2.52  </a:t>
            </a:r>
            <a:endParaRPr lang="en-IN"/>
          </a:p>
          <a:p>
            <a:r>
              <a:rPr lang="en-US"/>
              <a:t>Coefficient of determination (R-squared): -0.09    </a:t>
            </a:r>
            <a:endParaRPr lang="en-IN"/>
          </a:p>
        </p:txBody>
      </p:sp>
      <p:pic>
        <p:nvPicPr>
          <p:cNvPr id="5" name="image1.png">
            <a:extLst>
              <a:ext uri="{FF2B5EF4-FFF2-40B4-BE49-F238E27FC236}">
                <a16:creationId xmlns:a16="http://schemas.microsoft.com/office/drawing/2014/main" id="{E9CBEC02-B4C8-4D91-BB5E-237895BAC264}"/>
              </a:ext>
            </a:extLst>
          </p:cNvPr>
          <p:cNvPicPr/>
          <p:nvPr/>
        </p:nvPicPr>
        <p:blipFill>
          <a:blip r:embed="rId2"/>
          <a:srcRect/>
          <a:stretch>
            <a:fillRect/>
          </a:stretch>
        </p:blipFill>
        <p:spPr>
          <a:xfrm>
            <a:off x="5327283" y="2419098"/>
            <a:ext cx="5266055" cy="4123746"/>
          </a:xfrm>
          <a:prstGeom prst="rect">
            <a:avLst/>
          </a:prstGeom>
          <a:ln/>
        </p:spPr>
      </p:pic>
    </p:spTree>
    <p:extLst>
      <p:ext uri="{BB962C8B-B14F-4D97-AF65-F5344CB8AC3E}">
        <p14:creationId xmlns:p14="http://schemas.microsoft.com/office/powerpoint/2010/main" val="3330027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D739-BB4D-4D29-AD4A-79932A7D1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D85D2-4ED9-4069-B8C7-9C73FAC64EC3}"/>
              </a:ext>
            </a:extLst>
          </p:cNvPr>
          <p:cNvSpPr>
            <a:spLocks noGrp="1"/>
          </p:cNvSpPr>
          <p:nvPr>
            <p:ph idx="1"/>
          </p:nvPr>
        </p:nvSpPr>
        <p:spPr/>
        <p:txBody>
          <a:bodyPr/>
          <a:lstStyle/>
          <a:p>
            <a:r>
              <a:rPr lang="en-US" dirty="0"/>
              <a:t>Linear Regression plot for the positively correlated variables</a:t>
            </a:r>
            <a:endParaRPr lang="en-IN" dirty="0"/>
          </a:p>
          <a:p>
            <a:pPr marL="0" indent="0">
              <a:buNone/>
            </a:pPr>
            <a:endParaRPr lang="en-IN" dirty="0"/>
          </a:p>
        </p:txBody>
      </p:sp>
      <p:sp>
        <p:nvSpPr>
          <p:cNvPr id="4" name="Text Placeholder 3">
            <a:extLst>
              <a:ext uri="{FF2B5EF4-FFF2-40B4-BE49-F238E27FC236}">
                <a16:creationId xmlns:a16="http://schemas.microsoft.com/office/drawing/2014/main" id="{D8613EB2-9F86-49B7-9FFC-F6EEB3AF2B58}"/>
              </a:ext>
            </a:extLst>
          </p:cNvPr>
          <p:cNvSpPr>
            <a:spLocks noGrp="1"/>
          </p:cNvSpPr>
          <p:nvPr>
            <p:ph type="body" sz="half" idx="2"/>
          </p:nvPr>
        </p:nvSpPr>
        <p:spPr>
          <a:xfrm>
            <a:off x="839788" y="2627790"/>
            <a:ext cx="3932237" cy="3241198"/>
          </a:xfrm>
        </p:spPr>
        <p:txBody>
          <a:bodyPr/>
          <a:lstStyle/>
          <a:p>
            <a:r>
              <a:rPr lang="en-US" dirty="0"/>
              <a:t>Coefficients:  [[0.00200759]]  </a:t>
            </a:r>
            <a:endParaRPr lang="en-IN" dirty="0"/>
          </a:p>
          <a:p>
            <a:r>
              <a:rPr lang="en-US" dirty="0"/>
              <a:t>Mean squared error: 2.28  </a:t>
            </a:r>
            <a:endParaRPr lang="en-IN" dirty="0"/>
          </a:p>
          <a:p>
            <a:r>
              <a:rPr lang="en-US" dirty="0"/>
              <a:t>Coefficient of determination (R-squared): 0.01                  </a:t>
            </a:r>
            <a:endParaRPr lang="en-IN" dirty="0"/>
          </a:p>
          <a:p>
            <a:endParaRPr lang="en-IN" dirty="0"/>
          </a:p>
        </p:txBody>
      </p:sp>
      <p:pic>
        <p:nvPicPr>
          <p:cNvPr id="5" name="image6.png">
            <a:extLst>
              <a:ext uri="{FF2B5EF4-FFF2-40B4-BE49-F238E27FC236}">
                <a16:creationId xmlns:a16="http://schemas.microsoft.com/office/drawing/2014/main" id="{FAEF0BE6-2E02-41B9-A2D4-FF9B20686C13}"/>
              </a:ext>
            </a:extLst>
          </p:cNvPr>
          <p:cNvPicPr/>
          <p:nvPr/>
        </p:nvPicPr>
        <p:blipFill>
          <a:blip r:embed="rId2"/>
          <a:srcRect/>
          <a:stretch>
            <a:fillRect/>
          </a:stretch>
        </p:blipFill>
        <p:spPr>
          <a:xfrm>
            <a:off x="5460448" y="2057400"/>
            <a:ext cx="5266055" cy="4156969"/>
          </a:xfrm>
          <a:prstGeom prst="rect">
            <a:avLst/>
          </a:prstGeom>
          <a:ln/>
        </p:spPr>
      </p:pic>
    </p:spTree>
    <p:extLst>
      <p:ext uri="{BB962C8B-B14F-4D97-AF65-F5344CB8AC3E}">
        <p14:creationId xmlns:p14="http://schemas.microsoft.com/office/powerpoint/2010/main" val="3833220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CC28C4-B103-48BE-BCF3-9A65BCAF3CF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BE6E4F39-0C86-42DA-B2B1-6115413798F7}"/>
              </a:ext>
            </a:extLst>
          </p:cNvPr>
          <p:cNvSpPr>
            <a:spLocks noGrp="1"/>
          </p:cNvSpPr>
          <p:nvPr>
            <p:ph idx="1"/>
          </p:nvPr>
        </p:nvSpPr>
        <p:spPr/>
        <p:txBody>
          <a:bodyPr/>
          <a:lstStyle/>
          <a:p>
            <a:r>
              <a:rPr lang="en-US" dirty="0"/>
              <a:t>Even though the calculated R-squared values are low, keeping in mind the limitations of R-squared, we can still conclude that the changes in the predictor values are associated with changes in the response value.</a:t>
            </a:r>
            <a:endParaRPr lang="en-IN" dirty="0"/>
          </a:p>
          <a:p>
            <a:pPr marL="0" indent="0">
              <a:buNone/>
            </a:pPr>
            <a:endParaRPr lang="en-IN" dirty="0"/>
          </a:p>
        </p:txBody>
      </p:sp>
    </p:spTree>
    <p:extLst>
      <p:ext uri="{BB962C8B-B14F-4D97-AF65-F5344CB8AC3E}">
        <p14:creationId xmlns:p14="http://schemas.microsoft.com/office/powerpoint/2010/main" val="10422087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AB99-D677-4182-B6C3-7B0BB1DAF640}"/>
              </a:ext>
            </a:extLst>
          </p:cNvPr>
          <p:cNvSpPr>
            <a:spLocks noGrp="1"/>
          </p:cNvSpPr>
          <p:nvPr>
            <p:ph type="title"/>
          </p:nvPr>
        </p:nvSpPr>
        <p:spPr/>
        <p:txBody>
          <a:bodyPr/>
          <a:lstStyle/>
          <a:p>
            <a:pPr lvl="0"/>
            <a:r>
              <a:rPr lang="en-US" b="1"/>
              <a:t>CONCLUSIONS</a:t>
            </a:r>
            <a:endParaRPr lang="en-IN"/>
          </a:p>
        </p:txBody>
      </p:sp>
      <p:sp>
        <p:nvSpPr>
          <p:cNvPr id="3" name="Content Placeholder 2">
            <a:extLst>
              <a:ext uri="{FF2B5EF4-FFF2-40B4-BE49-F238E27FC236}">
                <a16:creationId xmlns:a16="http://schemas.microsoft.com/office/drawing/2014/main" id="{6AA69966-8459-4837-98E3-04FC693F5392}"/>
              </a:ext>
            </a:extLst>
          </p:cNvPr>
          <p:cNvSpPr>
            <a:spLocks noGrp="1"/>
          </p:cNvSpPr>
          <p:nvPr>
            <p:ph idx="1"/>
          </p:nvPr>
        </p:nvSpPr>
        <p:spPr/>
        <p:txBody>
          <a:bodyPr>
            <a:normAutofit/>
          </a:bodyPr>
          <a:lstStyle/>
          <a:p>
            <a:r>
              <a:rPr lang="en-US" dirty="0"/>
              <a:t>Based on these analysis, the possibilities of predicting the tips for a taxi ride depend mainly on the below mentioned factors:</a:t>
            </a:r>
            <a:endParaRPr lang="en-IN" dirty="0"/>
          </a:p>
          <a:p>
            <a:pPr lvl="1"/>
            <a:r>
              <a:rPr lang="en-US" dirty="0"/>
              <a:t>Tips can be predicted using the below combinations:</a:t>
            </a:r>
            <a:endParaRPr lang="en-IN" dirty="0"/>
          </a:p>
          <a:p>
            <a:pPr marL="914400" lvl="2" indent="0">
              <a:buNone/>
            </a:pPr>
            <a:r>
              <a:rPr lang="en-US" dirty="0"/>
              <a:t>-fare, extras and </a:t>
            </a:r>
            <a:r>
              <a:rPr lang="en-US" dirty="0" err="1"/>
              <a:t>trip_total</a:t>
            </a:r>
            <a:endParaRPr lang="en-IN" dirty="0"/>
          </a:p>
          <a:p>
            <a:pPr marL="914400" lvl="2" indent="0">
              <a:buNone/>
            </a:pPr>
            <a:r>
              <a:rPr lang="en-US" dirty="0"/>
              <a:t>-</a:t>
            </a:r>
            <a:r>
              <a:rPr lang="en-US" dirty="0" err="1"/>
              <a:t>taxi_id</a:t>
            </a:r>
            <a:r>
              <a:rPr lang="en-US" dirty="0"/>
              <a:t>, </a:t>
            </a:r>
            <a:r>
              <a:rPr lang="en-US" dirty="0" err="1"/>
              <a:t>trip_seconds</a:t>
            </a:r>
            <a:r>
              <a:rPr lang="en-US" dirty="0"/>
              <a:t>, </a:t>
            </a:r>
            <a:r>
              <a:rPr lang="en-US" dirty="0" err="1"/>
              <a:t>trip_miles</a:t>
            </a:r>
            <a:r>
              <a:rPr lang="en-US" dirty="0"/>
              <a:t>, </a:t>
            </a:r>
            <a:r>
              <a:rPr lang="en-US" dirty="0" err="1"/>
              <a:t>pickup_community_area</a:t>
            </a:r>
            <a:r>
              <a:rPr lang="en-US" dirty="0"/>
              <a:t>, </a:t>
            </a:r>
            <a:r>
              <a:rPr lang="en-US" dirty="0" err="1"/>
              <a:t>dropoff_community_area</a:t>
            </a:r>
            <a:r>
              <a:rPr lang="en-US" dirty="0"/>
              <a:t>, fare, extras, </a:t>
            </a:r>
            <a:r>
              <a:rPr lang="en-US" dirty="0" err="1"/>
              <a:t>trip_total</a:t>
            </a:r>
            <a:r>
              <a:rPr lang="en-US" dirty="0"/>
              <a:t> and company</a:t>
            </a:r>
            <a:endParaRPr lang="en-IN" dirty="0"/>
          </a:p>
          <a:p>
            <a:pPr lvl="1"/>
            <a:r>
              <a:rPr lang="en-US" dirty="0"/>
              <a:t>While we have been able to improve the results, this may not be enough for the predictions as the customer reviews is not included. This is definitely a major factor in terms of considering whether to give a tip as it is a part of human behavior.</a:t>
            </a:r>
            <a:endParaRPr lang="en-IN" dirty="0"/>
          </a:p>
          <a:p>
            <a:endParaRPr lang="en-IN" dirty="0"/>
          </a:p>
        </p:txBody>
      </p:sp>
    </p:spTree>
    <p:extLst>
      <p:ext uri="{BB962C8B-B14F-4D97-AF65-F5344CB8AC3E}">
        <p14:creationId xmlns:p14="http://schemas.microsoft.com/office/powerpoint/2010/main" val="1269709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B285-C7FF-4D06-B41A-71E0107732AB}"/>
              </a:ext>
            </a:extLst>
          </p:cNvPr>
          <p:cNvSpPr>
            <a:spLocks noGrp="1"/>
          </p:cNvSpPr>
          <p:nvPr>
            <p:ph type="title"/>
          </p:nvPr>
        </p:nvSpPr>
        <p:spPr/>
        <p:txBody>
          <a:bodyPr/>
          <a:lstStyle/>
          <a:p>
            <a:r>
              <a:rPr lang="en-US" b="1" dirty="0"/>
              <a:t>RECOMMENDATIONS</a:t>
            </a:r>
            <a:endParaRPr lang="en-IN" dirty="0"/>
          </a:p>
        </p:txBody>
      </p:sp>
      <p:sp>
        <p:nvSpPr>
          <p:cNvPr id="3" name="Content Placeholder 2">
            <a:extLst>
              <a:ext uri="{FF2B5EF4-FFF2-40B4-BE49-F238E27FC236}">
                <a16:creationId xmlns:a16="http://schemas.microsoft.com/office/drawing/2014/main" id="{29CB947F-09B1-4480-8DDB-CB89DD1A768A}"/>
              </a:ext>
            </a:extLst>
          </p:cNvPr>
          <p:cNvSpPr>
            <a:spLocks noGrp="1"/>
          </p:cNvSpPr>
          <p:nvPr>
            <p:ph idx="1"/>
          </p:nvPr>
        </p:nvSpPr>
        <p:spPr/>
        <p:txBody>
          <a:bodyPr/>
          <a:lstStyle/>
          <a:p>
            <a:pPr marL="0" indent="0">
              <a:buNone/>
            </a:pPr>
            <a:endParaRPr lang="en-IN" dirty="0">
              <a:effectLst/>
            </a:endParaRPr>
          </a:p>
          <a:p>
            <a:pPr lvl="1"/>
            <a:r>
              <a:rPr lang="en-US" dirty="0"/>
              <a:t>Including the customer reviews for further analysis will be helpful to get more precise predictions as it is directly related to providing tips.</a:t>
            </a:r>
            <a:endParaRPr lang="en-IN" sz="2000" dirty="0"/>
          </a:p>
          <a:p>
            <a:pPr marL="0" indent="0">
              <a:buNone/>
            </a:pPr>
            <a:endParaRPr lang="en-IN" sz="2400" dirty="0"/>
          </a:p>
          <a:p>
            <a:pPr lvl="1"/>
            <a:r>
              <a:rPr lang="en-US" dirty="0"/>
              <a:t>To improve the accuracy in the prediction we can try using different algorithms as well</a:t>
            </a:r>
            <a:endParaRPr lang="en-IN" sz="2000" dirty="0"/>
          </a:p>
          <a:p>
            <a:pPr marL="0" indent="0">
              <a:buNone/>
            </a:pPr>
            <a:endParaRPr lang="en-IN" sz="2400" dirty="0"/>
          </a:p>
          <a:p>
            <a:pPr marL="0" indent="0">
              <a:buNone/>
            </a:pPr>
            <a:endParaRPr lang="en-IN" sz="2400" dirty="0"/>
          </a:p>
          <a:p>
            <a:endParaRPr lang="en-IN" dirty="0"/>
          </a:p>
        </p:txBody>
      </p:sp>
    </p:spTree>
    <p:extLst>
      <p:ext uri="{BB962C8B-B14F-4D97-AF65-F5344CB8AC3E}">
        <p14:creationId xmlns:p14="http://schemas.microsoft.com/office/powerpoint/2010/main" val="64342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9192-413C-421F-86ED-0C6A8865523A}"/>
              </a:ext>
            </a:extLst>
          </p:cNvPr>
          <p:cNvSpPr>
            <a:spLocks noGrp="1"/>
          </p:cNvSpPr>
          <p:nvPr>
            <p:ph type="title"/>
          </p:nvPr>
        </p:nvSpPr>
        <p:spPr/>
        <p:txBody>
          <a:bodyPr/>
          <a:lstStyle/>
          <a:p>
            <a:r>
              <a:rPr lang="en-US" dirty="0"/>
              <a:t>Data Limitations</a:t>
            </a:r>
            <a:endParaRPr lang="en-IN" dirty="0"/>
          </a:p>
        </p:txBody>
      </p:sp>
      <p:sp>
        <p:nvSpPr>
          <p:cNvPr id="3" name="Content Placeholder 2">
            <a:extLst>
              <a:ext uri="{FF2B5EF4-FFF2-40B4-BE49-F238E27FC236}">
                <a16:creationId xmlns:a16="http://schemas.microsoft.com/office/drawing/2014/main" id="{64F9D54C-DC62-4F3F-BE3C-58BFA199446D}"/>
              </a:ext>
            </a:extLst>
          </p:cNvPr>
          <p:cNvSpPr>
            <a:spLocks noGrp="1"/>
          </p:cNvSpPr>
          <p:nvPr>
            <p:ph idx="1"/>
          </p:nvPr>
        </p:nvSpPr>
        <p:spPr/>
        <p:txBody>
          <a:bodyPr/>
          <a:lstStyle/>
          <a:p>
            <a:r>
              <a:rPr lang="en-US" dirty="0"/>
              <a:t>The dataset was comprehensive with few missing values. Columns which were not needed for the analysis were removed. </a:t>
            </a:r>
          </a:p>
          <a:p>
            <a:r>
              <a:rPr lang="en-US" dirty="0"/>
              <a:t>The dataset imported to Python was stored in the </a:t>
            </a:r>
            <a:r>
              <a:rPr lang="en-US" dirty="0" err="1"/>
              <a:t>dataframe</a:t>
            </a:r>
            <a:r>
              <a:rPr lang="en-US" dirty="0"/>
              <a:t> where NAN values were checked and removed. </a:t>
            </a:r>
          </a:p>
          <a:p>
            <a:r>
              <a:rPr lang="en-US" dirty="0"/>
              <a:t>In the taxi trip data, few observations had 0 </a:t>
            </a:r>
            <a:r>
              <a:rPr lang="en-US" dirty="0" err="1"/>
              <a:t>pickup_latitude</a:t>
            </a:r>
            <a:r>
              <a:rPr lang="en-US" dirty="0"/>
              <a:t>, 0 </a:t>
            </a:r>
            <a:r>
              <a:rPr lang="en-US" dirty="0" err="1"/>
              <a:t>pickup_longitude</a:t>
            </a:r>
            <a:r>
              <a:rPr lang="en-US" dirty="0"/>
              <a:t>, 0 </a:t>
            </a:r>
            <a:r>
              <a:rPr lang="en-US" dirty="0" err="1"/>
              <a:t>dropoff_latitude</a:t>
            </a:r>
            <a:r>
              <a:rPr lang="en-US" dirty="0"/>
              <a:t>, 0 </a:t>
            </a:r>
            <a:r>
              <a:rPr lang="en-US" dirty="0" err="1"/>
              <a:t>dropoff_longitude</a:t>
            </a:r>
            <a:r>
              <a:rPr lang="en-US" dirty="0"/>
              <a:t>. Hence, these records were removed as it was of no use having these observations.</a:t>
            </a:r>
            <a:endParaRPr lang="en-IN" dirty="0"/>
          </a:p>
          <a:p>
            <a:pPr marL="0" indent="0">
              <a:buNone/>
            </a:pPr>
            <a:endParaRPr lang="en-IN" dirty="0"/>
          </a:p>
        </p:txBody>
      </p:sp>
    </p:spTree>
    <p:extLst>
      <p:ext uri="{BB962C8B-B14F-4D97-AF65-F5344CB8AC3E}">
        <p14:creationId xmlns:p14="http://schemas.microsoft.com/office/powerpoint/2010/main" val="200536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1B6F-2A5F-41E3-8E64-55F6F1312AE6}"/>
              </a:ext>
            </a:extLst>
          </p:cNvPr>
          <p:cNvSpPr>
            <a:spLocks noGrp="1"/>
          </p:cNvSpPr>
          <p:nvPr>
            <p:ph type="title"/>
          </p:nvPr>
        </p:nvSpPr>
        <p:spPr/>
        <p:txBody>
          <a:bodyPr/>
          <a:lstStyle/>
          <a:p>
            <a:r>
              <a:rPr lang="en-US" dirty="0"/>
              <a:t>Data Wrangling</a:t>
            </a:r>
            <a:endParaRPr lang="en-IN" dirty="0"/>
          </a:p>
        </p:txBody>
      </p:sp>
      <p:sp>
        <p:nvSpPr>
          <p:cNvPr id="3" name="Content Placeholder 2">
            <a:extLst>
              <a:ext uri="{FF2B5EF4-FFF2-40B4-BE49-F238E27FC236}">
                <a16:creationId xmlns:a16="http://schemas.microsoft.com/office/drawing/2014/main" id="{97511E36-E954-4391-9F47-27C6F4D6C37D}"/>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dirty="0"/>
              <a:t>The dataset was comprehensive with few missing values. It required some cleanup and reformatting. The steps taken are described below:</a:t>
            </a:r>
            <a:endParaRPr lang="en-IN" dirty="0"/>
          </a:p>
          <a:p>
            <a:pPr lvl="0"/>
            <a:r>
              <a:rPr lang="en-US" dirty="0"/>
              <a:t>Columns which were not needed for the analysis were removed for example pickup census tract as this column did not have any values included, due to security purposes. </a:t>
            </a:r>
            <a:endParaRPr lang="en-IN" dirty="0"/>
          </a:p>
          <a:p>
            <a:pPr lvl="0"/>
            <a:r>
              <a:rPr lang="en-US" dirty="0"/>
              <a:t>The dataset imported to Python was stored in the </a:t>
            </a:r>
            <a:r>
              <a:rPr lang="en-US" dirty="0" err="1"/>
              <a:t>dataframe</a:t>
            </a:r>
            <a:r>
              <a:rPr lang="en-US" dirty="0"/>
              <a:t> where NAN values were checked and removed. </a:t>
            </a:r>
            <a:endParaRPr lang="en-IN" dirty="0"/>
          </a:p>
          <a:p>
            <a:pPr lvl="0"/>
            <a:r>
              <a:rPr lang="en-US" dirty="0"/>
              <a:t>These transformations were helpful to conduct preliminary exploration and data visualization. </a:t>
            </a:r>
            <a:endParaRPr lang="en-IN" dirty="0"/>
          </a:p>
          <a:p>
            <a:pPr lvl="0"/>
            <a:r>
              <a:rPr lang="en-US" dirty="0"/>
              <a:t>In the taxi trip data, few observations had 0 </a:t>
            </a:r>
            <a:r>
              <a:rPr lang="en-US" dirty="0" err="1"/>
              <a:t>pickup_latitude</a:t>
            </a:r>
            <a:r>
              <a:rPr lang="en-US" dirty="0"/>
              <a:t>, 0 </a:t>
            </a:r>
            <a:r>
              <a:rPr lang="en-US" dirty="0" err="1"/>
              <a:t>pickup_longitude</a:t>
            </a:r>
            <a:r>
              <a:rPr lang="en-US" dirty="0"/>
              <a:t>, 0 </a:t>
            </a:r>
            <a:r>
              <a:rPr lang="en-US" dirty="0" err="1"/>
              <a:t>dropoff_latitude</a:t>
            </a:r>
            <a:r>
              <a:rPr lang="en-US" dirty="0"/>
              <a:t>, 0 </a:t>
            </a:r>
            <a:r>
              <a:rPr lang="en-US" dirty="0" err="1"/>
              <a:t>dropoff_longitude</a:t>
            </a:r>
            <a:r>
              <a:rPr lang="en-US" dirty="0"/>
              <a:t>. Hence, these records were removed as it was of no use having these observations. </a:t>
            </a:r>
            <a:endParaRPr lang="en-IN" dirty="0"/>
          </a:p>
          <a:p>
            <a:pPr lvl="0"/>
            <a:r>
              <a:rPr lang="en-US" dirty="0"/>
              <a:t>All the 12 datasets were combined together to have a collaborative analysis.</a:t>
            </a:r>
            <a:endParaRPr lang="en-IN" dirty="0"/>
          </a:p>
          <a:p>
            <a:pPr lvl="0"/>
            <a:r>
              <a:rPr lang="en-US" dirty="0"/>
              <a:t>The numerical variables and the categorical variables were separated to carry out better results.</a:t>
            </a:r>
            <a:endParaRPr lang="en-IN" dirty="0"/>
          </a:p>
          <a:p>
            <a:pPr lvl="0"/>
            <a:r>
              <a:rPr lang="en-US" dirty="0"/>
              <a:t>After considering all these factors from the data and cleaning up the data, now the data is ready for further analysis.</a:t>
            </a:r>
            <a:endParaRPr lang="en-IN" dirty="0"/>
          </a:p>
          <a:p>
            <a:endParaRPr lang="en-IN" dirty="0"/>
          </a:p>
        </p:txBody>
      </p:sp>
    </p:spTree>
    <p:extLst>
      <p:ext uri="{BB962C8B-B14F-4D97-AF65-F5344CB8AC3E}">
        <p14:creationId xmlns:p14="http://schemas.microsoft.com/office/powerpoint/2010/main" val="428315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2C2F-4B31-4924-92B9-2A66665F61D7}"/>
              </a:ext>
            </a:extLst>
          </p:cNvPr>
          <p:cNvSpPr>
            <a:spLocks noGrp="1"/>
          </p:cNvSpPr>
          <p:nvPr>
            <p:ph type="title"/>
          </p:nvPr>
        </p:nvSpPr>
        <p:spPr/>
        <p:txBody>
          <a:bodyPr/>
          <a:lstStyle/>
          <a:p>
            <a:r>
              <a:rPr lang="en-US" dirty="0"/>
              <a:t>Steps followed to complete the tip prediction</a:t>
            </a:r>
            <a:endParaRPr lang="en-IN" dirty="0"/>
          </a:p>
        </p:txBody>
      </p:sp>
      <p:sp>
        <p:nvSpPr>
          <p:cNvPr id="3" name="Content Placeholder 2">
            <a:extLst>
              <a:ext uri="{FF2B5EF4-FFF2-40B4-BE49-F238E27FC236}">
                <a16:creationId xmlns:a16="http://schemas.microsoft.com/office/drawing/2014/main" id="{9F180A3C-00CB-4D67-9BF4-2F9EEFEE1E6C}"/>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The below steps were followed to complete the tip prediction:</a:t>
            </a:r>
            <a:endParaRPr lang="en-IN" dirty="0"/>
          </a:p>
          <a:p>
            <a:pPr lvl="0"/>
            <a:r>
              <a:rPr lang="en-US" dirty="0"/>
              <a:t>Importing important packages</a:t>
            </a:r>
            <a:endParaRPr lang="en-IN" dirty="0"/>
          </a:p>
          <a:p>
            <a:pPr lvl="0"/>
            <a:r>
              <a:rPr lang="en-US" dirty="0"/>
              <a:t>Loading the data</a:t>
            </a:r>
            <a:endParaRPr lang="en-IN" dirty="0"/>
          </a:p>
          <a:p>
            <a:pPr lvl="0"/>
            <a:r>
              <a:rPr lang="en-US" dirty="0"/>
              <a:t>Preprocessing and Exploratory Data Analysis (EDA)</a:t>
            </a:r>
            <a:endParaRPr lang="en-IN" dirty="0"/>
          </a:p>
          <a:p>
            <a:pPr lvl="0"/>
            <a:r>
              <a:rPr lang="en-US" dirty="0"/>
              <a:t>Splitting taxi trip data into train and test</a:t>
            </a:r>
            <a:endParaRPr lang="en-IN" dirty="0"/>
          </a:p>
          <a:p>
            <a:pPr lvl="0"/>
            <a:r>
              <a:rPr lang="en-US" dirty="0"/>
              <a:t>Feature selection and modelling</a:t>
            </a:r>
            <a:endParaRPr lang="en-IN" dirty="0"/>
          </a:p>
          <a:p>
            <a:pPr lvl="0"/>
            <a:r>
              <a:rPr lang="en-US" dirty="0"/>
              <a:t>Modelling and plotting the graphs</a:t>
            </a:r>
            <a:endParaRPr lang="en-IN" dirty="0"/>
          </a:p>
          <a:p>
            <a:pPr lvl="0"/>
            <a:r>
              <a:rPr lang="en-US" dirty="0"/>
              <a:t>Conclusions</a:t>
            </a:r>
            <a:endParaRPr lang="en-IN" dirty="0"/>
          </a:p>
          <a:p>
            <a:pPr lvl="0"/>
            <a:r>
              <a:rPr lang="en-US" dirty="0"/>
              <a:t>Recommendations</a:t>
            </a:r>
            <a:endParaRPr lang="en-IN" dirty="0"/>
          </a:p>
          <a:p>
            <a:endParaRPr lang="en-IN" dirty="0"/>
          </a:p>
        </p:txBody>
      </p:sp>
    </p:spTree>
    <p:extLst>
      <p:ext uri="{BB962C8B-B14F-4D97-AF65-F5344CB8AC3E}">
        <p14:creationId xmlns:p14="http://schemas.microsoft.com/office/powerpoint/2010/main" val="12280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3D67-E5F4-4813-A037-002E2F62405E}"/>
              </a:ext>
            </a:extLst>
          </p:cNvPr>
          <p:cNvSpPr>
            <a:spLocks noGrp="1"/>
          </p:cNvSpPr>
          <p:nvPr>
            <p:ph type="title"/>
          </p:nvPr>
        </p:nvSpPr>
        <p:spPr/>
        <p:txBody>
          <a:bodyPr/>
          <a:lstStyle/>
          <a:p>
            <a:r>
              <a:rPr lang="en-US" b="1" dirty="0"/>
              <a:t>IMPORTING IMPORTANT PACKAGES</a:t>
            </a:r>
            <a:endParaRPr lang="en-IN" dirty="0"/>
          </a:p>
        </p:txBody>
      </p:sp>
      <p:sp>
        <p:nvSpPr>
          <p:cNvPr id="3" name="Content Placeholder 2">
            <a:extLst>
              <a:ext uri="{FF2B5EF4-FFF2-40B4-BE49-F238E27FC236}">
                <a16:creationId xmlns:a16="http://schemas.microsoft.com/office/drawing/2014/main" id="{185591EB-1563-4B19-AA92-81DFABD12DF9}"/>
              </a:ext>
            </a:extLst>
          </p:cNvPr>
          <p:cNvSpPr>
            <a:spLocks noGrp="1"/>
          </p:cNvSpPr>
          <p:nvPr>
            <p:ph idx="1"/>
          </p:nvPr>
        </p:nvSpPr>
        <p:spPr/>
        <p:txBody>
          <a:bodyPr/>
          <a:lstStyle/>
          <a:p>
            <a:r>
              <a:rPr lang="en-US" b="1" dirty="0"/>
              <a:t>Functions</a:t>
            </a:r>
            <a:r>
              <a:rPr lang="en-US" dirty="0"/>
              <a:t>, </a:t>
            </a:r>
            <a:r>
              <a:rPr lang="en-US" b="1" dirty="0"/>
              <a:t>modules</a:t>
            </a:r>
            <a:r>
              <a:rPr lang="en-US" dirty="0"/>
              <a:t> and </a:t>
            </a:r>
            <a:r>
              <a:rPr lang="en-US" b="1" dirty="0"/>
              <a:t>packages</a:t>
            </a:r>
            <a:r>
              <a:rPr lang="en-US" dirty="0"/>
              <a:t> are all constructs in Python that promote code modularization.</a:t>
            </a:r>
            <a:endParaRPr lang="en-IN" dirty="0"/>
          </a:p>
          <a:p>
            <a:r>
              <a:rPr lang="en-US" b="1" dirty="0"/>
              <a:t>Module</a:t>
            </a:r>
            <a:r>
              <a:rPr lang="en-US" dirty="0"/>
              <a:t> contents are made available to the caller with the import statement. The import statement takes many different forms, shown below:</a:t>
            </a:r>
            <a:endParaRPr lang="en-IN" dirty="0"/>
          </a:p>
          <a:p>
            <a:r>
              <a:rPr lang="en-US" dirty="0"/>
              <a:t>import &lt;</a:t>
            </a:r>
            <a:r>
              <a:rPr lang="en-US" dirty="0" err="1"/>
              <a:t>module_name</a:t>
            </a:r>
            <a:r>
              <a:rPr lang="en-US" dirty="0"/>
              <a:t>&gt;</a:t>
            </a:r>
            <a:endParaRPr lang="en-IN" dirty="0"/>
          </a:p>
          <a:p>
            <a:r>
              <a:rPr lang="en-US" dirty="0"/>
              <a:t>from &lt;</a:t>
            </a:r>
            <a:r>
              <a:rPr lang="en-US" dirty="0" err="1"/>
              <a:t>module_name</a:t>
            </a:r>
            <a:r>
              <a:rPr lang="en-US" dirty="0"/>
              <a:t>&gt; import &lt;name(s)&gt;</a:t>
            </a:r>
            <a:endParaRPr lang="en-IN" dirty="0"/>
          </a:p>
          <a:p>
            <a:r>
              <a:rPr lang="en-US" dirty="0"/>
              <a:t>from &lt;</a:t>
            </a:r>
            <a:r>
              <a:rPr lang="en-US" dirty="0" err="1"/>
              <a:t>module_name</a:t>
            </a:r>
            <a:r>
              <a:rPr lang="en-US" dirty="0"/>
              <a:t>&gt; import &lt;name&gt; as &lt;</a:t>
            </a:r>
            <a:r>
              <a:rPr lang="en-US" dirty="0" err="1"/>
              <a:t>alt_name</a:t>
            </a:r>
            <a:r>
              <a:rPr lang="en-US" dirty="0"/>
              <a:t>&gt;</a:t>
            </a:r>
            <a:endParaRPr lang="en-IN" dirty="0"/>
          </a:p>
          <a:p>
            <a:r>
              <a:rPr lang="en-US" dirty="0"/>
              <a:t>import &lt;</a:t>
            </a:r>
            <a:r>
              <a:rPr lang="en-US" dirty="0" err="1"/>
              <a:t>module_name</a:t>
            </a:r>
            <a:r>
              <a:rPr lang="en-US" dirty="0"/>
              <a:t>&gt; as &lt;</a:t>
            </a:r>
            <a:r>
              <a:rPr lang="en-US" dirty="0" err="1"/>
              <a:t>alt_name</a:t>
            </a:r>
            <a:r>
              <a:rPr lang="en-US" dirty="0"/>
              <a:t>&gt;</a:t>
            </a:r>
            <a:endParaRPr lang="en-IN" dirty="0"/>
          </a:p>
          <a:p>
            <a:endParaRPr lang="en-IN" dirty="0"/>
          </a:p>
        </p:txBody>
      </p:sp>
    </p:spTree>
    <p:extLst>
      <p:ext uri="{BB962C8B-B14F-4D97-AF65-F5344CB8AC3E}">
        <p14:creationId xmlns:p14="http://schemas.microsoft.com/office/powerpoint/2010/main" val="3591857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3149</Words>
  <Application>Microsoft Office PowerPoint</Application>
  <PresentationFormat>Widescreen</PresentationFormat>
  <Paragraphs>526</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vt:lpstr>
      <vt:lpstr>Courier New</vt:lpstr>
      <vt:lpstr>Wingdings</vt:lpstr>
      <vt:lpstr>Office Theme</vt:lpstr>
      <vt:lpstr>CAPSTONE PROJECT  Chicago taxi trips – tip prediction </vt:lpstr>
      <vt:lpstr>Contents</vt:lpstr>
      <vt:lpstr>Introduction</vt:lpstr>
      <vt:lpstr>Problem Statement</vt:lpstr>
      <vt:lpstr>Dataset</vt:lpstr>
      <vt:lpstr>Data Limitations</vt:lpstr>
      <vt:lpstr>Data Wrangling</vt:lpstr>
      <vt:lpstr>Steps followed to complete the tip prediction</vt:lpstr>
      <vt:lpstr>IMPORTING IMPORTANT PACKAGES</vt:lpstr>
      <vt:lpstr>LOADING THE DATA</vt:lpstr>
      <vt:lpstr> PREPROCESSING AND EXPLORATORY DATA ANALYSIS (EDA) </vt:lpstr>
      <vt:lpstr>PowerPoint Presentation</vt:lpstr>
      <vt:lpstr>Identifying the target variable</vt:lpstr>
      <vt:lpstr>Checked the skewness of the target variable</vt:lpstr>
      <vt:lpstr>                        Skewness of ‘tips’</vt:lpstr>
      <vt:lpstr>Calculated the summary statistic of the target variable</vt:lpstr>
      <vt:lpstr>Checked the correlation between the variables</vt:lpstr>
      <vt:lpstr>                         Correlation Matrix</vt:lpstr>
      <vt:lpstr>Computed the Pearson’s correlation</vt:lpstr>
      <vt:lpstr>PowerPoint Presentation</vt:lpstr>
      <vt:lpstr>Scatter plots and regression plots were checked for the strongly correlated variables with the target variable. </vt:lpstr>
      <vt:lpstr>Scatter and Regression plot for ‘tips’ and ‘fare’</vt:lpstr>
      <vt:lpstr>Scatter and Regression plot for ‘tips’ and ‘trip_seconds’</vt:lpstr>
      <vt:lpstr>Scatter and Regression plot for ‘tips’ and ‘trip_miles’</vt:lpstr>
      <vt:lpstr>Listing the linearly correlated columns with Target</vt:lpstr>
      <vt:lpstr>Outlier Detection</vt:lpstr>
      <vt:lpstr>PowerPoint Presentation</vt:lpstr>
      <vt:lpstr>PowerPoint Presentation</vt:lpstr>
      <vt:lpstr>SPLITTING TAXI TRIP DATA INTO TRAIN AND TEST</vt:lpstr>
      <vt:lpstr>FEATURE SELECTION AND MODELLING</vt:lpstr>
      <vt:lpstr>LINEAR REGRESSION</vt:lpstr>
      <vt:lpstr>Linear regression with all the numerical variables</vt:lpstr>
      <vt:lpstr>PowerPoint Presentation</vt:lpstr>
      <vt:lpstr>Linear regression with all the negatively correlated variables</vt:lpstr>
      <vt:lpstr>PowerPoint Presentation</vt:lpstr>
      <vt:lpstr>Linear regression with all the cost of the trip</vt:lpstr>
      <vt:lpstr>PowerPoint Presentation</vt:lpstr>
      <vt:lpstr>Linear regression with the distance and duration variables of the trip</vt:lpstr>
      <vt:lpstr>PowerPoint Presentation</vt:lpstr>
      <vt:lpstr>Linear regression with the variables related to community area</vt:lpstr>
      <vt:lpstr>PowerPoint Presentation</vt:lpstr>
      <vt:lpstr>Linear regression with the variables related latitudes and longitudes</vt:lpstr>
      <vt:lpstr>PowerPoint Presentation</vt:lpstr>
      <vt:lpstr>Linear regression with the positively correlated variables</vt:lpstr>
      <vt:lpstr>PowerPoint Presentation</vt:lpstr>
      <vt:lpstr>MODELLING AND PLOTTING THE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Chicago taxi trips – tip prediction</dc:title>
  <dc:creator>Anju Babu</dc:creator>
  <cp:lastModifiedBy>Anju Babu</cp:lastModifiedBy>
  <cp:revision>12</cp:revision>
  <dcterms:created xsi:type="dcterms:W3CDTF">2019-12-24T11:29:47Z</dcterms:created>
  <dcterms:modified xsi:type="dcterms:W3CDTF">2019-12-24T12:38:30Z</dcterms:modified>
</cp:coreProperties>
</file>