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DD64C-65F1-7B45-A79B-EB394788FEB1}" v="32" dt="2024-04-28T04:49:21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4694"/>
  </p:normalViewPr>
  <p:slideViewPr>
    <p:cSldViewPr snapToGrid="0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5451B-AF82-904B-886F-BA41FE0A9ABE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62A79-3C64-F248-AE80-5A1AE443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62A79-3C64-F248-AE80-5A1AE443CE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69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6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9098-B66C-3945-BA5B-45401415C42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876320-B013-5C42-9B41-F15A0F724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wdns.works/" TargetMode="External"/><Relationship Id="rId2" Type="http://schemas.openxmlformats.org/officeDocument/2006/relationships/hyperlink" Target="https://www.cloudns.net/blog/dns-history-creation-first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548640"/>
            <a:ext cx="413852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Domain Name System (DNS) Exploration and Basic Implementation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Group Members: Alisha Rath and Omkar Yadav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Course: Computer </a:t>
            </a:r>
            <a:r>
              <a:rPr lang="en-US" sz="2200" b="0" i="0" u="none" strike="noStrike">
                <a:effectLst/>
              </a:rPr>
              <a:t>Communication Systems-258</a:t>
            </a:r>
            <a:endParaRPr lang="en-US" sz="2200" b="0" i="0" u="none" strike="noStrike" dirty="0">
              <a:effectLst/>
            </a:endParaRP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Instructor: Prof. Dr. </a:t>
            </a:r>
            <a:r>
              <a:rPr lang="en-US" sz="2200" b="0" i="0" u="none" strike="noStrike" dirty="0" err="1">
                <a:effectLst/>
              </a:rPr>
              <a:t>Navrati</a:t>
            </a:r>
            <a:r>
              <a:rPr lang="en-US" sz="2200" b="0" i="0" u="none" strike="noStrike" dirty="0">
                <a:effectLst/>
              </a:rPr>
              <a:t> Saxena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469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Solution: Understanding a DNS Recursive Resolver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Recursive Resolution: Resolves domains recursively from root servers.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Recursive Lookups: Processed queries iteratively through DNS hierarchy.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Response Handling: Managed responses at each recursion stage.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Client Response: Delivered final IP address to client.</a:t>
            </a:r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387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/>
              <a:t> 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8DA1A27F-E512-709B-DF6C-33FB682A3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736600"/>
            <a:ext cx="7721600" cy="538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A0ADF-829B-A538-1492-B94926F395FF}"/>
              </a:ext>
            </a:extLst>
          </p:cNvPr>
          <p:cNvSpPr txBox="1"/>
          <p:nvPr/>
        </p:nvSpPr>
        <p:spPr>
          <a:xfrm>
            <a:off x="2235200" y="649965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965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Innovative Approach: Hands-on implementation for deeper DNS understanding.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Practical Learning: Building server components for insights into DNS workings.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Enhanced Understanding: Experimentation for deeper insights into DNS mechanisms.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Comprehensive Implementation: Meticulous implementation of DNS components.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Knowledge Contribution: Adding to networking and DNS knowledge pool.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07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Achievements: Gained deeper DNS understanding through hands-on work.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Practical Skills: Developed networking and server implementation abilities.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Contributions: Added to DNS knowledge base for wider benefit.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Future Directions: Potential exploration of advanced DNS concepts.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3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 fontAlgn="base">
              <a:spcBef>
                <a:spcPts val="1200"/>
              </a:spcBef>
              <a:spcAft>
                <a:spcPts val="0"/>
              </a:spcAft>
            </a:pPr>
            <a:r>
              <a:rPr lang="en-US" sz="2200" b="0" i="0" u="none" strike="noStrike" dirty="0">
                <a:effectLst/>
              </a:rPr>
              <a:t>[1] B. </a:t>
            </a:r>
            <a:r>
              <a:rPr lang="en-US" sz="2200" b="0" i="0" u="none" strike="noStrike" dirty="0" err="1">
                <a:effectLst/>
              </a:rPr>
              <a:t>Petrova</a:t>
            </a:r>
            <a:r>
              <a:rPr lang="en-US" sz="2200" b="0" i="0" u="none" strike="noStrike" dirty="0">
                <a:effectLst/>
              </a:rPr>
              <a:t>, “DNS history. When and why was DNS created?,” </a:t>
            </a:r>
            <a:r>
              <a:rPr lang="en-US" sz="2200" b="0" i="0" u="none" strike="noStrike" dirty="0" err="1">
                <a:effectLst/>
              </a:rPr>
              <a:t>ClouDNS</a:t>
            </a:r>
            <a:r>
              <a:rPr lang="en-US" sz="2200" b="0" i="0" u="none" strike="noStrike" dirty="0">
                <a:effectLst/>
              </a:rPr>
              <a:t> Blog, Dec. 27, 2018.</a:t>
            </a:r>
            <a:r>
              <a:rPr lang="en-US" sz="2200" b="0" i="0" u="sng" strike="noStrike" dirty="0">
                <a:effectLst/>
                <a:hlinkClick r:id="rId2"/>
              </a:rPr>
              <a:t>https://www.cloudns.net/blog/dns-history-creation-first/</a:t>
            </a:r>
            <a:endParaRPr lang="en-US" sz="2200" u="sng" dirty="0"/>
          </a:p>
          <a:p>
            <a:pPr algn="l" fontAlgn="base">
              <a:spcBef>
                <a:spcPts val="1200"/>
              </a:spcBef>
              <a:spcAft>
                <a:spcPts val="0"/>
              </a:spcAft>
            </a:pPr>
            <a:r>
              <a:rPr lang="en-US" sz="2200" b="0" i="0" u="none" strike="noStrike" dirty="0">
                <a:effectLst/>
              </a:rPr>
              <a:t>[2] </a:t>
            </a:r>
            <a:r>
              <a:rPr lang="en-US" sz="2200" b="0" i="0" u="none" strike="noStrike" dirty="0" err="1">
                <a:effectLst/>
              </a:rPr>
              <a:t>DNSimple</a:t>
            </a:r>
            <a:r>
              <a:rPr lang="en-US" sz="2200" b="0" i="0" u="none" strike="noStrike" dirty="0">
                <a:effectLst/>
              </a:rPr>
              <a:t>, “How DNS works,” </a:t>
            </a:r>
            <a:r>
              <a:rPr lang="en-US" sz="2200" b="0" i="0" u="none" strike="noStrike" dirty="0" err="1">
                <a:effectLst/>
              </a:rPr>
              <a:t>howdns.works</a:t>
            </a:r>
            <a:r>
              <a:rPr lang="en-US" sz="2200" b="0" i="0" u="none" strike="noStrike" dirty="0">
                <a:effectLst/>
              </a:rPr>
              <a:t>. </a:t>
            </a:r>
            <a:r>
              <a:rPr lang="en-US" sz="2200" b="0" i="0" u="none" strike="noStrike" dirty="0">
                <a:effectLst/>
                <a:hlinkClick r:id="rId3"/>
              </a:rPr>
              <a:t>https://howdns.works/</a:t>
            </a:r>
            <a:endParaRPr lang="en-US" sz="2200" dirty="0"/>
          </a:p>
          <a:p>
            <a:pPr algn="l" fontAlgn="base">
              <a:spcBef>
                <a:spcPts val="1200"/>
              </a:spcBef>
              <a:spcAft>
                <a:spcPts val="0"/>
              </a:spcAft>
            </a:pPr>
            <a:r>
              <a:rPr lang="en-US" sz="2200" b="0" i="0" u="none" strike="noStrike" dirty="0">
                <a:effectLst/>
              </a:rPr>
              <a:t>[3] P. V. Mockapetris, “Domain names - implementation and specification,” Nov. 1987, </a:t>
            </a:r>
            <a:r>
              <a:rPr lang="en-US" sz="2200" b="0" i="0" u="none" strike="noStrike" dirty="0" err="1">
                <a:effectLst/>
              </a:rPr>
              <a:t>doi</a:t>
            </a:r>
            <a:r>
              <a:rPr lang="en-US" sz="2200" b="0" i="0" u="none" strike="noStrike" dirty="0">
                <a:effectLst/>
              </a:rPr>
              <a:t>: https://</a:t>
            </a:r>
            <a:r>
              <a:rPr lang="en-US" sz="2200" b="0" i="0" u="none" strike="noStrike" dirty="0" err="1">
                <a:effectLst/>
              </a:rPr>
              <a:t>doi.org</a:t>
            </a:r>
            <a:r>
              <a:rPr lang="en-US" sz="2200" b="0" i="0" u="none" strike="noStrike" dirty="0">
                <a:effectLst/>
              </a:rPr>
              <a:t>/10.17487/rfc1035.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681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>
            <a:normAutofit/>
          </a:bodyPr>
          <a:lstStyle/>
          <a:p>
            <a:pPr algn="l" fontAlgn="base"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 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8D38299-D498-AFE1-FD33-A1EAAD3F7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Table of Contents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Introduction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Related Work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Motivation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Problem Statement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Solution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Our Idea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Conclusion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References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412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6881972" cy="3547872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DNS: Hierarchical naming system for internet resources.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Invented by UCI alumnus Paul Mockapetris.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Enables internet scalability and accessibility.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Associate domain names with IP addresses. </a:t>
            </a:r>
          </a:p>
        </p:txBody>
      </p:sp>
      <p:pic>
        <p:nvPicPr>
          <p:cNvPr id="5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41FA463D-0C5C-784F-C633-0385CD42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29" y="2372868"/>
            <a:ext cx="3554512" cy="4061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B5ECB-18AD-8F7F-C6E4-64DBEE77A3E4}"/>
              </a:ext>
            </a:extLst>
          </p:cNvPr>
          <p:cNvSpPr txBox="1"/>
          <p:nvPr/>
        </p:nvSpPr>
        <p:spPr>
          <a:xfrm>
            <a:off x="9238593" y="6434365"/>
            <a:ext cx="13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DNS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Related Work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Literature Review: </a:t>
            </a:r>
            <a:r>
              <a:rPr lang="en-US" sz="2200" b="0" i="0" u="none" strike="noStrike" dirty="0" err="1">
                <a:effectLst/>
              </a:rPr>
              <a:t>Petrova</a:t>
            </a:r>
            <a:r>
              <a:rPr lang="en-US" sz="2200" b="0" i="0" u="none" strike="noStrike" dirty="0">
                <a:effectLst/>
              </a:rPr>
              <a:t> (2018)[1] and Mockapetris (1987)[3] offer DNS insights.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DNS Implementation: </a:t>
            </a:r>
            <a:r>
              <a:rPr lang="en-US" sz="2200" b="0" i="0" u="none" strike="noStrike" dirty="0" err="1">
                <a:effectLst/>
              </a:rPr>
              <a:t>DNSimple</a:t>
            </a:r>
            <a:r>
              <a:rPr lang="en-US" sz="2200" b="0" i="0" u="none" strike="noStrike" dirty="0">
                <a:effectLst/>
              </a:rPr>
              <a:t>[2] provides resources on DNS functionality.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Case Studies: </a:t>
            </a:r>
            <a:r>
              <a:rPr lang="en-US" sz="2200" b="0" i="0" u="none" strike="noStrike" dirty="0" err="1">
                <a:effectLst/>
              </a:rPr>
              <a:t>Petrova</a:t>
            </a:r>
            <a:r>
              <a:rPr lang="en-US" sz="2200" b="0" i="0" u="none" strike="noStrike" dirty="0">
                <a:effectLst/>
              </a:rPr>
              <a:t> (2018)[1] examines DNS attacks and best practices.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Community Forums: Online platforms offer DNS troubleshooting advice</a:t>
            </a:r>
            <a:endParaRPr lang="en-US" sz="2200" dirty="0"/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Industry Standards: IETF and DNS-OARC set DNS protocols.</a:t>
            </a:r>
          </a:p>
        </p:txBody>
      </p:sp>
    </p:spTree>
    <p:extLst>
      <p:ext uri="{BB962C8B-B14F-4D97-AF65-F5344CB8AC3E}">
        <p14:creationId xmlns:p14="http://schemas.microsoft.com/office/powerpoint/2010/main" val="41629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73914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DNS is crucial for internet architecture.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Many users don't understand DNS operations.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We aim to demystify DNS and improve internet accessibility.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Understanding DNS enhances internet security and efficiency.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DNS exploration fosters innovation in internet technology.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  <p:pic>
        <p:nvPicPr>
          <p:cNvPr id="5" name="Picture 4" descr="11 Best Free DNS Hosting Services - 2023 (Updated Edition)">
            <a:extLst>
              <a:ext uri="{FF2B5EF4-FFF2-40B4-BE49-F238E27FC236}">
                <a16:creationId xmlns:a16="http://schemas.microsoft.com/office/drawing/2014/main" id="{C99E21AD-3EA0-2FCA-7793-5AAE33EC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24411"/>
            <a:ext cx="3821368" cy="39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64A4B-9F93-1CBB-B475-65CEB7524C72}"/>
              </a:ext>
            </a:extLst>
          </p:cNvPr>
          <p:cNvSpPr txBox="1"/>
          <p:nvPr/>
        </p:nvSpPr>
        <p:spPr>
          <a:xfrm>
            <a:off x="9495913" y="5865855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providers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8A2EC-6712-19EB-E389-1DCD7B6FBE1D}"/>
              </a:ext>
            </a:extLst>
          </p:cNvPr>
          <p:cNvSpPr txBox="1"/>
          <p:nvPr/>
        </p:nvSpPr>
        <p:spPr>
          <a:xfrm>
            <a:off x="8699156" y="6130442"/>
            <a:ext cx="310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b="0" i="0" u="sng" dirty="0" err="1">
                <a:solidFill>
                  <a:srgbClr val="111111"/>
                </a:solidFill>
                <a:effectLst/>
                <a:latin typeface="-apple-system"/>
              </a:rPr>
              <a:t>blog.cloudflare.com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1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DNS is crucial for internet architecture.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Understanding DNS mechanisms for query processing and resolution.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Navigating the technical complexities involved in implementing a functional DNS.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98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5" y="640080"/>
            <a:ext cx="9217400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Solution: Understanding DNS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6316402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Understanding DNS Protocol: Referring to DNS RFC for format comprehension.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Inspecting DNS Packets: Using '</a:t>
            </a:r>
            <a:r>
              <a:rPr lang="en-US" sz="2200" b="0" i="0" u="none" strike="noStrike" dirty="0" err="1">
                <a:effectLst/>
              </a:rPr>
              <a:t>nc</a:t>
            </a:r>
            <a:r>
              <a:rPr lang="en-US" sz="2200" b="0" i="0" u="none" strike="noStrike" dirty="0">
                <a:effectLst/>
              </a:rPr>
              <a:t>' and 'dig' for analysis.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Recording Query and Response: Capturing locally and from Google's DNS.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Inspecting Packets: Analyzing with '</a:t>
            </a:r>
            <a:r>
              <a:rPr lang="en-US" sz="2200" b="0" i="0" u="none" strike="noStrike" dirty="0" err="1">
                <a:effectLst/>
              </a:rPr>
              <a:t>hexdump</a:t>
            </a:r>
            <a:r>
              <a:rPr lang="en-US" sz="2200" b="0" i="0" u="none" strike="noStrike" dirty="0">
                <a:effectLst/>
              </a:rPr>
              <a:t>’.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Parsing DNS Response: Following DNS RFC for parsing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8E4643-1FCB-1BC6-9A8A-F37EC3AD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758" y="2660904"/>
            <a:ext cx="4232306" cy="37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3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Solution: Building a DNS Stub Resolver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DNS Stub Resolver Role: Intermediary between apps and recursive DNS resolvers.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Query and Response Packet Formation: Developing packet construction functionality.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UDP Client Creation: Implementing client for querying and receiving responses.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F68D6-AB0C-A0FE-39BC-E8333F4E6FAF}"/>
              </a:ext>
            </a:extLst>
          </p:cNvPr>
          <p:cNvSpPr txBox="1"/>
          <p:nvPr/>
        </p:nvSpPr>
        <p:spPr>
          <a:xfrm>
            <a:off x="3607496" y="4960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6D6-6E7D-B917-72CC-432854A5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Solution: Implementing a DNS Proxy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1C0C-2655-D1EE-A713-2187176D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DNS Proxy Server: Intermediary for client-DNS resolver communication.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Query Forwarding: Routes client queries to DNS resolver.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Response Delivery: Sends resolved responses to clients.</a:t>
            </a:r>
          </a:p>
          <a:p>
            <a:pPr indent="-228600" algn="l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Demonstrated Functionality: Validated using 'dig' command.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9872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{42D6D43C-9687-1C45-BE0F-BB1322F320C2}tf10001060</Template>
  <TotalTime>276</TotalTime>
  <Words>616</Words>
  <Application>Microsoft Macintosh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Trebuchet MS</vt:lpstr>
      <vt:lpstr>Wingdings 3</vt:lpstr>
      <vt:lpstr>Facet</vt:lpstr>
      <vt:lpstr>Domain Name System (DNS) Exploration and Basic Implementation</vt:lpstr>
      <vt:lpstr>Table of Contents</vt:lpstr>
      <vt:lpstr>Introduction</vt:lpstr>
      <vt:lpstr>Related Work</vt:lpstr>
      <vt:lpstr>Motivation</vt:lpstr>
      <vt:lpstr>Problem Statement</vt:lpstr>
      <vt:lpstr>Solution: Understanding DNS Protocol</vt:lpstr>
      <vt:lpstr>Solution: Building a DNS Stub Resolver</vt:lpstr>
      <vt:lpstr>Solution: Implementing a DNS Proxy Server</vt:lpstr>
      <vt:lpstr>Solution: Understanding a DNS Recursive Resolver</vt:lpstr>
      <vt:lpstr> </vt:lpstr>
      <vt:lpstr>Our Idea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Rath</dc:creator>
  <cp:lastModifiedBy>Alisha Rath</cp:lastModifiedBy>
  <cp:revision>58</cp:revision>
  <dcterms:created xsi:type="dcterms:W3CDTF">2024-04-28T04:11:35Z</dcterms:created>
  <dcterms:modified xsi:type="dcterms:W3CDTF">2024-05-08T05:06:29Z</dcterms:modified>
</cp:coreProperties>
</file>