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Fine-Tuning DistilBERT for Legal Case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Step-by-Step Guide with Practical Example</a:t>
            </a:r>
          </a:p>
          <a:p>
            <a:r>
              <a:t>Presented by: Alisha Rath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for Legal Case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Evaluating the Model: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Predict the outcome of unseen legal cases.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Assess performance metrics: accuracy, precision, recall, F1-score.</a:t>
            </a:r>
          </a:p>
          <a:p>
            <a:endParaRPr dirty="0"/>
          </a:p>
          <a:p>
            <a:r>
              <a:rPr dirty="0"/>
              <a:t>Example Code for Evaluation: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predictions = </a:t>
            </a:r>
            <a:r>
              <a:rPr dirty="0" err="1"/>
              <a:t>trainer.predict</a:t>
            </a:r>
            <a:r>
              <a:rPr dirty="0"/>
              <a:t>(</a:t>
            </a:r>
            <a:r>
              <a:rPr dirty="0" err="1"/>
              <a:t>test_dataset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preds = </a:t>
            </a:r>
            <a:r>
              <a:rPr dirty="0" err="1"/>
              <a:t>np.argmax</a:t>
            </a:r>
            <a:r>
              <a:rPr dirty="0"/>
              <a:t>(</a:t>
            </a:r>
            <a:r>
              <a:rPr dirty="0" err="1"/>
              <a:t>predictions.predictions</a:t>
            </a:r>
            <a:r>
              <a:rPr dirty="0"/>
              <a:t>, axis=-1)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accuracy = </a:t>
            </a:r>
            <a:r>
              <a:rPr dirty="0" err="1"/>
              <a:t>np.mean</a:t>
            </a:r>
            <a:r>
              <a:rPr dirty="0"/>
              <a:t>(preds == </a:t>
            </a:r>
            <a:r>
              <a:rPr dirty="0" err="1"/>
              <a:t>test_labels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print(</a:t>
            </a:r>
            <a:r>
              <a:rPr dirty="0" err="1"/>
              <a:t>f"Test</a:t>
            </a:r>
            <a:r>
              <a:rPr dirty="0"/>
              <a:t> Accuracy: {accuracy:.4f}")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Fine-Tuning Legal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Domain-Specific Language: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Legal texts contain complex language.</a:t>
            </a:r>
          </a:p>
          <a:p>
            <a:endParaRPr dirty="0"/>
          </a:p>
          <a:p>
            <a:r>
              <a:rPr dirty="0"/>
              <a:t>Imbalanced Datasets: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Legal outcomes may be skewed.</a:t>
            </a:r>
          </a:p>
          <a:p>
            <a:endParaRPr dirty="0"/>
          </a:p>
          <a:p>
            <a:r>
              <a:rPr dirty="0"/>
              <a:t>Data Privacy: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Legal datasets may include sensitive data.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Considerations for Fine-Tuning Legal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Hyperparameter Tuning: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Optimize model performance.</a:t>
            </a:r>
          </a:p>
          <a:p>
            <a:endParaRPr dirty="0"/>
          </a:p>
          <a:p>
            <a:r>
              <a:rPr dirty="0"/>
              <a:t>Preprocessing Legal Text: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Clean and tokenize documents.</a:t>
            </a:r>
          </a:p>
          <a:p>
            <a:endParaRPr dirty="0"/>
          </a:p>
          <a:p>
            <a:r>
              <a:rPr dirty="0"/>
              <a:t>Transfer Learning Challenges: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Domain shift between general data and legal texts.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dirty="0"/>
          </a:p>
          <a:p>
            <a:r>
              <a:rPr dirty="0"/>
              <a:t>Fine-tuning </a:t>
            </a:r>
            <a:r>
              <a:rPr dirty="0" err="1"/>
              <a:t>DistilBERT</a:t>
            </a:r>
            <a:r>
              <a:rPr dirty="0"/>
              <a:t> adapts it for legal case prediction.</a:t>
            </a:r>
          </a:p>
          <a:p>
            <a:endParaRPr dirty="0"/>
          </a:p>
          <a:p>
            <a:r>
              <a:rPr dirty="0"/>
              <a:t>Next Steps: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dirty="0"/>
              <a:t>Optimize with more datasets and tasks (e.g., verdict prediction).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Explore real-world deployment in legal firms.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DistilBERT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96833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What is </a:t>
            </a:r>
            <a:r>
              <a:rPr dirty="0" err="1"/>
              <a:t>DistilBERT</a:t>
            </a:r>
            <a:r>
              <a:rPr dirty="0"/>
              <a:t>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A distilled version of BERT (Bidirectional Encoder Representations from Transformers).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Lightweight, faster, and retains 97% of BERT's performance.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Uncased: Ignores case sensitivity (e.g., 'law' and 'LAW' are treated the same).</a:t>
            </a:r>
          </a:p>
          <a:p>
            <a:endParaRPr dirty="0"/>
          </a:p>
          <a:p>
            <a:r>
              <a:rPr dirty="0"/>
              <a:t>Why Distillation?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Reduces model size and training time.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Ideal for resource-constrained environments.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Fine-Tuning for Legal Case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Why Fine-Tuning?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Pre-trained models are trained on general language corpora.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Fine-tuning adapts the model to legal-specific language and prediction tasks.</a:t>
            </a:r>
          </a:p>
          <a:p>
            <a:endParaRPr dirty="0"/>
          </a:p>
          <a:p>
            <a:r>
              <a:rPr dirty="0"/>
              <a:t>Use Case: Predicting legal case outcomes.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Predict outcomes of court cases based on legal documents, charges, and evidence.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DistilBERT's Architecture for Legal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7315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How </a:t>
            </a:r>
            <a:r>
              <a:rPr dirty="0" err="1"/>
              <a:t>DistilBERT</a:t>
            </a:r>
            <a:r>
              <a:rPr dirty="0"/>
              <a:t> Works: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Transformer architecture with attention mechanisms.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Processes legal texts and understands context.</a:t>
            </a:r>
          </a:p>
          <a:p>
            <a:endParaRPr dirty="0"/>
          </a:p>
          <a:p>
            <a:r>
              <a:rPr dirty="0"/>
              <a:t>Why Use </a:t>
            </a:r>
            <a:r>
              <a:rPr dirty="0" err="1"/>
              <a:t>DistilBERT</a:t>
            </a:r>
            <a:r>
              <a:rPr dirty="0"/>
              <a:t>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Faster inference for handling long legal documents.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Suitable for scaling to large legal datasets.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Pre-Training vs. Fine-Tuning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Pre-Training: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Trained on general language corpora.</a:t>
            </a:r>
          </a:p>
          <a:p>
            <a:r>
              <a:rPr dirty="0"/>
              <a:t>Fine-Tuning: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Adapts the pre-trained model for specific tasks like legal case prediction.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Requires a labeled legal dataset to learn task-specific knowledge.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for Fine-Tuning DistilBERT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 Example: Supreme Court Judgment Prediction Dataset (Kaggle).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Contains data on legal cases (charges, descriptions, outcomes).</a:t>
            </a:r>
          </a:p>
          <a:p>
            <a:endParaRPr dirty="0"/>
          </a:p>
          <a:p>
            <a:r>
              <a:rPr dirty="0"/>
              <a:t>Data Preprocessing: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Clean legal text.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Tokenize using </a:t>
            </a:r>
            <a:r>
              <a:rPr dirty="0" err="1"/>
              <a:t>DistilBERT’s</a:t>
            </a:r>
            <a:r>
              <a:rPr dirty="0"/>
              <a:t> tokenizer.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Fine-Tuning DistilBERT for Legal Case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Steps: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1. Load the pre-trained </a:t>
            </a:r>
            <a:r>
              <a:rPr dirty="0" err="1"/>
              <a:t>DistilBERT</a:t>
            </a:r>
            <a:r>
              <a:rPr dirty="0"/>
              <a:t> model using Hugging Face.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2. Tokenize legal documents.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3. Fine-tune the model to predict case outcomes.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Example: Loading DistilBERT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06386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from transformers import </a:t>
            </a:r>
            <a:r>
              <a:rPr dirty="0" err="1"/>
              <a:t>DistilBertTokenizer</a:t>
            </a:r>
            <a:r>
              <a:rPr dirty="0"/>
              <a:t>, </a:t>
            </a:r>
            <a:r>
              <a:rPr dirty="0" err="1"/>
              <a:t>DistilBertForSequenceClassification</a:t>
            </a:r>
            <a:r>
              <a:rPr dirty="0"/>
              <a:t>, Trainer, </a:t>
            </a:r>
            <a:r>
              <a:rPr dirty="0" err="1"/>
              <a:t>TrainingArguments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dirty="0"/>
              <a:t># Load pre-trained </a:t>
            </a:r>
            <a:r>
              <a:rPr dirty="0" err="1"/>
              <a:t>DistilBERT</a:t>
            </a:r>
            <a:r>
              <a:rPr dirty="0"/>
              <a:t> tokenizer and model</a:t>
            </a:r>
          </a:p>
          <a:p>
            <a:pPr marL="0" indent="0">
              <a:buNone/>
            </a:pPr>
            <a:r>
              <a:rPr dirty="0"/>
              <a:t>tokenizer = </a:t>
            </a:r>
            <a:r>
              <a:rPr dirty="0" err="1"/>
              <a:t>DistilBertTokenizer.from_pretrained</a:t>
            </a:r>
            <a:r>
              <a:rPr dirty="0"/>
              <a:t>('</a:t>
            </a:r>
            <a:r>
              <a:rPr dirty="0" err="1"/>
              <a:t>distilbert</a:t>
            </a:r>
            <a:r>
              <a:rPr dirty="0"/>
              <a:t>-base-uncased')</a:t>
            </a:r>
          </a:p>
          <a:p>
            <a:pPr marL="0" indent="0">
              <a:buNone/>
            </a:pPr>
            <a:r>
              <a:rPr dirty="0"/>
              <a:t>model = </a:t>
            </a:r>
            <a:r>
              <a:rPr dirty="0" err="1"/>
              <a:t>DistilBertForSequenceClassification.from_pretrained</a:t>
            </a:r>
            <a:r>
              <a:rPr dirty="0"/>
              <a:t>('</a:t>
            </a:r>
            <a:r>
              <a:rPr dirty="0" err="1"/>
              <a:t>distilbert</a:t>
            </a:r>
            <a:r>
              <a:rPr dirty="0"/>
              <a:t>-base-uncased', </a:t>
            </a:r>
            <a:r>
              <a:rPr dirty="0" err="1"/>
              <a:t>num_labels</a:t>
            </a:r>
            <a:r>
              <a:rPr dirty="0"/>
              <a:t>=2)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# Tokenize dataset</a:t>
            </a:r>
          </a:p>
          <a:p>
            <a:pPr marL="0" indent="0">
              <a:buNone/>
            </a:pPr>
            <a:r>
              <a:rPr dirty="0" err="1"/>
              <a:t>train_encodings</a:t>
            </a:r>
            <a:r>
              <a:rPr dirty="0"/>
              <a:t> = tokenizer(</a:t>
            </a:r>
            <a:r>
              <a:rPr dirty="0" err="1"/>
              <a:t>train_texts</a:t>
            </a:r>
            <a:r>
              <a:rPr dirty="0"/>
              <a:t>, truncation=True, padding=True, </a:t>
            </a:r>
            <a:r>
              <a:rPr dirty="0" err="1"/>
              <a:t>max_length</a:t>
            </a:r>
            <a:r>
              <a:rPr dirty="0"/>
              <a:t>=512)</a:t>
            </a:r>
          </a:p>
          <a:p>
            <a:pPr marL="0" indent="0">
              <a:buNone/>
            </a:pPr>
            <a:r>
              <a:rPr dirty="0" err="1"/>
              <a:t>test_encodings</a:t>
            </a:r>
            <a:r>
              <a:rPr dirty="0"/>
              <a:t> = tokenizer(</a:t>
            </a:r>
            <a:r>
              <a:rPr dirty="0" err="1"/>
              <a:t>test_texts</a:t>
            </a:r>
            <a:r>
              <a:rPr dirty="0"/>
              <a:t>, truncation=True, padding=True, </a:t>
            </a:r>
            <a:r>
              <a:rPr dirty="0" err="1"/>
              <a:t>max_length</a:t>
            </a:r>
            <a:r>
              <a:rPr dirty="0"/>
              <a:t>=512)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Example: Fine-Tuning with Trainer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# Define training arguments</a:t>
            </a:r>
          </a:p>
          <a:p>
            <a:pPr marL="0" indent="0">
              <a:buNone/>
            </a:pPr>
            <a:r>
              <a:rPr dirty="0" err="1"/>
              <a:t>training_args</a:t>
            </a:r>
            <a:r>
              <a:rPr dirty="0"/>
              <a:t> = </a:t>
            </a:r>
            <a:r>
              <a:rPr dirty="0" err="1"/>
              <a:t>TrainingArguments</a:t>
            </a:r>
            <a:r>
              <a:rPr dirty="0"/>
              <a:t>(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lang="en-US" dirty="0"/>
              <a:t> </a:t>
            </a:r>
            <a:r>
              <a:rPr dirty="0" err="1"/>
              <a:t>output_dir</a:t>
            </a:r>
            <a:r>
              <a:rPr dirty="0"/>
              <a:t>='./results',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num_train_epochs</a:t>
            </a:r>
            <a:r>
              <a:rPr dirty="0"/>
              <a:t>=3,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per_device_train_batch_size</a:t>
            </a:r>
            <a:r>
              <a:rPr dirty="0"/>
              <a:t>=16,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  </a:t>
            </a:r>
            <a:r>
              <a:rPr dirty="0" err="1"/>
              <a:t>per_device_eval_batch_size</a:t>
            </a:r>
            <a:r>
              <a:rPr dirty="0"/>
              <a:t>=16,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warmup_steps</a:t>
            </a:r>
            <a:r>
              <a:rPr dirty="0"/>
              <a:t>=500,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weight_decay</a:t>
            </a:r>
            <a:r>
              <a:rPr dirty="0"/>
              <a:t>=0.01,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logging_dir</a:t>
            </a:r>
            <a:r>
              <a:rPr dirty="0"/>
              <a:t>='./logs',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logging_steps</a:t>
            </a:r>
            <a:r>
              <a:rPr dirty="0"/>
              <a:t>=10,</a:t>
            </a:r>
          </a:p>
          <a:p>
            <a:pPr marL="0" indent="0">
              <a:buNone/>
            </a:pPr>
            <a:r>
              <a:rPr dirty="0"/>
              <a:t>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# Trainer for fine-tuning</a:t>
            </a:r>
          </a:p>
          <a:p>
            <a:pPr marL="0" indent="0">
              <a:buNone/>
            </a:pPr>
            <a:r>
              <a:rPr dirty="0"/>
              <a:t>trainer = Trainer(</a:t>
            </a:r>
          </a:p>
          <a:p>
            <a:pPr marL="0" indent="0">
              <a:buNone/>
            </a:pPr>
            <a:r>
              <a:rPr dirty="0"/>
              <a:t>    model=model,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args</a:t>
            </a:r>
            <a:r>
              <a:rPr dirty="0"/>
              <a:t>=</a:t>
            </a:r>
            <a:r>
              <a:rPr dirty="0" err="1"/>
              <a:t>training_args</a:t>
            </a:r>
            <a:r>
              <a:rPr dirty="0"/>
              <a:t>,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train_dataset</a:t>
            </a:r>
            <a:r>
              <a:rPr dirty="0"/>
              <a:t>=</a:t>
            </a:r>
            <a:r>
              <a:rPr dirty="0" err="1"/>
              <a:t>train_dataset</a:t>
            </a:r>
            <a:r>
              <a:rPr dirty="0"/>
              <a:t>,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eval_dataset</a:t>
            </a:r>
            <a:r>
              <a:rPr dirty="0"/>
              <a:t>=</a:t>
            </a:r>
            <a:r>
              <a:rPr dirty="0" err="1"/>
              <a:t>eval_dataset</a:t>
            </a:r>
            <a:endParaRPr dirty="0"/>
          </a:p>
          <a:p>
            <a:pPr marL="0" indent="0">
              <a:buNone/>
            </a:pPr>
            <a:r>
              <a:rPr dirty="0"/>
              <a:t>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# Fine-tune the model</a:t>
            </a:r>
          </a:p>
          <a:p>
            <a:pPr marL="0" indent="0">
              <a:buNone/>
            </a:pPr>
            <a:r>
              <a:rPr dirty="0" err="1"/>
              <a:t>trainer.train</a:t>
            </a:r>
            <a:r>
              <a:rPr dirty="0"/>
              <a:t>()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772</Words>
  <Application>Microsoft Macintosh PowerPoint</Application>
  <PresentationFormat>On-screen Show (4:3)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Fine-Tuning DistilBERT for Legal Case Prediction</vt:lpstr>
      <vt:lpstr>Introduction to DistilBERT</vt:lpstr>
      <vt:lpstr>Importance of Fine-Tuning for Legal Case Prediction</vt:lpstr>
      <vt:lpstr>Understanding DistilBERT's Architecture for Legal Text</vt:lpstr>
      <vt:lpstr>Pre-Training vs. Fine-Tuning</vt:lpstr>
      <vt:lpstr>Dataset for Fine-Tuning DistilBERT</vt:lpstr>
      <vt:lpstr>Example: Fine-Tuning DistilBERT for Legal Case Prediction</vt:lpstr>
      <vt:lpstr>Code Example: Loading DistilBERT</vt:lpstr>
      <vt:lpstr>Code Example: Fine-Tuning with Trainer API</vt:lpstr>
      <vt:lpstr>Model Evaluation for Legal Case Prediction</vt:lpstr>
      <vt:lpstr>Challenges in Fine-Tuning Legal Models</vt:lpstr>
      <vt:lpstr>Key Considerations for Fine-Tuning Legal Models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Vignesh Naveen Rao</cp:lastModifiedBy>
  <cp:revision>15</cp:revision>
  <dcterms:created xsi:type="dcterms:W3CDTF">2013-01-27T09:14:16Z</dcterms:created>
  <dcterms:modified xsi:type="dcterms:W3CDTF">2024-10-02T19:57:11Z</dcterms:modified>
  <cp:category/>
</cp:coreProperties>
</file>