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9B0A7-1819-4958-B67F-667601A535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6AF0F1-A8BD-4C13-A9A1-8383B07ED958}">
      <dgm:prSet/>
      <dgm:spPr/>
      <dgm:t>
        <a:bodyPr/>
        <a:lstStyle/>
        <a:p>
          <a:r>
            <a:rPr lang="en-US" b="1"/>
            <a:t>Description</a:t>
          </a:r>
          <a:r>
            <a:rPr lang="en-US"/>
            <a:t>:Classifies sequences into predefined categories.</a:t>
          </a:r>
        </a:p>
      </dgm:t>
    </dgm:pt>
    <dgm:pt modelId="{66E338CD-C496-4877-BBBE-E6A85BEB2DA7}" type="parTrans" cxnId="{439A89BB-B5FE-4916-A4A6-05A0EABE9AD1}">
      <dgm:prSet/>
      <dgm:spPr/>
      <dgm:t>
        <a:bodyPr/>
        <a:lstStyle/>
        <a:p>
          <a:endParaRPr lang="en-US"/>
        </a:p>
      </dgm:t>
    </dgm:pt>
    <dgm:pt modelId="{9344D1D5-1923-44D4-9780-417D6B71CA95}" type="sibTrans" cxnId="{439A89BB-B5FE-4916-A4A6-05A0EABE9AD1}">
      <dgm:prSet/>
      <dgm:spPr/>
      <dgm:t>
        <a:bodyPr/>
        <a:lstStyle/>
        <a:p>
          <a:endParaRPr lang="en-US"/>
        </a:p>
      </dgm:t>
    </dgm:pt>
    <dgm:pt modelId="{ACE98BCB-2889-4D9B-80AD-3D3653CB0CB4}">
      <dgm:prSet/>
      <dgm:spPr/>
      <dgm:t>
        <a:bodyPr/>
        <a:lstStyle/>
        <a:p>
          <a:r>
            <a:rPr lang="en-US"/>
            <a:t>Ideal for binary/multi-class predictions.</a:t>
          </a:r>
        </a:p>
      </dgm:t>
    </dgm:pt>
    <dgm:pt modelId="{E44BFC4F-4C6A-4D66-B372-3FDD4D5F0827}" type="parTrans" cxnId="{EAE08B3A-8453-42FB-B686-EB5B0D4CAC4D}">
      <dgm:prSet/>
      <dgm:spPr/>
      <dgm:t>
        <a:bodyPr/>
        <a:lstStyle/>
        <a:p>
          <a:endParaRPr lang="en-US"/>
        </a:p>
      </dgm:t>
    </dgm:pt>
    <dgm:pt modelId="{86A65DCF-AAF5-4E56-BD0D-C301B82FF7C5}" type="sibTrans" cxnId="{EAE08B3A-8453-42FB-B686-EB5B0D4CAC4D}">
      <dgm:prSet/>
      <dgm:spPr/>
      <dgm:t>
        <a:bodyPr/>
        <a:lstStyle/>
        <a:p>
          <a:endParaRPr lang="en-US"/>
        </a:p>
      </dgm:t>
    </dgm:pt>
    <dgm:pt modelId="{88C2A09D-C487-4052-9FBF-9DFEF7115630}">
      <dgm:prSet/>
      <dgm:spPr/>
      <dgm:t>
        <a:bodyPr/>
        <a:lstStyle/>
        <a:p>
          <a:r>
            <a:rPr lang="en-US" b="1"/>
            <a:t>Use Case in Legal Predictions</a:t>
          </a:r>
          <a:r>
            <a:rPr lang="en-US"/>
            <a:t>:Predicting legal case outcomes (e.g., guilty/not guilty).</a:t>
          </a:r>
        </a:p>
      </dgm:t>
    </dgm:pt>
    <dgm:pt modelId="{0C4AA10B-D8E6-425C-BCC4-D94648D4B004}" type="parTrans" cxnId="{63CDAAED-6834-424E-911F-5A36B33CCB1D}">
      <dgm:prSet/>
      <dgm:spPr/>
      <dgm:t>
        <a:bodyPr/>
        <a:lstStyle/>
        <a:p>
          <a:endParaRPr lang="en-US"/>
        </a:p>
      </dgm:t>
    </dgm:pt>
    <dgm:pt modelId="{23119063-6159-4B57-A08C-FE7FA5E5D881}" type="sibTrans" cxnId="{63CDAAED-6834-424E-911F-5A36B33CCB1D}">
      <dgm:prSet/>
      <dgm:spPr/>
      <dgm:t>
        <a:bodyPr/>
        <a:lstStyle/>
        <a:p>
          <a:endParaRPr lang="en-US"/>
        </a:p>
      </dgm:t>
    </dgm:pt>
    <dgm:pt modelId="{CE915FF2-7B21-4495-9368-8DF18F94CE77}">
      <dgm:prSet/>
      <dgm:spPr/>
      <dgm:t>
        <a:bodyPr/>
        <a:lstStyle/>
        <a:p>
          <a:r>
            <a:rPr lang="en-US"/>
            <a:t>Useful when analyzing case histories and predicting the court's decision.</a:t>
          </a:r>
        </a:p>
      </dgm:t>
    </dgm:pt>
    <dgm:pt modelId="{EB0C6BAC-A4E7-4058-A2CE-41348F72E4A1}" type="parTrans" cxnId="{5E9D0937-4ED1-41EE-B5C8-7AD290FDB397}">
      <dgm:prSet/>
      <dgm:spPr/>
      <dgm:t>
        <a:bodyPr/>
        <a:lstStyle/>
        <a:p>
          <a:endParaRPr lang="en-US"/>
        </a:p>
      </dgm:t>
    </dgm:pt>
    <dgm:pt modelId="{70B5FD5E-B3D4-4B8E-B75E-356FA74A2770}" type="sibTrans" cxnId="{5E9D0937-4ED1-41EE-B5C8-7AD290FDB397}">
      <dgm:prSet/>
      <dgm:spPr/>
      <dgm:t>
        <a:bodyPr/>
        <a:lstStyle/>
        <a:p>
          <a:endParaRPr lang="en-US"/>
        </a:p>
      </dgm:t>
    </dgm:pt>
    <dgm:pt modelId="{1391BDED-0C96-4FE3-AF5E-4BD47BA48F6A}">
      <dgm:prSet/>
      <dgm:spPr/>
      <dgm:t>
        <a:bodyPr/>
        <a:lstStyle/>
        <a:p>
          <a:r>
            <a:rPr lang="en-US" b="1"/>
            <a:t>Why It’s Best for Legal Predictions</a:t>
          </a:r>
          <a:r>
            <a:rPr lang="en-US"/>
            <a:t>:Legal cases often involve a decision that can be classified.</a:t>
          </a:r>
        </a:p>
      </dgm:t>
    </dgm:pt>
    <dgm:pt modelId="{4F4AFE8B-2C13-46C2-8627-F8A3582B81CA}" type="parTrans" cxnId="{B96AB098-739E-4EBF-8CCD-09A4423AD286}">
      <dgm:prSet/>
      <dgm:spPr/>
      <dgm:t>
        <a:bodyPr/>
        <a:lstStyle/>
        <a:p>
          <a:endParaRPr lang="en-US"/>
        </a:p>
      </dgm:t>
    </dgm:pt>
    <dgm:pt modelId="{AF9CE8CF-4B11-4EA0-B3A8-54C00C4D424A}" type="sibTrans" cxnId="{B96AB098-739E-4EBF-8CCD-09A4423AD286}">
      <dgm:prSet/>
      <dgm:spPr/>
      <dgm:t>
        <a:bodyPr/>
        <a:lstStyle/>
        <a:p>
          <a:endParaRPr lang="en-US"/>
        </a:p>
      </dgm:t>
    </dgm:pt>
    <dgm:pt modelId="{AC93280F-2FAB-4CEF-9B70-76CA6F6AC88C}">
      <dgm:prSet/>
      <dgm:spPr/>
      <dgm:t>
        <a:bodyPr/>
        <a:lstStyle/>
        <a:p>
          <a:r>
            <a:rPr lang="en-US"/>
            <a:t>Allows AI to predict outcomes based on facts presented.</a:t>
          </a:r>
        </a:p>
      </dgm:t>
    </dgm:pt>
    <dgm:pt modelId="{99F40B34-8DDB-4964-A9AD-ED0A3D7B279F}" type="parTrans" cxnId="{E6F47AA7-E4F2-4357-BA24-BBBD8F7BA2D4}">
      <dgm:prSet/>
      <dgm:spPr/>
      <dgm:t>
        <a:bodyPr/>
        <a:lstStyle/>
        <a:p>
          <a:endParaRPr lang="en-US"/>
        </a:p>
      </dgm:t>
    </dgm:pt>
    <dgm:pt modelId="{A9FEBD2F-8EAF-4217-A229-EBBB16E1CC6B}" type="sibTrans" cxnId="{E6F47AA7-E4F2-4357-BA24-BBBD8F7BA2D4}">
      <dgm:prSet/>
      <dgm:spPr/>
      <dgm:t>
        <a:bodyPr/>
        <a:lstStyle/>
        <a:p>
          <a:endParaRPr lang="en-US"/>
        </a:p>
      </dgm:t>
    </dgm:pt>
    <dgm:pt modelId="{41C54BEE-92E8-47DA-9287-9253C311775E}" type="pres">
      <dgm:prSet presAssocID="{5B99B0A7-1819-4958-B67F-667601A5355B}" presName="root" presStyleCnt="0">
        <dgm:presLayoutVars>
          <dgm:dir/>
          <dgm:resizeHandles val="exact"/>
        </dgm:presLayoutVars>
      </dgm:prSet>
      <dgm:spPr/>
    </dgm:pt>
    <dgm:pt modelId="{4615663F-4870-4953-8A46-BDB73EFBBE31}" type="pres">
      <dgm:prSet presAssocID="{AE6AF0F1-A8BD-4C13-A9A1-8383B07ED958}" presName="compNode" presStyleCnt="0"/>
      <dgm:spPr/>
    </dgm:pt>
    <dgm:pt modelId="{03B7DA9D-5542-4755-AC70-133278AFADF6}" type="pres">
      <dgm:prSet presAssocID="{AE6AF0F1-A8BD-4C13-A9A1-8383B07ED958}" presName="bgRect" presStyleLbl="bgShp" presStyleIdx="0" presStyleCnt="6"/>
      <dgm:spPr/>
    </dgm:pt>
    <dgm:pt modelId="{F42EA54B-9C3E-4193-9C76-6C8B1F892A04}" type="pres">
      <dgm:prSet presAssocID="{AE6AF0F1-A8BD-4C13-A9A1-8383B07ED9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3D4FA9-C1C2-47E6-9518-2E0463743937}" type="pres">
      <dgm:prSet presAssocID="{AE6AF0F1-A8BD-4C13-A9A1-8383B07ED958}" presName="spaceRect" presStyleCnt="0"/>
      <dgm:spPr/>
    </dgm:pt>
    <dgm:pt modelId="{071A34F4-FA62-4B20-8F47-7F09BAD77687}" type="pres">
      <dgm:prSet presAssocID="{AE6AF0F1-A8BD-4C13-A9A1-8383B07ED958}" presName="parTx" presStyleLbl="revTx" presStyleIdx="0" presStyleCnt="6">
        <dgm:presLayoutVars>
          <dgm:chMax val="0"/>
          <dgm:chPref val="0"/>
        </dgm:presLayoutVars>
      </dgm:prSet>
      <dgm:spPr/>
    </dgm:pt>
    <dgm:pt modelId="{F0D4421D-454F-4837-9A66-F2D967FAF3D5}" type="pres">
      <dgm:prSet presAssocID="{9344D1D5-1923-44D4-9780-417D6B71CA95}" presName="sibTrans" presStyleCnt="0"/>
      <dgm:spPr/>
    </dgm:pt>
    <dgm:pt modelId="{00C42C42-01EA-42BD-B341-CF714BD71FAA}" type="pres">
      <dgm:prSet presAssocID="{ACE98BCB-2889-4D9B-80AD-3D3653CB0CB4}" presName="compNode" presStyleCnt="0"/>
      <dgm:spPr/>
    </dgm:pt>
    <dgm:pt modelId="{8B22C69B-6F89-4C4B-B3DD-913F440E4E0D}" type="pres">
      <dgm:prSet presAssocID="{ACE98BCB-2889-4D9B-80AD-3D3653CB0CB4}" presName="bgRect" presStyleLbl="bgShp" presStyleIdx="1" presStyleCnt="6"/>
      <dgm:spPr/>
    </dgm:pt>
    <dgm:pt modelId="{5A76A8D4-5B9C-4409-83BD-3FCC3490B26B}" type="pres">
      <dgm:prSet presAssocID="{ACE98BCB-2889-4D9B-80AD-3D3653CB0C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C68225-6765-4193-8102-BDEC35EBDC6C}" type="pres">
      <dgm:prSet presAssocID="{ACE98BCB-2889-4D9B-80AD-3D3653CB0CB4}" presName="spaceRect" presStyleCnt="0"/>
      <dgm:spPr/>
    </dgm:pt>
    <dgm:pt modelId="{582D9F98-B4DF-4B31-BB2F-D03605E7A16F}" type="pres">
      <dgm:prSet presAssocID="{ACE98BCB-2889-4D9B-80AD-3D3653CB0CB4}" presName="parTx" presStyleLbl="revTx" presStyleIdx="1" presStyleCnt="6">
        <dgm:presLayoutVars>
          <dgm:chMax val="0"/>
          <dgm:chPref val="0"/>
        </dgm:presLayoutVars>
      </dgm:prSet>
      <dgm:spPr/>
    </dgm:pt>
    <dgm:pt modelId="{5ECE9A89-6682-41D0-A7E1-DE5CD5A59837}" type="pres">
      <dgm:prSet presAssocID="{86A65DCF-AAF5-4E56-BD0D-C301B82FF7C5}" presName="sibTrans" presStyleCnt="0"/>
      <dgm:spPr/>
    </dgm:pt>
    <dgm:pt modelId="{1DB8C48E-F215-432B-9DEE-D6C69AFACC65}" type="pres">
      <dgm:prSet presAssocID="{88C2A09D-C487-4052-9FBF-9DFEF7115630}" presName="compNode" presStyleCnt="0"/>
      <dgm:spPr/>
    </dgm:pt>
    <dgm:pt modelId="{DDB6A092-785A-4507-BB00-C1B4C7C86ED0}" type="pres">
      <dgm:prSet presAssocID="{88C2A09D-C487-4052-9FBF-9DFEF7115630}" presName="bgRect" presStyleLbl="bgShp" presStyleIdx="2" presStyleCnt="6"/>
      <dgm:spPr/>
    </dgm:pt>
    <dgm:pt modelId="{44D78466-190B-4FF3-9317-6D9B8BC1840F}" type="pres">
      <dgm:prSet presAssocID="{88C2A09D-C487-4052-9FBF-9DFEF71156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1F4336C-7732-411B-BB34-C1A7B223FEA1}" type="pres">
      <dgm:prSet presAssocID="{88C2A09D-C487-4052-9FBF-9DFEF7115630}" presName="spaceRect" presStyleCnt="0"/>
      <dgm:spPr/>
    </dgm:pt>
    <dgm:pt modelId="{C45450B5-2A4D-4DBE-8CA6-8DD1491CE53E}" type="pres">
      <dgm:prSet presAssocID="{88C2A09D-C487-4052-9FBF-9DFEF7115630}" presName="parTx" presStyleLbl="revTx" presStyleIdx="2" presStyleCnt="6">
        <dgm:presLayoutVars>
          <dgm:chMax val="0"/>
          <dgm:chPref val="0"/>
        </dgm:presLayoutVars>
      </dgm:prSet>
      <dgm:spPr/>
    </dgm:pt>
    <dgm:pt modelId="{A9A01F65-0E03-4CDF-94C0-6BB957E213E3}" type="pres">
      <dgm:prSet presAssocID="{23119063-6159-4B57-A08C-FE7FA5E5D881}" presName="sibTrans" presStyleCnt="0"/>
      <dgm:spPr/>
    </dgm:pt>
    <dgm:pt modelId="{EF4A43BE-339D-410B-A5A4-1239CDEEC539}" type="pres">
      <dgm:prSet presAssocID="{CE915FF2-7B21-4495-9368-8DF18F94CE77}" presName="compNode" presStyleCnt="0"/>
      <dgm:spPr/>
    </dgm:pt>
    <dgm:pt modelId="{E1FD10A1-7C52-4D26-849E-5BCFF587AF6F}" type="pres">
      <dgm:prSet presAssocID="{CE915FF2-7B21-4495-9368-8DF18F94CE77}" presName="bgRect" presStyleLbl="bgShp" presStyleIdx="3" presStyleCnt="6"/>
      <dgm:spPr/>
    </dgm:pt>
    <dgm:pt modelId="{501A477B-CAB7-4E19-BCD3-63E13B6D2A06}" type="pres">
      <dgm:prSet presAssocID="{CE915FF2-7B21-4495-9368-8DF18F94CE7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609A772-8EF5-44A4-9301-D5312F56F1D0}" type="pres">
      <dgm:prSet presAssocID="{CE915FF2-7B21-4495-9368-8DF18F94CE77}" presName="spaceRect" presStyleCnt="0"/>
      <dgm:spPr/>
    </dgm:pt>
    <dgm:pt modelId="{B8DBC0FD-98C4-4441-AA72-04B0DF9C7891}" type="pres">
      <dgm:prSet presAssocID="{CE915FF2-7B21-4495-9368-8DF18F94CE77}" presName="parTx" presStyleLbl="revTx" presStyleIdx="3" presStyleCnt="6">
        <dgm:presLayoutVars>
          <dgm:chMax val="0"/>
          <dgm:chPref val="0"/>
        </dgm:presLayoutVars>
      </dgm:prSet>
      <dgm:spPr/>
    </dgm:pt>
    <dgm:pt modelId="{42A77C08-10DD-4FF0-8585-1DA524E82CC6}" type="pres">
      <dgm:prSet presAssocID="{70B5FD5E-B3D4-4B8E-B75E-356FA74A2770}" presName="sibTrans" presStyleCnt="0"/>
      <dgm:spPr/>
    </dgm:pt>
    <dgm:pt modelId="{8C3697B9-C90A-4A92-B05A-762B799C6AB7}" type="pres">
      <dgm:prSet presAssocID="{1391BDED-0C96-4FE3-AF5E-4BD47BA48F6A}" presName="compNode" presStyleCnt="0"/>
      <dgm:spPr/>
    </dgm:pt>
    <dgm:pt modelId="{9D94E207-91C3-4C81-84E8-3D7638580EE2}" type="pres">
      <dgm:prSet presAssocID="{1391BDED-0C96-4FE3-AF5E-4BD47BA48F6A}" presName="bgRect" presStyleLbl="bgShp" presStyleIdx="4" presStyleCnt="6"/>
      <dgm:spPr/>
    </dgm:pt>
    <dgm:pt modelId="{B1F5E769-5158-4233-BCB4-3EB3CA68623F}" type="pres">
      <dgm:prSet presAssocID="{1391BDED-0C96-4FE3-AF5E-4BD47BA48F6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E762AA7-EC6D-468A-90C6-7F26B52FD0DB}" type="pres">
      <dgm:prSet presAssocID="{1391BDED-0C96-4FE3-AF5E-4BD47BA48F6A}" presName="spaceRect" presStyleCnt="0"/>
      <dgm:spPr/>
    </dgm:pt>
    <dgm:pt modelId="{92F2CF91-CB72-48BC-8688-F8CCCED556DD}" type="pres">
      <dgm:prSet presAssocID="{1391BDED-0C96-4FE3-AF5E-4BD47BA48F6A}" presName="parTx" presStyleLbl="revTx" presStyleIdx="4" presStyleCnt="6">
        <dgm:presLayoutVars>
          <dgm:chMax val="0"/>
          <dgm:chPref val="0"/>
        </dgm:presLayoutVars>
      </dgm:prSet>
      <dgm:spPr/>
    </dgm:pt>
    <dgm:pt modelId="{C49BCAD5-B9B1-4342-A387-35456AEB0094}" type="pres">
      <dgm:prSet presAssocID="{AF9CE8CF-4B11-4EA0-B3A8-54C00C4D424A}" presName="sibTrans" presStyleCnt="0"/>
      <dgm:spPr/>
    </dgm:pt>
    <dgm:pt modelId="{92C7A5F5-EC43-4ECE-AA8D-F033F2C6A052}" type="pres">
      <dgm:prSet presAssocID="{AC93280F-2FAB-4CEF-9B70-76CA6F6AC88C}" presName="compNode" presStyleCnt="0"/>
      <dgm:spPr/>
    </dgm:pt>
    <dgm:pt modelId="{6FE67A02-3BCB-4251-AF8A-EE856A62E203}" type="pres">
      <dgm:prSet presAssocID="{AC93280F-2FAB-4CEF-9B70-76CA6F6AC88C}" presName="bgRect" presStyleLbl="bgShp" presStyleIdx="5" presStyleCnt="6"/>
      <dgm:spPr/>
    </dgm:pt>
    <dgm:pt modelId="{3B39D13A-394B-4007-B122-F40BE7871A3F}" type="pres">
      <dgm:prSet presAssocID="{AC93280F-2FAB-4CEF-9B70-76CA6F6AC8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1D8E096-7B50-4F2A-8968-618BBFA9D37A}" type="pres">
      <dgm:prSet presAssocID="{AC93280F-2FAB-4CEF-9B70-76CA6F6AC88C}" presName="spaceRect" presStyleCnt="0"/>
      <dgm:spPr/>
    </dgm:pt>
    <dgm:pt modelId="{DAD32DF1-96ED-4032-80A0-A91E994DB145}" type="pres">
      <dgm:prSet presAssocID="{AC93280F-2FAB-4CEF-9B70-76CA6F6AC88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85B0F19-5F85-4C1D-A851-044A70E51FD1}" type="presOf" srcId="{1391BDED-0C96-4FE3-AF5E-4BD47BA48F6A}" destId="{92F2CF91-CB72-48BC-8688-F8CCCED556DD}" srcOrd="0" destOrd="0" presId="urn:microsoft.com/office/officeart/2018/2/layout/IconVerticalSolidList"/>
    <dgm:cxn modelId="{335F1D31-2E7B-4756-A15E-726E554A74AA}" type="presOf" srcId="{CE915FF2-7B21-4495-9368-8DF18F94CE77}" destId="{B8DBC0FD-98C4-4441-AA72-04B0DF9C7891}" srcOrd="0" destOrd="0" presId="urn:microsoft.com/office/officeart/2018/2/layout/IconVerticalSolidList"/>
    <dgm:cxn modelId="{5E9D0937-4ED1-41EE-B5C8-7AD290FDB397}" srcId="{5B99B0A7-1819-4958-B67F-667601A5355B}" destId="{CE915FF2-7B21-4495-9368-8DF18F94CE77}" srcOrd="3" destOrd="0" parTransId="{EB0C6BAC-A4E7-4058-A2CE-41348F72E4A1}" sibTransId="{70B5FD5E-B3D4-4B8E-B75E-356FA74A2770}"/>
    <dgm:cxn modelId="{EAE08B3A-8453-42FB-B686-EB5B0D4CAC4D}" srcId="{5B99B0A7-1819-4958-B67F-667601A5355B}" destId="{ACE98BCB-2889-4D9B-80AD-3D3653CB0CB4}" srcOrd="1" destOrd="0" parTransId="{E44BFC4F-4C6A-4D66-B372-3FDD4D5F0827}" sibTransId="{86A65DCF-AAF5-4E56-BD0D-C301B82FF7C5}"/>
    <dgm:cxn modelId="{7E77FA85-ED55-4B5F-A9A6-D818907417F5}" type="presOf" srcId="{5B99B0A7-1819-4958-B67F-667601A5355B}" destId="{41C54BEE-92E8-47DA-9287-9253C311775E}" srcOrd="0" destOrd="0" presId="urn:microsoft.com/office/officeart/2018/2/layout/IconVerticalSolidList"/>
    <dgm:cxn modelId="{B96AB098-739E-4EBF-8CCD-09A4423AD286}" srcId="{5B99B0A7-1819-4958-B67F-667601A5355B}" destId="{1391BDED-0C96-4FE3-AF5E-4BD47BA48F6A}" srcOrd="4" destOrd="0" parTransId="{4F4AFE8B-2C13-46C2-8627-F8A3582B81CA}" sibTransId="{AF9CE8CF-4B11-4EA0-B3A8-54C00C4D424A}"/>
    <dgm:cxn modelId="{D8FE74A7-3BFA-45A3-9018-3A338DE9B214}" type="presOf" srcId="{88C2A09D-C487-4052-9FBF-9DFEF7115630}" destId="{C45450B5-2A4D-4DBE-8CA6-8DD1491CE53E}" srcOrd="0" destOrd="0" presId="urn:microsoft.com/office/officeart/2018/2/layout/IconVerticalSolidList"/>
    <dgm:cxn modelId="{E6F47AA7-E4F2-4357-BA24-BBBD8F7BA2D4}" srcId="{5B99B0A7-1819-4958-B67F-667601A5355B}" destId="{AC93280F-2FAB-4CEF-9B70-76CA6F6AC88C}" srcOrd="5" destOrd="0" parTransId="{99F40B34-8DDB-4964-A9AD-ED0A3D7B279F}" sibTransId="{A9FEBD2F-8EAF-4217-A229-EBBB16E1CC6B}"/>
    <dgm:cxn modelId="{439A89BB-B5FE-4916-A4A6-05A0EABE9AD1}" srcId="{5B99B0A7-1819-4958-B67F-667601A5355B}" destId="{AE6AF0F1-A8BD-4C13-A9A1-8383B07ED958}" srcOrd="0" destOrd="0" parTransId="{66E338CD-C496-4877-BBBE-E6A85BEB2DA7}" sibTransId="{9344D1D5-1923-44D4-9780-417D6B71CA95}"/>
    <dgm:cxn modelId="{600372C1-B947-45E7-962C-D5C159BEDB72}" type="presOf" srcId="{AC93280F-2FAB-4CEF-9B70-76CA6F6AC88C}" destId="{DAD32DF1-96ED-4032-80A0-A91E994DB145}" srcOrd="0" destOrd="0" presId="urn:microsoft.com/office/officeart/2018/2/layout/IconVerticalSolidList"/>
    <dgm:cxn modelId="{26AF8AEA-4011-43BD-A484-D45762A43B25}" type="presOf" srcId="{AE6AF0F1-A8BD-4C13-A9A1-8383B07ED958}" destId="{071A34F4-FA62-4B20-8F47-7F09BAD77687}" srcOrd="0" destOrd="0" presId="urn:microsoft.com/office/officeart/2018/2/layout/IconVerticalSolidList"/>
    <dgm:cxn modelId="{63CDAAED-6834-424E-911F-5A36B33CCB1D}" srcId="{5B99B0A7-1819-4958-B67F-667601A5355B}" destId="{88C2A09D-C487-4052-9FBF-9DFEF7115630}" srcOrd="2" destOrd="0" parTransId="{0C4AA10B-D8E6-425C-BCC4-D94648D4B004}" sibTransId="{23119063-6159-4B57-A08C-FE7FA5E5D881}"/>
    <dgm:cxn modelId="{4BC3C1FC-F88A-4FDE-8759-2E1128619B60}" type="presOf" srcId="{ACE98BCB-2889-4D9B-80AD-3D3653CB0CB4}" destId="{582D9F98-B4DF-4B31-BB2F-D03605E7A16F}" srcOrd="0" destOrd="0" presId="urn:microsoft.com/office/officeart/2018/2/layout/IconVerticalSolidList"/>
    <dgm:cxn modelId="{35653BE9-63B5-42B2-B9E5-08A94306F01C}" type="presParOf" srcId="{41C54BEE-92E8-47DA-9287-9253C311775E}" destId="{4615663F-4870-4953-8A46-BDB73EFBBE31}" srcOrd="0" destOrd="0" presId="urn:microsoft.com/office/officeart/2018/2/layout/IconVerticalSolidList"/>
    <dgm:cxn modelId="{9F96928F-CFDB-440A-AFCD-7D0727A382A6}" type="presParOf" srcId="{4615663F-4870-4953-8A46-BDB73EFBBE31}" destId="{03B7DA9D-5542-4755-AC70-133278AFADF6}" srcOrd="0" destOrd="0" presId="urn:microsoft.com/office/officeart/2018/2/layout/IconVerticalSolidList"/>
    <dgm:cxn modelId="{C60936C9-2466-4EB6-AD0E-A11AAF8C952A}" type="presParOf" srcId="{4615663F-4870-4953-8A46-BDB73EFBBE31}" destId="{F42EA54B-9C3E-4193-9C76-6C8B1F892A04}" srcOrd="1" destOrd="0" presId="urn:microsoft.com/office/officeart/2018/2/layout/IconVerticalSolidList"/>
    <dgm:cxn modelId="{E90773B7-8D47-4CBC-89DF-C33E3F120955}" type="presParOf" srcId="{4615663F-4870-4953-8A46-BDB73EFBBE31}" destId="{193D4FA9-C1C2-47E6-9518-2E0463743937}" srcOrd="2" destOrd="0" presId="urn:microsoft.com/office/officeart/2018/2/layout/IconVerticalSolidList"/>
    <dgm:cxn modelId="{5AD60661-69EF-4585-AF51-76738676E306}" type="presParOf" srcId="{4615663F-4870-4953-8A46-BDB73EFBBE31}" destId="{071A34F4-FA62-4B20-8F47-7F09BAD77687}" srcOrd="3" destOrd="0" presId="urn:microsoft.com/office/officeart/2018/2/layout/IconVerticalSolidList"/>
    <dgm:cxn modelId="{453F3C36-2265-446B-972B-34F883E1B14B}" type="presParOf" srcId="{41C54BEE-92E8-47DA-9287-9253C311775E}" destId="{F0D4421D-454F-4837-9A66-F2D967FAF3D5}" srcOrd="1" destOrd="0" presId="urn:microsoft.com/office/officeart/2018/2/layout/IconVerticalSolidList"/>
    <dgm:cxn modelId="{3BBACA83-A953-49B1-B89D-3966950DF8A1}" type="presParOf" srcId="{41C54BEE-92E8-47DA-9287-9253C311775E}" destId="{00C42C42-01EA-42BD-B341-CF714BD71FAA}" srcOrd="2" destOrd="0" presId="urn:microsoft.com/office/officeart/2018/2/layout/IconVerticalSolidList"/>
    <dgm:cxn modelId="{79C3DB22-FE1D-4F9A-926B-7FF34B4B7BDE}" type="presParOf" srcId="{00C42C42-01EA-42BD-B341-CF714BD71FAA}" destId="{8B22C69B-6F89-4C4B-B3DD-913F440E4E0D}" srcOrd="0" destOrd="0" presId="urn:microsoft.com/office/officeart/2018/2/layout/IconVerticalSolidList"/>
    <dgm:cxn modelId="{7DC799D7-8A31-47B3-9D53-D8F45CDF4349}" type="presParOf" srcId="{00C42C42-01EA-42BD-B341-CF714BD71FAA}" destId="{5A76A8D4-5B9C-4409-83BD-3FCC3490B26B}" srcOrd="1" destOrd="0" presId="urn:microsoft.com/office/officeart/2018/2/layout/IconVerticalSolidList"/>
    <dgm:cxn modelId="{C15B1CF4-2341-489B-BBE4-DE9B9E2853B0}" type="presParOf" srcId="{00C42C42-01EA-42BD-B341-CF714BD71FAA}" destId="{3AC68225-6765-4193-8102-BDEC35EBDC6C}" srcOrd="2" destOrd="0" presId="urn:microsoft.com/office/officeart/2018/2/layout/IconVerticalSolidList"/>
    <dgm:cxn modelId="{7AEF519A-117F-45A4-9581-5981C9793234}" type="presParOf" srcId="{00C42C42-01EA-42BD-B341-CF714BD71FAA}" destId="{582D9F98-B4DF-4B31-BB2F-D03605E7A16F}" srcOrd="3" destOrd="0" presId="urn:microsoft.com/office/officeart/2018/2/layout/IconVerticalSolidList"/>
    <dgm:cxn modelId="{30CC81F3-2DBC-4968-B2EA-EC7658705EE2}" type="presParOf" srcId="{41C54BEE-92E8-47DA-9287-9253C311775E}" destId="{5ECE9A89-6682-41D0-A7E1-DE5CD5A59837}" srcOrd="3" destOrd="0" presId="urn:microsoft.com/office/officeart/2018/2/layout/IconVerticalSolidList"/>
    <dgm:cxn modelId="{C2D57B33-F81A-4D18-8FDB-102DB9E81257}" type="presParOf" srcId="{41C54BEE-92E8-47DA-9287-9253C311775E}" destId="{1DB8C48E-F215-432B-9DEE-D6C69AFACC65}" srcOrd="4" destOrd="0" presId="urn:microsoft.com/office/officeart/2018/2/layout/IconVerticalSolidList"/>
    <dgm:cxn modelId="{7BFF1E1F-F52F-49D8-9945-247CAC01D147}" type="presParOf" srcId="{1DB8C48E-F215-432B-9DEE-D6C69AFACC65}" destId="{DDB6A092-785A-4507-BB00-C1B4C7C86ED0}" srcOrd="0" destOrd="0" presId="urn:microsoft.com/office/officeart/2018/2/layout/IconVerticalSolidList"/>
    <dgm:cxn modelId="{83993528-2B85-47FE-A48B-E739963FA6F0}" type="presParOf" srcId="{1DB8C48E-F215-432B-9DEE-D6C69AFACC65}" destId="{44D78466-190B-4FF3-9317-6D9B8BC1840F}" srcOrd="1" destOrd="0" presId="urn:microsoft.com/office/officeart/2018/2/layout/IconVerticalSolidList"/>
    <dgm:cxn modelId="{B7CE549B-A385-4457-BAFC-4D458D8BA022}" type="presParOf" srcId="{1DB8C48E-F215-432B-9DEE-D6C69AFACC65}" destId="{31F4336C-7732-411B-BB34-C1A7B223FEA1}" srcOrd="2" destOrd="0" presId="urn:microsoft.com/office/officeart/2018/2/layout/IconVerticalSolidList"/>
    <dgm:cxn modelId="{C797A155-CBAD-443C-894E-D4D29D3B725C}" type="presParOf" srcId="{1DB8C48E-F215-432B-9DEE-D6C69AFACC65}" destId="{C45450B5-2A4D-4DBE-8CA6-8DD1491CE53E}" srcOrd="3" destOrd="0" presId="urn:microsoft.com/office/officeart/2018/2/layout/IconVerticalSolidList"/>
    <dgm:cxn modelId="{F4847F2A-F1E8-4900-BBB8-0A16522FF334}" type="presParOf" srcId="{41C54BEE-92E8-47DA-9287-9253C311775E}" destId="{A9A01F65-0E03-4CDF-94C0-6BB957E213E3}" srcOrd="5" destOrd="0" presId="urn:microsoft.com/office/officeart/2018/2/layout/IconVerticalSolidList"/>
    <dgm:cxn modelId="{359AB0F2-3A6B-46F7-A1C2-988D1EC5BB57}" type="presParOf" srcId="{41C54BEE-92E8-47DA-9287-9253C311775E}" destId="{EF4A43BE-339D-410B-A5A4-1239CDEEC539}" srcOrd="6" destOrd="0" presId="urn:microsoft.com/office/officeart/2018/2/layout/IconVerticalSolidList"/>
    <dgm:cxn modelId="{A74510B0-E0B4-47A8-8059-A614AE7697B9}" type="presParOf" srcId="{EF4A43BE-339D-410B-A5A4-1239CDEEC539}" destId="{E1FD10A1-7C52-4D26-849E-5BCFF587AF6F}" srcOrd="0" destOrd="0" presId="urn:microsoft.com/office/officeart/2018/2/layout/IconVerticalSolidList"/>
    <dgm:cxn modelId="{D44FC923-025E-4CFD-8EA9-76F49EC0AF8A}" type="presParOf" srcId="{EF4A43BE-339D-410B-A5A4-1239CDEEC539}" destId="{501A477B-CAB7-4E19-BCD3-63E13B6D2A06}" srcOrd="1" destOrd="0" presId="urn:microsoft.com/office/officeart/2018/2/layout/IconVerticalSolidList"/>
    <dgm:cxn modelId="{52E8B16F-E7F0-46FE-9F58-7A7DF57A97D5}" type="presParOf" srcId="{EF4A43BE-339D-410B-A5A4-1239CDEEC539}" destId="{2609A772-8EF5-44A4-9301-D5312F56F1D0}" srcOrd="2" destOrd="0" presId="urn:microsoft.com/office/officeart/2018/2/layout/IconVerticalSolidList"/>
    <dgm:cxn modelId="{069D1544-E42B-49F6-A30B-E8AFF1F494E2}" type="presParOf" srcId="{EF4A43BE-339D-410B-A5A4-1239CDEEC539}" destId="{B8DBC0FD-98C4-4441-AA72-04B0DF9C7891}" srcOrd="3" destOrd="0" presId="urn:microsoft.com/office/officeart/2018/2/layout/IconVerticalSolidList"/>
    <dgm:cxn modelId="{82B3204D-7781-44FC-903B-A13E6EE90141}" type="presParOf" srcId="{41C54BEE-92E8-47DA-9287-9253C311775E}" destId="{42A77C08-10DD-4FF0-8585-1DA524E82CC6}" srcOrd="7" destOrd="0" presId="urn:microsoft.com/office/officeart/2018/2/layout/IconVerticalSolidList"/>
    <dgm:cxn modelId="{88BFEE87-C380-408F-84EA-4A52D8008EC8}" type="presParOf" srcId="{41C54BEE-92E8-47DA-9287-9253C311775E}" destId="{8C3697B9-C90A-4A92-B05A-762B799C6AB7}" srcOrd="8" destOrd="0" presId="urn:microsoft.com/office/officeart/2018/2/layout/IconVerticalSolidList"/>
    <dgm:cxn modelId="{BC9A8046-99DC-49A1-AE87-4F2149D62663}" type="presParOf" srcId="{8C3697B9-C90A-4A92-B05A-762B799C6AB7}" destId="{9D94E207-91C3-4C81-84E8-3D7638580EE2}" srcOrd="0" destOrd="0" presId="urn:microsoft.com/office/officeart/2018/2/layout/IconVerticalSolidList"/>
    <dgm:cxn modelId="{896E8CB4-8BC8-467B-B5CA-028CC7578248}" type="presParOf" srcId="{8C3697B9-C90A-4A92-B05A-762B799C6AB7}" destId="{B1F5E769-5158-4233-BCB4-3EB3CA68623F}" srcOrd="1" destOrd="0" presId="urn:microsoft.com/office/officeart/2018/2/layout/IconVerticalSolidList"/>
    <dgm:cxn modelId="{F68422AE-116D-430A-9807-CD52D0C55640}" type="presParOf" srcId="{8C3697B9-C90A-4A92-B05A-762B799C6AB7}" destId="{1E762AA7-EC6D-468A-90C6-7F26B52FD0DB}" srcOrd="2" destOrd="0" presId="urn:microsoft.com/office/officeart/2018/2/layout/IconVerticalSolidList"/>
    <dgm:cxn modelId="{B4374187-7ECD-471A-879A-C4DB821008EC}" type="presParOf" srcId="{8C3697B9-C90A-4A92-B05A-762B799C6AB7}" destId="{92F2CF91-CB72-48BC-8688-F8CCCED556DD}" srcOrd="3" destOrd="0" presId="urn:microsoft.com/office/officeart/2018/2/layout/IconVerticalSolidList"/>
    <dgm:cxn modelId="{BA5F9263-353B-4614-8E09-892AEAFD6760}" type="presParOf" srcId="{41C54BEE-92E8-47DA-9287-9253C311775E}" destId="{C49BCAD5-B9B1-4342-A387-35456AEB0094}" srcOrd="9" destOrd="0" presId="urn:microsoft.com/office/officeart/2018/2/layout/IconVerticalSolidList"/>
    <dgm:cxn modelId="{8F6F51A9-F042-4525-A8CD-AD29E932FA3D}" type="presParOf" srcId="{41C54BEE-92E8-47DA-9287-9253C311775E}" destId="{92C7A5F5-EC43-4ECE-AA8D-F033F2C6A052}" srcOrd="10" destOrd="0" presId="urn:microsoft.com/office/officeart/2018/2/layout/IconVerticalSolidList"/>
    <dgm:cxn modelId="{1DB42A42-7377-4F19-8F65-260D4F421F77}" type="presParOf" srcId="{92C7A5F5-EC43-4ECE-AA8D-F033F2C6A052}" destId="{6FE67A02-3BCB-4251-AF8A-EE856A62E203}" srcOrd="0" destOrd="0" presId="urn:microsoft.com/office/officeart/2018/2/layout/IconVerticalSolidList"/>
    <dgm:cxn modelId="{686D6DD2-CCFE-4E26-A109-45EADC0F60AA}" type="presParOf" srcId="{92C7A5F5-EC43-4ECE-AA8D-F033F2C6A052}" destId="{3B39D13A-394B-4007-B122-F40BE7871A3F}" srcOrd="1" destOrd="0" presId="urn:microsoft.com/office/officeart/2018/2/layout/IconVerticalSolidList"/>
    <dgm:cxn modelId="{6060E205-5A48-4089-AFF3-F50393D19F4A}" type="presParOf" srcId="{92C7A5F5-EC43-4ECE-AA8D-F033F2C6A052}" destId="{91D8E096-7B50-4F2A-8968-618BBFA9D37A}" srcOrd="2" destOrd="0" presId="urn:microsoft.com/office/officeart/2018/2/layout/IconVerticalSolidList"/>
    <dgm:cxn modelId="{07BE706B-CBFD-4728-80F5-03942B2165E6}" type="presParOf" srcId="{92C7A5F5-EC43-4ECE-AA8D-F033F2C6A052}" destId="{DAD32DF1-96ED-4032-80A0-A91E994DB1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7DA9D-5542-4755-AC70-133278AFADF6}">
      <dsp:nvSpPr>
        <dsp:cNvPr id="0" name=""/>
        <dsp:cNvSpPr/>
      </dsp:nvSpPr>
      <dsp:spPr>
        <a:xfrm>
          <a:off x="0" y="1180"/>
          <a:ext cx="10896600" cy="503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EA54B-9C3E-4193-9C76-6C8B1F892A04}">
      <dsp:nvSpPr>
        <dsp:cNvPr id="0" name=""/>
        <dsp:cNvSpPr/>
      </dsp:nvSpPr>
      <dsp:spPr>
        <a:xfrm>
          <a:off x="152208" y="114394"/>
          <a:ext cx="276743" cy="276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A34F4-FA62-4B20-8F47-7F09BAD77687}">
      <dsp:nvSpPr>
        <dsp:cNvPr id="0" name=""/>
        <dsp:cNvSpPr/>
      </dsp:nvSpPr>
      <dsp:spPr>
        <a:xfrm>
          <a:off x="581161" y="1180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Description</a:t>
          </a:r>
          <a:r>
            <a:rPr lang="en-US" sz="1900" kern="1200"/>
            <a:t>:Classifies sequences into predefined categories.</a:t>
          </a:r>
        </a:p>
      </dsp:txBody>
      <dsp:txXfrm>
        <a:off x="581161" y="1180"/>
        <a:ext cx="10315438" cy="503169"/>
      </dsp:txXfrm>
    </dsp:sp>
    <dsp:sp modelId="{8B22C69B-6F89-4C4B-B3DD-913F440E4E0D}">
      <dsp:nvSpPr>
        <dsp:cNvPr id="0" name=""/>
        <dsp:cNvSpPr/>
      </dsp:nvSpPr>
      <dsp:spPr>
        <a:xfrm>
          <a:off x="0" y="630142"/>
          <a:ext cx="10896600" cy="5031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6A8D4-5B9C-4409-83BD-3FCC3490B26B}">
      <dsp:nvSpPr>
        <dsp:cNvPr id="0" name=""/>
        <dsp:cNvSpPr/>
      </dsp:nvSpPr>
      <dsp:spPr>
        <a:xfrm>
          <a:off x="152208" y="743356"/>
          <a:ext cx="276743" cy="276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D9F98-B4DF-4B31-BB2F-D03605E7A16F}">
      <dsp:nvSpPr>
        <dsp:cNvPr id="0" name=""/>
        <dsp:cNvSpPr/>
      </dsp:nvSpPr>
      <dsp:spPr>
        <a:xfrm>
          <a:off x="581161" y="630142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Ideal for binary/multi-class predictions.</a:t>
          </a:r>
        </a:p>
      </dsp:txBody>
      <dsp:txXfrm>
        <a:off x="581161" y="630142"/>
        <a:ext cx="10315438" cy="503169"/>
      </dsp:txXfrm>
    </dsp:sp>
    <dsp:sp modelId="{DDB6A092-785A-4507-BB00-C1B4C7C86ED0}">
      <dsp:nvSpPr>
        <dsp:cNvPr id="0" name=""/>
        <dsp:cNvSpPr/>
      </dsp:nvSpPr>
      <dsp:spPr>
        <a:xfrm>
          <a:off x="0" y="1259105"/>
          <a:ext cx="10896600" cy="503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78466-190B-4FF3-9317-6D9B8BC1840F}">
      <dsp:nvSpPr>
        <dsp:cNvPr id="0" name=""/>
        <dsp:cNvSpPr/>
      </dsp:nvSpPr>
      <dsp:spPr>
        <a:xfrm>
          <a:off x="152208" y="1372318"/>
          <a:ext cx="276743" cy="276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450B5-2A4D-4DBE-8CA6-8DD1491CE53E}">
      <dsp:nvSpPr>
        <dsp:cNvPr id="0" name=""/>
        <dsp:cNvSpPr/>
      </dsp:nvSpPr>
      <dsp:spPr>
        <a:xfrm>
          <a:off x="581161" y="1259105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 Case in Legal Predictions</a:t>
          </a:r>
          <a:r>
            <a:rPr lang="en-US" sz="1900" kern="1200"/>
            <a:t>:Predicting legal case outcomes (e.g., guilty/not guilty).</a:t>
          </a:r>
        </a:p>
      </dsp:txBody>
      <dsp:txXfrm>
        <a:off x="581161" y="1259105"/>
        <a:ext cx="10315438" cy="503169"/>
      </dsp:txXfrm>
    </dsp:sp>
    <dsp:sp modelId="{E1FD10A1-7C52-4D26-849E-5BCFF587AF6F}">
      <dsp:nvSpPr>
        <dsp:cNvPr id="0" name=""/>
        <dsp:cNvSpPr/>
      </dsp:nvSpPr>
      <dsp:spPr>
        <a:xfrm>
          <a:off x="0" y="1888067"/>
          <a:ext cx="10896600" cy="5031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A477B-CAB7-4E19-BCD3-63E13B6D2A06}">
      <dsp:nvSpPr>
        <dsp:cNvPr id="0" name=""/>
        <dsp:cNvSpPr/>
      </dsp:nvSpPr>
      <dsp:spPr>
        <a:xfrm>
          <a:off x="152208" y="2001280"/>
          <a:ext cx="276743" cy="276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BC0FD-98C4-4441-AA72-04B0DF9C7891}">
      <dsp:nvSpPr>
        <dsp:cNvPr id="0" name=""/>
        <dsp:cNvSpPr/>
      </dsp:nvSpPr>
      <dsp:spPr>
        <a:xfrm>
          <a:off x="581161" y="1888067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Useful when analyzing case histories and predicting the court's decision.</a:t>
          </a:r>
        </a:p>
      </dsp:txBody>
      <dsp:txXfrm>
        <a:off x="581161" y="1888067"/>
        <a:ext cx="10315438" cy="503169"/>
      </dsp:txXfrm>
    </dsp:sp>
    <dsp:sp modelId="{9D94E207-91C3-4C81-84E8-3D7638580EE2}">
      <dsp:nvSpPr>
        <dsp:cNvPr id="0" name=""/>
        <dsp:cNvSpPr/>
      </dsp:nvSpPr>
      <dsp:spPr>
        <a:xfrm>
          <a:off x="0" y="2517029"/>
          <a:ext cx="10896600" cy="5031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5E769-5158-4233-BCB4-3EB3CA68623F}">
      <dsp:nvSpPr>
        <dsp:cNvPr id="0" name=""/>
        <dsp:cNvSpPr/>
      </dsp:nvSpPr>
      <dsp:spPr>
        <a:xfrm>
          <a:off x="152208" y="2630242"/>
          <a:ext cx="276743" cy="2767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2CF91-CB72-48BC-8688-F8CCCED556DD}">
      <dsp:nvSpPr>
        <dsp:cNvPr id="0" name=""/>
        <dsp:cNvSpPr/>
      </dsp:nvSpPr>
      <dsp:spPr>
        <a:xfrm>
          <a:off x="581161" y="2517029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Why It’s Best for Legal Predictions</a:t>
          </a:r>
          <a:r>
            <a:rPr lang="en-US" sz="1900" kern="1200"/>
            <a:t>:Legal cases often involve a decision that can be classified.</a:t>
          </a:r>
        </a:p>
      </dsp:txBody>
      <dsp:txXfrm>
        <a:off x="581161" y="2517029"/>
        <a:ext cx="10315438" cy="503169"/>
      </dsp:txXfrm>
    </dsp:sp>
    <dsp:sp modelId="{6FE67A02-3BCB-4251-AF8A-EE856A62E203}">
      <dsp:nvSpPr>
        <dsp:cNvPr id="0" name=""/>
        <dsp:cNvSpPr/>
      </dsp:nvSpPr>
      <dsp:spPr>
        <a:xfrm>
          <a:off x="0" y="3145991"/>
          <a:ext cx="10896600" cy="503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9D13A-394B-4007-B122-F40BE7871A3F}">
      <dsp:nvSpPr>
        <dsp:cNvPr id="0" name=""/>
        <dsp:cNvSpPr/>
      </dsp:nvSpPr>
      <dsp:spPr>
        <a:xfrm>
          <a:off x="152208" y="3259204"/>
          <a:ext cx="276743" cy="2767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2DF1-96ED-4032-80A0-A91E994DB145}">
      <dsp:nvSpPr>
        <dsp:cNvPr id="0" name=""/>
        <dsp:cNvSpPr/>
      </dsp:nvSpPr>
      <dsp:spPr>
        <a:xfrm>
          <a:off x="581161" y="3145991"/>
          <a:ext cx="10315438" cy="50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52" tIns="53252" rIns="53252" bIns="532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AI to predict outcomes based on facts presented.</a:t>
          </a:r>
        </a:p>
      </dsp:txBody>
      <dsp:txXfrm>
        <a:off x="581161" y="3145991"/>
        <a:ext cx="10315438" cy="503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pheres in a blurry effect">
            <a:extLst>
              <a:ext uri="{FF2B5EF4-FFF2-40B4-BE49-F238E27FC236}">
                <a16:creationId xmlns:a16="http://schemas.microsoft.com/office/drawing/2014/main" id="{CCD2DC4E-B7B3-A99B-9277-223B4690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783" b="18204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D1DE0-EC35-C835-2642-23EE0A78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Task Types in PEFT Config for Legal Case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B0211-63D8-DE18-15C0-D309921E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Practices for Legal Case Predictions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1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6574D-EB8F-68DB-1F18-46C3BA68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Overview of PEFT Task Types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F39C-FDE6-5A18-B6CD-1015ED1A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PEFT</a:t>
            </a:r>
            <a:r>
              <a:rPr lang="en-US" dirty="0"/>
              <a:t> optimizes large language models (LLMs) for specific tasks, including: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Sequence Classification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Token Classification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Question Answering (QA)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 Generation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Text-to-Text Tasks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2D031253-8BC4-C07B-F367-06D38718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404" y="1109541"/>
            <a:ext cx="4804105" cy="4804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6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05C3C-0A21-2E32-6510-3C8CD474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/>
              <a:t>Sequence Classification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4456D1-3089-9AF0-9E30-883FA9707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087990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07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1ECBC-9F98-2029-6373-4776B4DB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109688"/>
          </a:xfrm>
        </p:spPr>
        <p:txBody>
          <a:bodyPr anchor="t">
            <a:normAutofit/>
          </a:bodyPr>
          <a:lstStyle/>
          <a:p>
            <a:r>
              <a:rPr lang="en-US" b="1"/>
              <a:t>Token Classification</a:t>
            </a:r>
            <a:br>
              <a:rPr lang="en-US" b="1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bel">
            <a:extLst>
              <a:ext uri="{FF2B5EF4-FFF2-40B4-BE49-F238E27FC236}">
                <a16:creationId xmlns:a16="http://schemas.microsoft.com/office/drawing/2014/main" id="{987A52E4-990E-66F6-D29D-B61F72E71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54" y="3153296"/>
            <a:ext cx="2904604" cy="290460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42E38D-4E4C-E98A-E7C9-EF46AB3E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12" y="952500"/>
            <a:ext cx="6784221" cy="5105400"/>
          </a:xfrm>
        </p:spPr>
        <p:txBody>
          <a:bodyPr>
            <a:normAutofit/>
          </a:bodyPr>
          <a:lstStyle/>
          <a:p>
            <a:r>
              <a:rPr lang="en-US" b="1"/>
              <a:t>Description</a:t>
            </a:r>
            <a:r>
              <a:rPr lang="en-US"/>
              <a:t>:</a:t>
            </a:r>
          </a:p>
          <a:p>
            <a:pPr lvl="1"/>
            <a:r>
              <a:rPr lang="en-US"/>
              <a:t>Assigns labels to individual tokens in a text.</a:t>
            </a:r>
          </a:p>
          <a:p>
            <a:pPr lvl="1"/>
            <a:r>
              <a:rPr lang="en-US"/>
              <a:t>Commonly used for Named Entity Recognition (NER).</a:t>
            </a:r>
          </a:p>
          <a:p>
            <a:r>
              <a:rPr lang="en-US" b="1"/>
              <a:t>Use Case in Legal Predictions</a:t>
            </a:r>
            <a:r>
              <a:rPr lang="en-US"/>
              <a:t>:</a:t>
            </a:r>
          </a:p>
          <a:p>
            <a:pPr lvl="1"/>
            <a:r>
              <a:rPr lang="en-US"/>
              <a:t>Extracting key legal entities from documents (e.g., names, dates, case numbers).</a:t>
            </a:r>
          </a:p>
          <a:p>
            <a:pPr lvl="1"/>
            <a:r>
              <a:rPr lang="en-US"/>
              <a:t>Useful for identifying relevant sections of legal texts or evidence.</a:t>
            </a:r>
          </a:p>
          <a:p>
            <a:r>
              <a:rPr lang="en-US" b="1"/>
              <a:t>Benefits</a:t>
            </a:r>
            <a:r>
              <a:rPr lang="en-US"/>
              <a:t>:</a:t>
            </a:r>
          </a:p>
          <a:p>
            <a:pPr lvl="1"/>
            <a:r>
              <a:rPr lang="en-US"/>
              <a:t>Enhances document processing by automating entity extraction.</a:t>
            </a:r>
          </a:p>
          <a:p>
            <a:pPr lvl="1"/>
            <a:r>
              <a:rPr lang="en-US"/>
              <a:t>Simplifies analysis of large legal documents.</a:t>
            </a:r>
          </a:p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B454A-4ABB-A6F1-8601-A03AD2F9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109688"/>
          </a:xfrm>
        </p:spPr>
        <p:txBody>
          <a:bodyPr anchor="t">
            <a:normAutofit/>
          </a:bodyPr>
          <a:lstStyle/>
          <a:p>
            <a:r>
              <a:rPr lang="en-US" dirty="0"/>
              <a:t>Question Answering (QA)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2BB99E65-1028-A397-6729-E87E4B0A6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54" y="3153296"/>
            <a:ext cx="2904604" cy="2904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9FEF-A311-54E5-264F-A686DFB9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12" y="952500"/>
            <a:ext cx="6784221" cy="5105400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Answers specific questions based on provided text.</a:t>
            </a:r>
          </a:p>
          <a:p>
            <a:pPr lvl="1"/>
            <a:r>
              <a:rPr lang="en-US" dirty="0"/>
              <a:t>Ideal for extracting precise information from large corpora.</a:t>
            </a:r>
          </a:p>
          <a:p>
            <a:r>
              <a:rPr lang="en-US" b="1" dirty="0"/>
              <a:t>Use Case in Legal Predictions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Retrieving information from case laws, statutes, or legal documents.</a:t>
            </a:r>
          </a:p>
          <a:p>
            <a:pPr lvl="1"/>
            <a:r>
              <a:rPr lang="en-US" dirty="0"/>
              <a:t>Can assist legal professionals by quickly answering case-related questions.</a:t>
            </a:r>
          </a:p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Improves efficiency in legal research by answering legal queries.</a:t>
            </a:r>
          </a:p>
          <a:p>
            <a:pPr lvl="1"/>
            <a:r>
              <a:rPr lang="en-US" dirty="0"/>
              <a:t>Reduces manual effort in searching through documents.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6C8A1-324E-5B34-5AC3-7A5E62C7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109688"/>
          </a:xfrm>
        </p:spPr>
        <p:txBody>
          <a:bodyPr anchor="t">
            <a:normAutofit/>
          </a:bodyPr>
          <a:lstStyle/>
          <a:p>
            <a:r>
              <a:rPr lang="en-US" dirty="0"/>
              <a:t>Text Generation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Family">
            <a:extLst>
              <a:ext uri="{FF2B5EF4-FFF2-40B4-BE49-F238E27FC236}">
                <a16:creationId xmlns:a16="http://schemas.microsoft.com/office/drawing/2014/main" id="{CF3AE006-EFA8-49FA-54F1-1A1B090E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54" y="3153296"/>
            <a:ext cx="2904604" cy="2904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8BB1-E998-01D2-A8CA-06B74137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12" y="952500"/>
            <a:ext cx="6784221" cy="5105400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Generates coherent text based on a given input prompt.</a:t>
            </a:r>
          </a:p>
          <a:p>
            <a:r>
              <a:rPr lang="en-US" b="1" dirty="0"/>
              <a:t>Use Case in Legal Predictions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Automated generation of legal documents, summaries, and case briefs.</a:t>
            </a:r>
          </a:p>
          <a:p>
            <a:pPr lvl="1"/>
            <a:r>
              <a:rPr lang="en-US" dirty="0"/>
              <a:t>Helps draft initial versions of legal arguments or responses.</a:t>
            </a:r>
          </a:p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Saves time on document drafting.</a:t>
            </a:r>
          </a:p>
          <a:p>
            <a:pPr lvl="1"/>
            <a:r>
              <a:rPr lang="en-US" dirty="0"/>
              <a:t>Ensures consistency in legal text generation.</a:t>
            </a:r>
          </a:p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3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E2A6B-569E-4B7F-03C1-962C7E5B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109688"/>
          </a:xfrm>
        </p:spPr>
        <p:txBody>
          <a:bodyPr anchor="t">
            <a:normAutofit/>
          </a:bodyPr>
          <a:lstStyle/>
          <a:p>
            <a:r>
              <a:rPr lang="en-US" dirty="0"/>
              <a:t>Text-to-Text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0B28BB85-63E2-37BD-8914-317605F2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54" y="3153296"/>
            <a:ext cx="2904604" cy="2904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76EED-6F20-8AD0-B536-E4357D3C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12" y="952500"/>
            <a:ext cx="6784221" cy="5105400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one form of text into another (e.g., summarization, translation).</a:t>
            </a:r>
          </a:p>
          <a:p>
            <a:r>
              <a:rPr lang="en-US" b="1" dirty="0"/>
              <a:t>Use Case in Legal Predictions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Summarizing legal briefs, cases, or judgments.</a:t>
            </a:r>
          </a:p>
          <a:p>
            <a:pPr lvl="1"/>
            <a:r>
              <a:rPr lang="en-US" dirty="0"/>
              <a:t>Simplifies complex legal texts for easier analysis or presentation.</a:t>
            </a:r>
          </a:p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Useful for creating concise versions of lengthy legal documents.</a:t>
            </a:r>
          </a:p>
          <a:p>
            <a:pPr lvl="1"/>
            <a:r>
              <a:rPr lang="en-US" dirty="0"/>
              <a:t>Improves accessibility of legal content by summarizing technical language.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3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4CD-2E1F-9B9F-6C2E-7D35841E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109688"/>
          </a:xfrm>
        </p:spPr>
        <p:txBody>
          <a:bodyPr anchor="t">
            <a:normAutofit/>
          </a:bodyPr>
          <a:lstStyle/>
          <a:p>
            <a:r>
              <a:rPr lang="en-US" b="1"/>
              <a:t>Best Task Type for Legal Case Predictions</a:t>
            </a:r>
            <a:br>
              <a:rPr lang="en-US" b="1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A21206BC-A070-060F-B569-4CAF3E5BE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54" y="3153296"/>
            <a:ext cx="2904604" cy="29046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387B-9448-6E17-492C-63022538F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12" y="952500"/>
            <a:ext cx="6784221" cy="5105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Fit</a:t>
            </a:r>
            <a:r>
              <a:rPr lang="en-US" dirty="0"/>
              <a:t>: </a:t>
            </a:r>
            <a:r>
              <a:rPr lang="en-US" b="1" dirty="0"/>
              <a:t>Sequence Classification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Legal case predictions often require outcome classification (e.g., guilty/not guilty).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Sequence classification models are highly effective in structuring and predicting case results based on historical data.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5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5DD4FDD-37A6-4700-8C33-322F14D7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9DD97-0931-4C04-28D7-218783D1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5205343" cy="3714094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endParaRPr lang="en-US" sz="5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F6BB4-DB04-4612-B7DF-8C6A5B517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D97D-D49B-73D6-CD53-C65F1D32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952499"/>
            <a:ext cx="478510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classification, combined with </a:t>
            </a:r>
            <a:r>
              <a:rPr lang="en-US" dirty="0" err="1"/>
              <a:t>LoRA</a:t>
            </a:r>
            <a:r>
              <a:rPr lang="en-US" dirty="0"/>
              <a:t> fine-tuning, is the best task type for accurate legal case predictions.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D01F8-1A7E-4F72-89A5-D2B91E0F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461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461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Amasis MT Pro Medium</vt:lpstr>
      <vt:lpstr>Arial</vt:lpstr>
      <vt:lpstr>Univers Light</vt:lpstr>
      <vt:lpstr>TribuneVTI</vt:lpstr>
      <vt:lpstr>Task Types in PEFT Config for Legal Case Predictions</vt:lpstr>
      <vt:lpstr>Overview of PEFT Task Types</vt:lpstr>
      <vt:lpstr>Sequence Classification</vt:lpstr>
      <vt:lpstr>Token Classification </vt:lpstr>
      <vt:lpstr>Question Answering (QA)</vt:lpstr>
      <vt:lpstr>Text Generation</vt:lpstr>
      <vt:lpstr>Text-to-Text Tasks</vt:lpstr>
      <vt:lpstr>Best Task Type for Legal Case Predictions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1</cp:revision>
  <dcterms:created xsi:type="dcterms:W3CDTF">2024-10-23T04:44:14Z</dcterms:created>
  <dcterms:modified xsi:type="dcterms:W3CDTF">2024-10-23T04:50:46Z</dcterms:modified>
</cp:coreProperties>
</file>