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0" r:id="rId8"/>
    <p:sldId id="271" r:id="rId9"/>
    <p:sldId id="263" r:id="rId10"/>
    <p:sldId id="264" r:id="rId11"/>
    <p:sldId id="265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1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1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6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7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3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2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E2E6F1-B534-3949-B1EE-C100EF9230F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E4B2D6-2473-D047-B434-E6396C08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8F8A-27FC-C7A3-7C52-9F5C6DE0B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XGBoost</a:t>
            </a:r>
            <a:r>
              <a:rPr lang="en-US" dirty="0"/>
              <a:t>: Its Role in Legal Case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4D6C0-AC6B-A2E4-8943-FFC685A54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Alisha Rath</a:t>
            </a:r>
          </a:p>
          <a:p>
            <a:r>
              <a:rPr lang="en-US" dirty="0"/>
              <a:t>CS 298</a:t>
            </a:r>
          </a:p>
        </p:txBody>
      </p:sp>
    </p:spTree>
    <p:extLst>
      <p:ext uri="{BB962C8B-B14F-4D97-AF65-F5344CB8AC3E}">
        <p14:creationId xmlns:p14="http://schemas.microsoft.com/office/powerpoint/2010/main" val="241326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1C87-EE7B-886E-0EA8-3064E40C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531B-1298-F209-441B-CE3922A3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 and predictive accuracy.</a:t>
            </a:r>
          </a:p>
          <a:p>
            <a:r>
              <a:rPr lang="en-US" dirty="0"/>
              <a:t>Efficient handling of large datasets.</a:t>
            </a:r>
          </a:p>
          <a:p>
            <a:r>
              <a:rPr lang="en-US" dirty="0"/>
              <a:t>Flexibility to use for both classification and regression tasks.</a:t>
            </a:r>
          </a:p>
          <a:p>
            <a:r>
              <a:rPr lang="en-US" dirty="0"/>
              <a:t>Well-suited for imbalanced datasets (such as fraud detection, or legal case predictions).</a:t>
            </a:r>
          </a:p>
          <a:p>
            <a:r>
              <a:rPr lang="en-US" dirty="0"/>
              <a:t>Robust to overfitting due to regularization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14342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B7AC24-94F7-3838-19AB-A1D225B21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62716"/>
              </p:ext>
            </p:extLst>
          </p:nvPr>
        </p:nvGraphicFramePr>
        <p:xfrm>
          <a:off x="1126066" y="1449274"/>
          <a:ext cx="10035039" cy="42872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9139">
                  <a:extLst>
                    <a:ext uri="{9D8B030D-6E8A-4147-A177-3AD203B41FA5}">
                      <a16:colId xmlns:a16="http://schemas.microsoft.com/office/drawing/2014/main" val="1071956546"/>
                    </a:ext>
                  </a:extLst>
                </a:gridCol>
                <a:gridCol w="2960980">
                  <a:extLst>
                    <a:ext uri="{9D8B030D-6E8A-4147-A177-3AD203B41FA5}">
                      <a16:colId xmlns:a16="http://schemas.microsoft.com/office/drawing/2014/main" val="3829965366"/>
                    </a:ext>
                  </a:extLst>
                </a:gridCol>
                <a:gridCol w="2722841">
                  <a:extLst>
                    <a:ext uri="{9D8B030D-6E8A-4147-A177-3AD203B41FA5}">
                      <a16:colId xmlns:a16="http://schemas.microsoft.com/office/drawing/2014/main" val="4035479736"/>
                    </a:ext>
                  </a:extLst>
                </a:gridCol>
                <a:gridCol w="2452079">
                  <a:extLst>
                    <a:ext uri="{9D8B030D-6E8A-4147-A177-3AD203B41FA5}">
                      <a16:colId xmlns:a16="http://schemas.microsoft.com/office/drawing/2014/main" val="3439395272"/>
                    </a:ext>
                  </a:extLst>
                </a:gridCol>
              </a:tblGrid>
              <a:tr h="327861">
                <a:tc>
                  <a:txBody>
                    <a:bodyPr/>
                    <a:lstStyle/>
                    <a:p>
                      <a:r>
                        <a:rPr lang="en-US" sz="1400" b="1"/>
                        <a:t>Feature</a:t>
                      </a:r>
                      <a:endParaRPr lang="en-US" sz="1400"/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XGBoost</a:t>
                      </a:r>
                      <a:endParaRPr lang="en-US" sz="1400"/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Random Forest</a:t>
                      </a:r>
                      <a:endParaRPr lang="en-US" sz="1400"/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Logistic Regression</a:t>
                      </a:r>
                      <a:endParaRPr lang="en-US" sz="1400"/>
                    </a:p>
                  </a:txBody>
                  <a:tcPr marL="71063" marR="71063" marT="35531" marB="35531" anchor="ctr"/>
                </a:tc>
                <a:extLst>
                  <a:ext uri="{0D108BD9-81ED-4DB2-BD59-A6C34878D82A}">
                    <a16:rowId xmlns:a16="http://schemas.microsoft.com/office/drawing/2014/main" val="1098938917"/>
                  </a:ext>
                </a:extLst>
              </a:tr>
              <a:tr h="327861">
                <a:tc>
                  <a:txBody>
                    <a:bodyPr/>
                    <a:lstStyle/>
                    <a:p>
                      <a:r>
                        <a:rPr lang="en-US" sz="1400" b="1"/>
                        <a:t>Type of Algorithm</a:t>
                      </a:r>
                      <a:endParaRPr lang="en-US" sz="1400"/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Gradient Boosting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Ensemble of Decision Trees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Linear Model</a:t>
                      </a:r>
                    </a:p>
                  </a:txBody>
                  <a:tcPr marL="71063" marR="71063" marT="35531" marB="35531" anchor="ctr"/>
                </a:tc>
                <a:extLst>
                  <a:ext uri="{0D108BD9-81ED-4DB2-BD59-A6C34878D82A}">
                    <a16:rowId xmlns:a16="http://schemas.microsoft.com/office/drawing/2014/main" val="1445140743"/>
                  </a:ext>
                </a:extLst>
              </a:tr>
              <a:tr h="547079">
                <a:tc>
                  <a:txBody>
                    <a:bodyPr/>
                    <a:lstStyle/>
                    <a:p>
                      <a:r>
                        <a:rPr lang="en-US" sz="1400" b="1"/>
                        <a:t>Training Speed</a:t>
                      </a:r>
                      <a:endParaRPr lang="en-US" sz="1400"/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Faster (due to parallelization and optimization techniques)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Slower (multiple decision trees need to be trained)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Fast (simple optimization of weights)</a:t>
                      </a:r>
                    </a:p>
                  </a:txBody>
                  <a:tcPr marL="71063" marR="71063" marT="35531" marB="35531" anchor="ctr"/>
                </a:tc>
                <a:extLst>
                  <a:ext uri="{0D108BD9-81ED-4DB2-BD59-A6C34878D82A}">
                    <a16:rowId xmlns:a16="http://schemas.microsoft.com/office/drawing/2014/main" val="3679422107"/>
                  </a:ext>
                </a:extLst>
              </a:tr>
              <a:tr h="327861">
                <a:tc>
                  <a:txBody>
                    <a:bodyPr/>
                    <a:lstStyle/>
                    <a:p>
                      <a:r>
                        <a:rPr lang="en-US" sz="1400" b="1" dirty="0"/>
                        <a:t>Model Complexity</a:t>
                      </a:r>
                      <a:endParaRPr lang="en-US" sz="1400" dirty="0"/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 (ensemble of trees, boosting)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Moderate (ensemble of trees)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 (single linear model)</a:t>
                      </a:r>
                    </a:p>
                  </a:txBody>
                  <a:tcPr marL="71063" marR="71063" marT="35531" marB="35531" anchor="ctr"/>
                </a:tc>
                <a:extLst>
                  <a:ext uri="{0D108BD9-81ED-4DB2-BD59-A6C34878D82A}">
                    <a16:rowId xmlns:a16="http://schemas.microsoft.com/office/drawing/2014/main" val="172871801"/>
                  </a:ext>
                </a:extLst>
              </a:tr>
              <a:tr h="547079">
                <a:tc>
                  <a:txBody>
                    <a:bodyPr/>
                    <a:lstStyle/>
                    <a:p>
                      <a:r>
                        <a:rPr lang="en-US" sz="1400" b="1"/>
                        <a:t>Handling of Overfitting</a:t>
                      </a:r>
                      <a:endParaRPr lang="en-US" sz="1400"/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Can handle overfitting well with regularization (L1/L2)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Less prone to overfitting but can still overfit with many trees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Prone to overfitting with high-dimensional data</a:t>
                      </a:r>
                    </a:p>
                  </a:txBody>
                  <a:tcPr marL="71063" marR="71063" marT="35531" marB="35531" anchor="ctr"/>
                </a:tc>
                <a:extLst>
                  <a:ext uri="{0D108BD9-81ED-4DB2-BD59-A6C34878D82A}">
                    <a16:rowId xmlns:a16="http://schemas.microsoft.com/office/drawing/2014/main" val="712292665"/>
                  </a:ext>
                </a:extLst>
              </a:tr>
              <a:tr h="766298">
                <a:tc>
                  <a:txBody>
                    <a:bodyPr/>
                    <a:lstStyle/>
                    <a:p>
                      <a:r>
                        <a:rPr lang="en-US" sz="1400" b="1"/>
                        <a:t>Performance with Large Data</a:t>
                      </a:r>
                      <a:endParaRPr lang="en-US" sz="1400"/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Excellent (can handle large datasets efficiently)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Good (but slower with large datasets)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(but might underperform with non-linear data)</a:t>
                      </a:r>
                    </a:p>
                  </a:txBody>
                  <a:tcPr marL="71063" marR="71063" marT="35531" marB="35531" anchor="ctr"/>
                </a:tc>
                <a:extLst>
                  <a:ext uri="{0D108BD9-81ED-4DB2-BD59-A6C34878D82A}">
                    <a16:rowId xmlns:a16="http://schemas.microsoft.com/office/drawing/2014/main" val="430337053"/>
                  </a:ext>
                </a:extLst>
              </a:tr>
              <a:tr h="547079">
                <a:tc>
                  <a:txBody>
                    <a:bodyPr/>
                    <a:lstStyle/>
                    <a:p>
                      <a:r>
                        <a:rPr lang="en-US" sz="1400" b="1" dirty="0"/>
                        <a:t>Interpretability</a:t>
                      </a:r>
                      <a:endParaRPr lang="en-US" sz="1400" dirty="0"/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Moderate (can be interpreted with SHAP, feature importance)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 (easier to understand individual trees)</a:t>
                      </a:r>
                    </a:p>
                  </a:txBody>
                  <a:tcPr marL="71063" marR="71063" marT="35531" marB="3553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 (coefficients are interpretable)</a:t>
                      </a:r>
                    </a:p>
                  </a:txBody>
                  <a:tcPr marL="71063" marR="71063" marT="35531" marB="35531" anchor="ctr"/>
                </a:tc>
                <a:extLst>
                  <a:ext uri="{0D108BD9-81ED-4DB2-BD59-A6C34878D82A}">
                    <a16:rowId xmlns:a16="http://schemas.microsoft.com/office/drawing/2014/main" val="4243208452"/>
                  </a:ext>
                </a:extLst>
              </a:tr>
              <a:tr h="562191">
                <a:tc>
                  <a:txBody>
                    <a:bodyPr/>
                    <a:lstStyle/>
                    <a:p>
                      <a:r>
                        <a:rPr lang="en-US" sz="1400" b="1" dirty="0"/>
                        <a:t>Handling Missing Values</a:t>
                      </a:r>
                      <a:endParaRPr lang="en-US" sz="1400" dirty="0"/>
                    </a:p>
                  </a:txBody>
                  <a:tcPr marL="86173" marR="86173" marT="43087" marB="4308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Built-in handling of missing values</a:t>
                      </a:r>
                    </a:p>
                  </a:txBody>
                  <a:tcPr marL="86173" marR="86173" marT="43087" marB="4308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Handles missing values during tree splitting</a:t>
                      </a:r>
                    </a:p>
                  </a:txBody>
                  <a:tcPr marL="86173" marR="86173" marT="43087" marB="4308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Requires imputation before training</a:t>
                      </a:r>
                    </a:p>
                  </a:txBody>
                  <a:tcPr marL="86173" marR="86173" marT="43087" marB="43087" anchor="ctr"/>
                </a:tc>
                <a:extLst>
                  <a:ext uri="{0D108BD9-81ED-4DB2-BD59-A6C34878D82A}">
                    <a16:rowId xmlns:a16="http://schemas.microsoft.com/office/drawing/2014/main" val="292541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32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2B4CBA-DBBD-2645-F5BE-8D28B43DD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07845"/>
              </p:ext>
            </p:extLst>
          </p:nvPr>
        </p:nvGraphicFramePr>
        <p:xfrm>
          <a:off x="1126066" y="1657055"/>
          <a:ext cx="10035040" cy="374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739">
                  <a:extLst>
                    <a:ext uri="{9D8B030D-6E8A-4147-A177-3AD203B41FA5}">
                      <a16:colId xmlns:a16="http://schemas.microsoft.com/office/drawing/2014/main" val="187032048"/>
                    </a:ext>
                  </a:extLst>
                </a:gridCol>
                <a:gridCol w="2751580">
                  <a:extLst>
                    <a:ext uri="{9D8B030D-6E8A-4147-A177-3AD203B41FA5}">
                      <a16:colId xmlns:a16="http://schemas.microsoft.com/office/drawing/2014/main" val="2603176401"/>
                    </a:ext>
                  </a:extLst>
                </a:gridCol>
                <a:gridCol w="2820141">
                  <a:extLst>
                    <a:ext uri="{9D8B030D-6E8A-4147-A177-3AD203B41FA5}">
                      <a16:colId xmlns:a16="http://schemas.microsoft.com/office/drawing/2014/main" val="2459183319"/>
                    </a:ext>
                  </a:extLst>
                </a:gridCol>
                <a:gridCol w="2751580">
                  <a:extLst>
                    <a:ext uri="{9D8B030D-6E8A-4147-A177-3AD203B41FA5}">
                      <a16:colId xmlns:a16="http://schemas.microsoft.com/office/drawing/2014/main" val="2387587836"/>
                    </a:ext>
                  </a:extLst>
                </a:gridCol>
              </a:tblGrid>
              <a:tr h="362002">
                <a:tc>
                  <a:txBody>
                    <a:bodyPr/>
                    <a:lstStyle/>
                    <a:p>
                      <a:r>
                        <a:rPr lang="en-US" sz="1600" b="1"/>
                        <a:t>Feature</a:t>
                      </a:r>
                      <a:endParaRPr lang="en-US" sz="1600"/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XGBoost</a:t>
                      </a:r>
                      <a:endParaRPr lang="en-US" sz="1600"/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Random Forest</a:t>
                      </a:r>
                      <a:endParaRPr lang="en-US" sz="1600"/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Logistic Regression</a:t>
                      </a:r>
                      <a:endParaRPr lang="en-US" sz="1600"/>
                    </a:p>
                  </a:txBody>
                  <a:tcPr marL="82273" marR="82273" marT="41137" marB="41137" anchor="ctr"/>
                </a:tc>
                <a:extLst>
                  <a:ext uri="{0D108BD9-81ED-4DB2-BD59-A6C34878D82A}">
                    <a16:rowId xmlns:a16="http://schemas.microsoft.com/office/drawing/2014/main" val="2245074357"/>
                  </a:ext>
                </a:extLst>
              </a:tr>
              <a:tr h="855641">
                <a:tc>
                  <a:txBody>
                    <a:bodyPr/>
                    <a:lstStyle/>
                    <a:p>
                      <a:r>
                        <a:rPr lang="en-US" sz="1600" b="1"/>
                        <a:t>Non-Linearity</a:t>
                      </a:r>
                      <a:endParaRPr lang="en-US" sz="1600"/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Handles non-linear relationships well</a:t>
                      </a:r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Handles non-linear relationships with decision trees</a:t>
                      </a:r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Assumes linear relationship between variables</a:t>
                      </a:r>
                    </a:p>
                  </a:txBody>
                  <a:tcPr marL="82273" marR="82273" marT="41137" marB="41137" anchor="ctr"/>
                </a:tc>
                <a:extLst>
                  <a:ext uri="{0D108BD9-81ED-4DB2-BD59-A6C34878D82A}">
                    <a16:rowId xmlns:a16="http://schemas.microsoft.com/office/drawing/2014/main" val="364017146"/>
                  </a:ext>
                </a:extLst>
              </a:tr>
              <a:tr h="855641">
                <a:tc>
                  <a:txBody>
                    <a:bodyPr/>
                    <a:lstStyle/>
                    <a:p>
                      <a:r>
                        <a:rPr lang="en-US" sz="1600" b="1"/>
                        <a:t>Tuning Complexity</a:t>
                      </a:r>
                      <a:endParaRPr lang="en-US" sz="1600"/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(requires tuning many hyperparameters like learning rate, depth)</a:t>
                      </a:r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Moderate (tuning number of trees and depth)</a:t>
                      </a:r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 (tuning involves regularization, solver choice)</a:t>
                      </a:r>
                    </a:p>
                  </a:txBody>
                  <a:tcPr marL="82273" marR="82273" marT="41137" marB="41137" anchor="ctr"/>
                </a:tc>
                <a:extLst>
                  <a:ext uri="{0D108BD9-81ED-4DB2-BD59-A6C34878D82A}">
                    <a16:rowId xmlns:a16="http://schemas.microsoft.com/office/drawing/2014/main" val="4192807942"/>
                  </a:ext>
                </a:extLst>
              </a:tr>
              <a:tr h="855641">
                <a:tc>
                  <a:txBody>
                    <a:bodyPr/>
                    <a:lstStyle/>
                    <a:p>
                      <a:r>
                        <a:rPr lang="en-US" sz="1600" b="1"/>
                        <a:t>Use Cases</a:t>
                      </a:r>
                      <a:endParaRPr lang="en-US" sz="1600"/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Highly effective for structured/tabular data, classification, regression</a:t>
                      </a:r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Effective for classification and regression on structured data</a:t>
                      </a:r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Effective for binary classification, particularly with linear relationships</a:t>
                      </a:r>
                    </a:p>
                  </a:txBody>
                  <a:tcPr marL="82273" marR="82273" marT="41137" marB="41137" anchor="ctr"/>
                </a:tc>
                <a:extLst>
                  <a:ext uri="{0D108BD9-81ED-4DB2-BD59-A6C34878D82A}">
                    <a16:rowId xmlns:a16="http://schemas.microsoft.com/office/drawing/2014/main" val="997180862"/>
                  </a:ext>
                </a:extLst>
              </a:tr>
              <a:tr h="608822">
                <a:tc>
                  <a:txBody>
                    <a:bodyPr/>
                    <a:lstStyle/>
                    <a:p>
                      <a:r>
                        <a:rPr lang="en-US" sz="1600" b="1"/>
                        <a:t>Robustness to Noise</a:t>
                      </a:r>
                      <a:endParaRPr lang="en-US" sz="1600"/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Robust to noisy data with appropriate regularization</a:t>
                      </a:r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robust to noise compared to XGBoost</a:t>
                      </a:r>
                    </a:p>
                  </a:txBody>
                  <a:tcPr marL="82273" marR="82273" marT="41137" marB="41137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Sensitive to noise, may require feature engineering</a:t>
                      </a:r>
                    </a:p>
                  </a:txBody>
                  <a:tcPr marL="82273" marR="82273" marT="41137" marB="41137" anchor="ctr"/>
                </a:tc>
                <a:extLst>
                  <a:ext uri="{0D108BD9-81ED-4DB2-BD59-A6C34878D82A}">
                    <a16:rowId xmlns:a16="http://schemas.microsoft.com/office/drawing/2014/main" val="393556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50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21EA-B771-756D-27DA-63B3CC5C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in Legal Case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7199-546B-0AD0-6911-15F48027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can predict case outcomes based on historical data such as case type, judge rulings, and party arguments.</a:t>
            </a:r>
          </a:p>
          <a:p>
            <a:r>
              <a:rPr lang="en-US" b="1" dirty="0"/>
              <a:t>Feature Example</a:t>
            </a:r>
            <a:r>
              <a:rPr lang="en-US" dirty="0"/>
              <a:t>: Case facts</a:t>
            </a:r>
          </a:p>
          <a:p>
            <a:r>
              <a:rPr lang="en-US" dirty="0"/>
              <a:t>Helps in predicting whether the plaintiff or defendant is likely to win a case.</a:t>
            </a:r>
          </a:p>
          <a:p>
            <a:r>
              <a:rPr lang="en-US" dirty="0"/>
              <a:t>Can assist lawyers and legal teams by providing probabilistic insights into case outcomes.</a:t>
            </a:r>
          </a:p>
        </p:txBody>
      </p:sp>
    </p:spTree>
    <p:extLst>
      <p:ext uri="{BB962C8B-B14F-4D97-AF65-F5344CB8AC3E}">
        <p14:creationId xmlns:p14="http://schemas.microsoft.com/office/powerpoint/2010/main" val="312400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0B3C-BCC0-204E-7438-8DA2370C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</a:t>
            </a:r>
            <a:r>
              <a:rPr lang="en-US" dirty="0" err="1"/>
              <a:t>XGBoost</a:t>
            </a:r>
            <a:r>
              <a:rPr lang="en-US" dirty="0"/>
              <a:t> for Legal Case Prediction?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5133-6F9F-BA00-B629-55B349E9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XGBoost’s</a:t>
            </a:r>
            <a:r>
              <a:rPr lang="en-US" dirty="0"/>
              <a:t> </a:t>
            </a:r>
            <a:r>
              <a:rPr lang="en-US" b="1" dirty="0"/>
              <a:t>accuracy and speed</a:t>
            </a:r>
            <a:r>
              <a:rPr lang="en-US" dirty="0"/>
              <a:t> make it ideal for processing complex legal datasets.</a:t>
            </a:r>
          </a:p>
          <a:p>
            <a:r>
              <a:rPr lang="en-US" dirty="0"/>
              <a:t>Ability to handle </a:t>
            </a:r>
            <a:r>
              <a:rPr lang="en-US" b="1" dirty="0"/>
              <a:t>multivariate features</a:t>
            </a:r>
            <a:r>
              <a:rPr lang="en-US" dirty="0"/>
              <a:t> (such as text data from court transcripts).</a:t>
            </a:r>
          </a:p>
          <a:p>
            <a:r>
              <a:rPr lang="en-US" dirty="0"/>
              <a:t>Supports </a:t>
            </a:r>
            <a:r>
              <a:rPr lang="en-US" b="1" dirty="0"/>
              <a:t>class imbalance</a:t>
            </a:r>
            <a:r>
              <a:rPr lang="en-US" dirty="0"/>
              <a:t> in cases where one outcome (e.g., defendant wins) is much more frequent than the other (plaintiff wins).</a:t>
            </a:r>
          </a:p>
          <a:p>
            <a:r>
              <a:rPr lang="en-US" dirty="0" err="1"/>
              <a:t>XGBoost</a:t>
            </a:r>
            <a:r>
              <a:rPr lang="en-US" dirty="0"/>
              <a:t> provides feature importance, which can help identify key factors influencing case outcomes.</a:t>
            </a:r>
          </a:p>
        </p:txBody>
      </p:sp>
    </p:spTree>
    <p:extLst>
      <p:ext uri="{BB962C8B-B14F-4D97-AF65-F5344CB8AC3E}">
        <p14:creationId xmlns:p14="http://schemas.microsoft.com/office/powerpoint/2010/main" val="161316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5B72-3DA6-3853-FFFD-C75E5DA3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87F9-7EA3-15AA-5054-E56F593C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is a powerful algorithm for predictive modeling, especially when dealing with large datasets and high-dimensional features.</a:t>
            </a:r>
          </a:p>
          <a:p>
            <a:r>
              <a:rPr lang="en-US" dirty="0"/>
              <a:t>It is widely used in various industries, including law, where accurate predictions can save time and costs.</a:t>
            </a:r>
          </a:p>
          <a:p>
            <a:r>
              <a:rPr lang="en-US" dirty="0"/>
              <a:t>With its ability to handle complex and unstructured data, </a:t>
            </a:r>
            <a:r>
              <a:rPr lang="en-US" dirty="0" err="1"/>
              <a:t>XGBoost</a:t>
            </a:r>
            <a:r>
              <a:rPr lang="en-US" dirty="0"/>
              <a:t> can significantly aid legal professionals in predicting case outcomes and making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72936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0361-16BF-E0C2-75A3-9204E317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2753-D5DE-575D-82C0-F9954917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XGBoost</a:t>
            </a:r>
            <a:r>
              <a:rPr lang="en-US" dirty="0"/>
              <a:t> stands for </a:t>
            </a:r>
            <a:r>
              <a:rPr lang="en-US" b="1" dirty="0"/>
              <a:t>Extreme Gradient Boosting</a:t>
            </a:r>
            <a:r>
              <a:rPr lang="en-US" dirty="0"/>
              <a:t>.</a:t>
            </a:r>
          </a:p>
          <a:p>
            <a:r>
              <a:rPr lang="en-US" dirty="0"/>
              <a:t>It is an efficient and scalable machine learning algorithm based on decision tree ensembles.</a:t>
            </a:r>
          </a:p>
          <a:p>
            <a:r>
              <a:rPr lang="en-US" dirty="0"/>
              <a:t>Commonly used for both classification and regression tasks.</a:t>
            </a:r>
          </a:p>
          <a:p>
            <a:r>
              <a:rPr lang="en-US" dirty="0"/>
              <a:t>Known for its speed, accuracy,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303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basic diagram of an ensemble model (combining many trees).">
            <a:extLst>
              <a:ext uri="{FF2B5EF4-FFF2-40B4-BE49-F238E27FC236}">
                <a16:creationId xmlns:a16="http://schemas.microsoft.com/office/drawing/2014/main" id="{4A850A84-1516-D375-0115-877C4AFD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71" y="1284394"/>
            <a:ext cx="6298626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4CF7-4EB9-D264-1661-BE5EFBC1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XGBoost</a:t>
            </a:r>
            <a:r>
              <a:rPr lang="en-US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2A6F-A204-5BDF-83E6-8DB1ACC4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builds multiple decision trees sequentially, improving accuracy step-by-step.</a:t>
            </a:r>
          </a:p>
          <a:p>
            <a:r>
              <a:rPr lang="en-US" dirty="0"/>
              <a:t>It uses </a:t>
            </a:r>
            <a:r>
              <a:rPr lang="en-US" b="1" dirty="0"/>
              <a:t>Gradient Boosting</a:t>
            </a:r>
            <a:r>
              <a:rPr lang="en-US" dirty="0"/>
              <a:t> to minimize errors by focusing on misclassified data points.</a:t>
            </a:r>
          </a:p>
          <a:p>
            <a:r>
              <a:rPr lang="en-US" dirty="0"/>
              <a:t>It combines predictions from multiple trees to generate a final prediction.</a:t>
            </a:r>
          </a:p>
        </p:txBody>
      </p:sp>
    </p:spTree>
    <p:extLst>
      <p:ext uri="{BB962C8B-B14F-4D97-AF65-F5344CB8AC3E}">
        <p14:creationId xmlns:p14="http://schemas.microsoft.com/office/powerpoint/2010/main" val="4149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Boosting vs Bagging difference between Random forest and XGBoost">
            <a:extLst>
              <a:ext uri="{FF2B5EF4-FFF2-40B4-BE49-F238E27FC236}">
                <a16:creationId xmlns:a16="http://schemas.microsoft.com/office/drawing/2014/main" id="{2AC2D738-1F5D-1EA9-08C2-95F8921C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93" y="1284394"/>
            <a:ext cx="9016982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FEC1-3F48-5189-1FC7-DE184CC0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XGBoost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D911-1549-D9A3-4460-3A0EE24E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: Build an initial weak model (a single decision tree).</a:t>
            </a:r>
          </a:p>
          <a:p>
            <a:r>
              <a:rPr lang="en-US" b="1" dirty="0"/>
              <a:t>Step 2</a:t>
            </a:r>
            <a:r>
              <a:rPr lang="en-US" dirty="0"/>
              <a:t>: Calculate the residuals or errors in the first model.</a:t>
            </a:r>
          </a:p>
          <a:p>
            <a:r>
              <a:rPr lang="en-US" b="1" dirty="0"/>
              <a:t>Step 3</a:t>
            </a:r>
            <a:r>
              <a:rPr lang="en-US" dirty="0"/>
              <a:t>: Build a second tree to correct the errors.</a:t>
            </a:r>
          </a:p>
          <a:p>
            <a:r>
              <a:rPr lang="en-US" b="1" dirty="0"/>
              <a:t>Step 4</a:t>
            </a:r>
            <a:r>
              <a:rPr lang="en-US" dirty="0"/>
              <a:t>: Repeat this process iteratively, each time adjusting for previous mistakes.</a:t>
            </a:r>
          </a:p>
          <a:p>
            <a:r>
              <a:rPr lang="en-US" b="1" dirty="0"/>
              <a:t>Step 5</a:t>
            </a:r>
            <a:r>
              <a:rPr lang="en-US" dirty="0"/>
              <a:t>: Combine the output of all trees to generate the final prediction.</a:t>
            </a:r>
          </a:p>
        </p:txBody>
      </p:sp>
    </p:spTree>
    <p:extLst>
      <p:ext uri="{BB962C8B-B14F-4D97-AF65-F5344CB8AC3E}">
        <p14:creationId xmlns:p14="http://schemas.microsoft.com/office/powerpoint/2010/main" val="265977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Flowchart of Gradient Boosting process – Residuals, New Tree, Combine Predictions.">
            <a:extLst>
              <a:ext uri="{FF2B5EF4-FFF2-40B4-BE49-F238E27FC236}">
                <a16:creationId xmlns:a16="http://schemas.microsoft.com/office/drawing/2014/main" id="{BC37793C-BE03-0506-C68B-530EFE5B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6" y="1607078"/>
            <a:ext cx="10035037" cy="36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 descr="Formula for gradient boosting. next step F(m) = F(m-1) + n times * second tree. Uses loss function and previous model output. ">
            <a:extLst>
              <a:ext uri="{FF2B5EF4-FFF2-40B4-BE49-F238E27FC236}">
                <a16:creationId xmlns:a16="http://schemas.microsoft.com/office/drawing/2014/main" id="{14B61CBD-507E-E06A-3A47-A722DE11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165" y="1284394"/>
            <a:ext cx="7858838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7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970-3A74-1D52-CD5B-BD7B2E14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7289-CC64-4C63-F067-358133CE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Regularization</a:t>
            </a:r>
            <a:r>
              <a:rPr lang="en-US" dirty="0"/>
              <a:t>: Helps prevent overfitting by adding a penalty for complex models.</a:t>
            </a:r>
          </a:p>
          <a:p>
            <a:r>
              <a:rPr lang="en-US" b="1" dirty="0"/>
              <a:t>Parallelization</a:t>
            </a:r>
            <a:r>
              <a:rPr lang="en-US" dirty="0"/>
              <a:t>: Faster training due to parallel execution during tree construction.</a:t>
            </a:r>
          </a:p>
          <a:p>
            <a:r>
              <a:rPr lang="en-US" b="1" dirty="0"/>
              <a:t>Handling Missing Data</a:t>
            </a:r>
            <a:r>
              <a:rPr lang="en-US" dirty="0"/>
              <a:t>: Automatically handles missing values in data without preprocessing.</a:t>
            </a:r>
          </a:p>
          <a:p>
            <a:r>
              <a:rPr lang="en-US" b="1" dirty="0"/>
              <a:t>Cross-validation</a:t>
            </a:r>
            <a:r>
              <a:rPr lang="en-US" dirty="0"/>
              <a:t>: Built-in support for cross-validation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4082136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751</Words>
  <Application>Microsoft Macintosh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Understanding XGBoost: Its Role in Legal Case Prediction</vt:lpstr>
      <vt:lpstr>Introduction to XGBoost</vt:lpstr>
      <vt:lpstr>PowerPoint Presentation</vt:lpstr>
      <vt:lpstr>What Does XGBoost Do</vt:lpstr>
      <vt:lpstr>PowerPoint Presentation</vt:lpstr>
      <vt:lpstr>How XGBoost Works</vt:lpstr>
      <vt:lpstr>PowerPoint Presentation</vt:lpstr>
      <vt:lpstr>PowerPoint Presentation</vt:lpstr>
      <vt:lpstr>Features of XGBoost</vt:lpstr>
      <vt:lpstr>Advantages of XGBoost</vt:lpstr>
      <vt:lpstr>PowerPoint Presentation</vt:lpstr>
      <vt:lpstr>PowerPoint Presentation</vt:lpstr>
      <vt:lpstr>XGBoost in Legal Case Prediction</vt:lpstr>
      <vt:lpstr>Why Use XGBoost for Legal Case Prediction?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Naveen Rao</dc:creator>
  <cp:lastModifiedBy>Vignesh Naveen Rao</cp:lastModifiedBy>
  <cp:revision>29</cp:revision>
  <dcterms:created xsi:type="dcterms:W3CDTF">2024-11-26T01:03:28Z</dcterms:created>
  <dcterms:modified xsi:type="dcterms:W3CDTF">2024-12-03T19:33:13Z</dcterms:modified>
</cp:coreProperties>
</file>