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Arimo Bold" charset="1" panose="020B0704020202020204"/>
      <p:regular r:id="rId13"/>
    </p:embeddedFont>
    <p:embeddedFont>
      <p:font typeface="Telegraf Medium" charset="1" panose="00000600000000000000"/>
      <p:regular r:id="rId14"/>
    </p:embeddedFont>
    <p:embeddedFont>
      <p:font typeface="Hammersmith One" charset="1" panose="02010703030501060504"/>
      <p:regular r:id="rId15"/>
    </p:embeddedFont>
    <p:embeddedFont>
      <p:font typeface="Canva Sans" charset="1" panose="020B0503030501040103"/>
      <p:regular r:id="rId16"/>
    </p:embeddedFont>
    <p:embeddedFont>
      <p:font typeface="Telegraf Bold" charset="1" panose="00000800000000000000"/>
      <p:regular r:id="rId17"/>
    </p:embeddedFont>
    <p:embeddedFont>
      <p:font typeface="Telegraf" charset="1" panose="000005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32045" y="3736312"/>
            <a:ext cx="13542056" cy="1398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76"/>
              </a:lnSpc>
            </a:pPr>
            <a:r>
              <a:rPr lang="en-US" b="true" sz="10176" spc="447">
                <a:solidFill>
                  <a:srgbClr val="242254"/>
                </a:solidFill>
                <a:latin typeface="Arimo Bold"/>
                <a:ea typeface="Arimo Bold"/>
                <a:cs typeface="Arimo Bold"/>
                <a:sym typeface="Arimo Bold"/>
              </a:rPr>
              <a:t>Household Service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8944915"/>
            <a:ext cx="4943758" cy="1342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0"/>
              </a:lnSpc>
            </a:pPr>
            <a:r>
              <a:rPr lang="en-US" b="true" sz="1773" spc="211">
                <a:solidFill>
                  <a:srgbClr val="242254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12202080501001  Alisha Oza</a:t>
            </a:r>
          </a:p>
          <a:p>
            <a:pPr algn="l">
              <a:lnSpc>
                <a:spcPts val="2659"/>
              </a:lnSpc>
            </a:pPr>
            <a:r>
              <a:rPr lang="en-US" b="true" sz="1773" spc="210">
                <a:solidFill>
                  <a:srgbClr val="242254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12202080501012  Dhruvi Patel</a:t>
            </a:r>
          </a:p>
          <a:p>
            <a:pPr algn="l">
              <a:lnSpc>
                <a:spcPts val="2660"/>
              </a:lnSpc>
            </a:pPr>
            <a:r>
              <a:rPr lang="en-US" b="true" sz="1773" spc="211">
                <a:solidFill>
                  <a:srgbClr val="242254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12202080501015 Diya Patel</a:t>
            </a:r>
          </a:p>
          <a:p>
            <a:pPr algn="l">
              <a:lnSpc>
                <a:spcPts val="266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232045" y="5400547"/>
            <a:ext cx="8345437" cy="456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2"/>
              </a:lnSpc>
            </a:pPr>
            <a:r>
              <a:rPr lang="en-US" sz="2652">
                <a:solidFill>
                  <a:srgbClr val="242254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 streamlined platform for service management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232045" y="5134480"/>
            <a:ext cx="11934644" cy="75911"/>
            <a:chOff x="0" y="0"/>
            <a:chExt cx="11980089" cy="762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25400" y="0"/>
              <a:ext cx="11929364" cy="76200"/>
            </a:xfrm>
            <a:custGeom>
              <a:avLst/>
              <a:gdLst/>
              <a:ahLst/>
              <a:cxnLst/>
              <a:rect r="r" b="b" t="t" l="l"/>
              <a:pathLst>
                <a:path h="76200" w="11929364">
                  <a:moveTo>
                    <a:pt x="0" y="25400"/>
                  </a:moveTo>
                  <a:lnTo>
                    <a:pt x="11929237" y="0"/>
                  </a:lnTo>
                  <a:lnTo>
                    <a:pt x="11929364" y="508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242254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-141010" y="10133283"/>
            <a:ext cx="18907238" cy="307435"/>
          </a:xfrm>
          <a:custGeom>
            <a:avLst/>
            <a:gdLst/>
            <a:ahLst/>
            <a:cxnLst/>
            <a:rect r="r" b="b" t="t" l="l"/>
            <a:pathLst>
              <a:path h="307435" w="18907238">
                <a:moveTo>
                  <a:pt x="0" y="0"/>
                </a:moveTo>
                <a:lnTo>
                  <a:pt x="18907237" y="0"/>
                </a:lnTo>
                <a:lnTo>
                  <a:pt x="18907237" y="307434"/>
                </a:lnTo>
                <a:lnTo>
                  <a:pt x="0" y="3074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82564" y="688910"/>
            <a:ext cx="1447718" cy="1323814"/>
          </a:xfrm>
          <a:custGeom>
            <a:avLst/>
            <a:gdLst/>
            <a:ahLst/>
            <a:cxnLst/>
            <a:rect r="r" b="b" t="t" l="l"/>
            <a:pathLst>
              <a:path h="1323814" w="1447718">
                <a:moveTo>
                  <a:pt x="0" y="0"/>
                </a:moveTo>
                <a:lnTo>
                  <a:pt x="1447717" y="0"/>
                </a:lnTo>
                <a:lnTo>
                  <a:pt x="1447717" y="1323814"/>
                </a:lnTo>
                <a:lnTo>
                  <a:pt x="0" y="13238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465614" y="44676"/>
            <a:ext cx="8993858" cy="1968047"/>
          </a:xfrm>
          <a:custGeom>
            <a:avLst/>
            <a:gdLst/>
            <a:ahLst/>
            <a:cxnLst/>
            <a:rect r="r" b="b" t="t" l="l"/>
            <a:pathLst>
              <a:path h="1968047" w="8993858">
                <a:moveTo>
                  <a:pt x="0" y="0"/>
                </a:moveTo>
                <a:lnTo>
                  <a:pt x="8993858" y="0"/>
                </a:lnTo>
                <a:lnTo>
                  <a:pt x="8993858" y="1968048"/>
                </a:lnTo>
                <a:lnTo>
                  <a:pt x="0" y="19680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8432" t="0" r="-26228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069322" y="265817"/>
            <a:ext cx="1880691" cy="1525767"/>
          </a:xfrm>
          <a:custGeom>
            <a:avLst/>
            <a:gdLst/>
            <a:ahLst/>
            <a:cxnLst/>
            <a:rect r="r" b="b" t="t" l="l"/>
            <a:pathLst>
              <a:path h="1525767" w="1880691">
                <a:moveTo>
                  <a:pt x="0" y="0"/>
                </a:moveTo>
                <a:lnTo>
                  <a:pt x="1880691" y="0"/>
                </a:lnTo>
                <a:lnTo>
                  <a:pt x="1880691" y="1525766"/>
                </a:lnTo>
                <a:lnTo>
                  <a:pt x="0" y="15257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1372" r="-23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42254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43000"/>
            <a:ext cx="6441630" cy="756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8"/>
              </a:lnSpc>
            </a:pPr>
            <a:r>
              <a:rPr lang="en-US" b="true" sz="5359" spc="-107">
                <a:solidFill>
                  <a:srgbClr val="242254"/>
                </a:solidFill>
                <a:latin typeface="Telegraf Bold"/>
                <a:ea typeface="Telegraf Bold"/>
                <a:cs typeface="Telegraf Bold"/>
                <a:sym typeface="Telegraf Bold"/>
              </a:rPr>
              <a:t> Abstract :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09650" y="1843060"/>
            <a:ext cx="6530340" cy="38100"/>
            <a:chOff x="0" y="0"/>
            <a:chExt cx="8707120" cy="50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5400" y="0"/>
              <a:ext cx="8656320" cy="50800"/>
            </a:xfrm>
            <a:custGeom>
              <a:avLst/>
              <a:gdLst/>
              <a:ahLst/>
              <a:cxnLst/>
              <a:rect r="r" b="b" t="t" l="l"/>
              <a:pathLst>
                <a:path h="50800" w="8656320">
                  <a:moveTo>
                    <a:pt x="0" y="0"/>
                  </a:moveTo>
                  <a:lnTo>
                    <a:pt x="8656320" y="0"/>
                  </a:lnTo>
                  <a:lnTo>
                    <a:pt x="8656320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242254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-141010" y="10133283"/>
            <a:ext cx="18907238" cy="307435"/>
          </a:xfrm>
          <a:custGeom>
            <a:avLst/>
            <a:gdLst/>
            <a:ahLst/>
            <a:cxnLst/>
            <a:rect r="r" b="b" t="t" l="l"/>
            <a:pathLst>
              <a:path h="307435" w="18907238">
                <a:moveTo>
                  <a:pt x="0" y="0"/>
                </a:moveTo>
                <a:lnTo>
                  <a:pt x="18907237" y="0"/>
                </a:lnTo>
                <a:lnTo>
                  <a:pt x="18907237" y="307434"/>
                </a:lnTo>
                <a:lnTo>
                  <a:pt x="0" y="3074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720832" y="2276586"/>
            <a:ext cx="7699391" cy="6024773"/>
          </a:xfrm>
          <a:custGeom>
            <a:avLst/>
            <a:gdLst/>
            <a:ahLst/>
            <a:cxnLst/>
            <a:rect r="r" b="b" t="t" l="l"/>
            <a:pathLst>
              <a:path h="6024773" w="7699391">
                <a:moveTo>
                  <a:pt x="0" y="0"/>
                </a:moveTo>
                <a:lnTo>
                  <a:pt x="7699391" y="0"/>
                </a:lnTo>
                <a:lnTo>
                  <a:pt x="7699391" y="6024773"/>
                </a:lnTo>
                <a:lnTo>
                  <a:pt x="0" y="60247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2505075"/>
            <a:ext cx="8471787" cy="316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8"/>
              </a:lnSpc>
            </a:pPr>
            <a:r>
              <a:rPr lang="en-US" sz="2999">
                <a:solidFill>
                  <a:srgbClr val="242254"/>
                </a:solidFill>
                <a:latin typeface="Telegraf"/>
                <a:ea typeface="Telegraf"/>
                <a:cs typeface="Telegraf"/>
                <a:sym typeface="Telegraf"/>
              </a:rPr>
              <a:t>This project focuses on developing a mobile application that enables users to book service providers and confirms the service with OTP verification. The app aims to enhance the booking experience through secure and efficient processes.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42254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43395" y="2082698"/>
            <a:ext cx="14415350" cy="5092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3120" indent="-224373" lvl="2">
              <a:lnSpc>
                <a:spcPts val="5094"/>
              </a:lnSpc>
              <a:buFont typeface="Arial"/>
              <a:buChar char="⚬"/>
            </a:pPr>
            <a:r>
              <a:rPr lang="en-US" b="true" sz="2944">
                <a:solidFill>
                  <a:srgbClr val="242254"/>
                </a:solidFill>
                <a:latin typeface="Telegraf Bold"/>
                <a:ea typeface="Telegraf Bold"/>
                <a:cs typeface="Telegraf Bold"/>
                <a:sym typeface="Telegraf Bold"/>
              </a:rPr>
              <a:t>Sign-Up Module:</a:t>
            </a:r>
            <a:r>
              <a:rPr lang="en-US" sz="2944">
                <a:solidFill>
                  <a:srgbClr val="242254"/>
                </a:solidFill>
                <a:latin typeface="Telegraf"/>
                <a:ea typeface="Telegraf"/>
                <a:cs typeface="Telegraf"/>
                <a:sym typeface="Telegraf"/>
              </a:rPr>
              <a:t> New users can create an account.</a:t>
            </a:r>
          </a:p>
          <a:p>
            <a:pPr algn="l" marL="673120" indent="-224373" lvl="2">
              <a:lnSpc>
                <a:spcPts val="5094"/>
              </a:lnSpc>
              <a:buFont typeface="Arial"/>
              <a:buChar char="⚬"/>
            </a:pPr>
            <a:r>
              <a:rPr lang="en-US" b="true" sz="2944">
                <a:solidFill>
                  <a:srgbClr val="242254"/>
                </a:solidFill>
                <a:latin typeface="Telegraf Bold"/>
                <a:ea typeface="Telegraf Bold"/>
                <a:cs typeface="Telegraf Bold"/>
                <a:sym typeface="Telegraf Bold"/>
              </a:rPr>
              <a:t>Login Module:</a:t>
            </a:r>
            <a:r>
              <a:rPr lang="en-US" sz="2944">
                <a:solidFill>
                  <a:srgbClr val="242254"/>
                </a:solidFill>
                <a:latin typeface="Telegraf"/>
                <a:ea typeface="Telegraf"/>
                <a:cs typeface="Telegraf"/>
                <a:sym typeface="Telegraf"/>
              </a:rPr>
              <a:t> Existing users can log in to book services.</a:t>
            </a:r>
          </a:p>
          <a:p>
            <a:pPr algn="l" marL="673120" indent="-224373" lvl="2">
              <a:lnSpc>
                <a:spcPts val="5094"/>
              </a:lnSpc>
              <a:buFont typeface="Arial"/>
              <a:buChar char="⚬"/>
            </a:pPr>
            <a:r>
              <a:rPr lang="en-US" b="true" sz="2944">
                <a:solidFill>
                  <a:srgbClr val="242254"/>
                </a:solidFill>
                <a:latin typeface="Telegraf Bold"/>
                <a:ea typeface="Telegraf Bold"/>
                <a:cs typeface="Telegraf Bold"/>
                <a:sym typeface="Telegraf Bold"/>
              </a:rPr>
              <a:t>Booking Module:</a:t>
            </a:r>
            <a:r>
              <a:rPr lang="en-US" sz="2944">
                <a:solidFill>
                  <a:srgbClr val="242254"/>
                </a:solidFill>
                <a:latin typeface="Telegraf"/>
                <a:ea typeface="Telegraf"/>
                <a:cs typeface="Telegraf"/>
                <a:sym typeface="Telegraf"/>
              </a:rPr>
              <a:t> Users can book services by selecting options.</a:t>
            </a:r>
          </a:p>
          <a:p>
            <a:pPr algn="l" marL="673120" indent="-224373" lvl="2">
              <a:lnSpc>
                <a:spcPts val="5094"/>
              </a:lnSpc>
              <a:buFont typeface="Arial"/>
              <a:buChar char="⚬"/>
            </a:pPr>
            <a:r>
              <a:rPr lang="en-US" sz="2944">
                <a:solidFill>
                  <a:srgbClr val="242254"/>
                </a:solidFill>
                <a:latin typeface="Telegraf"/>
                <a:ea typeface="Telegraf"/>
                <a:cs typeface="Telegraf"/>
                <a:sym typeface="Telegraf"/>
              </a:rPr>
              <a:t>.</a:t>
            </a:r>
            <a:r>
              <a:rPr lang="en-US" b="true" sz="2944">
                <a:solidFill>
                  <a:srgbClr val="242254"/>
                </a:solidFill>
                <a:latin typeface="Telegraf Bold"/>
                <a:ea typeface="Telegraf Bold"/>
                <a:cs typeface="Telegraf Bold"/>
                <a:sym typeface="Telegraf Bold"/>
              </a:rPr>
              <a:t>Admin Module:</a:t>
            </a:r>
            <a:r>
              <a:rPr lang="en-US" sz="2944">
                <a:solidFill>
                  <a:srgbClr val="242254"/>
                </a:solidFill>
                <a:latin typeface="Telegraf"/>
                <a:ea typeface="Telegraf"/>
                <a:cs typeface="Telegraf"/>
                <a:sym typeface="Telegraf"/>
              </a:rPr>
              <a:t> Admins manage bookings, service providers, and user feedback.</a:t>
            </a:r>
          </a:p>
          <a:p>
            <a:pPr algn="l" marL="673120" indent="-224373" lvl="2">
              <a:lnSpc>
                <a:spcPts val="5094"/>
              </a:lnSpc>
              <a:buFont typeface="Arial"/>
              <a:buChar char="⚬"/>
            </a:pPr>
            <a:r>
              <a:rPr lang="en-US" b="true" sz="2944">
                <a:solidFill>
                  <a:srgbClr val="242254"/>
                </a:solidFill>
                <a:latin typeface="Telegraf Bold"/>
                <a:ea typeface="Telegraf Bold"/>
                <a:cs typeface="Telegraf Bold"/>
                <a:sym typeface="Telegraf Bold"/>
              </a:rPr>
              <a:t>Service Provider Module</a:t>
            </a:r>
            <a:r>
              <a:rPr lang="en-US" sz="2944">
                <a:solidFill>
                  <a:srgbClr val="242254"/>
                </a:solidFill>
                <a:latin typeface="Telegraf"/>
                <a:ea typeface="Telegraf"/>
                <a:cs typeface="Telegraf"/>
                <a:sym typeface="Telegraf"/>
              </a:rPr>
              <a:t>: Service providers receive booking details and verify with OTP at the service location.</a:t>
            </a:r>
          </a:p>
          <a:p>
            <a:pPr algn="l" marL="673120" indent="-224373" lvl="2">
              <a:lnSpc>
                <a:spcPts val="5094"/>
              </a:lnSpc>
              <a:buFont typeface="Arial"/>
              <a:buChar char="⚬"/>
            </a:pPr>
            <a:r>
              <a:rPr lang="en-US" b="true" sz="2944">
                <a:solidFill>
                  <a:srgbClr val="242254"/>
                </a:solidFill>
                <a:latin typeface="Telegraf Bold"/>
                <a:ea typeface="Telegraf Bold"/>
                <a:cs typeface="Telegraf Bold"/>
                <a:sym typeface="Telegraf Bold"/>
              </a:rPr>
              <a:t>Notification Module:</a:t>
            </a:r>
            <a:r>
              <a:rPr lang="en-US" sz="2944">
                <a:solidFill>
                  <a:srgbClr val="242254"/>
                </a:solidFill>
                <a:latin typeface="Telegraf"/>
                <a:ea typeface="Telegraf"/>
                <a:cs typeface="Telegraf"/>
                <a:sym typeface="Telegraf"/>
              </a:rPr>
              <a:t> Sends updates and confirmations to users.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917746"/>
            <a:ext cx="5675859" cy="489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44"/>
              </a:lnSpc>
            </a:pPr>
            <a:r>
              <a:rPr lang="en-US" b="true" sz="4059" spc="-81">
                <a:solidFill>
                  <a:srgbClr val="242254"/>
                </a:solidFill>
                <a:latin typeface="Telegraf Bold"/>
                <a:ea typeface="Telegraf Bold"/>
                <a:cs typeface="Telegraf Bold"/>
                <a:sym typeface="Telegraf Bold"/>
              </a:rPr>
              <a:t>Modules :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09650" y="1429098"/>
            <a:ext cx="6530340" cy="38100"/>
            <a:chOff x="0" y="0"/>
            <a:chExt cx="8707120" cy="50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5400" y="0"/>
              <a:ext cx="8656320" cy="50800"/>
            </a:xfrm>
            <a:custGeom>
              <a:avLst/>
              <a:gdLst/>
              <a:ahLst/>
              <a:cxnLst/>
              <a:rect r="r" b="b" t="t" l="l"/>
              <a:pathLst>
                <a:path h="50800" w="8656320">
                  <a:moveTo>
                    <a:pt x="0" y="0"/>
                  </a:moveTo>
                  <a:lnTo>
                    <a:pt x="8656320" y="0"/>
                  </a:lnTo>
                  <a:lnTo>
                    <a:pt x="8656320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242254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-141010" y="10133283"/>
            <a:ext cx="18907238" cy="307435"/>
          </a:xfrm>
          <a:custGeom>
            <a:avLst/>
            <a:gdLst/>
            <a:ahLst/>
            <a:cxnLst/>
            <a:rect r="r" b="b" t="t" l="l"/>
            <a:pathLst>
              <a:path h="307435" w="18907238">
                <a:moveTo>
                  <a:pt x="0" y="0"/>
                </a:moveTo>
                <a:lnTo>
                  <a:pt x="18907237" y="0"/>
                </a:lnTo>
                <a:lnTo>
                  <a:pt x="18907237" y="307434"/>
                </a:lnTo>
                <a:lnTo>
                  <a:pt x="0" y="3074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42254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89809" y="1143000"/>
            <a:ext cx="6527914" cy="421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4"/>
              </a:lnSpc>
            </a:pPr>
            <a:r>
              <a:rPr lang="en-US" sz="3559" spc="-71">
                <a:solidFill>
                  <a:srgbClr val="242254"/>
                </a:solidFill>
                <a:latin typeface="Telegraf"/>
                <a:ea typeface="Telegraf"/>
                <a:cs typeface="Telegraf"/>
                <a:sym typeface="Telegraf"/>
              </a:rPr>
              <a:t>TECHNICAL APPROACH :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570759" y="1663877"/>
            <a:ext cx="5906293" cy="71489"/>
            <a:chOff x="0" y="0"/>
            <a:chExt cx="6295535" cy="762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5273" y="0"/>
              <a:ext cx="6244971" cy="76200"/>
            </a:xfrm>
            <a:custGeom>
              <a:avLst/>
              <a:gdLst/>
              <a:ahLst/>
              <a:cxnLst/>
              <a:rect r="r" b="b" t="t" l="l"/>
              <a:pathLst>
                <a:path h="76200" w="6244971">
                  <a:moveTo>
                    <a:pt x="254" y="0"/>
                  </a:moveTo>
                  <a:lnTo>
                    <a:pt x="6244971" y="25400"/>
                  </a:lnTo>
                  <a:lnTo>
                    <a:pt x="6244717" y="762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242254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396156" y="2215142"/>
            <a:ext cx="16577963" cy="5294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2668" indent="-306334" lvl="1">
              <a:lnSpc>
                <a:spcPts val="7094"/>
              </a:lnSpc>
              <a:buFont typeface="Arial"/>
              <a:buChar char="•"/>
            </a:pPr>
            <a:r>
              <a:rPr lang="en-US" b="true" sz="2837">
                <a:solidFill>
                  <a:srgbClr val="242254"/>
                </a:solidFill>
                <a:latin typeface="Telegraf Bold"/>
                <a:ea typeface="Telegraf Bold"/>
                <a:cs typeface="Telegraf Bold"/>
                <a:sym typeface="Telegraf Bold"/>
              </a:rPr>
              <a:t>Frontend Development: </a:t>
            </a:r>
            <a:r>
              <a:rPr lang="en-US" sz="2837">
                <a:solidFill>
                  <a:srgbClr val="242254"/>
                </a:solidFill>
                <a:latin typeface="Telegraf"/>
                <a:ea typeface="Telegraf"/>
                <a:cs typeface="Telegraf"/>
                <a:sym typeface="Telegraf"/>
              </a:rPr>
              <a:t>HTML, CSS, Bootstrap, VueJS </a:t>
            </a:r>
          </a:p>
          <a:p>
            <a:pPr algn="l" marL="612668" indent="-306334" lvl="1">
              <a:lnSpc>
                <a:spcPts val="7094"/>
              </a:lnSpc>
              <a:buFont typeface="Arial"/>
              <a:buChar char="•"/>
            </a:pPr>
            <a:r>
              <a:rPr lang="en-US" b="true" sz="2837">
                <a:solidFill>
                  <a:srgbClr val="242254"/>
                </a:solidFill>
                <a:latin typeface="Telegraf Bold"/>
                <a:ea typeface="Telegraf Bold"/>
                <a:cs typeface="Telegraf Bold"/>
                <a:sym typeface="Telegraf Bold"/>
              </a:rPr>
              <a:t>Backend Development: </a:t>
            </a:r>
            <a:r>
              <a:rPr lang="en-US" sz="2837">
                <a:solidFill>
                  <a:srgbClr val="242254"/>
                </a:solidFill>
                <a:latin typeface="Telegraf"/>
                <a:ea typeface="Telegraf"/>
                <a:cs typeface="Telegraf"/>
                <a:sym typeface="Telegraf"/>
              </a:rPr>
              <a:t>Flask, SQLAlchemy, Redis, Celery.</a:t>
            </a:r>
          </a:p>
          <a:p>
            <a:pPr algn="l" marL="612668" indent="-306334" lvl="1">
              <a:lnSpc>
                <a:spcPts val="7094"/>
              </a:lnSpc>
              <a:buFont typeface="Arial"/>
              <a:buChar char="•"/>
            </a:pPr>
            <a:r>
              <a:rPr lang="en-US" b="true" sz="2837">
                <a:solidFill>
                  <a:srgbClr val="242254"/>
                </a:solidFill>
                <a:latin typeface="Telegraf Bold"/>
                <a:ea typeface="Telegraf Bold"/>
                <a:cs typeface="Telegraf Bold"/>
                <a:sym typeface="Telegraf Bold"/>
              </a:rPr>
              <a:t> Database: </a:t>
            </a:r>
            <a:r>
              <a:rPr lang="en-US" sz="2837">
                <a:solidFill>
                  <a:srgbClr val="242254"/>
                </a:solidFill>
                <a:latin typeface="Telegraf"/>
                <a:ea typeface="Telegraf"/>
                <a:cs typeface="Telegraf"/>
                <a:sym typeface="Telegraf"/>
              </a:rPr>
              <a:t>SQLite. </a:t>
            </a:r>
          </a:p>
          <a:p>
            <a:pPr algn="l" marL="612668" indent="-306334" lvl="1">
              <a:lnSpc>
                <a:spcPts val="7094"/>
              </a:lnSpc>
              <a:buFont typeface="Arial"/>
              <a:buChar char="•"/>
            </a:pPr>
            <a:r>
              <a:rPr lang="en-US" b="true" sz="2837">
                <a:solidFill>
                  <a:srgbClr val="242254"/>
                </a:solidFill>
                <a:latin typeface="Telegraf Bold"/>
                <a:ea typeface="Telegraf Bold"/>
                <a:cs typeface="Telegraf Bold"/>
                <a:sym typeface="Telegraf Bold"/>
              </a:rPr>
              <a:t> Libraries: </a:t>
            </a:r>
            <a:r>
              <a:rPr lang="en-US" sz="2837">
                <a:solidFill>
                  <a:srgbClr val="242254"/>
                </a:solidFill>
                <a:latin typeface="Telegraf"/>
                <a:ea typeface="Telegraf"/>
                <a:cs typeface="Telegraf"/>
                <a:sym typeface="Telegraf"/>
              </a:rPr>
              <a:t>JWT for security, Flasgger for API documentation, ChartJS for data visualization </a:t>
            </a:r>
          </a:p>
          <a:p>
            <a:pPr algn="l" marL="612668" indent="-306334" lvl="1">
              <a:lnSpc>
                <a:spcPts val="7094"/>
              </a:lnSpc>
              <a:buFont typeface="Arial"/>
              <a:buChar char="•"/>
            </a:pPr>
            <a:r>
              <a:rPr lang="en-US" b="true" sz="2837">
                <a:solidFill>
                  <a:srgbClr val="242254"/>
                </a:solidFill>
                <a:latin typeface="Telegraf Bold"/>
                <a:ea typeface="Telegraf Bold"/>
                <a:cs typeface="Telegraf Bold"/>
                <a:sym typeface="Telegraf Bold"/>
              </a:rPr>
              <a:t>Security: </a:t>
            </a:r>
            <a:r>
              <a:rPr lang="en-US" sz="2837">
                <a:solidFill>
                  <a:srgbClr val="242254"/>
                </a:solidFill>
                <a:latin typeface="Telegraf"/>
                <a:ea typeface="Telegraf"/>
                <a:cs typeface="Telegraf"/>
                <a:sym typeface="Telegraf"/>
              </a:rPr>
              <a:t>Implement secure OTP verification to ensure the integrity of Household Services.</a:t>
            </a:r>
            <a:r>
              <a:rPr lang="en-US" b="true" sz="2837">
                <a:solidFill>
                  <a:srgbClr val="242254"/>
                </a:solidFill>
                <a:latin typeface="Telegraf Bold"/>
                <a:ea typeface="Telegraf Bold"/>
                <a:cs typeface="Telegraf Bold"/>
                <a:sym typeface="Telegraf Bold"/>
              </a:rPr>
              <a:t> </a:t>
            </a:r>
          </a:p>
          <a:p>
            <a:pPr algn="l" marL="612668" indent="-306334" lvl="1">
              <a:lnSpc>
                <a:spcPts val="7094"/>
              </a:lnSpc>
              <a:buFont typeface="Arial"/>
              <a:buChar char="•"/>
            </a:pPr>
            <a:r>
              <a:rPr lang="en-US" b="true" sz="2837">
                <a:solidFill>
                  <a:srgbClr val="242254"/>
                </a:solidFill>
                <a:latin typeface="Telegraf Bold"/>
                <a:ea typeface="Telegraf Bold"/>
                <a:cs typeface="Telegraf Bold"/>
                <a:sym typeface="Telegraf Bold"/>
              </a:rPr>
              <a:t>Hosting: </a:t>
            </a:r>
            <a:r>
              <a:rPr lang="en-US" sz="2837">
                <a:solidFill>
                  <a:srgbClr val="242254"/>
                </a:solidFill>
                <a:latin typeface="Telegraf"/>
                <a:ea typeface="Telegraf"/>
                <a:cs typeface="Telegraf"/>
                <a:sym typeface="Telegraf"/>
              </a:rPr>
              <a:t>Use a cloud service like Firebase or AWS for reliable and scalable hostin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820409" y="9445454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42254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002131"/>
            <a:ext cx="12967494" cy="6037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2"/>
              </a:lnSpc>
            </a:pPr>
            <a:r>
              <a:rPr lang="en-US" sz="2024">
                <a:solidFill>
                  <a:srgbClr val="242254"/>
                </a:solidFill>
                <a:latin typeface="Telegraf"/>
                <a:ea typeface="Telegraf"/>
                <a:cs typeface="Telegraf"/>
                <a:sym typeface="Telegraf"/>
              </a:rPr>
              <a:t>1. </a:t>
            </a:r>
            <a:r>
              <a:rPr lang="en-US" sz="2024" b="true">
                <a:solidFill>
                  <a:srgbClr val="242254"/>
                </a:solidFill>
                <a:latin typeface="Telegraf Bold"/>
                <a:ea typeface="Telegraf Bold"/>
                <a:cs typeface="Telegraf Bold"/>
                <a:sym typeface="Telegraf Bold"/>
              </a:rPr>
              <a:t>User Profiles</a:t>
            </a:r>
          </a:p>
          <a:p>
            <a:pPr algn="l" marL="437000" indent="-218500" lvl="1">
              <a:lnSpc>
                <a:spcPts val="4392"/>
              </a:lnSpc>
              <a:buFont typeface="Arial"/>
              <a:buChar char="•"/>
            </a:pPr>
            <a:r>
              <a:rPr lang="en-US" sz="2024">
                <a:solidFill>
                  <a:srgbClr val="242254"/>
                </a:solidFill>
                <a:latin typeface="Telegraf"/>
                <a:ea typeface="Telegraf"/>
                <a:cs typeface="Telegraf"/>
                <a:sym typeface="Telegraf"/>
              </a:rPr>
              <a:t>Users can create and manage their profiles, view booking history, and receive notifications.</a:t>
            </a:r>
          </a:p>
          <a:p>
            <a:pPr algn="l">
              <a:lnSpc>
                <a:spcPts val="4392"/>
              </a:lnSpc>
            </a:pPr>
            <a:r>
              <a:rPr lang="en-US" sz="2024">
                <a:solidFill>
                  <a:srgbClr val="242254"/>
                </a:solidFill>
                <a:latin typeface="Telegraf"/>
                <a:ea typeface="Telegraf"/>
                <a:cs typeface="Telegraf"/>
                <a:sym typeface="Telegraf"/>
              </a:rPr>
              <a:t>2. </a:t>
            </a:r>
            <a:r>
              <a:rPr lang="en-US" sz="2024" b="true">
                <a:solidFill>
                  <a:srgbClr val="242254"/>
                </a:solidFill>
                <a:latin typeface="Telegraf Bold"/>
                <a:ea typeface="Telegraf Bold"/>
                <a:cs typeface="Telegraf Bold"/>
                <a:sym typeface="Telegraf Bold"/>
              </a:rPr>
              <a:t>Service Booking</a:t>
            </a:r>
          </a:p>
          <a:p>
            <a:pPr algn="l" marL="437000" indent="-218500" lvl="1">
              <a:lnSpc>
                <a:spcPts val="4392"/>
              </a:lnSpc>
              <a:buFont typeface="Arial"/>
              <a:buChar char="•"/>
            </a:pPr>
            <a:r>
              <a:rPr lang="en-US" sz="2024">
                <a:solidFill>
                  <a:srgbClr val="242254"/>
                </a:solidFill>
                <a:latin typeface="Telegraf"/>
                <a:ea typeface="Telegraf"/>
                <a:cs typeface="Telegraf"/>
                <a:sym typeface="Telegraf"/>
              </a:rPr>
              <a:t>A straightforward interface for booking services, with details such as date, time, and service type.</a:t>
            </a:r>
          </a:p>
          <a:p>
            <a:pPr algn="l">
              <a:lnSpc>
                <a:spcPts val="4392"/>
              </a:lnSpc>
            </a:pPr>
            <a:r>
              <a:rPr lang="en-US" sz="2024">
                <a:solidFill>
                  <a:srgbClr val="242254"/>
                </a:solidFill>
                <a:latin typeface="Telegraf"/>
                <a:ea typeface="Telegraf"/>
                <a:cs typeface="Telegraf"/>
                <a:sym typeface="Telegraf"/>
              </a:rPr>
              <a:t>3. </a:t>
            </a:r>
            <a:r>
              <a:rPr lang="en-US" sz="2024" b="true">
                <a:solidFill>
                  <a:srgbClr val="242254"/>
                </a:solidFill>
                <a:latin typeface="Telegraf Bold"/>
                <a:ea typeface="Telegraf Bold"/>
                <a:cs typeface="Telegraf Bold"/>
                <a:sym typeface="Telegraf Bold"/>
              </a:rPr>
              <a:t>OTP Verification</a:t>
            </a:r>
          </a:p>
          <a:p>
            <a:pPr algn="l" marL="437000" indent="-218500" lvl="1">
              <a:lnSpc>
                <a:spcPts val="4392"/>
              </a:lnSpc>
              <a:buFont typeface="Arial"/>
              <a:buChar char="•"/>
            </a:pPr>
            <a:r>
              <a:rPr lang="en-US" sz="2024">
                <a:solidFill>
                  <a:srgbClr val="242254"/>
                </a:solidFill>
                <a:latin typeface="Telegraf"/>
                <a:ea typeface="Telegraf"/>
                <a:cs typeface="Telegraf"/>
                <a:sym typeface="Telegraf"/>
              </a:rPr>
              <a:t>An OTP is sent to the user’s registered phone number to confirm the booking.</a:t>
            </a:r>
          </a:p>
          <a:p>
            <a:pPr algn="l">
              <a:lnSpc>
                <a:spcPts val="4392"/>
              </a:lnSpc>
            </a:pPr>
            <a:r>
              <a:rPr lang="en-US" sz="2024">
                <a:solidFill>
                  <a:srgbClr val="242254"/>
                </a:solidFill>
                <a:latin typeface="Telegraf"/>
                <a:ea typeface="Telegraf"/>
                <a:cs typeface="Telegraf"/>
                <a:sym typeface="Telegraf"/>
              </a:rPr>
              <a:t>4.</a:t>
            </a:r>
            <a:r>
              <a:rPr lang="en-US" sz="2024" b="true">
                <a:solidFill>
                  <a:srgbClr val="242254"/>
                </a:solidFill>
                <a:latin typeface="Telegraf Bold"/>
                <a:ea typeface="Telegraf Bold"/>
                <a:cs typeface="Telegraf Bold"/>
                <a:sym typeface="Telegraf Bold"/>
              </a:rPr>
              <a:t> Admin Control</a:t>
            </a:r>
          </a:p>
          <a:p>
            <a:pPr algn="l" marL="437000" indent="-218500" lvl="1">
              <a:lnSpc>
                <a:spcPts val="4392"/>
              </a:lnSpc>
              <a:buFont typeface="Arial"/>
              <a:buChar char="•"/>
            </a:pPr>
            <a:r>
              <a:rPr lang="en-US" sz="2024">
                <a:solidFill>
                  <a:srgbClr val="242254"/>
                </a:solidFill>
                <a:latin typeface="Telegraf"/>
                <a:ea typeface="Telegraf"/>
                <a:cs typeface="Telegraf"/>
                <a:sym typeface="Telegraf"/>
              </a:rPr>
              <a:t>Admins can view and manage all bookings, ensuring service quality and resolving any issues.</a:t>
            </a:r>
          </a:p>
          <a:p>
            <a:pPr algn="l">
              <a:lnSpc>
                <a:spcPts val="4392"/>
              </a:lnSpc>
            </a:pPr>
            <a:r>
              <a:rPr lang="en-US" sz="2024">
                <a:solidFill>
                  <a:srgbClr val="242254"/>
                </a:solidFill>
                <a:latin typeface="Telegraf"/>
                <a:ea typeface="Telegraf"/>
                <a:cs typeface="Telegraf"/>
                <a:sym typeface="Telegraf"/>
              </a:rPr>
              <a:t>5. </a:t>
            </a:r>
            <a:r>
              <a:rPr lang="en-US" sz="2024" b="true">
                <a:solidFill>
                  <a:srgbClr val="242254"/>
                </a:solidFill>
                <a:latin typeface="Telegraf Bold"/>
                <a:ea typeface="Telegraf Bold"/>
                <a:cs typeface="Telegraf Bold"/>
                <a:sym typeface="Telegraf Bold"/>
              </a:rPr>
              <a:t>Notification System</a:t>
            </a:r>
          </a:p>
          <a:p>
            <a:pPr algn="l" marL="437000" indent="-218500" lvl="1">
              <a:lnSpc>
                <a:spcPts val="4392"/>
              </a:lnSpc>
              <a:buFont typeface="Arial"/>
              <a:buChar char="•"/>
            </a:pPr>
            <a:r>
              <a:rPr lang="en-US" sz="2024">
                <a:solidFill>
                  <a:srgbClr val="242254"/>
                </a:solidFill>
                <a:latin typeface="Telegraf"/>
                <a:ea typeface="Telegraf"/>
                <a:cs typeface="Telegraf"/>
                <a:sym typeface="Telegraf"/>
              </a:rPr>
              <a:t>Users receive real-time updates about their bookings, confirmations, and reminders.</a:t>
            </a:r>
          </a:p>
          <a:p>
            <a:pPr algn="l">
              <a:lnSpc>
                <a:spcPts val="4392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1009650" y="1429098"/>
            <a:ext cx="4721651" cy="57150"/>
            <a:chOff x="0" y="0"/>
            <a:chExt cx="6295535" cy="762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5273" y="0"/>
              <a:ext cx="6244971" cy="76200"/>
            </a:xfrm>
            <a:custGeom>
              <a:avLst/>
              <a:gdLst/>
              <a:ahLst/>
              <a:cxnLst/>
              <a:rect r="r" b="b" t="t" l="l"/>
              <a:pathLst>
                <a:path h="76200" w="6244971">
                  <a:moveTo>
                    <a:pt x="254" y="0"/>
                  </a:moveTo>
                  <a:lnTo>
                    <a:pt x="6244971" y="25400"/>
                  </a:lnTo>
                  <a:lnTo>
                    <a:pt x="6244717" y="762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242254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917746"/>
            <a:ext cx="7436572" cy="442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1"/>
              </a:lnSpc>
            </a:pPr>
            <a:r>
              <a:rPr lang="en-US" sz="3759" spc="-75">
                <a:solidFill>
                  <a:srgbClr val="242254"/>
                </a:solidFill>
                <a:latin typeface="Telegraf"/>
                <a:ea typeface="Telegraf"/>
                <a:cs typeface="Telegraf"/>
                <a:sym typeface="Telegraf"/>
              </a:rPr>
              <a:t>FEATURES :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141010" y="10133283"/>
            <a:ext cx="18907238" cy="307435"/>
          </a:xfrm>
          <a:custGeom>
            <a:avLst/>
            <a:gdLst/>
            <a:ahLst/>
            <a:cxnLst/>
            <a:rect r="r" b="b" t="t" l="l"/>
            <a:pathLst>
              <a:path h="307435" w="18907238">
                <a:moveTo>
                  <a:pt x="0" y="0"/>
                </a:moveTo>
                <a:lnTo>
                  <a:pt x="18907237" y="0"/>
                </a:lnTo>
                <a:lnTo>
                  <a:pt x="18907237" y="307434"/>
                </a:lnTo>
                <a:lnTo>
                  <a:pt x="0" y="3074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42254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09650" y="3350352"/>
            <a:ext cx="13677374" cy="2939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23"/>
              </a:lnSpc>
            </a:pPr>
            <a:r>
              <a:rPr lang="en-US" sz="2729">
                <a:solidFill>
                  <a:srgbClr val="242254"/>
                </a:solidFill>
                <a:latin typeface="Telegraf"/>
                <a:ea typeface="Telegraf"/>
                <a:cs typeface="Telegraf"/>
                <a:sym typeface="Telegraf"/>
              </a:rPr>
              <a:t>The Service Booking App with OTP Verification is designed to enhance the service booking experience by offering a secure and user-friendly platform. Through its intuitive design and robust verification system, the app aims to provide a reliable solution for both users and service providers.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2474381"/>
            <a:ext cx="4721651" cy="57150"/>
            <a:chOff x="0" y="0"/>
            <a:chExt cx="6295535" cy="762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5273" y="0"/>
              <a:ext cx="6244971" cy="76200"/>
            </a:xfrm>
            <a:custGeom>
              <a:avLst/>
              <a:gdLst/>
              <a:ahLst/>
              <a:cxnLst/>
              <a:rect r="r" b="b" t="t" l="l"/>
              <a:pathLst>
                <a:path h="76200" w="6244971">
                  <a:moveTo>
                    <a:pt x="254" y="0"/>
                  </a:moveTo>
                  <a:lnTo>
                    <a:pt x="6244971" y="25400"/>
                  </a:lnTo>
                  <a:lnTo>
                    <a:pt x="6244717" y="762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242254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09650" y="1686673"/>
            <a:ext cx="7436572" cy="442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1"/>
              </a:lnSpc>
            </a:pPr>
            <a:r>
              <a:rPr lang="en-US" sz="3759" spc="-75">
                <a:solidFill>
                  <a:srgbClr val="242254"/>
                </a:solidFill>
                <a:latin typeface="Telegraf"/>
                <a:ea typeface="Telegraf"/>
                <a:cs typeface="Telegraf"/>
                <a:sym typeface="Telegraf"/>
              </a:rPr>
              <a:t>CONCLUSION :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141010" y="10133283"/>
            <a:ext cx="18907238" cy="307435"/>
          </a:xfrm>
          <a:custGeom>
            <a:avLst/>
            <a:gdLst/>
            <a:ahLst/>
            <a:cxnLst/>
            <a:rect r="r" b="b" t="t" l="l"/>
            <a:pathLst>
              <a:path h="307435" w="18907238">
                <a:moveTo>
                  <a:pt x="0" y="0"/>
                </a:moveTo>
                <a:lnTo>
                  <a:pt x="18907237" y="0"/>
                </a:lnTo>
                <a:lnTo>
                  <a:pt x="18907237" y="307434"/>
                </a:lnTo>
                <a:lnTo>
                  <a:pt x="0" y="3074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42254"/>
                </a:solidFill>
                <a:latin typeface="Canva Sans"/>
                <a:ea typeface="Canva Sans"/>
                <a:cs typeface="Canva Sans"/>
                <a:sym typeface="Canva Sans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23264" y="3381820"/>
            <a:ext cx="14641472" cy="2761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423"/>
              </a:lnSpc>
            </a:pPr>
            <a:r>
              <a:rPr lang="en-US" sz="13159" b="true">
                <a:solidFill>
                  <a:srgbClr val="242254"/>
                </a:solidFill>
                <a:latin typeface="Telegraf Bold"/>
                <a:ea typeface="Telegraf Bold"/>
                <a:cs typeface="Telegraf Bold"/>
                <a:sym typeface="Telegraf Bold"/>
              </a:rPr>
              <a:t>Thank 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141010" y="10133283"/>
            <a:ext cx="18907238" cy="307435"/>
          </a:xfrm>
          <a:custGeom>
            <a:avLst/>
            <a:gdLst/>
            <a:ahLst/>
            <a:cxnLst/>
            <a:rect r="r" b="b" t="t" l="l"/>
            <a:pathLst>
              <a:path h="307435" w="18907238">
                <a:moveTo>
                  <a:pt x="0" y="0"/>
                </a:moveTo>
                <a:lnTo>
                  <a:pt x="18907237" y="0"/>
                </a:lnTo>
                <a:lnTo>
                  <a:pt x="18907237" y="307434"/>
                </a:lnTo>
                <a:lnTo>
                  <a:pt x="0" y="3074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242254"/>
                </a:solidFill>
                <a:latin typeface="Canva Sans"/>
                <a:ea typeface="Canva Sans"/>
                <a:cs typeface="Canva Sans"/>
                <a:sym typeface="Canva Sans"/>
              </a:rPr>
              <a:t>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DAGT5iipn-c</dc:identifier>
  <dcterms:modified xsi:type="dcterms:W3CDTF">2011-08-01T06:04:30Z</dcterms:modified>
  <cp:revision>1</cp:revision>
  <dc:title>Binary Tree Operations.pptx</dc:title>
</cp:coreProperties>
</file>