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rimo Bold" panose="020B0604020202020204" charset="0"/>
      <p:regular r:id="rId9"/>
    </p:embeddedFont>
    <p:embeddedFont>
      <p:font typeface="Canva Sans" panose="020B0604020202020204" charset="0"/>
      <p:regular r:id="rId10"/>
    </p:embeddedFont>
    <p:embeddedFont>
      <p:font typeface="Hammersmith One" panose="02010703030501060504" pitchFamily="2" charset="0"/>
      <p:regular r:id="rId11"/>
    </p:embeddedFont>
    <p:embeddedFont>
      <p:font typeface="Telegraf" panose="020B0604020202020204" charset="0"/>
      <p:regular r:id="rId12"/>
    </p:embeddedFont>
    <p:embeddedFont>
      <p:font typeface="Telegraf Bold" panose="020B0604020202020204" charset="0"/>
      <p:regular r:id="rId13"/>
    </p:embeddedFont>
    <p:embeddedFont>
      <p:font typeface="Telegraf Medium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32045" y="3736312"/>
            <a:ext cx="13542056" cy="1398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76"/>
              </a:lnSpc>
            </a:pPr>
            <a:r>
              <a:rPr lang="en-US" sz="10176" b="1" spc="447">
                <a:solidFill>
                  <a:srgbClr val="242254"/>
                </a:solidFill>
                <a:latin typeface="Arimo Bold"/>
                <a:ea typeface="Arimo Bold"/>
                <a:cs typeface="Arimo Bold"/>
                <a:sym typeface="Arimo Bold"/>
              </a:rPr>
              <a:t>Household Service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944915"/>
            <a:ext cx="4943758" cy="1342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1773" b="1" spc="211">
                <a:solidFill>
                  <a:srgbClr val="242254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12202080501001  Alisha Oza</a:t>
            </a:r>
          </a:p>
          <a:p>
            <a:pPr algn="l">
              <a:lnSpc>
                <a:spcPts val="2659"/>
              </a:lnSpc>
            </a:pPr>
            <a:r>
              <a:rPr lang="en-US" sz="1773" b="1" spc="210">
                <a:solidFill>
                  <a:srgbClr val="242254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12202080501012  Dhruvi Patel</a:t>
            </a:r>
          </a:p>
          <a:p>
            <a:pPr algn="l">
              <a:lnSpc>
                <a:spcPts val="2660"/>
              </a:lnSpc>
            </a:pPr>
            <a:r>
              <a:rPr lang="en-US" sz="1773" b="1" spc="211">
                <a:solidFill>
                  <a:srgbClr val="242254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12202080501015 Diya Patel</a:t>
            </a:r>
          </a:p>
          <a:p>
            <a:pPr algn="l">
              <a:lnSpc>
                <a:spcPts val="2660"/>
              </a:lnSpc>
            </a:pPr>
            <a:endParaRPr lang="en-US" sz="1773" b="1" spc="211">
              <a:solidFill>
                <a:srgbClr val="242254"/>
              </a:solidFill>
              <a:latin typeface="Telegraf Medium"/>
              <a:ea typeface="Telegraf Medium"/>
              <a:cs typeface="Telegraf Medium"/>
              <a:sym typeface="Telegraf Medium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2045" y="5400547"/>
            <a:ext cx="8345437" cy="456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12"/>
              </a:lnSpc>
            </a:pPr>
            <a:r>
              <a:rPr lang="en-US" sz="2652">
                <a:solidFill>
                  <a:srgbClr val="24225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 streamlined platform for service management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232045" y="5134480"/>
            <a:ext cx="11934644" cy="75911"/>
            <a:chOff x="0" y="0"/>
            <a:chExt cx="11980089" cy="76200"/>
          </a:xfrm>
        </p:grpSpPr>
        <p:sp>
          <p:nvSpPr>
            <p:cNvPr id="6" name="Freeform 6"/>
            <p:cNvSpPr/>
            <p:nvPr/>
          </p:nvSpPr>
          <p:spPr>
            <a:xfrm>
              <a:off x="25400" y="0"/>
              <a:ext cx="11929364" cy="76200"/>
            </a:xfrm>
            <a:custGeom>
              <a:avLst/>
              <a:gdLst/>
              <a:ahLst/>
              <a:cxnLst/>
              <a:rect l="l" t="t" r="r" b="b"/>
              <a:pathLst>
                <a:path w="11929364" h="76200">
                  <a:moveTo>
                    <a:pt x="0" y="25400"/>
                  </a:moveTo>
                  <a:lnTo>
                    <a:pt x="11929237" y="0"/>
                  </a:lnTo>
                  <a:lnTo>
                    <a:pt x="11929364" y="508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42254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-141010" y="10133283"/>
            <a:ext cx="18907238" cy="307435"/>
          </a:xfrm>
          <a:custGeom>
            <a:avLst/>
            <a:gdLst/>
            <a:ahLst/>
            <a:cxnLst/>
            <a:rect l="l" t="t" r="r" b="b"/>
            <a:pathLst>
              <a:path w="18907238" h="307435">
                <a:moveTo>
                  <a:pt x="0" y="0"/>
                </a:moveTo>
                <a:lnTo>
                  <a:pt x="18907237" y="0"/>
                </a:lnTo>
                <a:lnTo>
                  <a:pt x="18907237" y="307434"/>
                </a:lnTo>
                <a:lnTo>
                  <a:pt x="0" y="3074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82564" y="688910"/>
            <a:ext cx="1447718" cy="1323814"/>
          </a:xfrm>
          <a:custGeom>
            <a:avLst/>
            <a:gdLst/>
            <a:ahLst/>
            <a:cxnLst/>
            <a:rect l="l" t="t" r="r" b="b"/>
            <a:pathLst>
              <a:path w="1447718" h="1323814">
                <a:moveTo>
                  <a:pt x="0" y="0"/>
                </a:moveTo>
                <a:lnTo>
                  <a:pt x="1447717" y="0"/>
                </a:lnTo>
                <a:lnTo>
                  <a:pt x="1447717" y="1323814"/>
                </a:lnTo>
                <a:lnTo>
                  <a:pt x="0" y="13238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465614" y="44676"/>
            <a:ext cx="8993858" cy="1968047"/>
          </a:xfrm>
          <a:custGeom>
            <a:avLst/>
            <a:gdLst/>
            <a:ahLst/>
            <a:cxnLst/>
            <a:rect l="l" t="t" r="r" b="b"/>
            <a:pathLst>
              <a:path w="8993858" h="1968047">
                <a:moveTo>
                  <a:pt x="0" y="0"/>
                </a:moveTo>
                <a:lnTo>
                  <a:pt x="8993858" y="0"/>
                </a:lnTo>
                <a:lnTo>
                  <a:pt x="8993858" y="1968048"/>
                </a:lnTo>
                <a:lnTo>
                  <a:pt x="0" y="19680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432" r="-26228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069322" y="265817"/>
            <a:ext cx="1880691" cy="1525767"/>
          </a:xfrm>
          <a:custGeom>
            <a:avLst/>
            <a:gdLst/>
            <a:ahLst/>
            <a:cxnLst/>
            <a:rect l="l" t="t" r="r" b="b"/>
            <a:pathLst>
              <a:path w="1880691" h="1525767">
                <a:moveTo>
                  <a:pt x="0" y="0"/>
                </a:moveTo>
                <a:lnTo>
                  <a:pt x="1880691" y="0"/>
                </a:lnTo>
                <a:lnTo>
                  <a:pt x="1880691" y="1525766"/>
                </a:lnTo>
                <a:lnTo>
                  <a:pt x="0" y="15257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1372" r="-23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42254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43000"/>
            <a:ext cx="6441630" cy="756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8"/>
              </a:lnSpc>
            </a:pPr>
            <a:r>
              <a:rPr lang="en-US" sz="5359" b="1" spc="-107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 Abstract 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09650" y="1843060"/>
            <a:ext cx="6530340" cy="38100"/>
            <a:chOff x="0" y="0"/>
            <a:chExt cx="8707120" cy="50800"/>
          </a:xfrm>
        </p:grpSpPr>
        <p:sp>
          <p:nvSpPr>
            <p:cNvPr id="4" name="Freeform 4"/>
            <p:cNvSpPr/>
            <p:nvPr/>
          </p:nvSpPr>
          <p:spPr>
            <a:xfrm>
              <a:off x="25400" y="0"/>
              <a:ext cx="8656320" cy="50800"/>
            </a:xfrm>
            <a:custGeom>
              <a:avLst/>
              <a:gdLst/>
              <a:ahLst/>
              <a:cxnLst/>
              <a:rect l="l" t="t" r="r" b="b"/>
              <a:pathLst>
                <a:path w="8656320" h="50800">
                  <a:moveTo>
                    <a:pt x="0" y="0"/>
                  </a:moveTo>
                  <a:lnTo>
                    <a:pt x="8656320" y="0"/>
                  </a:lnTo>
                  <a:lnTo>
                    <a:pt x="865632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242254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-141010" y="10133283"/>
            <a:ext cx="18907238" cy="307435"/>
          </a:xfrm>
          <a:custGeom>
            <a:avLst/>
            <a:gdLst/>
            <a:ahLst/>
            <a:cxnLst/>
            <a:rect l="l" t="t" r="r" b="b"/>
            <a:pathLst>
              <a:path w="18907238" h="307435">
                <a:moveTo>
                  <a:pt x="0" y="0"/>
                </a:moveTo>
                <a:lnTo>
                  <a:pt x="18907237" y="0"/>
                </a:lnTo>
                <a:lnTo>
                  <a:pt x="18907237" y="307434"/>
                </a:lnTo>
                <a:lnTo>
                  <a:pt x="0" y="3074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720832" y="2276586"/>
            <a:ext cx="7699391" cy="6024773"/>
          </a:xfrm>
          <a:custGeom>
            <a:avLst/>
            <a:gdLst/>
            <a:ahLst/>
            <a:cxnLst/>
            <a:rect l="l" t="t" r="r" b="b"/>
            <a:pathLst>
              <a:path w="7699391" h="6024773">
                <a:moveTo>
                  <a:pt x="0" y="0"/>
                </a:moveTo>
                <a:lnTo>
                  <a:pt x="7699391" y="0"/>
                </a:lnTo>
                <a:lnTo>
                  <a:pt x="7699391" y="6024773"/>
                </a:lnTo>
                <a:lnTo>
                  <a:pt x="0" y="60247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2505075"/>
            <a:ext cx="8471787" cy="2659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2999" dirty="0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This project focuses on developing a Web application that enables users to book service  and confirms the service. The web application aims to enhance the booking experience through secure and efficient processes.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42254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43395" y="2082698"/>
            <a:ext cx="14415350" cy="4514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3120" lvl="2" indent="-224373" algn="l">
              <a:lnSpc>
                <a:spcPts val="5094"/>
              </a:lnSpc>
              <a:buFont typeface="Arial"/>
              <a:buChar char="⚬"/>
            </a:pPr>
            <a:r>
              <a:rPr lang="en-US" sz="2944" b="1" dirty="0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Sign-Up Module:</a:t>
            </a:r>
            <a:r>
              <a:rPr lang="en-US" sz="2944" dirty="0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 New users can create an account.</a:t>
            </a:r>
          </a:p>
          <a:p>
            <a:pPr marL="673120" lvl="2" indent="-224373" algn="l">
              <a:lnSpc>
                <a:spcPts val="5094"/>
              </a:lnSpc>
              <a:buFont typeface="Arial"/>
              <a:buChar char="⚬"/>
            </a:pPr>
            <a:r>
              <a:rPr lang="en-US" sz="2944" b="1" dirty="0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Login Module:</a:t>
            </a:r>
            <a:r>
              <a:rPr lang="en-US" sz="2944" dirty="0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 Existing users can log in to book services.</a:t>
            </a:r>
          </a:p>
          <a:p>
            <a:pPr marL="673120" lvl="2" indent="-224373" algn="l">
              <a:lnSpc>
                <a:spcPts val="5094"/>
              </a:lnSpc>
              <a:buFont typeface="Arial"/>
              <a:buChar char="⚬"/>
            </a:pPr>
            <a:r>
              <a:rPr lang="en-US" sz="2944" b="1" dirty="0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Booking Module:</a:t>
            </a:r>
            <a:r>
              <a:rPr lang="en-US" sz="2944" dirty="0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 Users can book services by selecting options.</a:t>
            </a:r>
          </a:p>
          <a:p>
            <a:pPr marL="673120" lvl="2" indent="-224373" algn="l">
              <a:lnSpc>
                <a:spcPts val="5094"/>
              </a:lnSpc>
              <a:buFont typeface="Arial"/>
              <a:buChar char="⚬"/>
            </a:pPr>
            <a:r>
              <a:rPr lang="en-US" sz="2944" dirty="0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.</a:t>
            </a:r>
            <a:r>
              <a:rPr lang="en-US" sz="2944" b="1" dirty="0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Admin Module:</a:t>
            </a:r>
            <a:r>
              <a:rPr lang="en-US" sz="2944" dirty="0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 Admins manage bookings, service providers, and user feedback.</a:t>
            </a:r>
          </a:p>
          <a:p>
            <a:pPr marL="673120" lvl="2" indent="-224373" algn="l">
              <a:lnSpc>
                <a:spcPts val="5094"/>
              </a:lnSpc>
              <a:buFont typeface="Arial"/>
              <a:buChar char="⚬"/>
            </a:pPr>
            <a:r>
              <a:rPr lang="en-US" sz="2944" b="1" dirty="0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Service Provider Module</a:t>
            </a:r>
            <a:r>
              <a:rPr lang="en-US" sz="2944" dirty="0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: Service providers receive booking details .</a:t>
            </a:r>
          </a:p>
          <a:p>
            <a:pPr marL="673120" lvl="2" indent="-224373" algn="l">
              <a:lnSpc>
                <a:spcPts val="5094"/>
              </a:lnSpc>
              <a:buFont typeface="Arial"/>
              <a:buChar char="⚬"/>
            </a:pPr>
            <a:r>
              <a:rPr lang="en-US" sz="2944" b="1" dirty="0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Notification Module:</a:t>
            </a:r>
            <a:r>
              <a:rPr lang="en-US" sz="2944" dirty="0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 Sends updates and confirmations to users.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17746"/>
            <a:ext cx="5675859" cy="489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4"/>
              </a:lnSpc>
            </a:pPr>
            <a:r>
              <a:rPr lang="en-US" sz="4059" b="1" spc="-81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Modules 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09650" y="1429098"/>
            <a:ext cx="6530340" cy="38100"/>
            <a:chOff x="0" y="0"/>
            <a:chExt cx="8707120" cy="50800"/>
          </a:xfrm>
        </p:grpSpPr>
        <p:sp>
          <p:nvSpPr>
            <p:cNvPr id="5" name="Freeform 5"/>
            <p:cNvSpPr/>
            <p:nvPr/>
          </p:nvSpPr>
          <p:spPr>
            <a:xfrm>
              <a:off x="25400" y="0"/>
              <a:ext cx="8656320" cy="50800"/>
            </a:xfrm>
            <a:custGeom>
              <a:avLst/>
              <a:gdLst/>
              <a:ahLst/>
              <a:cxnLst/>
              <a:rect l="l" t="t" r="r" b="b"/>
              <a:pathLst>
                <a:path w="8656320" h="50800">
                  <a:moveTo>
                    <a:pt x="0" y="0"/>
                  </a:moveTo>
                  <a:lnTo>
                    <a:pt x="8656320" y="0"/>
                  </a:lnTo>
                  <a:lnTo>
                    <a:pt x="865632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242254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-141010" y="10133283"/>
            <a:ext cx="18907238" cy="307435"/>
          </a:xfrm>
          <a:custGeom>
            <a:avLst/>
            <a:gdLst/>
            <a:ahLst/>
            <a:cxnLst/>
            <a:rect l="l" t="t" r="r" b="b"/>
            <a:pathLst>
              <a:path w="18907238" h="307435">
                <a:moveTo>
                  <a:pt x="0" y="0"/>
                </a:moveTo>
                <a:lnTo>
                  <a:pt x="18907237" y="0"/>
                </a:lnTo>
                <a:lnTo>
                  <a:pt x="18907237" y="307434"/>
                </a:lnTo>
                <a:lnTo>
                  <a:pt x="0" y="3074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42254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89809" y="1143000"/>
            <a:ext cx="6527914" cy="421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3559" spc="-71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TECHNICAL APPROACH 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70759" y="1663877"/>
            <a:ext cx="5906293" cy="71489"/>
            <a:chOff x="0" y="0"/>
            <a:chExt cx="6295535" cy="76200"/>
          </a:xfrm>
        </p:grpSpPr>
        <p:sp>
          <p:nvSpPr>
            <p:cNvPr id="4" name="Freeform 4"/>
            <p:cNvSpPr/>
            <p:nvPr/>
          </p:nvSpPr>
          <p:spPr>
            <a:xfrm>
              <a:off x="25273" y="0"/>
              <a:ext cx="6244971" cy="76200"/>
            </a:xfrm>
            <a:custGeom>
              <a:avLst/>
              <a:gdLst/>
              <a:ahLst/>
              <a:cxnLst/>
              <a:rect l="l" t="t" r="r" b="b"/>
              <a:pathLst>
                <a:path w="6244971" h="76200">
                  <a:moveTo>
                    <a:pt x="254" y="0"/>
                  </a:moveTo>
                  <a:lnTo>
                    <a:pt x="6244971" y="25400"/>
                  </a:lnTo>
                  <a:lnTo>
                    <a:pt x="6244717" y="762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242254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396156" y="2215142"/>
            <a:ext cx="16577963" cy="4398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2668" lvl="1" indent="-306334" algn="l">
              <a:lnSpc>
                <a:spcPts val="7094"/>
              </a:lnSpc>
              <a:buFont typeface="Arial"/>
              <a:buChar char="•"/>
            </a:pPr>
            <a:r>
              <a:rPr lang="en-US" sz="2837" b="1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Frontend Development: </a:t>
            </a:r>
            <a:r>
              <a:rPr lang="en-US" sz="2837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HTML, CSS, Bootstrap, VueJS </a:t>
            </a:r>
          </a:p>
          <a:p>
            <a:pPr marL="612668" lvl="1" indent="-306334" algn="l">
              <a:lnSpc>
                <a:spcPts val="7094"/>
              </a:lnSpc>
              <a:buFont typeface="Arial"/>
              <a:buChar char="•"/>
            </a:pPr>
            <a:r>
              <a:rPr lang="en-US" sz="2837" b="1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Backend Development: </a:t>
            </a:r>
            <a:r>
              <a:rPr lang="en-US" sz="2837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Flask, SQLAlchemy.</a:t>
            </a:r>
          </a:p>
          <a:p>
            <a:pPr marL="612668" lvl="1" indent="-306334" algn="l">
              <a:lnSpc>
                <a:spcPts val="7094"/>
              </a:lnSpc>
              <a:buFont typeface="Arial"/>
              <a:buChar char="•"/>
            </a:pPr>
            <a:r>
              <a:rPr lang="en-US" sz="2837" b="1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 Database: </a:t>
            </a:r>
            <a:r>
              <a:rPr lang="en-US" sz="2837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SQLite. </a:t>
            </a:r>
          </a:p>
          <a:p>
            <a:pPr marL="612668" lvl="1" indent="-306334" algn="l">
              <a:lnSpc>
                <a:spcPts val="7094"/>
              </a:lnSpc>
              <a:buFont typeface="Arial"/>
              <a:buChar char="•"/>
            </a:pPr>
            <a:r>
              <a:rPr lang="en-US" sz="2837" b="1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 Libraries: </a:t>
            </a:r>
            <a:r>
              <a:rPr lang="en-US" sz="2837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JWT for security</a:t>
            </a:r>
          </a:p>
          <a:p>
            <a:pPr marL="612668" lvl="1" indent="-306334" algn="l">
              <a:lnSpc>
                <a:spcPts val="7094"/>
              </a:lnSpc>
              <a:buFont typeface="Arial"/>
              <a:buChar char="•"/>
            </a:pPr>
            <a:r>
              <a:rPr lang="en-US" sz="2837" b="1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Hosting: </a:t>
            </a:r>
            <a:r>
              <a:rPr lang="en-US" sz="2837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Use a cloud service like Firebase or AWS for reliable and scalable hostin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820409" y="9445454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42254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002131"/>
            <a:ext cx="12967494" cy="4932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92"/>
              </a:lnSpc>
            </a:pPr>
            <a:r>
              <a:rPr lang="en-US" sz="2024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1. </a:t>
            </a:r>
            <a:r>
              <a:rPr lang="en-US" sz="2024" b="1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User Profiles</a:t>
            </a:r>
          </a:p>
          <a:p>
            <a:pPr marL="437000" lvl="1" indent="-218500" algn="l">
              <a:lnSpc>
                <a:spcPts val="4392"/>
              </a:lnSpc>
              <a:buFont typeface="Arial"/>
              <a:buChar char="•"/>
            </a:pPr>
            <a:r>
              <a:rPr lang="en-US" sz="2024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Users can create and manage their profiles, view booking history, and receive notifications.</a:t>
            </a:r>
          </a:p>
          <a:p>
            <a:pPr algn="l">
              <a:lnSpc>
                <a:spcPts val="4392"/>
              </a:lnSpc>
            </a:pPr>
            <a:r>
              <a:rPr lang="en-US" sz="2024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2. </a:t>
            </a:r>
            <a:r>
              <a:rPr lang="en-US" sz="2024" b="1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Service Booking</a:t>
            </a:r>
          </a:p>
          <a:p>
            <a:pPr marL="437000" lvl="1" indent="-218500" algn="l">
              <a:lnSpc>
                <a:spcPts val="4392"/>
              </a:lnSpc>
              <a:buFont typeface="Arial"/>
              <a:buChar char="•"/>
            </a:pPr>
            <a:r>
              <a:rPr lang="en-US" sz="2024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A straightforward interface for booking services, with details such as date, time, and service type.</a:t>
            </a:r>
          </a:p>
          <a:p>
            <a:pPr algn="l">
              <a:lnSpc>
                <a:spcPts val="4392"/>
              </a:lnSpc>
            </a:pPr>
            <a:r>
              <a:rPr lang="en-US" sz="2024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3.</a:t>
            </a:r>
            <a:r>
              <a:rPr lang="en-US" sz="2024" b="1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 Admin Control</a:t>
            </a:r>
          </a:p>
          <a:p>
            <a:pPr marL="437000" lvl="1" indent="-218500" algn="l">
              <a:lnSpc>
                <a:spcPts val="4392"/>
              </a:lnSpc>
              <a:buFont typeface="Arial"/>
              <a:buChar char="•"/>
            </a:pPr>
            <a:r>
              <a:rPr lang="en-US" sz="2024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Admins can view and manage all bookings, ensuring service quality and resolving any issues.</a:t>
            </a:r>
          </a:p>
          <a:p>
            <a:pPr algn="l">
              <a:lnSpc>
                <a:spcPts val="4392"/>
              </a:lnSpc>
            </a:pPr>
            <a:r>
              <a:rPr lang="en-US" sz="2024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4. </a:t>
            </a:r>
            <a:r>
              <a:rPr lang="en-US" sz="2024" b="1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Notification System</a:t>
            </a:r>
          </a:p>
          <a:p>
            <a:pPr marL="437000" lvl="1" indent="-218500" algn="l">
              <a:lnSpc>
                <a:spcPts val="4392"/>
              </a:lnSpc>
              <a:buFont typeface="Arial"/>
              <a:buChar char="•"/>
            </a:pPr>
            <a:r>
              <a:rPr lang="en-US" sz="2024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Users receive real-time updates about their bookings, confirmations, and reminders.</a:t>
            </a:r>
          </a:p>
          <a:p>
            <a:pPr algn="l">
              <a:lnSpc>
                <a:spcPts val="4392"/>
              </a:lnSpc>
            </a:pPr>
            <a:endParaRPr lang="en-US" sz="2024">
              <a:solidFill>
                <a:srgbClr val="242254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009650" y="1429098"/>
            <a:ext cx="4721651" cy="57150"/>
            <a:chOff x="0" y="0"/>
            <a:chExt cx="6295535" cy="76200"/>
          </a:xfrm>
        </p:grpSpPr>
        <p:sp>
          <p:nvSpPr>
            <p:cNvPr id="4" name="Freeform 4"/>
            <p:cNvSpPr/>
            <p:nvPr/>
          </p:nvSpPr>
          <p:spPr>
            <a:xfrm>
              <a:off x="25273" y="0"/>
              <a:ext cx="6244971" cy="76200"/>
            </a:xfrm>
            <a:custGeom>
              <a:avLst/>
              <a:gdLst/>
              <a:ahLst/>
              <a:cxnLst/>
              <a:rect l="l" t="t" r="r" b="b"/>
              <a:pathLst>
                <a:path w="6244971" h="76200">
                  <a:moveTo>
                    <a:pt x="254" y="0"/>
                  </a:moveTo>
                  <a:lnTo>
                    <a:pt x="6244971" y="25400"/>
                  </a:lnTo>
                  <a:lnTo>
                    <a:pt x="6244717" y="762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242254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28700" y="917746"/>
            <a:ext cx="7436572" cy="442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1"/>
              </a:lnSpc>
            </a:pPr>
            <a:r>
              <a:rPr lang="en-US" sz="3759" spc="-75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FEATURES :</a:t>
            </a:r>
          </a:p>
        </p:txBody>
      </p:sp>
      <p:sp>
        <p:nvSpPr>
          <p:cNvPr id="6" name="Freeform 6"/>
          <p:cNvSpPr/>
          <p:nvPr/>
        </p:nvSpPr>
        <p:spPr>
          <a:xfrm>
            <a:off x="-141010" y="10133283"/>
            <a:ext cx="18907238" cy="307435"/>
          </a:xfrm>
          <a:custGeom>
            <a:avLst/>
            <a:gdLst/>
            <a:ahLst/>
            <a:cxnLst/>
            <a:rect l="l" t="t" r="r" b="b"/>
            <a:pathLst>
              <a:path w="18907238" h="307435">
                <a:moveTo>
                  <a:pt x="0" y="0"/>
                </a:moveTo>
                <a:lnTo>
                  <a:pt x="18907237" y="0"/>
                </a:lnTo>
                <a:lnTo>
                  <a:pt x="18907237" y="307434"/>
                </a:lnTo>
                <a:lnTo>
                  <a:pt x="0" y="3074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42254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9650" y="3350352"/>
            <a:ext cx="13677374" cy="2939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23"/>
              </a:lnSpc>
            </a:pPr>
            <a:r>
              <a:rPr lang="en-US" sz="2729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The Household Service  Web Application  is designed to enhance the service booking experience by offering a secure and user-friendly platform. Through its intuitive design and robust verification system, the web application aims to provide a reliable solution for both users and service providers.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2474381"/>
            <a:ext cx="4721651" cy="57150"/>
            <a:chOff x="0" y="0"/>
            <a:chExt cx="6295535" cy="76200"/>
          </a:xfrm>
        </p:grpSpPr>
        <p:sp>
          <p:nvSpPr>
            <p:cNvPr id="4" name="Freeform 4"/>
            <p:cNvSpPr/>
            <p:nvPr/>
          </p:nvSpPr>
          <p:spPr>
            <a:xfrm>
              <a:off x="25273" y="0"/>
              <a:ext cx="6244971" cy="76200"/>
            </a:xfrm>
            <a:custGeom>
              <a:avLst/>
              <a:gdLst/>
              <a:ahLst/>
              <a:cxnLst/>
              <a:rect l="l" t="t" r="r" b="b"/>
              <a:pathLst>
                <a:path w="6244971" h="76200">
                  <a:moveTo>
                    <a:pt x="254" y="0"/>
                  </a:moveTo>
                  <a:lnTo>
                    <a:pt x="6244971" y="25400"/>
                  </a:lnTo>
                  <a:lnTo>
                    <a:pt x="6244717" y="762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242254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09650" y="1686673"/>
            <a:ext cx="7436572" cy="442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1"/>
              </a:lnSpc>
            </a:pPr>
            <a:r>
              <a:rPr lang="en-US" sz="3759" spc="-75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CONCLUSION :</a:t>
            </a:r>
          </a:p>
        </p:txBody>
      </p:sp>
      <p:sp>
        <p:nvSpPr>
          <p:cNvPr id="6" name="Freeform 6"/>
          <p:cNvSpPr/>
          <p:nvPr/>
        </p:nvSpPr>
        <p:spPr>
          <a:xfrm>
            <a:off x="-141010" y="10133283"/>
            <a:ext cx="18907238" cy="307435"/>
          </a:xfrm>
          <a:custGeom>
            <a:avLst/>
            <a:gdLst/>
            <a:ahLst/>
            <a:cxnLst/>
            <a:rect l="l" t="t" r="r" b="b"/>
            <a:pathLst>
              <a:path w="18907238" h="307435">
                <a:moveTo>
                  <a:pt x="0" y="0"/>
                </a:moveTo>
                <a:lnTo>
                  <a:pt x="18907237" y="0"/>
                </a:lnTo>
                <a:lnTo>
                  <a:pt x="18907237" y="307434"/>
                </a:lnTo>
                <a:lnTo>
                  <a:pt x="0" y="3074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42254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23264" y="3381820"/>
            <a:ext cx="14641472" cy="2761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423"/>
              </a:lnSpc>
            </a:pPr>
            <a:r>
              <a:rPr lang="en-US" sz="13159" b="1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-141010" y="10133283"/>
            <a:ext cx="18907238" cy="307435"/>
          </a:xfrm>
          <a:custGeom>
            <a:avLst/>
            <a:gdLst/>
            <a:ahLst/>
            <a:cxnLst/>
            <a:rect l="l" t="t" r="r" b="b"/>
            <a:pathLst>
              <a:path w="18907238" h="307435">
                <a:moveTo>
                  <a:pt x="0" y="0"/>
                </a:moveTo>
                <a:lnTo>
                  <a:pt x="18907237" y="0"/>
                </a:lnTo>
                <a:lnTo>
                  <a:pt x="18907237" y="307434"/>
                </a:lnTo>
                <a:lnTo>
                  <a:pt x="0" y="3074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42254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309</Words>
  <Application>Microsoft Office PowerPoint</Application>
  <PresentationFormat>Custom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Telegraf Bold</vt:lpstr>
      <vt:lpstr>Calibri</vt:lpstr>
      <vt:lpstr>Arimo Bold</vt:lpstr>
      <vt:lpstr>Telegraf Medium</vt:lpstr>
      <vt:lpstr>Hammersmith One</vt:lpstr>
      <vt:lpstr>Telegraf</vt:lpstr>
      <vt:lpstr>Canva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 Operations.pptx</dc:title>
  <cp:lastModifiedBy>Alisha Oza</cp:lastModifiedBy>
  <cp:revision>2</cp:revision>
  <dcterms:created xsi:type="dcterms:W3CDTF">2006-08-16T00:00:00Z</dcterms:created>
  <dcterms:modified xsi:type="dcterms:W3CDTF">2025-01-20T06:11:28Z</dcterms:modified>
  <dc:identifier>DAGT5iipn-c</dc:identifier>
</cp:coreProperties>
</file>