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766340d5f7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766340d5f7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b421d1c9e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b421d1c9e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766340d5f7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766340d5f7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766340d5f7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766340d5f7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766340d5f7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766340d5f7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766340d5f7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766340d5f7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766340d5f7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766340d5f7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4b421d1c9e_0_9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4b421d1c9e_0_9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766340d5f7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766340d5f7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4b421d1c9e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4b421d1c9e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b421d1c9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b421d1c9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4b421d1c9e_0_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4b421d1c9e_0_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66340d5f7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766340d5f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b421d1c9e_0_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4b421d1c9e_0_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66340d5f7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66340d5f7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66340d5f7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766340d5f7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766340d5f7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766340d5f7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b421d1c9e_0_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b421d1c9e_0_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66340d5f7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766340d5f7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cs.google.com/spreadsheets/d/1kEBwHUrAaRrysL0o5oHDXyiHZLmnj3Wx/edit#gid=57182323" TargetMode="Externa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217852"/>
            <a:ext cx="8222100" cy="1353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600"/>
              <a:t>Assessment of Data Analysis </a:t>
            </a:r>
            <a:endParaRPr sz="3600"/>
          </a:p>
          <a:p>
            <a:pPr indent="0" lvl="0" marL="0" rtl="0" algn="ctr">
              <a:spcBef>
                <a:spcPts val="0"/>
              </a:spcBef>
              <a:spcAft>
                <a:spcPts val="0"/>
              </a:spcAft>
              <a:buSzPts val="990"/>
              <a:buNone/>
            </a:pPr>
            <a:r>
              <a:rPr lang="en" sz="3600"/>
              <a:t>and Problem Solving Skills</a:t>
            </a:r>
            <a:endParaRPr sz="3600"/>
          </a:p>
        </p:txBody>
      </p:sp>
      <p:sp>
        <p:nvSpPr>
          <p:cNvPr id="86" name="Google Shape;86;p13"/>
          <p:cNvSpPr txBox="1"/>
          <p:nvPr>
            <p:ph idx="1" type="subTitle"/>
          </p:nvPr>
        </p:nvSpPr>
        <p:spPr>
          <a:xfrm>
            <a:off x="650888" y="406736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r">
              <a:spcBef>
                <a:spcPts val="0"/>
              </a:spcBef>
              <a:spcAft>
                <a:spcPts val="0"/>
              </a:spcAft>
              <a:buNone/>
            </a:pPr>
            <a:r>
              <a:rPr lang="en"/>
              <a:t>-Alisha Verma</a:t>
            </a:r>
            <a:endParaRPr/>
          </a:p>
        </p:txBody>
      </p:sp>
      <p:sp>
        <p:nvSpPr>
          <p:cNvPr id="87" name="Google Shape;87;p13"/>
          <p:cNvSpPr txBox="1"/>
          <p:nvPr/>
        </p:nvSpPr>
        <p:spPr>
          <a:xfrm>
            <a:off x="2295900" y="2910200"/>
            <a:ext cx="4552200" cy="4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Forbes' Highest Paid Athletes Dataset (1990-2020)</a:t>
            </a:r>
            <a:endParaRPr>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1: Identifying and Analyzing Patterns</a:t>
            </a:r>
            <a:endParaRPr/>
          </a:p>
        </p:txBody>
      </p:sp>
      <p:sp>
        <p:nvSpPr>
          <p:cNvPr id="144" name="Google Shape;144;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500"/>
              <a:t>Without further ado let’s present the analysis report: </a:t>
            </a:r>
            <a:endParaRPr sz="1500"/>
          </a:p>
          <a:p>
            <a:pPr indent="-323850" lvl="0" marL="457200" rtl="0" algn="l">
              <a:lnSpc>
                <a:spcPct val="95000"/>
              </a:lnSpc>
              <a:spcBef>
                <a:spcPts val="1200"/>
              </a:spcBef>
              <a:spcAft>
                <a:spcPts val="0"/>
              </a:spcAft>
              <a:buSzPts val="1500"/>
              <a:buChar char="●"/>
            </a:pPr>
            <a:r>
              <a:rPr lang="en" sz="1500"/>
              <a:t>Firstly understanding source of majority of earnings:</a:t>
            </a:r>
            <a:endParaRPr sz="1500"/>
          </a:p>
          <a:p>
            <a:pPr indent="-323850" lvl="0" marL="457200" rtl="0" algn="l">
              <a:lnSpc>
                <a:spcPct val="95000"/>
              </a:lnSpc>
              <a:spcBef>
                <a:spcPts val="0"/>
              </a:spcBef>
              <a:spcAft>
                <a:spcPts val="0"/>
              </a:spcAft>
              <a:buSzPts val="1500"/>
              <a:buChar char="●"/>
            </a:pPr>
            <a:r>
              <a:rPr lang="en" sz="1500"/>
              <a:t>Country for most players and sports most players are seen in the dataset:</a:t>
            </a:r>
            <a:endParaRPr sz="1500"/>
          </a:p>
        </p:txBody>
      </p:sp>
      <p:pic>
        <p:nvPicPr>
          <p:cNvPr id="145" name="Google Shape;145;p22"/>
          <p:cNvPicPr preferRelativeResize="0"/>
          <p:nvPr/>
        </p:nvPicPr>
        <p:blipFill>
          <a:blip r:embed="rId3">
            <a:alphaModFix/>
          </a:blip>
          <a:stretch>
            <a:fillRect/>
          </a:stretch>
        </p:blipFill>
        <p:spPr>
          <a:xfrm>
            <a:off x="311700" y="2301550"/>
            <a:ext cx="4099451" cy="2472300"/>
          </a:xfrm>
          <a:prstGeom prst="rect">
            <a:avLst/>
          </a:prstGeom>
          <a:noFill/>
          <a:ln cap="flat" cmpd="sng" w="9525">
            <a:solidFill>
              <a:srgbClr val="374151"/>
            </a:solidFill>
            <a:prstDash val="solid"/>
            <a:round/>
            <a:headEnd len="sm" w="sm" type="none"/>
            <a:tailEnd len="sm" w="sm" type="none"/>
          </a:ln>
        </p:spPr>
      </p:pic>
      <p:pic>
        <p:nvPicPr>
          <p:cNvPr id="146" name="Google Shape;146;p22"/>
          <p:cNvPicPr preferRelativeResize="0"/>
          <p:nvPr/>
        </p:nvPicPr>
        <p:blipFill>
          <a:blip r:embed="rId4">
            <a:alphaModFix/>
          </a:blip>
          <a:stretch>
            <a:fillRect/>
          </a:stretch>
        </p:blipFill>
        <p:spPr>
          <a:xfrm>
            <a:off x="4690442" y="2273888"/>
            <a:ext cx="4141859" cy="2527625"/>
          </a:xfrm>
          <a:prstGeom prst="rect">
            <a:avLst/>
          </a:prstGeom>
          <a:noFill/>
          <a:ln cap="flat" cmpd="sng" w="9525">
            <a:solidFill>
              <a:srgbClr val="37415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2" name="Google Shape;152;p23"/>
          <p:cNvSpPr txBox="1"/>
          <p:nvPr>
            <p:ph idx="1" type="body"/>
          </p:nvPr>
        </p:nvSpPr>
        <p:spPr>
          <a:xfrm>
            <a:off x="311700" y="259250"/>
            <a:ext cx="8520600" cy="4309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Plot of earnings of different countries over the years:</a:t>
            </a:r>
            <a:endParaRPr sz="1500"/>
          </a:p>
          <a:p>
            <a:pPr indent="0" lvl="0" marL="457200" rtl="0" algn="l">
              <a:spcBef>
                <a:spcPts val="1200"/>
              </a:spcBef>
              <a:spcAft>
                <a:spcPts val="1200"/>
              </a:spcAft>
              <a:buNone/>
            </a:pPr>
            <a:r>
              <a:rPr lang="en" sz="1500"/>
              <a:t>It’s </a:t>
            </a:r>
            <a:r>
              <a:rPr lang="en" sz="1500"/>
              <a:t>clearly</a:t>
            </a:r>
            <a:r>
              <a:rPr lang="en" sz="1500"/>
              <a:t> evident that top 3 most earning countries are USA, Philippines and Argentina in last 6 years data:</a:t>
            </a:r>
            <a:endParaRPr sz="1500"/>
          </a:p>
        </p:txBody>
      </p:sp>
      <p:pic>
        <p:nvPicPr>
          <p:cNvPr id="153" name="Google Shape;153;p23"/>
          <p:cNvPicPr preferRelativeResize="0"/>
          <p:nvPr/>
        </p:nvPicPr>
        <p:blipFill>
          <a:blip r:embed="rId3">
            <a:alphaModFix/>
          </a:blip>
          <a:stretch>
            <a:fillRect/>
          </a:stretch>
        </p:blipFill>
        <p:spPr>
          <a:xfrm>
            <a:off x="2484775" y="1165675"/>
            <a:ext cx="6347525" cy="3695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9" name="Google Shape;159;p24"/>
          <p:cNvSpPr txBox="1"/>
          <p:nvPr>
            <p:ph idx="1" type="body"/>
          </p:nvPr>
        </p:nvSpPr>
        <p:spPr>
          <a:xfrm>
            <a:off x="311700" y="259250"/>
            <a:ext cx="8520600" cy="4309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Plot of maximum and sum of earnings of different players:</a:t>
            </a:r>
            <a:endParaRPr sz="1500"/>
          </a:p>
          <a:p>
            <a:pPr indent="0" lvl="0" marL="457200" rtl="0" algn="l">
              <a:spcBef>
                <a:spcPts val="1200"/>
              </a:spcBef>
              <a:spcAft>
                <a:spcPts val="1200"/>
              </a:spcAft>
              <a:buNone/>
            </a:pPr>
            <a:r>
              <a:rPr lang="en" sz="1500"/>
              <a:t>It’s e</a:t>
            </a:r>
            <a:r>
              <a:rPr lang="en" sz="1500"/>
              <a:t>vidently seen that top 5 most earning players could be concluded as Floyd Mayweather, Manny Pacquiao, Tiger Woods, Cristiano Ronaldo, and Lionel Messi:</a:t>
            </a:r>
            <a:endParaRPr sz="1500"/>
          </a:p>
        </p:txBody>
      </p:sp>
      <p:pic>
        <p:nvPicPr>
          <p:cNvPr id="160" name="Google Shape;160;p24"/>
          <p:cNvPicPr preferRelativeResize="0"/>
          <p:nvPr/>
        </p:nvPicPr>
        <p:blipFill>
          <a:blip r:embed="rId3">
            <a:alphaModFix/>
          </a:blip>
          <a:stretch>
            <a:fillRect/>
          </a:stretch>
        </p:blipFill>
        <p:spPr>
          <a:xfrm>
            <a:off x="1777025" y="1289900"/>
            <a:ext cx="5589950" cy="3589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6" name="Google Shape;166;p25"/>
          <p:cNvSpPr txBox="1"/>
          <p:nvPr>
            <p:ph idx="1" type="body"/>
          </p:nvPr>
        </p:nvSpPr>
        <p:spPr>
          <a:xfrm>
            <a:off x="311700" y="259250"/>
            <a:ext cx="8520600" cy="4309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Plot of maximum and sum of earnings of different players:</a:t>
            </a:r>
            <a:endParaRPr sz="1500"/>
          </a:p>
          <a:p>
            <a:pPr indent="0" lvl="0" marL="457200" rtl="0" algn="l">
              <a:spcBef>
                <a:spcPts val="1200"/>
              </a:spcBef>
              <a:spcAft>
                <a:spcPts val="1200"/>
              </a:spcAft>
              <a:buNone/>
            </a:pPr>
            <a:r>
              <a:rPr lang="en" sz="1500"/>
              <a:t>It’s evidently seen that top 5 most earning players could be concluded as Floyd Mayweather, Manny Pacquiao, Tiger Woods, Cristiano Ronaldo, and Lionel Messi:</a:t>
            </a:r>
            <a:endParaRPr sz="1500"/>
          </a:p>
        </p:txBody>
      </p:sp>
      <p:pic>
        <p:nvPicPr>
          <p:cNvPr id="167" name="Google Shape;167;p25"/>
          <p:cNvPicPr preferRelativeResize="0"/>
          <p:nvPr/>
        </p:nvPicPr>
        <p:blipFill>
          <a:blip r:embed="rId3">
            <a:alphaModFix/>
          </a:blip>
          <a:stretch>
            <a:fillRect/>
          </a:stretch>
        </p:blipFill>
        <p:spPr>
          <a:xfrm>
            <a:off x="1411400" y="1378522"/>
            <a:ext cx="6321176" cy="3507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3" name="Google Shape;173;p26"/>
          <p:cNvSpPr txBox="1"/>
          <p:nvPr>
            <p:ph idx="1" type="body"/>
          </p:nvPr>
        </p:nvSpPr>
        <p:spPr>
          <a:xfrm>
            <a:off x="311700" y="259250"/>
            <a:ext cx="8520600" cy="4309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Plot of maximum, sum and average of earnings of different countries in different sports:</a:t>
            </a:r>
            <a:endParaRPr sz="1500"/>
          </a:p>
          <a:p>
            <a:pPr indent="0" lvl="0" marL="457200" rtl="0" algn="l">
              <a:spcBef>
                <a:spcPts val="1200"/>
              </a:spcBef>
              <a:spcAft>
                <a:spcPts val="1200"/>
              </a:spcAft>
              <a:buNone/>
            </a:pPr>
            <a:r>
              <a:rPr lang="en" sz="1500"/>
              <a:t>~ It can be comprehensibly seen that top 5 most earning countries could be concluded as USA, Argentina, Portugal, Germany and  Switzerland, as these </a:t>
            </a:r>
            <a:r>
              <a:rPr lang="en" sz="1500"/>
              <a:t>countries</a:t>
            </a:r>
            <a:r>
              <a:rPr lang="en" sz="1500"/>
              <a:t> are common among the top few in all the graphs presented.</a:t>
            </a:r>
            <a:br>
              <a:rPr lang="en" sz="1500"/>
            </a:br>
            <a:r>
              <a:rPr lang="en" sz="1500"/>
              <a:t>~ The most entertained sports can be </a:t>
            </a:r>
            <a:r>
              <a:rPr lang="en" sz="1500"/>
              <a:t>observed</a:t>
            </a:r>
            <a:r>
              <a:rPr lang="en" sz="1500"/>
              <a:t> as Basketball, Boxing, Golf, Tennis, Soccer and Auto Racing, </a:t>
            </a:r>
            <a:r>
              <a:rPr lang="en" sz="1500"/>
              <a:t>since these sports can be seen to be either giving highest earnings for a player or highest sum in a particular sport.</a:t>
            </a:r>
            <a:endParaRPr sz="1500"/>
          </a:p>
        </p:txBody>
      </p:sp>
      <p:pic>
        <p:nvPicPr>
          <p:cNvPr id="174" name="Google Shape;174;p26"/>
          <p:cNvPicPr preferRelativeResize="0"/>
          <p:nvPr/>
        </p:nvPicPr>
        <p:blipFill rotWithShape="1">
          <a:blip r:embed="rId3">
            <a:alphaModFix/>
          </a:blip>
          <a:srcRect b="-2061" l="0" r="0" t="0"/>
          <a:stretch/>
        </p:blipFill>
        <p:spPr>
          <a:xfrm>
            <a:off x="0" y="2407327"/>
            <a:ext cx="4474351" cy="2467722"/>
          </a:xfrm>
          <a:prstGeom prst="rect">
            <a:avLst/>
          </a:prstGeom>
          <a:noFill/>
          <a:ln>
            <a:noFill/>
          </a:ln>
        </p:spPr>
      </p:pic>
      <p:pic>
        <p:nvPicPr>
          <p:cNvPr id="175" name="Google Shape;175;p26"/>
          <p:cNvPicPr preferRelativeResize="0"/>
          <p:nvPr/>
        </p:nvPicPr>
        <p:blipFill rotWithShape="1">
          <a:blip r:embed="rId4">
            <a:alphaModFix/>
          </a:blip>
          <a:srcRect b="0" l="0" r="0" t="0"/>
          <a:stretch/>
        </p:blipFill>
        <p:spPr>
          <a:xfrm>
            <a:off x="4473195" y="2407325"/>
            <a:ext cx="4650879" cy="24677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1" name="Google Shape;181;p27"/>
          <p:cNvSpPr txBox="1"/>
          <p:nvPr>
            <p:ph idx="1" type="body"/>
          </p:nvPr>
        </p:nvSpPr>
        <p:spPr>
          <a:xfrm>
            <a:off x="311700" y="259250"/>
            <a:ext cx="8520600" cy="4309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Plot of maximum, sum and average of earnings of different countries in different sports:</a:t>
            </a:r>
            <a:endParaRPr sz="1500"/>
          </a:p>
          <a:p>
            <a:pPr indent="0" lvl="0" marL="457200" rtl="0" algn="l">
              <a:spcBef>
                <a:spcPts val="1200"/>
              </a:spcBef>
              <a:spcAft>
                <a:spcPts val="1200"/>
              </a:spcAft>
              <a:buNone/>
            </a:pPr>
            <a:r>
              <a:rPr lang="en" sz="1500"/>
              <a:t>~ It can be </a:t>
            </a:r>
            <a:r>
              <a:rPr lang="en" sz="1500"/>
              <a:t>comprehensibly seen</a:t>
            </a:r>
            <a:r>
              <a:rPr lang="en" sz="1500"/>
              <a:t> that top 5 most earning countries could be concluded as USA, Argentina, Portugal, Germany and  Switzerland, </a:t>
            </a:r>
            <a:r>
              <a:rPr lang="en" sz="1500"/>
              <a:t>as these countries are common among the top few in all the graphs presented.</a:t>
            </a:r>
            <a:br>
              <a:rPr lang="en" sz="1500"/>
            </a:br>
            <a:r>
              <a:rPr lang="en" sz="1500"/>
              <a:t>~ The most entertained sports can be observed as Basketball, Boxing, Golf, Tennis, Soccer and Auto Racing, since these sports can be seen to be either giving highest earnings for a player or highest sum in a </a:t>
            </a:r>
            <a:r>
              <a:rPr lang="en" sz="1500"/>
              <a:t>particular</a:t>
            </a:r>
            <a:r>
              <a:rPr lang="en" sz="1500"/>
              <a:t> sport.</a:t>
            </a:r>
            <a:endParaRPr sz="1500"/>
          </a:p>
        </p:txBody>
      </p:sp>
      <p:pic>
        <p:nvPicPr>
          <p:cNvPr id="182" name="Google Shape;182;p27"/>
          <p:cNvPicPr preferRelativeResize="0"/>
          <p:nvPr/>
        </p:nvPicPr>
        <p:blipFill>
          <a:blip r:embed="rId3">
            <a:alphaModFix/>
          </a:blip>
          <a:stretch>
            <a:fillRect/>
          </a:stretch>
        </p:blipFill>
        <p:spPr>
          <a:xfrm>
            <a:off x="42250" y="2353425"/>
            <a:ext cx="4445400" cy="2539575"/>
          </a:xfrm>
          <a:prstGeom prst="rect">
            <a:avLst/>
          </a:prstGeom>
          <a:noFill/>
          <a:ln>
            <a:noFill/>
          </a:ln>
        </p:spPr>
      </p:pic>
      <p:pic>
        <p:nvPicPr>
          <p:cNvPr id="183" name="Google Shape;183;p27"/>
          <p:cNvPicPr preferRelativeResize="0"/>
          <p:nvPr/>
        </p:nvPicPr>
        <p:blipFill>
          <a:blip r:embed="rId4">
            <a:alphaModFix/>
          </a:blip>
          <a:stretch>
            <a:fillRect/>
          </a:stretch>
        </p:blipFill>
        <p:spPr>
          <a:xfrm>
            <a:off x="4650212" y="2353425"/>
            <a:ext cx="4493787" cy="25395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9" name="Google Shape;189;p28"/>
          <p:cNvSpPr txBox="1"/>
          <p:nvPr>
            <p:ph idx="1" type="body"/>
          </p:nvPr>
        </p:nvSpPr>
        <p:spPr>
          <a:xfrm>
            <a:off x="311700" y="259250"/>
            <a:ext cx="8520600" cy="4309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Plot of maximum and sum of earnings over the years:</a:t>
            </a:r>
            <a:endParaRPr sz="1500"/>
          </a:p>
          <a:p>
            <a:pPr indent="0" lvl="0" marL="457200" rtl="0" algn="l">
              <a:spcBef>
                <a:spcPts val="1200"/>
              </a:spcBef>
              <a:spcAft>
                <a:spcPts val="1200"/>
              </a:spcAft>
              <a:buNone/>
            </a:pPr>
            <a:r>
              <a:rPr lang="en" sz="1500"/>
              <a:t>~P</a:t>
            </a:r>
            <a:r>
              <a:rPr lang="en" sz="1500"/>
              <a:t>lainly, it can be seen</a:t>
            </a:r>
            <a:r>
              <a:rPr lang="en" sz="1500"/>
              <a:t> that earnings made, have </a:t>
            </a:r>
            <a:r>
              <a:rPr lang="en" sz="1500"/>
              <a:t>continuously</a:t>
            </a:r>
            <a:r>
              <a:rPr lang="en" sz="1500"/>
              <a:t> </a:t>
            </a:r>
            <a:r>
              <a:rPr lang="en" sz="1500"/>
              <a:t>increased</a:t>
            </a:r>
            <a:r>
              <a:rPr lang="en" sz="1500"/>
              <a:t> over the years and this </a:t>
            </a:r>
            <a:r>
              <a:rPr lang="en" sz="1500"/>
              <a:t>trend</a:t>
            </a:r>
            <a:r>
              <a:rPr lang="en" sz="1500"/>
              <a:t> is common in max, average and sum of earnings</a:t>
            </a:r>
            <a:br>
              <a:rPr lang="en" sz="1500"/>
            </a:br>
            <a:r>
              <a:rPr lang="en" sz="1500"/>
              <a:t>~Although for one year the data was missing, as seen, and in year 2015 and 2018 there have been sharp peaks in terms of money earned, which from other graphs can be said to be contributed by  mainly sports like boxing and soccer respectively;</a:t>
            </a:r>
            <a:endParaRPr sz="1500"/>
          </a:p>
        </p:txBody>
      </p:sp>
      <p:pic>
        <p:nvPicPr>
          <p:cNvPr id="190" name="Google Shape;190;p28"/>
          <p:cNvPicPr preferRelativeResize="0"/>
          <p:nvPr/>
        </p:nvPicPr>
        <p:blipFill>
          <a:blip r:embed="rId3">
            <a:alphaModFix/>
          </a:blip>
          <a:stretch>
            <a:fillRect/>
          </a:stretch>
        </p:blipFill>
        <p:spPr>
          <a:xfrm>
            <a:off x="0" y="2166200"/>
            <a:ext cx="4598483" cy="2570424"/>
          </a:xfrm>
          <a:prstGeom prst="rect">
            <a:avLst/>
          </a:prstGeom>
          <a:noFill/>
          <a:ln>
            <a:noFill/>
          </a:ln>
        </p:spPr>
      </p:pic>
      <p:pic>
        <p:nvPicPr>
          <p:cNvPr id="191" name="Google Shape;191;p28"/>
          <p:cNvPicPr preferRelativeResize="0"/>
          <p:nvPr/>
        </p:nvPicPr>
        <p:blipFill>
          <a:blip r:embed="rId4">
            <a:alphaModFix/>
          </a:blip>
          <a:stretch>
            <a:fillRect/>
          </a:stretch>
        </p:blipFill>
        <p:spPr>
          <a:xfrm>
            <a:off x="4663245" y="2189913"/>
            <a:ext cx="4480749" cy="2522999"/>
          </a:xfrm>
          <a:prstGeom prst="rect">
            <a:avLst/>
          </a:prstGeom>
          <a:noFill/>
          <a:ln cap="flat" cmpd="sng" w="9525">
            <a:solidFill>
              <a:srgbClr val="F7F7F8"/>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2: Identifyi</a:t>
            </a:r>
            <a:r>
              <a:rPr lang="en"/>
              <a:t>ng top athletic categories</a:t>
            </a:r>
            <a:endParaRPr/>
          </a:p>
        </p:txBody>
      </p:sp>
      <p:sp>
        <p:nvSpPr>
          <p:cNvPr id="197" name="Google Shape;197;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23850" lvl="0" marL="457200" rtl="0" algn="l">
              <a:lnSpc>
                <a:spcPct val="95000"/>
              </a:lnSpc>
              <a:spcBef>
                <a:spcPts val="0"/>
              </a:spcBef>
              <a:spcAft>
                <a:spcPts val="0"/>
              </a:spcAft>
              <a:buSzPts val="1500"/>
              <a:buChar char="●"/>
            </a:pPr>
            <a:r>
              <a:rPr lang="en" sz="1500"/>
              <a:t>Since our entire data analysis was </a:t>
            </a:r>
            <a:br>
              <a:rPr lang="en" sz="1500"/>
            </a:br>
            <a:r>
              <a:rPr lang="en" sz="1500"/>
              <a:t>done in Task 1, thus understanding</a:t>
            </a:r>
            <a:br>
              <a:rPr lang="en" sz="1500"/>
            </a:br>
            <a:r>
              <a:rPr lang="en" sz="1500"/>
              <a:t>and identifying atleast top 5 </a:t>
            </a:r>
            <a:br>
              <a:rPr lang="en" sz="1500"/>
            </a:br>
            <a:r>
              <a:rPr lang="en" sz="1500"/>
              <a:t>athletic categories in which the </a:t>
            </a:r>
            <a:br>
              <a:rPr lang="en" sz="1500"/>
            </a:br>
            <a:r>
              <a:rPr lang="en" sz="1500"/>
              <a:t>athletes are paid the highest </a:t>
            </a:r>
            <a:br>
              <a:rPr lang="en" sz="1500"/>
            </a:br>
            <a:r>
              <a:rPr lang="en" sz="1500"/>
              <a:t>shouldn’t take any time at all. </a:t>
            </a:r>
            <a:br>
              <a:rPr lang="en" sz="1500"/>
            </a:br>
            <a:endParaRPr sz="1500"/>
          </a:p>
          <a:p>
            <a:pPr indent="-323850" lvl="0" marL="457200" rtl="0" algn="l">
              <a:lnSpc>
                <a:spcPct val="95000"/>
              </a:lnSpc>
              <a:spcBef>
                <a:spcPts val="0"/>
              </a:spcBef>
              <a:spcAft>
                <a:spcPts val="0"/>
              </a:spcAft>
              <a:buSzPts val="1500"/>
              <a:buChar char="●"/>
            </a:pPr>
            <a:r>
              <a:rPr lang="en" sz="1500"/>
              <a:t>Let’s take the raw data from </a:t>
            </a:r>
            <a:br>
              <a:rPr lang="en" sz="1500"/>
            </a:br>
            <a:r>
              <a:rPr lang="en" sz="1500"/>
              <a:t>tabulated dataset; top 20 highest </a:t>
            </a:r>
            <a:br>
              <a:rPr lang="en" sz="1500"/>
            </a:br>
            <a:r>
              <a:rPr lang="en" sz="1500"/>
              <a:t>earning per year/player: </a:t>
            </a:r>
            <a:br>
              <a:rPr lang="en" sz="1500"/>
            </a:br>
            <a:endParaRPr sz="1500"/>
          </a:p>
          <a:p>
            <a:pPr indent="-323850" lvl="0" marL="457200" rtl="0" algn="l">
              <a:lnSpc>
                <a:spcPct val="95000"/>
              </a:lnSpc>
              <a:spcBef>
                <a:spcPts val="0"/>
              </a:spcBef>
              <a:spcAft>
                <a:spcPts val="0"/>
              </a:spcAft>
              <a:buSzPts val="1500"/>
              <a:buChar char="●"/>
            </a:pPr>
            <a:r>
              <a:rPr lang="en" sz="1500"/>
              <a:t>If we observe, these all players are </a:t>
            </a:r>
            <a:br>
              <a:rPr lang="en" sz="1500"/>
            </a:br>
            <a:r>
              <a:rPr lang="en" sz="1500"/>
              <a:t>at the top, mostly ranked 1/2/3, </a:t>
            </a:r>
            <a:br>
              <a:rPr lang="en" sz="1500"/>
            </a:br>
            <a:r>
              <a:rPr lang="en" sz="1500"/>
              <a:t>and</a:t>
            </a:r>
            <a:r>
              <a:rPr lang="en" sz="1500"/>
              <a:t> having a very high earning.</a:t>
            </a:r>
            <a:endParaRPr sz="1500"/>
          </a:p>
        </p:txBody>
      </p:sp>
      <p:pic>
        <p:nvPicPr>
          <p:cNvPr id="198" name="Google Shape;198;p29"/>
          <p:cNvPicPr preferRelativeResize="0"/>
          <p:nvPr/>
        </p:nvPicPr>
        <p:blipFill>
          <a:blip r:embed="rId3">
            <a:alphaModFix/>
          </a:blip>
          <a:stretch>
            <a:fillRect/>
          </a:stretch>
        </p:blipFill>
        <p:spPr>
          <a:xfrm>
            <a:off x="3901225" y="1155925"/>
            <a:ext cx="5126565" cy="3640301"/>
          </a:xfrm>
          <a:prstGeom prst="rect">
            <a:avLst/>
          </a:prstGeom>
          <a:noFill/>
          <a:ln cap="flat" cmpd="sng" w="9525">
            <a:solidFill>
              <a:srgbClr val="F7F7F8"/>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idx="1" type="body"/>
          </p:nvPr>
        </p:nvSpPr>
        <p:spPr>
          <a:xfrm>
            <a:off x="311700" y="470475"/>
            <a:ext cx="8520600" cy="4414800"/>
          </a:xfrm>
          <a:prstGeom prst="rect">
            <a:avLst/>
          </a:prstGeom>
        </p:spPr>
        <p:txBody>
          <a:bodyPr anchorCtr="0" anchor="t" bIns="91425" lIns="91425" spcFirstLastPara="1" rIns="91425" wrap="square" tIns="91425">
            <a:normAutofit/>
          </a:bodyPr>
          <a:lstStyle/>
          <a:p>
            <a:pPr indent="-323850" lvl="0" marL="457200" rtl="0" algn="l">
              <a:lnSpc>
                <a:spcPct val="95000"/>
              </a:lnSpc>
              <a:spcBef>
                <a:spcPts val="0"/>
              </a:spcBef>
              <a:spcAft>
                <a:spcPts val="0"/>
              </a:spcAft>
              <a:buSzPts val="1500"/>
              <a:buChar char="●"/>
            </a:pPr>
            <a:r>
              <a:rPr lang="en" sz="1500"/>
              <a:t>As is apparently visible whichever categories/names/sports/year were deduced from data analysis, most of them fit in the most earning category just about right, to summarize: </a:t>
            </a:r>
            <a:br>
              <a:rPr lang="en" sz="1500"/>
            </a:br>
            <a:endParaRPr sz="1500"/>
          </a:p>
          <a:p>
            <a:pPr indent="-323850" lvl="0" marL="457200" rtl="0" algn="l">
              <a:lnSpc>
                <a:spcPct val="95000"/>
              </a:lnSpc>
              <a:spcBef>
                <a:spcPts val="0"/>
              </a:spcBef>
              <a:spcAft>
                <a:spcPts val="0"/>
              </a:spcAft>
              <a:buSzPts val="1500"/>
              <a:buChar char="●"/>
            </a:pPr>
            <a:r>
              <a:rPr lang="en" sz="1500"/>
              <a:t>Players: </a:t>
            </a:r>
            <a:r>
              <a:rPr lang="en" sz="1500"/>
              <a:t>Floyd Mayweather, Manny </a:t>
            </a:r>
            <a:br>
              <a:rPr lang="en" sz="1500"/>
            </a:br>
            <a:r>
              <a:rPr lang="en" sz="1500"/>
              <a:t>Pacquiao, Tiger Woods, Cristiano </a:t>
            </a:r>
            <a:br>
              <a:rPr lang="en" sz="1500"/>
            </a:br>
            <a:r>
              <a:rPr lang="en" sz="1500"/>
              <a:t>Ronaldo, and Lionel Messi.</a:t>
            </a:r>
            <a:br>
              <a:rPr lang="en" sz="1500"/>
            </a:br>
            <a:endParaRPr sz="1500"/>
          </a:p>
          <a:p>
            <a:pPr indent="-323850" lvl="0" marL="457200" rtl="0" algn="l">
              <a:lnSpc>
                <a:spcPct val="95000"/>
              </a:lnSpc>
              <a:spcBef>
                <a:spcPts val="0"/>
              </a:spcBef>
              <a:spcAft>
                <a:spcPts val="0"/>
              </a:spcAft>
              <a:buSzPts val="1500"/>
              <a:buChar char="●"/>
            </a:pPr>
            <a:r>
              <a:rPr lang="en" sz="1500"/>
              <a:t>Nationality: U.S.A., Argentina, </a:t>
            </a:r>
            <a:br>
              <a:rPr lang="en" sz="1500"/>
            </a:br>
            <a:r>
              <a:rPr lang="en" sz="1500"/>
              <a:t>Portugal, Switzerland and</a:t>
            </a:r>
            <a:br>
              <a:rPr lang="en" sz="1500"/>
            </a:br>
            <a:r>
              <a:rPr lang="en" sz="1500"/>
              <a:t>Germany.</a:t>
            </a:r>
            <a:br>
              <a:rPr lang="en" sz="1500"/>
            </a:br>
            <a:endParaRPr sz="1500"/>
          </a:p>
          <a:p>
            <a:pPr indent="-323850" lvl="0" marL="457200" rtl="0" algn="l">
              <a:lnSpc>
                <a:spcPct val="95000"/>
              </a:lnSpc>
              <a:spcBef>
                <a:spcPts val="0"/>
              </a:spcBef>
              <a:spcAft>
                <a:spcPts val="0"/>
              </a:spcAft>
              <a:buSzPts val="1500"/>
              <a:buChar char="●"/>
            </a:pPr>
            <a:r>
              <a:rPr lang="en" sz="1500"/>
              <a:t>Athletic categories: Basketball, </a:t>
            </a:r>
            <a:br>
              <a:rPr lang="en" sz="1500"/>
            </a:br>
            <a:r>
              <a:rPr lang="en" sz="1500"/>
              <a:t>Boxing, Golf, Tennis, Soccer and </a:t>
            </a:r>
            <a:br>
              <a:rPr lang="en" sz="1500"/>
            </a:br>
            <a:r>
              <a:rPr lang="en" sz="1500"/>
              <a:t>Racing.</a:t>
            </a:r>
            <a:br>
              <a:rPr lang="en" sz="1500"/>
            </a:br>
            <a:endParaRPr sz="1500"/>
          </a:p>
          <a:p>
            <a:pPr indent="-323850" lvl="0" marL="457200" rtl="0" algn="l">
              <a:lnSpc>
                <a:spcPct val="95000"/>
              </a:lnSpc>
              <a:spcBef>
                <a:spcPts val="0"/>
              </a:spcBef>
              <a:spcAft>
                <a:spcPts val="0"/>
              </a:spcAft>
              <a:buSzPts val="1500"/>
              <a:buChar char="●"/>
            </a:pPr>
            <a:r>
              <a:rPr lang="en" sz="1500"/>
              <a:t>Duration: 2015 to 2020 </a:t>
            </a:r>
            <a:br>
              <a:rPr lang="en" sz="1500"/>
            </a:br>
            <a:r>
              <a:rPr lang="en" sz="1500"/>
              <a:t>                (last 5-6 years). </a:t>
            </a:r>
            <a:br>
              <a:rPr lang="en" sz="1500"/>
            </a:br>
            <a:br>
              <a:rPr lang="en" sz="1500"/>
            </a:br>
            <a:endParaRPr sz="1500"/>
          </a:p>
        </p:txBody>
      </p:sp>
      <p:pic>
        <p:nvPicPr>
          <p:cNvPr id="204" name="Google Shape;204;p30"/>
          <p:cNvPicPr preferRelativeResize="0"/>
          <p:nvPr/>
        </p:nvPicPr>
        <p:blipFill>
          <a:blip r:embed="rId3">
            <a:alphaModFix/>
          </a:blip>
          <a:stretch>
            <a:fillRect/>
          </a:stretch>
        </p:blipFill>
        <p:spPr>
          <a:xfrm>
            <a:off x="3901225" y="1155925"/>
            <a:ext cx="5126565" cy="3640301"/>
          </a:xfrm>
          <a:prstGeom prst="rect">
            <a:avLst/>
          </a:prstGeom>
          <a:noFill/>
          <a:ln cap="flat" cmpd="sng" w="9525">
            <a:solidFill>
              <a:srgbClr val="F7F7F8"/>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and Submission</a:t>
            </a:r>
            <a:endParaRPr/>
          </a:p>
        </p:txBody>
      </p:sp>
      <p:sp>
        <p:nvSpPr>
          <p:cNvPr id="210" name="Google Shape;210;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In conclusion, the analysis of the Forbes' highest paid athletes dataset spanning from 1990 to 2020 reveals the trends, patterns and the top 5 athletic categories that have consistently yielded the highest average earnings for athletes. These categories represent a diverse range of sports, showcasing the financial success attained by athletes in these disciplines over the past three decades.</a:t>
            </a:r>
            <a:endParaRPr sz="1500"/>
          </a:p>
          <a:p>
            <a:pPr indent="-323850" lvl="0" marL="457200" rtl="0" algn="l">
              <a:spcBef>
                <a:spcPts val="0"/>
              </a:spcBef>
              <a:spcAft>
                <a:spcPts val="0"/>
              </a:spcAft>
              <a:buSzPts val="1500"/>
              <a:buChar char="●"/>
            </a:pPr>
            <a:r>
              <a:rPr lang="en" sz="1500"/>
              <a:t>Regarding Task 1, the data visualizations presented showcase various observable patterns and trends. In Task 2, the analysis determined the top 5 athletic categories to be basketball, boxing, golf, tennis, and soccer.</a:t>
            </a:r>
            <a:br>
              <a:rPr lang="en" sz="1500"/>
            </a:br>
            <a:endParaRPr sz="1500"/>
          </a:p>
        </p:txBody>
      </p:sp>
      <p:pic>
        <p:nvPicPr>
          <p:cNvPr id="211" name="Google Shape;211;p31"/>
          <p:cNvPicPr preferRelativeResize="0"/>
          <p:nvPr/>
        </p:nvPicPr>
        <p:blipFill>
          <a:blip r:embed="rId3">
            <a:alphaModFix/>
          </a:blip>
          <a:stretch>
            <a:fillRect/>
          </a:stretch>
        </p:blipFill>
        <p:spPr>
          <a:xfrm>
            <a:off x="5221692" y="410002"/>
            <a:ext cx="605268" cy="607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presentation showcases the results of data analysis and problem-solving using the Forbes' highest paid athletes dataset. </a:t>
            </a:r>
            <a:endParaRPr/>
          </a:p>
          <a:p>
            <a:pPr indent="-342900" lvl="0" marL="457200" rtl="0" algn="l">
              <a:spcBef>
                <a:spcPts val="0"/>
              </a:spcBef>
              <a:spcAft>
                <a:spcPts val="0"/>
              </a:spcAft>
              <a:buSzPts val="1800"/>
              <a:buChar char="●"/>
            </a:pPr>
            <a:r>
              <a:rPr lang="en"/>
              <a:t>Plotting various graphs to analyze and catch patterns using Power BI.</a:t>
            </a:r>
            <a:endParaRPr/>
          </a:p>
          <a:p>
            <a:pPr indent="-342900" lvl="0" marL="457200" rtl="0" algn="l">
              <a:spcBef>
                <a:spcPts val="0"/>
              </a:spcBef>
              <a:spcAft>
                <a:spcPts val="0"/>
              </a:spcAft>
              <a:buSzPts val="1800"/>
              <a:buChar char="●"/>
            </a:pPr>
            <a:r>
              <a:rPr lang="en"/>
              <a:t>Laying forth the findings from Task 1 and Task 2, highlighting unique patterns and top-paying athletic categories.</a:t>
            </a:r>
            <a:endParaRPr/>
          </a:p>
          <a:p>
            <a:pPr indent="0" lvl="0" marL="0" rtl="0" algn="l">
              <a:spcBef>
                <a:spcPts val="1200"/>
              </a:spcBef>
              <a:spcAft>
                <a:spcPts val="1200"/>
              </a:spcAft>
              <a:buNone/>
            </a:pPr>
            <a:r>
              <a:t/>
            </a:r>
            <a:endParaRPr/>
          </a:p>
        </p:txBody>
      </p:sp>
      <p:pic>
        <p:nvPicPr>
          <p:cNvPr id="94" name="Google Shape;94;p14"/>
          <p:cNvPicPr preferRelativeResize="0"/>
          <p:nvPr/>
        </p:nvPicPr>
        <p:blipFill>
          <a:blip r:embed="rId3">
            <a:alphaModFix/>
          </a:blip>
          <a:stretch>
            <a:fillRect/>
          </a:stretch>
        </p:blipFill>
        <p:spPr>
          <a:xfrm>
            <a:off x="311697" y="3712875"/>
            <a:ext cx="1946326" cy="1176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455100" y="1451700"/>
            <a:ext cx="8233800" cy="2240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800"/>
              <a:t>THANK YOU!</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100" name="Google Shape;100;p15"/>
          <p:cNvSpPr txBox="1"/>
          <p:nvPr>
            <p:ph idx="1" type="body"/>
          </p:nvPr>
        </p:nvSpPr>
        <p:spPr>
          <a:xfrm>
            <a:off x="311700" y="1167525"/>
            <a:ext cx="8520600" cy="37647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rgbClr val="374151"/>
              </a:buClr>
              <a:buSzPts val="1800"/>
              <a:buChar char="●"/>
            </a:pPr>
            <a:r>
              <a:rPr lang="en">
                <a:solidFill>
                  <a:srgbClr val="374151"/>
                </a:solidFill>
              </a:rPr>
              <a:t>Any sports enthusiast</a:t>
            </a:r>
            <a:r>
              <a:rPr lang="en">
                <a:solidFill>
                  <a:srgbClr val="374151"/>
                </a:solidFill>
              </a:rPr>
              <a:t> knows that analyzing data is a big part of the experience. Be it cricket or car racing. But data analysis in sports is now taking teams far beyond old-school sabermetrics and game performance. </a:t>
            </a:r>
            <a:endParaRPr>
              <a:solidFill>
                <a:srgbClr val="374151"/>
              </a:solidFill>
            </a:endParaRPr>
          </a:p>
          <a:p>
            <a:pPr indent="-342900" lvl="0" marL="457200" rtl="0" algn="l">
              <a:lnSpc>
                <a:spcPct val="100000"/>
              </a:lnSpc>
              <a:spcBef>
                <a:spcPts val="0"/>
              </a:spcBef>
              <a:spcAft>
                <a:spcPts val="0"/>
              </a:spcAft>
              <a:buClr>
                <a:srgbClr val="374151"/>
              </a:buClr>
              <a:buSzPts val="1800"/>
              <a:buChar char="●"/>
            </a:pPr>
            <a:r>
              <a:rPr lang="en">
                <a:solidFill>
                  <a:srgbClr val="374151"/>
                </a:solidFill>
              </a:rPr>
              <a:t>So how exactly does data analysis help? </a:t>
            </a:r>
            <a:endParaRPr>
              <a:solidFill>
                <a:srgbClr val="374151"/>
              </a:solidFill>
            </a:endParaRPr>
          </a:p>
          <a:p>
            <a:pPr indent="-342900" lvl="0" marL="457200" rtl="0" algn="l">
              <a:lnSpc>
                <a:spcPct val="100000"/>
              </a:lnSpc>
              <a:spcBef>
                <a:spcPts val="0"/>
              </a:spcBef>
              <a:spcAft>
                <a:spcPts val="0"/>
              </a:spcAft>
              <a:buClr>
                <a:srgbClr val="374151"/>
              </a:buClr>
              <a:buSzPts val="1800"/>
              <a:buChar char="●"/>
            </a:pPr>
            <a:r>
              <a:rPr lang="en">
                <a:solidFill>
                  <a:srgbClr val="374151"/>
                </a:solidFill>
              </a:rPr>
              <a:t>Sports is just another field into which we can incorporate our analytical and logical abilites to analyse data and predict interesting results.</a:t>
            </a:r>
            <a:endParaRPr/>
          </a:p>
          <a:p>
            <a:pPr indent="-342900" lvl="0" marL="457200" rtl="0" algn="l">
              <a:lnSpc>
                <a:spcPct val="100000"/>
              </a:lnSpc>
              <a:spcBef>
                <a:spcPts val="0"/>
              </a:spcBef>
              <a:spcAft>
                <a:spcPts val="0"/>
              </a:spcAft>
              <a:buClr>
                <a:srgbClr val="374151"/>
              </a:buClr>
              <a:buSzPts val="1800"/>
              <a:buChar char="●"/>
            </a:pPr>
            <a:r>
              <a:rPr lang="en"/>
              <a:t>Data analytics seeks to assist decision-makers in sporting teams make better decisions directed toward increased growth and profitability.</a:t>
            </a:r>
            <a:endParaRPr/>
          </a:p>
          <a:p>
            <a:pPr indent="-342900" lvl="0" marL="457200" rtl="0" algn="l">
              <a:lnSpc>
                <a:spcPct val="100000"/>
              </a:lnSpc>
              <a:spcBef>
                <a:spcPts val="0"/>
              </a:spcBef>
              <a:spcAft>
                <a:spcPts val="0"/>
              </a:spcAft>
              <a:buClr>
                <a:srgbClr val="374151"/>
              </a:buClr>
              <a:buSzPts val="1800"/>
              <a:buChar char="●"/>
            </a:pPr>
            <a:r>
              <a:rPr lang="en"/>
              <a:t>Analysts may also help teams to get valuable information from the data and practise them to enhance the performance of the team. </a:t>
            </a:r>
            <a:br>
              <a:rPr lang="en"/>
            </a:br>
            <a:endParaRPr>
              <a:solidFill>
                <a:srgbClr val="374151"/>
              </a:solidFill>
            </a:endParaRPr>
          </a:p>
          <a:p>
            <a:pPr indent="0" lvl="0" marL="0" rtl="0" algn="l">
              <a:spcBef>
                <a:spcPts val="0"/>
              </a:spcBef>
              <a:spcAft>
                <a:spcPts val="1200"/>
              </a:spcAft>
              <a:buNone/>
            </a:pPr>
            <a:r>
              <a:t/>
            </a:r>
            <a:endParaRPr>
              <a:solidFill>
                <a:srgbClr val="37415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a:t>
            </a:r>
            <a:endParaRPr/>
          </a:p>
        </p:txBody>
      </p:sp>
      <p:sp>
        <p:nvSpPr>
          <p:cNvPr id="106" name="Google Shape;106;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23850" lvl="0" marL="457200" rtl="0" algn="l">
              <a:lnSpc>
                <a:spcPct val="105000"/>
              </a:lnSpc>
              <a:spcBef>
                <a:spcPts val="0"/>
              </a:spcBef>
              <a:spcAft>
                <a:spcPts val="0"/>
              </a:spcAft>
              <a:buSzPts val="1500"/>
              <a:buChar char="●"/>
            </a:pPr>
            <a:r>
              <a:rPr lang="en" sz="1500"/>
              <a:t>What do we mean by Data Visualization and how does it help us?</a:t>
            </a:r>
            <a:endParaRPr sz="1500"/>
          </a:p>
          <a:p>
            <a:pPr indent="-323850" lvl="0" marL="457200" rtl="0" algn="l">
              <a:lnSpc>
                <a:spcPct val="105000"/>
              </a:lnSpc>
              <a:spcBef>
                <a:spcPts val="0"/>
              </a:spcBef>
              <a:spcAft>
                <a:spcPts val="0"/>
              </a:spcAft>
              <a:buSzPts val="1500"/>
              <a:buChar char="●"/>
            </a:pPr>
            <a:r>
              <a:rPr lang="en" sz="1500"/>
              <a:t>Data visualization is the graphical representation of information and data in a graphical format(Example: charts, graphs, and maps). Data visualization tools provide an accessible way to see, understand and analyse trends, patterns in data, and outliers. Data visualization tools and technologies are essential to analyzing massive amounts of information and making data-driven decisions. General types of data visualization are Charts, Tables, Graphs, Maps.</a:t>
            </a:r>
            <a:endParaRPr sz="1500"/>
          </a:p>
          <a:p>
            <a:pPr indent="-323850" lvl="0" marL="457200" rtl="0" algn="l">
              <a:lnSpc>
                <a:spcPct val="105000"/>
              </a:lnSpc>
              <a:spcBef>
                <a:spcPts val="0"/>
              </a:spcBef>
              <a:spcAft>
                <a:spcPts val="0"/>
              </a:spcAft>
              <a:buSzPts val="1500"/>
              <a:buChar char="●"/>
            </a:pPr>
            <a:r>
              <a:rPr lang="en" sz="1500"/>
              <a:t>The most important thing that data visualization does is discover the trends in data. It is definitely faster to gather some insights from the data using data visualization rather than just studying a chart.</a:t>
            </a:r>
            <a:endParaRPr sz="1500"/>
          </a:p>
          <a:p>
            <a:pPr indent="-323850" lvl="0" marL="457200" rtl="0" algn="l">
              <a:lnSpc>
                <a:spcPct val="105000"/>
              </a:lnSpc>
              <a:spcBef>
                <a:spcPts val="0"/>
              </a:spcBef>
              <a:spcAft>
                <a:spcPts val="0"/>
              </a:spcAft>
              <a:buSzPts val="1500"/>
              <a:buChar char="●"/>
            </a:pPr>
            <a:r>
              <a:rPr lang="en" sz="1500"/>
              <a:t>Let’s see a simple example with the data provided for the tasks: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88"/>
              <a:t>For instance: A part of a large Dataset making it difficult for us to estimate in which year earnings were maximum for a country </a:t>
            </a:r>
            <a:r>
              <a:rPr b="1" lang="en" sz="1488"/>
              <a:t>vs </a:t>
            </a:r>
            <a:r>
              <a:rPr lang="en" sz="1488"/>
              <a:t>a neat comprehensive </a:t>
            </a:r>
            <a:r>
              <a:rPr lang="en" sz="1488"/>
              <a:t>visual</a:t>
            </a:r>
            <a:r>
              <a:rPr lang="en" sz="1488"/>
              <a:t> data </a:t>
            </a:r>
            <a:r>
              <a:rPr lang="en" sz="1488"/>
              <a:t>representation</a:t>
            </a:r>
            <a:r>
              <a:rPr lang="en" sz="1488"/>
              <a:t> for the same:</a:t>
            </a:r>
            <a:endParaRPr sz="1488"/>
          </a:p>
        </p:txBody>
      </p:sp>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t/>
            </a:r>
            <a:endParaRPr sz="1500"/>
          </a:p>
        </p:txBody>
      </p:sp>
      <p:pic>
        <p:nvPicPr>
          <p:cNvPr id="113" name="Google Shape;113;p17"/>
          <p:cNvPicPr preferRelativeResize="0"/>
          <p:nvPr/>
        </p:nvPicPr>
        <p:blipFill>
          <a:blip r:embed="rId3">
            <a:alphaModFix/>
          </a:blip>
          <a:stretch>
            <a:fillRect/>
          </a:stretch>
        </p:blipFill>
        <p:spPr>
          <a:xfrm>
            <a:off x="206100" y="1017800"/>
            <a:ext cx="3626536" cy="4125701"/>
          </a:xfrm>
          <a:prstGeom prst="rect">
            <a:avLst/>
          </a:prstGeom>
          <a:noFill/>
          <a:ln cap="flat" cmpd="sng" w="9525">
            <a:solidFill>
              <a:schemeClr val="dk2"/>
            </a:solidFill>
            <a:prstDash val="solid"/>
            <a:round/>
            <a:headEnd len="sm" w="sm" type="none"/>
            <a:tailEnd len="sm" w="sm" type="none"/>
          </a:ln>
        </p:spPr>
      </p:pic>
      <p:pic>
        <p:nvPicPr>
          <p:cNvPr id="114" name="Google Shape;114;p17"/>
          <p:cNvPicPr preferRelativeResize="0"/>
          <p:nvPr/>
        </p:nvPicPr>
        <p:blipFill>
          <a:blip r:embed="rId4">
            <a:alphaModFix/>
          </a:blip>
          <a:stretch>
            <a:fillRect/>
          </a:stretch>
        </p:blipFill>
        <p:spPr>
          <a:xfrm>
            <a:off x="3995150" y="1164097"/>
            <a:ext cx="5000975" cy="30722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solving Approach:</a:t>
            </a:r>
            <a:endParaRPr/>
          </a:p>
        </p:txBody>
      </p:sp>
      <p:sp>
        <p:nvSpPr>
          <p:cNvPr id="120" name="Google Shape;120;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solidFill>
                  <a:schemeClr val="accent3"/>
                </a:solidFill>
              </a:rPr>
              <a:t>Step 1: </a:t>
            </a:r>
            <a:r>
              <a:rPr lang="en" sz="1500">
                <a:solidFill>
                  <a:schemeClr val="accent3"/>
                </a:solidFill>
              </a:rPr>
              <a:t>Data Examination and Preparation</a:t>
            </a:r>
            <a:br>
              <a:rPr lang="en" sz="1500"/>
            </a:br>
            <a:r>
              <a:rPr lang="en" sz="1500"/>
              <a:t>We initiated by meticulously cleaning our dataset. Highlighting the significance of consistent and well-organized data for ensuring precise outcomes.</a:t>
            </a:r>
            <a:endParaRPr sz="1500"/>
          </a:p>
          <a:p>
            <a:pPr indent="-323850" lvl="0" marL="457200" rtl="0" algn="l">
              <a:spcBef>
                <a:spcPts val="0"/>
              </a:spcBef>
              <a:spcAft>
                <a:spcPts val="0"/>
              </a:spcAft>
              <a:buSzPts val="1500"/>
              <a:buChar char="●"/>
            </a:pPr>
            <a:r>
              <a:rPr b="1" lang="en" sz="1500">
                <a:solidFill>
                  <a:schemeClr val="accent3"/>
                </a:solidFill>
              </a:rPr>
              <a:t>Step 2: </a:t>
            </a:r>
            <a:r>
              <a:rPr lang="en" sz="1500">
                <a:solidFill>
                  <a:schemeClr val="accent3"/>
                </a:solidFill>
              </a:rPr>
              <a:t>Grouping and Aggregation</a:t>
            </a:r>
            <a:br>
              <a:rPr lang="en" sz="1500"/>
            </a:br>
            <a:r>
              <a:rPr lang="en" sz="1500"/>
              <a:t>The various columns emerged as the linchpin for categorizing athletes based on their athletic disciplines and nationality etc. Then calculated </a:t>
            </a:r>
            <a:r>
              <a:rPr lang="en" sz="1500"/>
              <a:t>and plotted </a:t>
            </a:r>
            <a:r>
              <a:rPr lang="en" sz="1500"/>
              <a:t>the average earnings for each category using appropriate mathematical formulas. Using Power BI to plot all types of required data visualizations do required calculations. </a:t>
            </a:r>
            <a:endParaRPr sz="1500"/>
          </a:p>
          <a:p>
            <a:pPr indent="-323850" lvl="0" marL="457200" rtl="0" algn="l">
              <a:spcBef>
                <a:spcPts val="0"/>
              </a:spcBef>
              <a:spcAft>
                <a:spcPts val="0"/>
              </a:spcAft>
              <a:buSzPts val="1500"/>
              <a:buChar char="●"/>
            </a:pPr>
            <a:r>
              <a:rPr b="1" lang="en" sz="1500">
                <a:solidFill>
                  <a:schemeClr val="accent3"/>
                </a:solidFill>
              </a:rPr>
              <a:t>Step 3: </a:t>
            </a:r>
            <a:r>
              <a:rPr lang="en" sz="1500">
                <a:solidFill>
                  <a:schemeClr val="accent3"/>
                </a:solidFill>
              </a:rPr>
              <a:t>Sorting and Selection</a:t>
            </a:r>
            <a:br>
              <a:rPr b="1" lang="en" sz="1500"/>
            </a:br>
            <a:r>
              <a:rPr lang="en" sz="1500"/>
              <a:t>The subsequent stage involved sorting the categories in order based on </a:t>
            </a:r>
            <a:br>
              <a:rPr lang="en" sz="1500"/>
            </a:br>
            <a:r>
              <a:rPr lang="en" sz="1500"/>
              <a:t>average earnings. Our final goal is to pinpoint the top 5 categories </a:t>
            </a:r>
            <a:br>
              <a:rPr lang="en" sz="1500"/>
            </a:br>
            <a:r>
              <a:rPr lang="en" sz="1500"/>
              <a:t>harboring athletes with the highest average earnings.</a:t>
            </a:r>
            <a:endParaRPr sz="1500">
              <a:solidFill>
                <a:srgbClr val="374151"/>
              </a:solidFill>
              <a:highlight>
                <a:srgbClr val="F7F7F8"/>
              </a:highlight>
            </a:endParaRPr>
          </a:p>
          <a:p>
            <a:pPr indent="0" lvl="0" marL="0" rtl="0" algn="l">
              <a:spcBef>
                <a:spcPts val="1200"/>
              </a:spcBef>
              <a:spcAft>
                <a:spcPts val="0"/>
              </a:spcAft>
              <a:buNone/>
            </a:pPr>
            <a:r>
              <a:t/>
            </a:r>
            <a:endParaRPr sz="1500">
              <a:solidFill>
                <a:srgbClr val="374151"/>
              </a:solidFill>
              <a:highlight>
                <a:srgbClr val="F7F7F8"/>
              </a:highlight>
            </a:endParaRPr>
          </a:p>
          <a:p>
            <a:pPr indent="0" lvl="0" marL="457200" rtl="0" algn="l">
              <a:spcBef>
                <a:spcPts val="0"/>
              </a:spcBef>
              <a:spcAft>
                <a:spcPts val="1200"/>
              </a:spcAft>
              <a:buNone/>
            </a:pPr>
            <a:r>
              <a:t/>
            </a:r>
            <a:endParaRPr sz="1500">
              <a:solidFill>
                <a:srgbClr val="374151"/>
              </a:solidFill>
              <a:highlight>
                <a:srgbClr val="F7F7F8"/>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idx="1" type="body"/>
          </p:nvPr>
        </p:nvSpPr>
        <p:spPr>
          <a:xfrm>
            <a:off x="311700" y="410000"/>
            <a:ext cx="8520600" cy="415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4"/>
                </a:solidFill>
              </a:rPr>
              <a:t>Data-Driven Decisions:</a:t>
            </a:r>
            <a:endParaRPr sz="1600">
              <a:solidFill>
                <a:schemeClr val="accent4"/>
              </a:solidFill>
            </a:endParaRPr>
          </a:p>
          <a:p>
            <a:pPr indent="-323850" lvl="1" marL="914400" rtl="0" algn="l">
              <a:spcBef>
                <a:spcPts val="1200"/>
              </a:spcBef>
              <a:spcAft>
                <a:spcPts val="0"/>
              </a:spcAft>
              <a:buSzPts val="1500"/>
              <a:buChar char="●"/>
            </a:pPr>
            <a:r>
              <a:rPr b="1" lang="en" sz="1500"/>
              <a:t>Utilizing Objective Data:</a:t>
            </a:r>
            <a:r>
              <a:rPr lang="en" sz="1500"/>
              <a:t> Anchoring the analysis in objective data, consciously sidestepping assumptions or personal biases for an unbiased outcome.</a:t>
            </a:r>
            <a:endParaRPr sz="1500"/>
          </a:p>
          <a:p>
            <a:pPr indent="-323850" lvl="1" marL="914400" rtl="0" algn="l">
              <a:spcBef>
                <a:spcPts val="0"/>
              </a:spcBef>
              <a:spcAft>
                <a:spcPts val="0"/>
              </a:spcAft>
              <a:buSzPts val="1500"/>
              <a:buChar char="●"/>
            </a:pPr>
            <a:r>
              <a:rPr b="1" lang="en" sz="1500"/>
              <a:t>Evidence-Based Insights:</a:t>
            </a:r>
            <a:r>
              <a:rPr lang="en" sz="1500"/>
              <a:t> The analysis hinged on interpreting tangible earnings data, furnishing us with insights firmly rooted in factual evidence.</a:t>
            </a:r>
            <a:endParaRPr sz="1500"/>
          </a:p>
          <a:p>
            <a:pPr indent="-323850" lvl="1" marL="914400" rtl="0" algn="l">
              <a:spcBef>
                <a:spcPts val="0"/>
              </a:spcBef>
              <a:spcAft>
                <a:spcPts val="0"/>
              </a:spcAft>
              <a:buSzPts val="1500"/>
              <a:buChar char="●"/>
            </a:pPr>
            <a:r>
              <a:rPr b="1" lang="en" sz="1500"/>
              <a:t>Minimizing Bias:</a:t>
            </a:r>
            <a:r>
              <a:rPr lang="en" sz="1500"/>
              <a:t> This recourse to a data-driven approach acted as a buffer against potential biases stemming from subjective judgments.</a:t>
            </a:r>
            <a:endParaRPr sz="1500"/>
          </a:p>
          <a:p>
            <a:pPr indent="0" lvl="0" marL="0" rtl="0" algn="l">
              <a:spcBef>
                <a:spcPts val="1200"/>
              </a:spcBef>
              <a:spcAft>
                <a:spcPts val="0"/>
              </a:spcAft>
              <a:buNone/>
            </a:pPr>
            <a:r>
              <a:rPr lang="en" sz="1600">
                <a:solidFill>
                  <a:schemeClr val="accent4"/>
                </a:solidFill>
              </a:rPr>
              <a:t>Emphasis on Accuracy:</a:t>
            </a:r>
            <a:endParaRPr sz="1600">
              <a:solidFill>
                <a:schemeClr val="accent4"/>
              </a:solidFill>
            </a:endParaRPr>
          </a:p>
          <a:p>
            <a:pPr indent="-323850" lvl="1" marL="914400" rtl="0" algn="l">
              <a:spcBef>
                <a:spcPts val="1200"/>
              </a:spcBef>
              <a:spcAft>
                <a:spcPts val="0"/>
              </a:spcAft>
              <a:buSzPts val="1500"/>
              <a:buChar char="●"/>
            </a:pPr>
            <a:r>
              <a:rPr b="1" lang="en" sz="1500"/>
              <a:t>Verifiable Conclusions:</a:t>
            </a:r>
            <a:r>
              <a:rPr lang="en" sz="1500"/>
              <a:t> Conclusions drawn from data-driven analysis are inherently verifiable, offering support to every conclusion resulted from the dataset.</a:t>
            </a:r>
            <a:endParaRPr sz="1500"/>
          </a:p>
          <a:p>
            <a:pPr indent="-323850" lvl="1" marL="914400" rtl="0" algn="l">
              <a:spcBef>
                <a:spcPts val="0"/>
              </a:spcBef>
              <a:spcAft>
                <a:spcPts val="0"/>
              </a:spcAft>
              <a:buSzPts val="1500"/>
              <a:buChar char="●"/>
            </a:pPr>
            <a:r>
              <a:rPr b="1" lang="en" sz="1500"/>
              <a:t>Eliminating Guesswork: </a:t>
            </a:r>
            <a:r>
              <a:rPr lang="en" sz="1500"/>
              <a:t>The Methodology used excised guesswork, </a:t>
            </a:r>
            <a:br>
              <a:rPr lang="en" sz="1500"/>
            </a:br>
            <a:r>
              <a:rPr lang="en" sz="1500"/>
              <a:t>relying instead on rigorous quantitative analysis.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 and Cleaning</a:t>
            </a:r>
            <a:endParaRPr/>
          </a:p>
        </p:txBody>
      </p:sp>
      <p:sp>
        <p:nvSpPr>
          <p:cNvPr id="131" name="Google Shape;131;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Why do we need to clean the data?</a:t>
            </a:r>
            <a:br>
              <a:rPr lang="en" sz="1500"/>
            </a:br>
            <a:r>
              <a:rPr lang="en" sz="1500"/>
              <a:t>~ Cleaning and formatting the data is required to ensure consistency.</a:t>
            </a:r>
            <a:br>
              <a:rPr lang="en" sz="1500"/>
            </a:br>
            <a:r>
              <a:rPr lang="en" sz="1500"/>
              <a:t>~ Addressing missing or </a:t>
            </a:r>
            <a:r>
              <a:rPr lang="en" sz="1500"/>
              <a:t>corrupted</a:t>
            </a:r>
            <a:r>
              <a:rPr lang="en" sz="1500"/>
              <a:t> values for ensuring data accuracy.</a:t>
            </a:r>
            <a:endParaRPr sz="1500"/>
          </a:p>
          <a:p>
            <a:pPr indent="-323850" lvl="0" marL="457200" rtl="0" algn="l">
              <a:spcBef>
                <a:spcPts val="0"/>
              </a:spcBef>
              <a:spcAft>
                <a:spcPts val="0"/>
              </a:spcAft>
              <a:buSzPts val="1500"/>
              <a:buChar char="●"/>
            </a:pPr>
            <a:r>
              <a:rPr lang="en" sz="1500"/>
              <a:t>Importing the entire dataset of Forbe's highest paid athletes from 1990-2020:</a:t>
            </a:r>
            <a:br>
              <a:rPr lang="en" sz="1500">
                <a:solidFill>
                  <a:srgbClr val="3C4043"/>
                </a:solidFill>
              </a:rPr>
            </a:br>
            <a:r>
              <a:rPr lang="en" sz="1200">
                <a:solidFill>
                  <a:srgbClr val="3C4043"/>
                </a:solidFill>
              </a:rPr>
              <a:t>(</a:t>
            </a:r>
            <a:r>
              <a:rPr lang="en" sz="1200">
                <a:solidFill>
                  <a:srgbClr val="2962FF"/>
                </a:solidFill>
                <a:uFill>
                  <a:noFill/>
                </a:uFill>
                <a:hlinkClick r:id="rId3">
                  <a:extLst>
                    <a:ext uri="{A12FA001-AC4F-418D-AE19-62706E023703}">
                      <ahyp:hlinkClr val="tx"/>
                    </a:ext>
                  </a:extLst>
                </a:hlinkClick>
              </a:rPr>
              <a:t>https://docs.google.com/spreadsheets/d/1kEBwHUrAaRrysL0o5oHDXyiHZLmnj3Wx/edit#gid=57182323</a:t>
            </a:r>
            <a:r>
              <a:rPr lang="en" sz="1200"/>
              <a:t>)</a:t>
            </a:r>
            <a:endParaRPr sz="1200"/>
          </a:p>
          <a:p>
            <a:pPr indent="-323850" lvl="0" marL="457200" rtl="0" algn="l">
              <a:spcBef>
                <a:spcPts val="0"/>
              </a:spcBef>
              <a:spcAft>
                <a:spcPts val="0"/>
              </a:spcAft>
              <a:buSzPts val="1500"/>
              <a:buChar char="●"/>
            </a:pPr>
            <a:r>
              <a:rPr lang="en" sz="1500"/>
              <a:t>As can be clearly seen that there are missing values and non specified numeric data, these needed to be taken care by either ejecting the entire block of data and using constant values for the latter or by feeding other appropriate data in its place:</a:t>
            </a:r>
            <a:endParaRPr sz="1500"/>
          </a:p>
          <a:p>
            <a:pPr indent="0" lvl="0" marL="0" rtl="0" algn="l">
              <a:spcBef>
                <a:spcPts val="1200"/>
              </a:spcBef>
              <a:spcAft>
                <a:spcPts val="1200"/>
              </a:spcAft>
              <a:buNone/>
            </a:pPr>
            <a:r>
              <a:t/>
            </a:r>
            <a:endParaRPr sz="1500"/>
          </a:p>
        </p:txBody>
      </p:sp>
      <p:pic>
        <p:nvPicPr>
          <p:cNvPr id="132" name="Google Shape;132;p20"/>
          <p:cNvPicPr preferRelativeResize="0"/>
          <p:nvPr/>
        </p:nvPicPr>
        <p:blipFill>
          <a:blip r:embed="rId4">
            <a:alphaModFix/>
          </a:blip>
          <a:stretch>
            <a:fillRect/>
          </a:stretch>
        </p:blipFill>
        <p:spPr>
          <a:xfrm>
            <a:off x="917200" y="3385475"/>
            <a:ext cx="6798624" cy="1495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490250" y="526350"/>
            <a:ext cx="62826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Findings and result, alongwith supported </a:t>
            </a:r>
            <a:endParaRPr/>
          </a:p>
          <a:p>
            <a:pPr indent="0" lvl="0" marL="0" rtl="0" algn="l">
              <a:spcBef>
                <a:spcPts val="0"/>
              </a:spcBef>
              <a:spcAft>
                <a:spcPts val="0"/>
              </a:spcAft>
              <a:buNone/>
            </a:pPr>
            <a:r>
              <a:rPr lang="en"/>
              <a:t>Data v</a:t>
            </a:r>
            <a:r>
              <a:rPr lang="en"/>
              <a:t>isuals</a:t>
            </a:r>
            <a:r>
              <a:rPr lang="en"/>
              <a:t> </a:t>
            </a:r>
            <a:endParaRPr/>
          </a:p>
        </p:txBody>
      </p:sp>
      <p:pic>
        <p:nvPicPr>
          <p:cNvPr id="138" name="Google Shape;138;p21"/>
          <p:cNvPicPr preferRelativeResize="0"/>
          <p:nvPr/>
        </p:nvPicPr>
        <p:blipFill>
          <a:blip r:embed="rId3">
            <a:alphaModFix/>
          </a:blip>
          <a:stretch>
            <a:fillRect/>
          </a:stretch>
        </p:blipFill>
        <p:spPr>
          <a:xfrm>
            <a:off x="5906849" y="2994700"/>
            <a:ext cx="2464825" cy="19750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