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9"/>
  </p:notesMasterIdLst>
  <p:sldIdLst>
    <p:sldId id="256" r:id="rId2"/>
    <p:sldId id="257" r:id="rId3"/>
    <p:sldId id="262" r:id="rId4"/>
    <p:sldId id="263" r:id="rId5"/>
    <p:sldId id="261" r:id="rId6"/>
    <p:sldId id="311" r:id="rId7"/>
    <p:sldId id="264"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301" r:id="rId39"/>
    <p:sldId id="306" r:id="rId40"/>
    <p:sldId id="308" r:id="rId41"/>
    <p:sldId id="302" r:id="rId42"/>
    <p:sldId id="303" r:id="rId43"/>
    <p:sldId id="313" r:id="rId44"/>
    <p:sldId id="304" r:id="rId45"/>
    <p:sldId id="309" r:id="rId46"/>
    <p:sldId id="305"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44"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AC61A-4801-43EF-988E-12907AED360D}" type="datetimeFigureOut">
              <a:rPr lang="en-IN" smtClean="0"/>
              <a:t>05-02-2019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4650-4242-4842-BE06-2E62FD116C92}" type="slidenum">
              <a:rPr lang="en-IN" smtClean="0"/>
              <a:t>‹#›</a:t>
            </a:fld>
            <a:endParaRPr lang="en-IN"/>
          </a:p>
        </p:txBody>
      </p:sp>
    </p:spTree>
    <p:extLst>
      <p:ext uri="{BB962C8B-B14F-4D97-AF65-F5344CB8AC3E}">
        <p14:creationId xmlns:p14="http://schemas.microsoft.com/office/powerpoint/2010/main" val="129451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evidence-based empirical approach 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— accepting that the problem cannot be fully understood and instead focusing on how to maximize the team’s ability to deliver quickly, to respond to emerging requirements, and to adapt to evolving technologies and changes in market conditions.</a:t>
            </a:r>
          </a:p>
          <a:p>
            <a:endParaRPr lang="en-IN" dirty="0"/>
          </a:p>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15</a:t>
            </a:fld>
            <a:endParaRPr lang="en-IN"/>
          </a:p>
        </p:txBody>
      </p:sp>
    </p:spTree>
    <p:extLst>
      <p:ext uri="{BB962C8B-B14F-4D97-AF65-F5344CB8AC3E}">
        <p14:creationId xmlns:p14="http://schemas.microsoft.com/office/powerpoint/2010/main" val="302732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16</a:t>
            </a:fld>
            <a:endParaRPr lang="en-IN"/>
          </a:p>
        </p:txBody>
      </p:sp>
    </p:spTree>
    <p:extLst>
      <p:ext uri="{BB962C8B-B14F-4D97-AF65-F5344CB8AC3E}">
        <p14:creationId xmlns:p14="http://schemas.microsoft.com/office/powerpoint/2010/main" val="245313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reduce the costs of software essentials-To achieve that, continuous testing and planning are applied.</a:t>
            </a:r>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17</a:t>
            </a:fld>
            <a:endParaRPr lang="en-IN"/>
          </a:p>
        </p:txBody>
      </p:sp>
    </p:spTree>
    <p:extLst>
      <p:ext uri="{BB962C8B-B14F-4D97-AF65-F5344CB8AC3E}">
        <p14:creationId xmlns:p14="http://schemas.microsoft.com/office/powerpoint/2010/main" val="192765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30</a:t>
            </a:fld>
            <a:endParaRPr lang="en-IN"/>
          </a:p>
        </p:txBody>
      </p:sp>
    </p:spTree>
    <p:extLst>
      <p:ext uri="{BB962C8B-B14F-4D97-AF65-F5344CB8AC3E}">
        <p14:creationId xmlns:p14="http://schemas.microsoft.com/office/powerpoint/2010/main" val="313786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35</a:t>
            </a:fld>
            <a:endParaRPr lang="en-IN"/>
          </a:p>
        </p:txBody>
      </p:sp>
    </p:spTree>
    <p:extLst>
      <p:ext uri="{BB962C8B-B14F-4D97-AF65-F5344CB8AC3E}">
        <p14:creationId xmlns:p14="http://schemas.microsoft.com/office/powerpoint/2010/main" val="276607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38</a:t>
            </a:fld>
            <a:endParaRPr lang="en-IN"/>
          </a:p>
        </p:txBody>
      </p:sp>
    </p:spTree>
    <p:extLst>
      <p:ext uri="{BB962C8B-B14F-4D97-AF65-F5344CB8AC3E}">
        <p14:creationId xmlns:p14="http://schemas.microsoft.com/office/powerpoint/2010/main" val="114820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734650-4242-4842-BE06-2E62FD116C92}" type="slidenum">
              <a:rPr lang="en-IN" smtClean="0"/>
              <a:t>44</a:t>
            </a:fld>
            <a:endParaRPr lang="en-IN"/>
          </a:p>
        </p:txBody>
      </p:sp>
    </p:spTree>
    <p:extLst>
      <p:ext uri="{BB962C8B-B14F-4D97-AF65-F5344CB8AC3E}">
        <p14:creationId xmlns:p14="http://schemas.microsoft.com/office/powerpoint/2010/main" val="2604027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31900C4-ECF3-493A-B9BE-91A6F0EC41FF}" type="slidenum">
              <a:rPr lang="en-IN" smtClean="0"/>
              <a:t>‹#›</a:t>
            </a:fld>
            <a:endParaRPr lang="en-IN"/>
          </a:p>
        </p:txBody>
      </p:sp>
    </p:spTree>
    <p:extLst>
      <p:ext uri="{BB962C8B-B14F-4D97-AF65-F5344CB8AC3E}">
        <p14:creationId xmlns:p14="http://schemas.microsoft.com/office/powerpoint/2010/main" val="118688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AF1C7-1F20-42D1-BC44-AC17C8781F8C}"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56698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211267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86479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385408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1AF1C7-1F20-42D1-BC44-AC17C8781F8C}" type="datetimeFigureOut">
              <a:rPr lang="en-IN" smtClean="0"/>
              <a:t>05-02-2019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706523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1AF1C7-1F20-42D1-BC44-AC17C8781F8C}" type="datetimeFigureOut">
              <a:rPr lang="en-IN" smtClean="0"/>
              <a:t>05-02-2019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131037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405454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30515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92653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AF1C7-1F20-42D1-BC44-AC17C8781F8C}"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28919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AF1C7-1F20-42D1-BC44-AC17C8781F8C}"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394403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AF1C7-1F20-42D1-BC44-AC17C8781F8C}" type="datetimeFigureOut">
              <a:rPr lang="en-IN" smtClean="0"/>
              <a:t>05-02-2019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284452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AF1C7-1F20-42D1-BC44-AC17C8781F8C}" type="datetimeFigureOut">
              <a:rPr lang="en-IN" smtClean="0"/>
              <a:t>05-02-2019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429093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AF1C7-1F20-42D1-BC44-AC17C8781F8C}" type="datetimeFigureOut">
              <a:rPr lang="en-IN" smtClean="0"/>
              <a:t>05-02-2019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62764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AF1C7-1F20-42D1-BC44-AC17C8781F8C}"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189306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AF1C7-1F20-42D1-BC44-AC17C8781F8C}"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1900C4-ECF3-493A-B9BE-91A6F0EC41FF}" type="slidenum">
              <a:rPr lang="en-IN" smtClean="0"/>
              <a:t>‹#›</a:t>
            </a:fld>
            <a:endParaRPr lang="en-IN"/>
          </a:p>
        </p:txBody>
      </p:sp>
    </p:spTree>
    <p:extLst>
      <p:ext uri="{BB962C8B-B14F-4D97-AF65-F5344CB8AC3E}">
        <p14:creationId xmlns:p14="http://schemas.microsoft.com/office/powerpoint/2010/main" val="41319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D21AF1C7-1F20-42D1-BC44-AC17C8781F8C}" type="datetimeFigureOut">
              <a:rPr lang="en-IN" smtClean="0"/>
              <a:t>05-02-2019</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31900C4-ECF3-493A-B9BE-91A6F0EC41FF}" type="slidenum">
              <a:rPr lang="en-IN" smtClean="0"/>
              <a:t>‹#›</a:t>
            </a:fld>
            <a:endParaRPr lang="en-IN"/>
          </a:p>
        </p:txBody>
      </p:sp>
    </p:spTree>
    <p:extLst>
      <p:ext uri="{BB962C8B-B14F-4D97-AF65-F5344CB8AC3E}">
        <p14:creationId xmlns:p14="http://schemas.microsoft.com/office/powerpoint/2010/main" val="14678173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Learn/Server-side/First_steps/Web_frameworks#Django_(Pytho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E5C2-3559-4E37-A3F2-B1ABD275D041}"/>
              </a:ext>
            </a:extLst>
          </p:cNvPr>
          <p:cNvSpPr>
            <a:spLocks noGrp="1"/>
          </p:cNvSpPr>
          <p:nvPr>
            <p:ph type="ctrTitle"/>
          </p:nvPr>
        </p:nvSpPr>
        <p:spPr>
          <a:xfrm>
            <a:off x="929045" y="1884580"/>
            <a:ext cx="8825658" cy="2677648"/>
          </a:xfrm>
        </p:spPr>
        <p:txBody>
          <a:bodyPr/>
          <a:lstStyle/>
          <a:p>
            <a:r>
              <a:rPr lang="en-IN" dirty="0">
                <a:latin typeface="Times New Roman" panose="02020603050405020304" pitchFamily="18" charset="0"/>
                <a:cs typeface="Times New Roman" panose="02020603050405020304" pitchFamily="18" charset="0"/>
              </a:rPr>
              <a:t>Internship Presentation-1</a:t>
            </a:r>
          </a:p>
        </p:txBody>
      </p:sp>
      <p:sp>
        <p:nvSpPr>
          <p:cNvPr id="6" name="TextBox 5">
            <a:extLst>
              <a:ext uri="{FF2B5EF4-FFF2-40B4-BE49-F238E27FC236}">
                <a16:creationId xmlns:a16="http://schemas.microsoft.com/office/drawing/2014/main" id="{1E3BADA5-2D69-4213-9934-FA40F1EB6D0D}"/>
              </a:ext>
            </a:extLst>
          </p:cNvPr>
          <p:cNvSpPr txBox="1"/>
          <p:nvPr/>
        </p:nvSpPr>
        <p:spPr>
          <a:xfrm>
            <a:off x="1021976" y="4647303"/>
            <a:ext cx="2254720" cy="923330"/>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ALISHA VINEETH</a:t>
            </a:r>
          </a:p>
          <a:p>
            <a:r>
              <a:rPr lang="en-IN" dirty="0">
                <a:solidFill>
                  <a:schemeClr val="bg1"/>
                </a:solidFill>
                <a:latin typeface="Times New Roman" panose="02020603050405020304" pitchFamily="18" charset="0"/>
                <a:cs typeface="Times New Roman" panose="02020603050405020304" pitchFamily="18" charset="0"/>
              </a:rPr>
              <a:t>Software Trainee,</a:t>
            </a:r>
          </a:p>
          <a:p>
            <a:r>
              <a:rPr lang="en-IN" dirty="0">
                <a:solidFill>
                  <a:schemeClr val="bg1"/>
                </a:solidFill>
                <a:latin typeface="Times New Roman" panose="02020603050405020304" pitchFamily="18" charset="0"/>
                <a:cs typeface="Times New Roman" panose="02020603050405020304" pitchFamily="18" charset="0"/>
              </a:rPr>
              <a:t>SayOne Technologies.</a:t>
            </a:r>
          </a:p>
        </p:txBody>
      </p:sp>
    </p:spTree>
    <p:extLst>
      <p:ext uri="{BB962C8B-B14F-4D97-AF65-F5344CB8AC3E}">
        <p14:creationId xmlns:p14="http://schemas.microsoft.com/office/powerpoint/2010/main" val="245899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9554-DAD5-416C-8E8D-74986243265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PROGRAMMING METHODOLOGIES</a:t>
            </a:r>
          </a:p>
        </p:txBody>
      </p:sp>
      <p:sp>
        <p:nvSpPr>
          <p:cNvPr id="3" name="Rectangle 2">
            <a:extLst>
              <a:ext uri="{FF2B5EF4-FFF2-40B4-BE49-F238E27FC236}">
                <a16:creationId xmlns:a16="http://schemas.microsoft.com/office/drawing/2014/main" id="{D1A4AD74-FCEE-4DB6-B771-DC305F7EEE97}"/>
              </a:ext>
            </a:extLst>
          </p:cNvPr>
          <p:cNvSpPr/>
          <p:nvPr/>
        </p:nvSpPr>
        <p:spPr>
          <a:xfrm>
            <a:off x="825623" y="2828836"/>
            <a:ext cx="10475651" cy="3477875"/>
          </a:xfrm>
          <a:prstGeom prst="rect">
            <a:avLst/>
          </a:prstGeom>
        </p:spPr>
        <p:txBody>
          <a:bodyPr wrap="square">
            <a:spAutoFit/>
          </a:bodyPr>
          <a:lstStyle/>
          <a:p>
            <a:pPr marL="342900" indent="-342900">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The approach to analysing complex problems, planning for software development and controlling the development process is called </a:t>
            </a:r>
            <a:r>
              <a:rPr lang="en-IN" sz="2000" b="1" dirty="0">
                <a:solidFill>
                  <a:srgbClr val="000000"/>
                </a:solidFill>
                <a:latin typeface="Times New Roman" panose="02020603050405020304" pitchFamily="18" charset="0"/>
                <a:cs typeface="Times New Roman" panose="02020603050405020304" pitchFamily="18" charset="0"/>
              </a:rPr>
              <a:t>programming methodology</a:t>
            </a:r>
            <a:r>
              <a:rPr lang="en-IN" sz="2000" dirty="0">
                <a:solidFill>
                  <a:srgbClr val="000000"/>
                </a:solidFill>
                <a:latin typeface="Times New Roman" panose="02020603050405020304" pitchFamily="18" charset="0"/>
                <a:cs typeface="Times New Roman" panose="02020603050405020304" pitchFamily="18" charset="0"/>
              </a:rPr>
              <a:t>.</a:t>
            </a:r>
          </a:p>
          <a:p>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The most popular Programming Methodologies include:</a:t>
            </a: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Agile</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Waterfall</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Scrum</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Extreme Programming</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Rapid Application Development Methodology</a:t>
            </a:r>
            <a:endParaRPr lang="en-I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Spiral</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DF7B-313A-4F26-831C-3ABBBB9AD5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Agile</a:t>
            </a:r>
          </a:p>
        </p:txBody>
      </p:sp>
      <p:sp>
        <p:nvSpPr>
          <p:cNvPr id="3" name="Rectangle 2">
            <a:extLst>
              <a:ext uri="{FF2B5EF4-FFF2-40B4-BE49-F238E27FC236}">
                <a16:creationId xmlns:a16="http://schemas.microsoft.com/office/drawing/2014/main" id="{6622AAF7-3D34-424A-99B1-319B00B81F80}"/>
              </a:ext>
            </a:extLst>
          </p:cNvPr>
          <p:cNvSpPr/>
          <p:nvPr/>
        </p:nvSpPr>
        <p:spPr>
          <a:xfrm>
            <a:off x="558369" y="2273319"/>
            <a:ext cx="7633316" cy="4401205"/>
          </a:xfrm>
          <a:prstGeom prst="rect">
            <a:avLst/>
          </a:prstGeom>
        </p:spPr>
        <p:txBody>
          <a:bodyPr wrap="square">
            <a:spAutoFit/>
          </a:bodyPr>
          <a:lstStyle/>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Agile software development is a conceptual framework for undertaking software engineering projects.</a:t>
            </a:r>
          </a:p>
          <a:p>
            <a:endParaRPr lang="en-IN" sz="2000"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Main goal is minimizing the risk by developing software in short timeboxes, called iterations, which typically last one to four weeks.</a:t>
            </a:r>
          </a:p>
          <a:p>
            <a:r>
              <a:rPr lang="en-IN"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timebox is like a mini software project that includes all the tasks necessary to release the mini-increment of new functionality.</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Main principles: </a:t>
            </a:r>
          </a:p>
          <a:p>
            <a:pPr marL="742950" lvl="1"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face-to-face meetings	</a:t>
            </a:r>
          </a:p>
          <a:p>
            <a:pPr marL="742950" lvl="1"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constant cooperation</a:t>
            </a:r>
          </a:p>
          <a:p>
            <a:pPr marL="742950" lvl="1"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early and continuous delivery of the working software</a:t>
            </a:r>
          </a:p>
          <a:p>
            <a:pPr marL="742950" lvl="1"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transparency.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71F4E5-9BBE-471F-A2D5-712FBE8E8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685" y="2853723"/>
            <a:ext cx="2857500" cy="2667000"/>
          </a:xfrm>
          <a:prstGeom prst="rect">
            <a:avLst/>
          </a:prstGeom>
        </p:spPr>
      </p:pic>
    </p:spTree>
    <p:extLst>
      <p:ext uri="{BB962C8B-B14F-4D97-AF65-F5344CB8AC3E}">
        <p14:creationId xmlns:p14="http://schemas.microsoft.com/office/powerpoint/2010/main" val="350166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88FA-6388-4F8C-926D-2FA3FE10E4F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Agile</a:t>
            </a:r>
          </a:p>
        </p:txBody>
      </p:sp>
      <p:sp>
        <p:nvSpPr>
          <p:cNvPr id="3" name="Rectangle 2">
            <a:extLst>
              <a:ext uri="{FF2B5EF4-FFF2-40B4-BE49-F238E27FC236}">
                <a16:creationId xmlns:a16="http://schemas.microsoft.com/office/drawing/2014/main" id="{658EB5EC-EB10-4017-A94F-C01D6EE268DC}"/>
              </a:ext>
            </a:extLst>
          </p:cNvPr>
          <p:cNvSpPr/>
          <p:nvPr/>
        </p:nvSpPr>
        <p:spPr>
          <a:xfrm>
            <a:off x="1058653" y="2542348"/>
            <a:ext cx="10591060" cy="3785652"/>
          </a:xfrm>
          <a:prstGeom prst="rect">
            <a:avLst/>
          </a:prstGeom>
        </p:spPr>
        <p:txBody>
          <a:bodyPr wrap="square">
            <a:spAutoFit/>
          </a:bodyPr>
          <a:lstStyle/>
          <a:p>
            <a:endParaRPr lang="en-IN" sz="2000" dirty="0">
              <a:solidFill>
                <a:srgbClr val="0A0A0A"/>
              </a:solidFill>
              <a:latin typeface="Times New Roman" panose="02020603050405020304" pitchFamily="18" charset="0"/>
              <a:cs typeface="Times New Roman" panose="02020603050405020304" pitchFamily="18" charset="0"/>
            </a:endParaRPr>
          </a:p>
          <a:p>
            <a:r>
              <a:rPr lang="en-IN" sz="2000" i="1" u="sng" dirty="0">
                <a:latin typeface="Times New Roman" panose="02020603050405020304" pitchFamily="18" charset="0"/>
                <a:cs typeface="Times New Roman" panose="02020603050405020304" pitchFamily="18" charset="0"/>
              </a:rPr>
              <a:t>Pros</a:t>
            </a:r>
            <a:endParaRPr lang="en-IN" sz="20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Adaptive approach that responds to changes favourably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Allows for direct communication to maintain transparency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Improved quality by finding and fixing defects quickly and identifying expectation mismatches early</a:t>
            </a:r>
          </a:p>
          <a:p>
            <a:endParaRPr lang="en-IN" sz="2000" dirty="0">
              <a:latin typeface="Times New Roman" panose="02020603050405020304" pitchFamily="18" charset="0"/>
              <a:cs typeface="Times New Roman" panose="02020603050405020304" pitchFamily="18" charset="0"/>
            </a:endParaRPr>
          </a:p>
          <a:p>
            <a:r>
              <a:rPr lang="en-IN" sz="2000" i="1" u="sng" dirty="0">
                <a:latin typeface="Times New Roman" panose="02020603050405020304" pitchFamily="18" charset="0"/>
                <a:cs typeface="Times New Roman" panose="02020603050405020304" pitchFamily="18" charset="0"/>
              </a:rPr>
              <a:t>Cons</a:t>
            </a:r>
            <a:endParaRPr lang="en-IN" sz="20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Focuses on working with software and lacks documentation efficiency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Chances of getting off-track as outcome are not clear</a:t>
            </a:r>
          </a:p>
          <a:p>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2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3CFC-CBCF-4384-A91B-31AB7F77E5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Waterfall</a:t>
            </a:r>
          </a:p>
        </p:txBody>
      </p:sp>
      <p:sp>
        <p:nvSpPr>
          <p:cNvPr id="3" name="Rectangle 2">
            <a:extLst>
              <a:ext uri="{FF2B5EF4-FFF2-40B4-BE49-F238E27FC236}">
                <a16:creationId xmlns:a16="http://schemas.microsoft.com/office/drawing/2014/main" id="{11F563B1-62DE-4D76-B30C-1ED3D8AF252A}"/>
              </a:ext>
            </a:extLst>
          </p:cNvPr>
          <p:cNvSpPr/>
          <p:nvPr/>
        </p:nvSpPr>
        <p:spPr>
          <a:xfrm>
            <a:off x="577048" y="2463021"/>
            <a:ext cx="6818051" cy="3477875"/>
          </a:xfrm>
          <a:prstGeom prst="rect">
            <a:avLst/>
          </a:prstGeom>
        </p:spPr>
        <p:txBody>
          <a:bodyPr wrap="square">
            <a:spAutoFit/>
          </a:bodyPr>
          <a:lstStyle/>
          <a:p>
            <a:r>
              <a:rPr lang="en-IN" sz="2000" dirty="0">
                <a:solidFill>
                  <a:srgbClr val="0A0A0A"/>
                </a:solidFill>
                <a:latin typeface="Times New Roman" panose="02020603050405020304" pitchFamily="18" charset="0"/>
                <a:cs typeface="Times New Roman" panose="02020603050405020304" pitchFamily="18" charset="0"/>
              </a:rPr>
              <a:t>The Waterfall model is a sequential development approach, in which development is seen as flowing steadily downwards (like a waterfall) through several phases, typically:</a:t>
            </a:r>
          </a:p>
          <a:p>
            <a:endParaRPr lang="en-IN" sz="2000"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Analysis</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Software Requirements Specification</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Software Design</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Testing</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Integration (if there are multiple subsystems)</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Deployment (or Installation)</a:t>
            </a:r>
          </a:p>
          <a:p>
            <a:pPr marL="285750" indent="-285750">
              <a:buFont typeface="Wingdings" panose="05000000000000000000" pitchFamily="2" charset="2"/>
              <a:buChar char="§"/>
            </a:pPr>
            <a:r>
              <a:rPr lang="en-IN" sz="2000" dirty="0">
                <a:solidFill>
                  <a:srgbClr val="0A0A0A"/>
                </a:solidFill>
                <a:latin typeface="Times New Roman" panose="02020603050405020304" pitchFamily="18" charset="0"/>
                <a:cs typeface="Times New Roman" panose="02020603050405020304" pitchFamily="18" charset="0"/>
              </a:rPr>
              <a:t>Maintenance</a:t>
            </a:r>
            <a:endParaRPr lang="en-IN" sz="2000" b="0" i="0" dirty="0">
              <a:solidFill>
                <a:srgbClr val="0A0A0A"/>
              </a:solidFill>
              <a:effectLst/>
              <a:latin typeface="Times New Roman" panose="02020603050405020304" pitchFamily="18" charset="0"/>
              <a:cs typeface="Times New Roman" panose="02020603050405020304" pitchFamily="18" charset="0"/>
            </a:endParaRPr>
          </a:p>
        </p:txBody>
      </p:sp>
      <p:pic>
        <p:nvPicPr>
          <p:cNvPr id="3074" name="Picture 2" descr="Image result for waterfall methodologies">
            <a:extLst>
              <a:ext uri="{FF2B5EF4-FFF2-40B4-BE49-F238E27FC236}">
                <a16:creationId xmlns:a16="http://schemas.microsoft.com/office/drawing/2014/main" id="{153E10DC-7CF9-4F1D-BF0A-5D54B1A0C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290" y="2463021"/>
            <a:ext cx="46863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37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72FC-43B7-4411-B86E-F3E0F12551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Waterfall</a:t>
            </a:r>
          </a:p>
        </p:txBody>
      </p:sp>
      <p:sp>
        <p:nvSpPr>
          <p:cNvPr id="3" name="Rectangle 2">
            <a:extLst>
              <a:ext uri="{FF2B5EF4-FFF2-40B4-BE49-F238E27FC236}">
                <a16:creationId xmlns:a16="http://schemas.microsoft.com/office/drawing/2014/main" id="{DA91D906-8486-4D6A-BC75-DA1693D73072}"/>
              </a:ext>
            </a:extLst>
          </p:cNvPr>
          <p:cNvSpPr/>
          <p:nvPr/>
        </p:nvSpPr>
        <p:spPr>
          <a:xfrm>
            <a:off x="1067740" y="2484741"/>
            <a:ext cx="10981678" cy="4247317"/>
          </a:xfrm>
          <a:prstGeom prst="rect">
            <a:avLst/>
          </a:prstGeom>
        </p:spPr>
        <p:txBody>
          <a:bodyPr wrap="square">
            <a:spAutoFit/>
          </a:bodyPr>
          <a:lstStyle/>
          <a:p>
            <a:r>
              <a:rPr lang="en-IN" i="1" u="sng" dirty="0">
                <a:solidFill>
                  <a:srgbClr val="0A0A0A"/>
                </a:solidFill>
                <a:latin typeface="Times New Roman" panose="02020603050405020304" pitchFamily="18" charset="0"/>
                <a:cs typeface="Times New Roman" panose="02020603050405020304" pitchFamily="18" charset="0"/>
              </a:rPr>
              <a:t>Pros</a:t>
            </a:r>
            <a:endParaRPr lang="en-IN" u="sng"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Easy to understand and functional</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Simple enough to handle as model is rigid </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Saves significant amount of time</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Allows for easy testing and analysis</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It allows for departmentalization and managerial control.</a:t>
            </a:r>
          </a:p>
          <a:p>
            <a:endParaRPr lang="en-IN" dirty="0">
              <a:solidFill>
                <a:srgbClr val="0A0A0A"/>
              </a:solidFill>
              <a:latin typeface="Times New Roman" panose="02020603050405020304" pitchFamily="18" charset="0"/>
              <a:cs typeface="Times New Roman" panose="02020603050405020304" pitchFamily="18" charset="0"/>
            </a:endParaRPr>
          </a:p>
          <a:p>
            <a:r>
              <a:rPr lang="en-IN" i="1" u="sng" dirty="0">
                <a:solidFill>
                  <a:srgbClr val="0A0A0A"/>
                </a:solidFill>
                <a:latin typeface="Times New Roman" panose="02020603050405020304" pitchFamily="18" charset="0"/>
                <a:cs typeface="Times New Roman" panose="02020603050405020304" pitchFamily="18" charset="0"/>
              </a:rPr>
              <a:t>Cons</a:t>
            </a:r>
            <a:endParaRPr lang="en-IN" u="sng"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Only matches precise needs </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Not applicable for maintenance projects</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Does not allow editing in the testing phase</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No option to know possible outcome of a project</a:t>
            </a: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Not excellent for long and ongoing projects</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15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8FC0-0969-44BC-9755-691C63CE703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Scrum</a:t>
            </a:r>
          </a:p>
        </p:txBody>
      </p:sp>
      <p:pic>
        <p:nvPicPr>
          <p:cNvPr id="6" name="Picture 5">
            <a:extLst>
              <a:ext uri="{FF2B5EF4-FFF2-40B4-BE49-F238E27FC236}">
                <a16:creationId xmlns:a16="http://schemas.microsoft.com/office/drawing/2014/main" id="{58F06714-1C6A-4504-A4DE-65212DE61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927" y="2448071"/>
            <a:ext cx="6102417" cy="4263992"/>
          </a:xfrm>
          <a:prstGeom prst="rect">
            <a:avLst/>
          </a:prstGeom>
        </p:spPr>
      </p:pic>
      <p:sp>
        <p:nvSpPr>
          <p:cNvPr id="7" name="Rectangle 6">
            <a:extLst>
              <a:ext uri="{FF2B5EF4-FFF2-40B4-BE49-F238E27FC236}">
                <a16:creationId xmlns:a16="http://schemas.microsoft.com/office/drawing/2014/main" id="{E369B6D8-33CC-4A48-9DF4-16B8663C5BBD}"/>
              </a:ext>
            </a:extLst>
          </p:cNvPr>
          <p:cNvSpPr/>
          <p:nvPr/>
        </p:nvSpPr>
        <p:spPr>
          <a:xfrm>
            <a:off x="592049" y="2589031"/>
            <a:ext cx="4604271" cy="4247317"/>
          </a:xfrm>
          <a:prstGeom prst="rect">
            <a:avLst/>
          </a:prstGeom>
        </p:spPr>
        <p:txBody>
          <a:bodyPr wrap="square">
            <a:spAutoFit/>
          </a:bodyPr>
          <a:lstStyle/>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Scrum is an iterative and incremental agile software development framework for managing product development.</a:t>
            </a:r>
          </a:p>
          <a:p>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The entire project is split up into timeboxes called </a:t>
            </a:r>
            <a:r>
              <a:rPr lang="en-IN" b="1" dirty="0">
                <a:latin typeface="Times New Roman" panose="02020603050405020304" pitchFamily="18" charset="0"/>
                <a:cs typeface="Times New Roman" panose="02020603050405020304" pitchFamily="18" charset="0"/>
              </a:rPr>
              <a:t>Sprints</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Scrum adopts an evidence-based empirical approach .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Teamwork, inspection, and transparency are key factors in the Scrum method.</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solidFill>
                <a:srgbClr val="0A0A0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21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A5ED-7BB8-43FB-86FE-919638DC09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Scrum</a:t>
            </a:r>
          </a:p>
        </p:txBody>
      </p:sp>
      <p:sp>
        <p:nvSpPr>
          <p:cNvPr id="3" name="Rectangle 2">
            <a:extLst>
              <a:ext uri="{FF2B5EF4-FFF2-40B4-BE49-F238E27FC236}">
                <a16:creationId xmlns:a16="http://schemas.microsoft.com/office/drawing/2014/main" id="{0F5EAB37-47E1-416C-B863-BA1B2E870D68}"/>
              </a:ext>
            </a:extLst>
          </p:cNvPr>
          <p:cNvSpPr/>
          <p:nvPr/>
        </p:nvSpPr>
        <p:spPr>
          <a:xfrm>
            <a:off x="629793" y="2183078"/>
            <a:ext cx="10440140" cy="5078313"/>
          </a:xfrm>
          <a:prstGeom prst="rect">
            <a:avLst/>
          </a:prstGeom>
        </p:spPr>
        <p:txBody>
          <a:bodyPr wrap="square">
            <a:spAutoFit/>
          </a:bodyPr>
          <a:lstStyle/>
          <a:p>
            <a:r>
              <a:rPr lang="en-IN" u="sng" dirty="0">
                <a:latin typeface="Times New Roman" panose="02020603050405020304" pitchFamily="18" charset="0"/>
                <a:cs typeface="Times New Roman" panose="02020603050405020304" pitchFamily="18" charset="0"/>
              </a:rPr>
              <a:t>Main features of Scrum:</a:t>
            </a:r>
          </a:p>
          <a:p>
            <a:endParaRPr 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living backlog of prioritized work to be done</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completion of a fixed set of backlog items in a series of short iterations or sprints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brief daily meeting (“a scrum”) for explaining the progress, describing an upcoming work and possible obstacles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brief planning session in which the backlog items for the sprint will be defined</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brief heartbeat retrospective when all team members reflect about the past sprint.</a:t>
            </a:r>
          </a:p>
          <a:p>
            <a:pPr lvl="1"/>
            <a:endParaRPr lang="en-IN" dirty="0">
              <a:latin typeface="Times New Roman" panose="02020603050405020304" pitchFamily="18" charset="0"/>
              <a:cs typeface="Times New Roman" panose="02020603050405020304" pitchFamily="18" charset="0"/>
            </a:endParaRPr>
          </a:p>
          <a:p>
            <a:r>
              <a:rPr lang="en-IN" i="1" u="sng" dirty="0">
                <a:latin typeface="Times New Roman" panose="02020603050405020304" pitchFamily="18" charset="0"/>
                <a:cs typeface="Times New Roman" panose="02020603050405020304" pitchFamily="18" charset="0"/>
              </a:rPr>
              <a:t>Pros</a:t>
            </a:r>
            <a:endParaRPr lang="en-IN"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Decision making lies in the hands of the team</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Lightly controlled method empathizing with constant updating</a:t>
            </a:r>
          </a:p>
          <a:p>
            <a:endParaRPr lang="en-IN" i="1" u="sng" dirty="0">
              <a:latin typeface="Times New Roman" panose="02020603050405020304" pitchFamily="18" charset="0"/>
              <a:cs typeface="Times New Roman" panose="02020603050405020304" pitchFamily="18" charset="0"/>
            </a:endParaRPr>
          </a:p>
          <a:p>
            <a:r>
              <a:rPr lang="en-IN" i="1" u="sng"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Not suitable for big sized projects.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Requires highly expert team, which has no place for novices.</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20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6F69-289D-4671-B36A-2BDC2DD810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Extreme Programming</a:t>
            </a:r>
          </a:p>
        </p:txBody>
      </p:sp>
      <p:sp>
        <p:nvSpPr>
          <p:cNvPr id="3" name="Rectangle 2">
            <a:extLst>
              <a:ext uri="{FF2B5EF4-FFF2-40B4-BE49-F238E27FC236}">
                <a16:creationId xmlns:a16="http://schemas.microsoft.com/office/drawing/2014/main" id="{C855FFA2-6658-4082-A700-8BA2E2A8E71F}"/>
              </a:ext>
            </a:extLst>
          </p:cNvPr>
          <p:cNvSpPr/>
          <p:nvPr/>
        </p:nvSpPr>
        <p:spPr>
          <a:xfrm>
            <a:off x="634700" y="2567994"/>
            <a:ext cx="7003229" cy="3693319"/>
          </a:xfrm>
          <a:prstGeom prst="rect">
            <a:avLst/>
          </a:prstGeom>
        </p:spPr>
        <p:txBody>
          <a:bodyPr wrap="square">
            <a:spAutoFit/>
          </a:bodyPr>
          <a:lstStyle/>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Extreme Programming approach (XP) refers to an agile software engineering methodology.</a:t>
            </a:r>
          </a:p>
          <a:p>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was created to avoid the development of functions that are not currently needed.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Aims</a:t>
            </a:r>
            <a:r>
              <a:rPr lang="en-IN"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Creation of a top-notch final product with no regard for frequent changes in requirements.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Reducing the costs of software essentials.</a:t>
            </a:r>
          </a:p>
          <a:p>
            <a:pPr marL="742950" lvl="1"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comparison with the other approaches, XP takes more time and human resources.</a:t>
            </a:r>
          </a:p>
        </p:txBody>
      </p:sp>
      <p:pic>
        <p:nvPicPr>
          <p:cNvPr id="5" name="Picture 4">
            <a:extLst>
              <a:ext uri="{FF2B5EF4-FFF2-40B4-BE49-F238E27FC236}">
                <a16:creationId xmlns:a16="http://schemas.microsoft.com/office/drawing/2014/main" id="{319BC71A-7E44-48AE-B782-24BF2A1EB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844" y="2151529"/>
            <a:ext cx="4750156" cy="4362226"/>
          </a:xfrm>
          <a:prstGeom prst="rect">
            <a:avLst/>
          </a:prstGeom>
        </p:spPr>
      </p:pic>
    </p:spTree>
    <p:extLst>
      <p:ext uri="{BB962C8B-B14F-4D97-AF65-F5344CB8AC3E}">
        <p14:creationId xmlns:p14="http://schemas.microsoft.com/office/powerpoint/2010/main" val="157575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D1C6-0D94-47A5-9387-F226D8D662D4}"/>
              </a:ext>
            </a:extLst>
          </p:cNvPr>
          <p:cNvSpPr>
            <a:spLocks noGrp="1"/>
          </p:cNvSpPr>
          <p:nvPr>
            <p:ph type="title"/>
          </p:nvPr>
        </p:nvSpPr>
        <p:spPr>
          <a:xfrm>
            <a:off x="1154953" y="984426"/>
            <a:ext cx="8761413" cy="706964"/>
          </a:xfrm>
        </p:spPr>
        <p:txBody>
          <a:bodyPr/>
          <a:lstStyle/>
          <a:p>
            <a:r>
              <a:rPr lang="en-IN" dirty="0">
                <a:latin typeface="Times New Roman" panose="02020603050405020304" pitchFamily="18" charset="0"/>
                <a:cs typeface="Times New Roman" panose="02020603050405020304" pitchFamily="18" charset="0"/>
              </a:rPr>
              <a:t>Extreme Programming</a:t>
            </a:r>
          </a:p>
        </p:txBody>
      </p:sp>
      <p:sp>
        <p:nvSpPr>
          <p:cNvPr id="3" name="Rectangle 2">
            <a:extLst>
              <a:ext uri="{FF2B5EF4-FFF2-40B4-BE49-F238E27FC236}">
                <a16:creationId xmlns:a16="http://schemas.microsoft.com/office/drawing/2014/main" id="{E31CFBB4-8092-4DB8-85F1-71B114EC3051}"/>
              </a:ext>
            </a:extLst>
          </p:cNvPr>
          <p:cNvSpPr/>
          <p:nvPr/>
        </p:nvSpPr>
        <p:spPr>
          <a:xfrm>
            <a:off x="782721" y="2624482"/>
            <a:ext cx="11136752" cy="3139321"/>
          </a:xfrm>
          <a:prstGeom prst="rect">
            <a:avLst/>
          </a:prstGeom>
        </p:spPr>
        <p:txBody>
          <a:bodyPr wrap="square">
            <a:spAutoFit/>
          </a:bodyPr>
          <a:lstStyle/>
          <a:p>
            <a:pPr marL="285750" indent="-285750">
              <a:buFont typeface="Wingdings" panose="05000000000000000000" pitchFamily="2" charset="2"/>
              <a:buChar char="§"/>
            </a:pPr>
            <a:r>
              <a:rPr lang="en-IN" i="1" dirty="0">
                <a:solidFill>
                  <a:srgbClr val="0A0A0A"/>
                </a:solidFill>
                <a:latin typeface="Times New Roman" panose="02020603050405020304" pitchFamily="18" charset="0"/>
                <a:cs typeface="Times New Roman" panose="02020603050405020304" pitchFamily="18" charset="0"/>
              </a:rPr>
              <a:t>Pros</a:t>
            </a:r>
            <a:endParaRPr lang="en-IN"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It lays focus on customer involvement</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Establishes rational plans and schedules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Developers are exceptionally committed to the project</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Equipped with modernistic methods for quality software</a:t>
            </a:r>
          </a:p>
          <a:p>
            <a:pPr lvl="1"/>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i="1" dirty="0">
                <a:solidFill>
                  <a:srgbClr val="0A0A0A"/>
                </a:solidFill>
                <a:latin typeface="Times New Roman" panose="02020603050405020304" pitchFamily="18" charset="0"/>
                <a:cs typeface="Times New Roman" panose="02020603050405020304" pitchFamily="18" charset="0"/>
              </a:rPr>
              <a:t>Cons</a:t>
            </a:r>
            <a:endParaRPr lang="en-IN"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Effectiveness depends on the people involved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Requires frequent meeting for development raising total costs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Necessitates for excessive development changes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Exact possibilities and future outcomes are really unknown</a:t>
            </a:r>
            <a:endParaRPr lang="en-IN" b="0" i="0" dirty="0">
              <a:solidFill>
                <a:srgbClr val="0A0A0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60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44DB-40FA-4E73-8655-34F4004574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Rapid Application Development Methodology</a:t>
            </a:r>
          </a:p>
        </p:txBody>
      </p:sp>
      <p:sp>
        <p:nvSpPr>
          <p:cNvPr id="3" name="Rectangle 2">
            <a:extLst>
              <a:ext uri="{FF2B5EF4-FFF2-40B4-BE49-F238E27FC236}">
                <a16:creationId xmlns:a16="http://schemas.microsoft.com/office/drawing/2014/main" id="{AF05922F-F2B6-48B7-8B3A-46B56756A64D}"/>
              </a:ext>
            </a:extLst>
          </p:cNvPr>
          <p:cNvSpPr/>
          <p:nvPr/>
        </p:nvSpPr>
        <p:spPr>
          <a:xfrm>
            <a:off x="505609" y="2258564"/>
            <a:ext cx="5790566" cy="4801314"/>
          </a:xfrm>
          <a:prstGeom prst="rect">
            <a:avLst/>
          </a:prstGeom>
        </p:spPr>
        <p:txBody>
          <a:bodyPr wrap="square">
            <a:spAutoFit/>
          </a:bodyPr>
          <a:lstStyle/>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Rapid Application Development (RAD) Methodology is created to take the maximum advantage of the development software. </a:t>
            </a:r>
          </a:p>
          <a:p>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Aimed to reduce the amount of construction needed to build a product.</a:t>
            </a:r>
          </a:p>
          <a:p>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Produces a high-quality system with low investment costs.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Rapid Application Development method is divided into four phases: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Requirements Planning</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User Design</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Construction</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Cutover</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19BE2A-0BDE-4CF3-B385-A3D093568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435" y="2710927"/>
            <a:ext cx="5790565" cy="3065593"/>
          </a:xfrm>
          <a:prstGeom prst="rect">
            <a:avLst/>
          </a:prstGeom>
        </p:spPr>
      </p:pic>
    </p:spTree>
    <p:extLst>
      <p:ext uri="{BB962C8B-B14F-4D97-AF65-F5344CB8AC3E}">
        <p14:creationId xmlns:p14="http://schemas.microsoft.com/office/powerpoint/2010/main" val="96391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845-E2C4-42CE-949E-653D3395E3D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OOPs CONCEPTS </a:t>
            </a:r>
          </a:p>
        </p:txBody>
      </p:sp>
      <p:sp>
        <p:nvSpPr>
          <p:cNvPr id="3" name="Content Placeholder 2">
            <a:extLst>
              <a:ext uri="{FF2B5EF4-FFF2-40B4-BE49-F238E27FC236}">
                <a16:creationId xmlns:a16="http://schemas.microsoft.com/office/drawing/2014/main" id="{3E416BBC-BBB1-4374-BC13-3A7AAB9C9539}"/>
              </a:ext>
            </a:extLst>
          </p:cNvPr>
          <p:cNvSpPr>
            <a:spLocks noGrp="1"/>
          </p:cNvSpPr>
          <p:nvPr>
            <p:ph idx="1"/>
          </p:nvPr>
        </p:nvSpPr>
        <p:spPr>
          <a:xfrm>
            <a:off x="638437" y="2313041"/>
            <a:ext cx="10915126" cy="3894119"/>
          </a:xfrm>
        </p:spPr>
        <p:txBody>
          <a:bodyPr>
            <a:normAutofit lnSpcReduction="10000"/>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 Oriented Programming refers to a programming methodology based on objects, instead of just functions and procedures.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Each object is independent (can be changed without affecting other blocks), can run (execute) by itself, and can be interlocked with other objects. Objects interact by passing information among each other.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is a programming style which is associated with the concepts like</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Object</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Class</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Inheritance</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Encapsulation</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Abstraction</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Polymorphism</a:t>
            </a:r>
            <a:r>
              <a:rPr lang="en-IN" sz="18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6AE513-DC94-4E10-A400-36AFA4C2ED36}"/>
              </a:ext>
            </a:extLst>
          </p:cNvPr>
          <p:cNvPicPr>
            <a:picLocks noChangeAspect="1"/>
          </p:cNvPicPr>
          <p:nvPr/>
        </p:nvPicPr>
        <p:blipFill>
          <a:blip r:embed="rId2"/>
          <a:stretch>
            <a:fillRect/>
          </a:stretch>
        </p:blipFill>
        <p:spPr>
          <a:xfrm>
            <a:off x="7605842" y="3474716"/>
            <a:ext cx="3267449" cy="3095908"/>
          </a:xfrm>
          <a:prstGeom prst="rect">
            <a:avLst/>
          </a:prstGeom>
        </p:spPr>
      </p:pic>
    </p:spTree>
    <p:extLst>
      <p:ext uri="{BB962C8B-B14F-4D97-AF65-F5344CB8AC3E}">
        <p14:creationId xmlns:p14="http://schemas.microsoft.com/office/powerpoint/2010/main" val="2067101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7657-D3C6-4911-A368-59037820F8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Rapid Application Development Methodology</a:t>
            </a:r>
          </a:p>
        </p:txBody>
      </p:sp>
      <p:sp>
        <p:nvSpPr>
          <p:cNvPr id="3" name="Rectangle 2">
            <a:extLst>
              <a:ext uri="{FF2B5EF4-FFF2-40B4-BE49-F238E27FC236}">
                <a16:creationId xmlns:a16="http://schemas.microsoft.com/office/drawing/2014/main" id="{028CCA94-E924-4089-93A0-D12BD9C92EE2}"/>
              </a:ext>
            </a:extLst>
          </p:cNvPr>
          <p:cNvSpPr/>
          <p:nvPr/>
        </p:nvSpPr>
        <p:spPr>
          <a:xfrm>
            <a:off x="821316" y="2172321"/>
            <a:ext cx="10549367" cy="4801314"/>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user design and construction phases are repeated until the user approves that all of the requirements are met.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RAD usually embraces object-oriented programming methodology, which inherently fosters software re-use.</a:t>
            </a:r>
          </a:p>
          <a:p>
            <a:endParaRPr lang="en-IN" i="1" dirty="0">
              <a:solidFill>
                <a:srgbClr val="0A0A0A"/>
              </a:solidFill>
              <a:latin typeface="Times New Roman" panose="02020603050405020304" pitchFamily="18" charset="0"/>
              <a:cs typeface="Times New Roman" panose="02020603050405020304" pitchFamily="18" charset="0"/>
            </a:endParaRPr>
          </a:p>
          <a:p>
            <a:r>
              <a:rPr lang="en-IN" b="1" i="1" dirty="0">
                <a:solidFill>
                  <a:srgbClr val="0A0A0A"/>
                </a:solidFill>
                <a:latin typeface="Times New Roman" panose="02020603050405020304" pitchFamily="18" charset="0"/>
                <a:cs typeface="Times New Roman" panose="02020603050405020304" pitchFamily="18" charset="0"/>
              </a:rPr>
              <a:t>Pros</a:t>
            </a:r>
            <a:endParaRPr lang="en-IN" b="1"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Makes the entire development process effortless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Assists client in taking quick reviews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Encourages feedback from customers for improvement</a:t>
            </a:r>
          </a:p>
          <a:p>
            <a:r>
              <a:rPr lang="en-IN" b="1" i="1" dirty="0">
                <a:solidFill>
                  <a:srgbClr val="0A0A0A"/>
                </a:solidFill>
                <a:latin typeface="Times New Roman" panose="02020603050405020304" pitchFamily="18" charset="0"/>
                <a:cs typeface="Times New Roman" panose="02020603050405020304" pitchFamily="18" charset="0"/>
              </a:rPr>
              <a:t>Cons</a:t>
            </a:r>
            <a:endParaRPr lang="en-IN" b="1"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Dependant on the team for performance</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Works on modularized system confined on this methodology</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Requires extremely skilled personnel to handle complexities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Not applicable for the small budgeted projects</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1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3CFE-5618-4910-91D6-EB821166C3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Spiral</a:t>
            </a:r>
          </a:p>
        </p:txBody>
      </p:sp>
      <p:sp>
        <p:nvSpPr>
          <p:cNvPr id="3" name="Rectangle 2">
            <a:extLst>
              <a:ext uri="{FF2B5EF4-FFF2-40B4-BE49-F238E27FC236}">
                <a16:creationId xmlns:a16="http://schemas.microsoft.com/office/drawing/2014/main" id="{8D3555EF-F762-4FA1-940D-1CC530363F13}"/>
              </a:ext>
            </a:extLst>
          </p:cNvPr>
          <p:cNvSpPr/>
          <p:nvPr/>
        </p:nvSpPr>
        <p:spPr>
          <a:xfrm>
            <a:off x="580914" y="2505670"/>
            <a:ext cx="6766560" cy="2862322"/>
          </a:xfrm>
          <a:prstGeom prst="rect">
            <a:avLst/>
          </a:prstGeom>
        </p:spPr>
        <p:txBody>
          <a:bodyPr wrap="square">
            <a:spAutoFit/>
          </a:bodyPr>
          <a:lstStyle/>
          <a:p>
            <a:pPr marL="285750" indent="-285750">
              <a:buFont typeface="Wingdings" panose="05000000000000000000" pitchFamily="2" charset="2"/>
              <a:buChar char="§"/>
            </a:pPr>
            <a:r>
              <a:rPr lang="en-IN" dirty="0">
                <a:solidFill>
                  <a:srgbClr val="0A0A0A"/>
                </a:solidFill>
                <a:latin typeface="Times New Roman" panose="02020603050405020304" pitchFamily="18" charset="0"/>
                <a:cs typeface="Times New Roman" panose="02020603050405020304" pitchFamily="18" charset="0"/>
              </a:rPr>
              <a:t>The Spiral methodology extends the Waterfall model by adding rapid prototyping in an effort to combine advantages of top-down and bottom-up concepts.</a:t>
            </a:r>
          </a:p>
          <a:p>
            <a:endParaRPr lang="en-IN" dirty="0">
              <a:solidFill>
                <a:srgbClr val="0A0A0A"/>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is a sophisticated lifecycle model that focuses on early identification and reduction of project risks.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spiral project starts on a small scale, explores risks, makes a plan to handle the risks, and then decides whether to take the next step of the project (to do the next iteration of the spiral). </a:t>
            </a:r>
          </a:p>
        </p:txBody>
      </p:sp>
      <p:pic>
        <p:nvPicPr>
          <p:cNvPr id="5" name="Picture 4">
            <a:extLst>
              <a:ext uri="{FF2B5EF4-FFF2-40B4-BE49-F238E27FC236}">
                <a16:creationId xmlns:a16="http://schemas.microsoft.com/office/drawing/2014/main" id="{F9056A04-E41A-4E9A-A32F-E6B12DA83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474" y="2233843"/>
            <a:ext cx="4499461" cy="4624157"/>
          </a:xfrm>
          <a:prstGeom prst="rect">
            <a:avLst/>
          </a:prstGeom>
        </p:spPr>
      </p:pic>
    </p:spTree>
    <p:extLst>
      <p:ext uri="{BB962C8B-B14F-4D97-AF65-F5344CB8AC3E}">
        <p14:creationId xmlns:p14="http://schemas.microsoft.com/office/powerpoint/2010/main" val="19265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0517-CC18-41FE-841D-0C4AC3E965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Spiral - Steps</a:t>
            </a:r>
            <a:endParaRPr lang="en-IN" dirty="0"/>
          </a:p>
        </p:txBody>
      </p:sp>
      <p:sp>
        <p:nvSpPr>
          <p:cNvPr id="3" name="Rectangle 2">
            <a:extLst>
              <a:ext uri="{FF2B5EF4-FFF2-40B4-BE49-F238E27FC236}">
                <a16:creationId xmlns:a16="http://schemas.microsoft.com/office/drawing/2014/main" id="{D8D1269F-1B15-4D70-858F-DEE24BB0544E}"/>
              </a:ext>
            </a:extLst>
          </p:cNvPr>
          <p:cNvSpPr/>
          <p:nvPr/>
        </p:nvSpPr>
        <p:spPr>
          <a:xfrm>
            <a:off x="238461" y="2314870"/>
            <a:ext cx="11953539" cy="4247317"/>
          </a:xfrm>
          <a:prstGeom prst="rect">
            <a:avLst/>
          </a:prstGeom>
        </p:spPr>
        <p:txBody>
          <a:bodyPr wrap="square">
            <a:spAutoFit/>
          </a:bodyPr>
          <a:lstStyle/>
          <a:p>
            <a:endParaRPr lang="en-IN"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New system requirements are defined in details.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A preliminary design is created.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A first prototype of the new system is constructed from the preliminary design.</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A second prototype is evolved using four steps:</a:t>
            </a:r>
          </a:p>
          <a:p>
            <a:pPr lvl="2">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--evaluation of the first prototype;</a:t>
            </a:r>
          </a:p>
          <a:p>
            <a:pPr lvl="2">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--defining the requirements for the second prototype;</a:t>
            </a:r>
          </a:p>
          <a:p>
            <a:pPr lvl="2">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--planning and designing;</a:t>
            </a:r>
          </a:p>
          <a:p>
            <a:pPr lvl="2">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--constructing and testing.</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If the risk is great the project could be aborted.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The existing prototype is evaluated in the same manner(as previous), and, if necessary, another prototype is developed.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The preceding steps are iterated until the customer is satisfied.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The final system is constructed (based on the refined prototype)</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The final system is thoroughly evaluated and tested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Routine maintenance is carried out on a continuing basis to prevent large-scale failures and to minimize downtime</a:t>
            </a:r>
            <a:endParaRPr lang="en-IN" b="0" i="0" dirty="0">
              <a:solidFill>
                <a:srgbClr val="0A0A0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62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8E90-9BC5-466E-883C-C2C81A0999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Spiral</a:t>
            </a:r>
          </a:p>
        </p:txBody>
      </p:sp>
      <p:sp>
        <p:nvSpPr>
          <p:cNvPr id="3" name="Rectangle 2">
            <a:extLst>
              <a:ext uri="{FF2B5EF4-FFF2-40B4-BE49-F238E27FC236}">
                <a16:creationId xmlns:a16="http://schemas.microsoft.com/office/drawing/2014/main" id="{FF050D3E-1FAB-47BE-9A14-5F27DE683BD6}"/>
              </a:ext>
            </a:extLst>
          </p:cNvPr>
          <p:cNvSpPr/>
          <p:nvPr/>
        </p:nvSpPr>
        <p:spPr>
          <a:xfrm>
            <a:off x="828338" y="2530363"/>
            <a:ext cx="10768405" cy="3693319"/>
          </a:xfrm>
          <a:prstGeom prst="rect">
            <a:avLst/>
          </a:prstGeom>
        </p:spPr>
        <p:txBody>
          <a:bodyPr wrap="square">
            <a:spAutoFit/>
          </a:bodyPr>
          <a:lstStyle/>
          <a:p>
            <a:r>
              <a:rPr lang="en-IN" b="1" i="1" dirty="0">
                <a:solidFill>
                  <a:srgbClr val="0A0A0A"/>
                </a:solidFill>
                <a:latin typeface="Times New Roman" panose="02020603050405020304" pitchFamily="18" charset="0"/>
                <a:cs typeface="Times New Roman" panose="02020603050405020304" pitchFamily="18" charset="0"/>
              </a:rPr>
              <a:t>Pros</a:t>
            </a:r>
            <a:endParaRPr lang="en-IN" b="1"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Risk factors are considerably reduced</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Excellent for large and complex projects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Allows for additional functionality later</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Suitable for highly risky projects with varied business needs</a:t>
            </a:r>
          </a:p>
          <a:p>
            <a:pPr lvl="1"/>
            <a:endParaRPr lang="en-IN" dirty="0">
              <a:solidFill>
                <a:srgbClr val="0A0A0A"/>
              </a:solidFill>
              <a:latin typeface="Times New Roman" panose="02020603050405020304" pitchFamily="18" charset="0"/>
              <a:cs typeface="Times New Roman" panose="02020603050405020304" pitchFamily="18" charset="0"/>
            </a:endParaRPr>
          </a:p>
          <a:p>
            <a:r>
              <a:rPr lang="en-IN" b="1" i="1" dirty="0">
                <a:solidFill>
                  <a:srgbClr val="0A0A0A"/>
                </a:solidFill>
                <a:latin typeface="Times New Roman" panose="02020603050405020304" pitchFamily="18" charset="0"/>
                <a:cs typeface="Times New Roman" panose="02020603050405020304" pitchFamily="18" charset="0"/>
              </a:rPr>
              <a:t>Cons</a:t>
            </a:r>
            <a:endParaRPr lang="en-IN" b="1" dirty="0">
              <a:solidFill>
                <a:srgbClr val="0A0A0A"/>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Costly model in software development</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Failure in risk analysis phase may damage the whole project</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Not appropriate for low-risk projects</a:t>
            </a:r>
          </a:p>
          <a:p>
            <a:pPr lvl="1">
              <a:buFont typeface="Arial" panose="020B0604020202020204" pitchFamily="34" charset="0"/>
              <a:buChar char="•"/>
            </a:pPr>
            <a:r>
              <a:rPr lang="en-IN" dirty="0">
                <a:solidFill>
                  <a:srgbClr val="0A0A0A"/>
                </a:solidFill>
                <a:latin typeface="Times New Roman" panose="02020603050405020304" pitchFamily="18" charset="0"/>
                <a:cs typeface="Times New Roman" panose="02020603050405020304" pitchFamily="18" charset="0"/>
              </a:rPr>
              <a:t> Might get continued and never finish</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31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7BA3-1F5A-4DD8-A5BE-F07F0EE984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PROGRAMMING LANGUAGES</a:t>
            </a:r>
          </a:p>
        </p:txBody>
      </p:sp>
      <p:sp>
        <p:nvSpPr>
          <p:cNvPr id="3" name="Rectangle 2">
            <a:extLst>
              <a:ext uri="{FF2B5EF4-FFF2-40B4-BE49-F238E27FC236}">
                <a16:creationId xmlns:a16="http://schemas.microsoft.com/office/drawing/2014/main" id="{053BF6D3-FAB2-4D18-999C-BB90585F312F}"/>
              </a:ext>
            </a:extLst>
          </p:cNvPr>
          <p:cNvSpPr/>
          <p:nvPr/>
        </p:nvSpPr>
        <p:spPr>
          <a:xfrm>
            <a:off x="796065" y="2551837"/>
            <a:ext cx="10919013" cy="3693319"/>
          </a:xfrm>
          <a:prstGeom prst="rect">
            <a:avLst/>
          </a:prstGeom>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programming language is a set of commands, instructions, and other syntax use to create a software program.</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Two Types: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High Level Languages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Low Level Languages</a:t>
            </a:r>
          </a:p>
          <a:p>
            <a:pPr lvl="1"/>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Some of the languages on demand includes,</a:t>
            </a:r>
            <a:endParaRPr lang="en-IN" dirty="0"/>
          </a:p>
          <a:p>
            <a:pPr marL="1200150" lvl="2" indent="-285750" fontAlgn="base">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Java</a:t>
            </a:r>
            <a:endParaRPr lang="en-IN" b="1" dirty="0">
              <a:latin typeface="Times New Roman" panose="02020603050405020304" pitchFamily="18" charset="0"/>
              <a:cs typeface="Times New Roman" panose="02020603050405020304" pitchFamily="18" charset="0"/>
            </a:endParaRPr>
          </a:p>
          <a:p>
            <a:pPr marL="1200150" lvl="2" indent="-285750" fontAlgn="base">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Objective - C</a:t>
            </a:r>
          </a:p>
          <a:p>
            <a:pPr marL="1200150" lvl="2" indent="-285750" fontAlgn="base">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Swift</a:t>
            </a:r>
          </a:p>
          <a:p>
            <a:pPr marL="1200150" lvl="2" indent="-285750" fontAlgn="base">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JavaScript</a:t>
            </a:r>
          </a:p>
          <a:p>
            <a:pPr marL="1200150" lvl="2" indent="-285750" fontAlgn="base">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258FEB-C743-48D8-A6E8-683FD14D0D28}"/>
              </a:ext>
            </a:extLst>
          </p:cNvPr>
          <p:cNvPicPr>
            <a:picLocks noChangeAspect="1"/>
          </p:cNvPicPr>
          <p:nvPr/>
        </p:nvPicPr>
        <p:blipFill>
          <a:blip r:embed="rId2"/>
          <a:stretch>
            <a:fillRect/>
          </a:stretch>
        </p:blipFill>
        <p:spPr>
          <a:xfrm>
            <a:off x="5766099" y="3017300"/>
            <a:ext cx="5725356" cy="3302815"/>
          </a:xfrm>
          <a:prstGeom prst="rect">
            <a:avLst/>
          </a:prstGeom>
        </p:spPr>
      </p:pic>
    </p:spTree>
    <p:extLst>
      <p:ext uri="{BB962C8B-B14F-4D97-AF65-F5344CB8AC3E}">
        <p14:creationId xmlns:p14="http://schemas.microsoft.com/office/powerpoint/2010/main" val="3486913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4A5E-01D0-4053-9362-28EB41C3CA7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a:t>
            </a:r>
          </a:p>
        </p:txBody>
      </p:sp>
      <p:sp>
        <p:nvSpPr>
          <p:cNvPr id="3" name="Rectangle 2">
            <a:extLst>
              <a:ext uri="{FF2B5EF4-FFF2-40B4-BE49-F238E27FC236}">
                <a16:creationId xmlns:a16="http://schemas.microsoft.com/office/drawing/2014/main" id="{60162BC1-1F8A-409F-B980-639BFC0FD018}"/>
              </a:ext>
            </a:extLst>
          </p:cNvPr>
          <p:cNvSpPr/>
          <p:nvPr/>
        </p:nvSpPr>
        <p:spPr>
          <a:xfrm>
            <a:off x="462578" y="2344479"/>
            <a:ext cx="8025205" cy="4247317"/>
          </a:xfrm>
          <a:prstGeom prst="rect">
            <a:avLst/>
          </a:prstGeom>
        </p:spPr>
        <p:txBody>
          <a:bodyPr wrap="square">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Java</a:t>
            </a:r>
            <a:r>
              <a:rPr lang="en-IN" dirty="0">
                <a:latin typeface="Times New Roman" panose="02020603050405020304" pitchFamily="18" charset="0"/>
                <a:cs typeface="Times New Roman" panose="02020603050405020304" pitchFamily="18" charset="0"/>
              </a:rPr>
              <a:t> is a general-purpose computer-programming language that is class-based and object-oriented.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Java applications are typically compiled to bytecode that can run on any Java virtual machine (</a:t>
            </a:r>
            <a:r>
              <a:rPr lang="en-IN" b="1" dirty="0">
                <a:latin typeface="Times New Roman" panose="02020603050405020304" pitchFamily="18" charset="0"/>
                <a:cs typeface="Times New Roman" panose="02020603050405020304" pitchFamily="18" charset="0"/>
              </a:rPr>
              <a:t>JVM</a:t>
            </a:r>
            <a:r>
              <a:rPr lang="en-IN" dirty="0">
                <a:latin typeface="Times New Roman" panose="02020603050405020304" pitchFamily="18" charset="0"/>
                <a:cs typeface="Times New Roman" panose="02020603050405020304" pitchFamily="18" charset="0"/>
              </a:rPr>
              <a:t>) regardless of computer architecture.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Java was originally developed by James Gosling at </a:t>
            </a:r>
            <a:r>
              <a:rPr lang="en-IN" b="1" dirty="0">
                <a:latin typeface="Times New Roman" panose="02020603050405020304" pitchFamily="18" charset="0"/>
                <a:cs typeface="Times New Roman" panose="02020603050405020304" pitchFamily="18" charset="0"/>
              </a:rPr>
              <a:t>Sun</a:t>
            </a:r>
            <a:r>
              <a:rPr lang="en-IN" dirty="0">
                <a:latin typeface="Times New Roman" panose="02020603050405020304" pitchFamily="18" charset="0"/>
                <a:cs typeface="Times New Roman" panose="02020603050405020304" pitchFamily="18" charset="0"/>
              </a:rPr>
              <a:t> Microsystems (which has since been acquired by Oracle Corporation) and released in 1995.</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Java platforms</a:t>
            </a:r>
          </a:p>
          <a:p>
            <a:pPr marL="742950" lvl="1"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Java SE -</a:t>
            </a:r>
            <a:r>
              <a:rPr lang="en-IN" dirty="0">
                <a:latin typeface="Times New Roman" panose="02020603050405020304" pitchFamily="18" charset="0"/>
                <a:cs typeface="Times New Roman" panose="02020603050405020304" pitchFamily="18" charset="0"/>
              </a:rPr>
              <a:t> Simple, stand-alone applications are developed using Java Standard Edition. </a:t>
            </a:r>
          </a:p>
          <a:p>
            <a:pPr marL="742950" lvl="1"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Java EE -</a:t>
            </a:r>
            <a:r>
              <a:rPr lang="en-IN" dirty="0">
                <a:latin typeface="Times New Roman" panose="02020603050405020304" pitchFamily="18" charset="0"/>
                <a:cs typeface="Times New Roman" panose="02020603050405020304" pitchFamily="18" charset="0"/>
              </a:rPr>
              <a:t> provides the ability to create server-side components.</a:t>
            </a:r>
          </a:p>
          <a:p>
            <a:pPr marL="742950" lvl="1"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Java ME -</a:t>
            </a:r>
            <a:r>
              <a:rPr lang="en-IN" dirty="0">
                <a:latin typeface="Times New Roman" panose="02020603050405020304" pitchFamily="18" charset="0"/>
                <a:cs typeface="Times New Roman" panose="02020603050405020304" pitchFamily="18" charset="0"/>
              </a:rPr>
              <a:t> a lightweight platform for mobile development known as Java Micro Edition,</a:t>
            </a:r>
          </a:p>
        </p:txBody>
      </p:sp>
      <p:pic>
        <p:nvPicPr>
          <p:cNvPr id="6" name="Picture 5">
            <a:extLst>
              <a:ext uri="{FF2B5EF4-FFF2-40B4-BE49-F238E27FC236}">
                <a16:creationId xmlns:a16="http://schemas.microsoft.com/office/drawing/2014/main" id="{864D227F-FF78-4C77-BB94-424AC3B3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365" y="2985584"/>
            <a:ext cx="1343025" cy="2457450"/>
          </a:xfrm>
          <a:prstGeom prst="rect">
            <a:avLst/>
          </a:prstGeom>
        </p:spPr>
      </p:pic>
    </p:spTree>
    <p:extLst>
      <p:ext uri="{BB962C8B-B14F-4D97-AF65-F5344CB8AC3E}">
        <p14:creationId xmlns:p14="http://schemas.microsoft.com/office/powerpoint/2010/main" val="3858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8D37-A805-41B6-AA09-067EE2F27C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a:t>
            </a:r>
          </a:p>
        </p:txBody>
      </p:sp>
      <p:sp>
        <p:nvSpPr>
          <p:cNvPr id="3" name="Rectangle 2">
            <a:extLst>
              <a:ext uri="{FF2B5EF4-FFF2-40B4-BE49-F238E27FC236}">
                <a16:creationId xmlns:a16="http://schemas.microsoft.com/office/drawing/2014/main" id="{59B7DD5C-0118-46FE-992C-C73E3CD358A6}"/>
              </a:ext>
            </a:extLst>
          </p:cNvPr>
          <p:cNvSpPr/>
          <p:nvPr/>
        </p:nvSpPr>
        <p:spPr>
          <a:xfrm>
            <a:off x="1764254" y="2862458"/>
            <a:ext cx="9864763" cy="258532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Example Program :</a:t>
            </a:r>
          </a:p>
          <a:p>
            <a:endParaRPr lang="en-IN" b="1" dirty="0">
              <a:solidFill>
                <a:srgbClr val="006699"/>
              </a:solidFill>
              <a:latin typeface="Times New Roman" panose="02020603050405020304" pitchFamily="18" charset="0"/>
              <a:cs typeface="Times New Roman" panose="02020603050405020304" pitchFamily="18" charset="0"/>
            </a:endParaRPr>
          </a:p>
          <a:p>
            <a:r>
              <a:rPr lang="en-IN" b="1" dirty="0">
                <a:solidFill>
                  <a:srgbClr val="006699"/>
                </a:solidFill>
                <a:latin typeface="Times New Roman" panose="02020603050405020304" pitchFamily="18" charset="0"/>
                <a:cs typeface="Times New Roman" panose="02020603050405020304" pitchFamily="18" charset="0"/>
              </a:rPr>
              <a:t>class</a:t>
            </a:r>
            <a:r>
              <a:rPr lang="en-IN" dirty="0">
                <a:solidFill>
                  <a:srgbClr val="000000"/>
                </a:solidFill>
                <a:latin typeface="Times New Roman" panose="02020603050405020304" pitchFamily="18" charset="0"/>
                <a:cs typeface="Times New Roman" panose="02020603050405020304" pitchFamily="18" charset="0"/>
              </a:rPr>
              <a:t> Simple{  </a:t>
            </a:r>
          </a:p>
          <a:p>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public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static</a:t>
            </a: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6699"/>
                </a:solidFill>
                <a:latin typeface="Times New Roman" panose="02020603050405020304" pitchFamily="18" charset="0"/>
                <a:cs typeface="Times New Roman" panose="02020603050405020304" pitchFamily="18" charset="0"/>
              </a:rPr>
              <a:t>void</a:t>
            </a:r>
            <a:r>
              <a:rPr lang="en-IN" dirty="0">
                <a:solidFill>
                  <a:srgbClr val="000000"/>
                </a:solidFill>
                <a:latin typeface="Times New Roman" panose="02020603050405020304" pitchFamily="18" charset="0"/>
                <a:cs typeface="Times New Roman" panose="02020603050405020304" pitchFamily="18" charset="0"/>
              </a:rPr>
              <a:t> main(String args[]){  </a:t>
            </a:r>
          </a:p>
          <a:p>
            <a:r>
              <a:rPr lang="en-IN" dirty="0">
                <a:solidFill>
                  <a:srgbClr val="000000"/>
                </a:solidFill>
                <a:latin typeface="Times New Roman" panose="02020603050405020304" pitchFamily="18" charset="0"/>
                <a:cs typeface="Times New Roman" panose="02020603050405020304" pitchFamily="18" charset="0"/>
              </a:rPr>
              <a:t>     System.out.println(</a:t>
            </a:r>
            <a:r>
              <a:rPr lang="en-IN" dirty="0">
                <a:solidFill>
                  <a:srgbClr val="0000FF"/>
                </a:solidFill>
                <a:latin typeface="Times New Roman" panose="02020603050405020304" pitchFamily="18" charset="0"/>
                <a:cs typeface="Times New Roman" panose="02020603050405020304" pitchFamily="18" charset="0"/>
              </a:rPr>
              <a:t>"Hello Java"</a:t>
            </a:r>
            <a:r>
              <a:rPr lang="en-IN" dirty="0">
                <a:solidFill>
                  <a:srgbClr val="000000"/>
                </a:solidFill>
                <a:latin typeface="Times New Roman" panose="02020603050405020304" pitchFamily="18" charset="0"/>
                <a:cs typeface="Times New Roman" panose="02020603050405020304" pitchFamily="18" charset="0"/>
              </a:rPr>
              <a:t>);  </a:t>
            </a:r>
          </a:p>
          <a:p>
            <a:r>
              <a:rPr lang="en-IN" dirty="0">
                <a:solidFill>
                  <a:srgbClr val="000000"/>
                </a:solidFill>
                <a:latin typeface="Times New Roman" panose="02020603050405020304" pitchFamily="18" charset="0"/>
                <a:cs typeface="Times New Roman" panose="02020603050405020304" pitchFamily="18" charset="0"/>
              </a:rPr>
              <a:t>    }  </a:t>
            </a:r>
          </a:p>
          <a:p>
            <a:r>
              <a:rPr lang="en-IN" dirty="0">
                <a:solidFill>
                  <a:srgbClr val="000000"/>
                </a:solidFill>
                <a:latin typeface="Times New Roman" panose="02020603050405020304" pitchFamily="18" charset="0"/>
                <a:cs typeface="Times New Roman" panose="02020603050405020304" pitchFamily="18" charset="0"/>
              </a:rPr>
              <a:t>}  </a:t>
            </a:r>
          </a:p>
          <a:p>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Output : Hello Java</a:t>
            </a:r>
          </a:p>
        </p:txBody>
      </p:sp>
      <p:pic>
        <p:nvPicPr>
          <p:cNvPr id="4" name="Picture 3">
            <a:extLst>
              <a:ext uri="{FF2B5EF4-FFF2-40B4-BE49-F238E27FC236}">
                <a16:creationId xmlns:a16="http://schemas.microsoft.com/office/drawing/2014/main" id="{358368D1-FA6C-43FC-B1FE-C19400845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537" y="2990331"/>
            <a:ext cx="1343025" cy="2457450"/>
          </a:xfrm>
          <a:prstGeom prst="rect">
            <a:avLst/>
          </a:prstGeom>
        </p:spPr>
      </p:pic>
    </p:spTree>
    <p:extLst>
      <p:ext uri="{BB962C8B-B14F-4D97-AF65-F5344CB8AC3E}">
        <p14:creationId xmlns:p14="http://schemas.microsoft.com/office/powerpoint/2010/main" val="4055198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171D-EB58-47BE-A15B-07B52B428D2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Objective-C</a:t>
            </a:r>
          </a:p>
        </p:txBody>
      </p:sp>
      <p:sp>
        <p:nvSpPr>
          <p:cNvPr id="3" name="Rectangle 2">
            <a:extLst>
              <a:ext uri="{FF2B5EF4-FFF2-40B4-BE49-F238E27FC236}">
                <a16:creationId xmlns:a16="http://schemas.microsoft.com/office/drawing/2014/main" id="{8924C67B-147C-4ACF-8008-D968F012334B}"/>
              </a:ext>
            </a:extLst>
          </p:cNvPr>
          <p:cNvSpPr/>
          <p:nvPr/>
        </p:nvSpPr>
        <p:spPr>
          <a:xfrm>
            <a:off x="656216" y="2967335"/>
            <a:ext cx="8455511" cy="3139321"/>
          </a:xfrm>
          <a:prstGeom prst="rect">
            <a:avLst/>
          </a:prstGeom>
        </p:spPr>
        <p:txBody>
          <a:bodyPr wrap="square">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ObjC</a:t>
            </a:r>
            <a:r>
              <a:rPr lang="en-IN" dirty="0">
                <a:latin typeface="Times New Roman" panose="02020603050405020304" pitchFamily="18" charset="0"/>
                <a:cs typeface="Times New Roman" panose="02020603050405020304" pitchFamily="18" charset="0"/>
              </a:rPr>
              <a:t>) is defined as a small but powerful set of extensions to the standard ANSI C language.</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is used in the OS X and iOS operating systems and their application programming interfaces (APIs).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was originally developed in the early 1980s.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Objective</a:t>
            </a:r>
            <a:r>
              <a:rPr lang="fr-FR" dirty="0">
                <a:latin typeface="Times New Roman" panose="02020603050405020304" pitchFamily="18" charset="0"/>
                <a:cs typeface="Times New Roman" panose="02020603050405020304" pitchFamily="18" charset="0"/>
              </a:rPr>
              <a:t>-C source code '</a:t>
            </a:r>
            <a:r>
              <a:rPr lang="fr-FR" dirty="0" err="1">
                <a:latin typeface="Times New Roman" panose="02020603050405020304" pitchFamily="18" charset="0"/>
                <a:cs typeface="Times New Roman" panose="02020603050405020304" pitchFamily="18" charset="0"/>
              </a:rPr>
              <a:t>implementation</a:t>
            </a:r>
            <a:r>
              <a:rPr lang="fr-FR" dirty="0">
                <a:latin typeface="Times New Roman" panose="02020603050405020304" pitchFamily="18" charset="0"/>
                <a:cs typeface="Times New Roman" panose="02020603050405020304" pitchFamily="18" charset="0"/>
              </a:rPr>
              <a:t>' program files have .m </a:t>
            </a:r>
            <a:r>
              <a:rPr lang="fr-FR" dirty="0" err="1">
                <a:latin typeface="Times New Roman" panose="02020603050405020304" pitchFamily="18" charset="0"/>
                <a:cs typeface="Times New Roman" panose="02020603050405020304" pitchFamily="18" charset="0"/>
              </a:rPr>
              <a:t>filename</a:t>
            </a:r>
            <a:r>
              <a:rPr lang="fr-FR" dirty="0">
                <a:latin typeface="Times New Roman" panose="02020603050405020304" pitchFamily="18" charset="0"/>
                <a:cs typeface="Times New Roman" panose="02020603050405020304" pitchFamily="18" charset="0"/>
              </a:rPr>
              <a:t> extensions, </a:t>
            </a:r>
            <a:r>
              <a:rPr lang="fr-FR" dirty="0" err="1">
                <a:latin typeface="Times New Roman" panose="02020603050405020304" pitchFamily="18" charset="0"/>
                <a:cs typeface="Times New Roman" panose="02020603050405020304" pitchFamily="18" charset="0"/>
              </a:rPr>
              <a:t>while</a:t>
            </a:r>
            <a:r>
              <a:rPr lang="fr-FR" dirty="0">
                <a:latin typeface="Times New Roman" panose="02020603050405020304" pitchFamily="18" charset="0"/>
                <a:cs typeface="Times New Roman" panose="02020603050405020304" pitchFamily="18" charset="0"/>
              </a:rPr>
              <a:t> header files have .h extensions.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BA5808-D638-4E03-BC62-AEE65FC77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352" y="3159358"/>
            <a:ext cx="1904762" cy="1904762"/>
          </a:xfrm>
          <a:prstGeom prst="rect">
            <a:avLst/>
          </a:prstGeom>
        </p:spPr>
      </p:pic>
    </p:spTree>
    <p:extLst>
      <p:ext uri="{BB962C8B-B14F-4D97-AF65-F5344CB8AC3E}">
        <p14:creationId xmlns:p14="http://schemas.microsoft.com/office/powerpoint/2010/main" val="426896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B55-418A-4644-BA4D-F87F3A5901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Objective-C</a:t>
            </a:r>
          </a:p>
        </p:txBody>
      </p:sp>
      <p:sp>
        <p:nvSpPr>
          <p:cNvPr id="6" name="Rectangle 5">
            <a:extLst>
              <a:ext uri="{FF2B5EF4-FFF2-40B4-BE49-F238E27FC236}">
                <a16:creationId xmlns:a16="http://schemas.microsoft.com/office/drawing/2014/main" id="{349200DC-4DBE-4C31-944F-08950B1E2832}"/>
              </a:ext>
            </a:extLst>
          </p:cNvPr>
          <p:cNvSpPr/>
          <p:nvPr/>
        </p:nvSpPr>
        <p:spPr>
          <a:xfrm>
            <a:off x="1645920" y="2745011"/>
            <a:ext cx="8950361" cy="3139321"/>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Example Program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#import &lt;Foundation/</a:t>
            </a:r>
            <a:r>
              <a:rPr lang="en-IN" dirty="0" err="1">
                <a:latin typeface="Times New Roman" panose="02020603050405020304" pitchFamily="18" charset="0"/>
                <a:cs typeface="Times New Roman" panose="02020603050405020304" pitchFamily="18" charset="0"/>
              </a:rPr>
              <a:t>Foundation.h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int main()		</a:t>
            </a:r>
          </a:p>
          <a:p>
            <a:r>
              <a:rPr lang="en-IN" dirty="0">
                <a:latin typeface="Times New Roman" panose="02020603050405020304" pitchFamily="18" charset="0"/>
                <a:cs typeface="Times New Roman" panose="02020603050405020304" pitchFamily="18" charset="0"/>
              </a:rPr>
              <a:t> main() function</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NSLog</a:t>
            </a:r>
            <a:r>
              <a:rPr lang="en-IN" dirty="0">
                <a:latin typeface="Times New Roman" panose="02020603050405020304" pitchFamily="18" charset="0"/>
                <a:cs typeface="Times New Roman" panose="02020603050405020304" pitchFamily="18" charset="0"/>
              </a:rPr>
              <a:t>(@“Hello World!");</a:t>
            </a:r>
          </a:p>
          <a:p>
            <a:r>
              <a:rPr lang="en-IN" dirty="0">
                <a:latin typeface="Times New Roman" panose="02020603050405020304" pitchFamily="18" charset="0"/>
                <a:cs typeface="Times New Roman" panose="02020603050405020304" pitchFamily="18" charset="0"/>
              </a:rPr>
              <a:t>   return 0;</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Output : Hello World!</a:t>
            </a:r>
          </a:p>
        </p:txBody>
      </p:sp>
      <p:pic>
        <p:nvPicPr>
          <p:cNvPr id="4" name="Picture 3">
            <a:extLst>
              <a:ext uri="{FF2B5EF4-FFF2-40B4-BE49-F238E27FC236}">
                <a16:creationId xmlns:a16="http://schemas.microsoft.com/office/drawing/2014/main" id="{3458B64D-8F9B-4519-929A-65309B74C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079" y="3170115"/>
            <a:ext cx="1904762" cy="1904762"/>
          </a:xfrm>
          <a:prstGeom prst="rect">
            <a:avLst/>
          </a:prstGeom>
        </p:spPr>
      </p:pic>
    </p:spTree>
    <p:extLst>
      <p:ext uri="{BB962C8B-B14F-4D97-AF65-F5344CB8AC3E}">
        <p14:creationId xmlns:p14="http://schemas.microsoft.com/office/powerpoint/2010/main" val="330865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8089-ACC0-4173-A618-AE4441404F2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Swift</a:t>
            </a:r>
            <a:r>
              <a:rPr lang="en-IN" dirty="0"/>
              <a:t> </a:t>
            </a:r>
          </a:p>
        </p:txBody>
      </p:sp>
      <p:pic>
        <p:nvPicPr>
          <p:cNvPr id="3" name="Picture 2">
            <a:extLst>
              <a:ext uri="{FF2B5EF4-FFF2-40B4-BE49-F238E27FC236}">
                <a16:creationId xmlns:a16="http://schemas.microsoft.com/office/drawing/2014/main" id="{4DD50EB0-6D38-4B99-B553-E21DD0408743}"/>
              </a:ext>
            </a:extLst>
          </p:cNvPr>
          <p:cNvPicPr>
            <a:picLocks noChangeAspect="1"/>
          </p:cNvPicPr>
          <p:nvPr/>
        </p:nvPicPr>
        <p:blipFill>
          <a:blip r:embed="rId2"/>
          <a:stretch>
            <a:fillRect/>
          </a:stretch>
        </p:blipFill>
        <p:spPr>
          <a:xfrm>
            <a:off x="9272195" y="3065928"/>
            <a:ext cx="2156907" cy="2156907"/>
          </a:xfrm>
          <a:prstGeom prst="rect">
            <a:avLst/>
          </a:prstGeom>
        </p:spPr>
      </p:pic>
      <p:sp>
        <p:nvSpPr>
          <p:cNvPr id="4" name="Rectangle 3">
            <a:extLst>
              <a:ext uri="{FF2B5EF4-FFF2-40B4-BE49-F238E27FC236}">
                <a16:creationId xmlns:a16="http://schemas.microsoft.com/office/drawing/2014/main" id="{B6295657-7E67-45FE-83AC-EFD974847025}"/>
              </a:ext>
            </a:extLst>
          </p:cNvPr>
          <p:cNvSpPr/>
          <p:nvPr/>
        </p:nvSpPr>
        <p:spPr>
          <a:xfrm>
            <a:off x="515471" y="2493999"/>
            <a:ext cx="8434891" cy="3970318"/>
          </a:xfrm>
          <a:prstGeom prst="rect">
            <a:avLst/>
          </a:prstGeom>
        </p:spPr>
        <p:txBody>
          <a:bodyPr wrap="square">
            <a:spAutoFit/>
          </a:bodyPr>
          <a:lstStyle/>
          <a:p>
            <a:pPr marL="285750" indent="-285750">
              <a:buFont typeface="Wingdings" panose="05000000000000000000" pitchFamily="2" charset="2"/>
              <a:buChar char="§"/>
            </a:pPr>
            <a:r>
              <a:rPr lang="en-IN" dirty="0">
                <a:solidFill>
                  <a:srgbClr val="222222"/>
                </a:solidFill>
                <a:latin typeface="Times New Roman" panose="02020603050405020304" pitchFamily="18" charset="0"/>
                <a:cs typeface="Times New Roman" panose="02020603050405020304" pitchFamily="18" charset="0"/>
              </a:rPr>
              <a:t>Swift is a general-purpose, multi-paradigm, compiled programming language developed by Apple Inc. for iOS, macOS, </a:t>
            </a:r>
            <a:r>
              <a:rPr lang="en-IN" dirty="0" err="1">
                <a:solidFill>
                  <a:srgbClr val="222222"/>
                </a:solidFill>
                <a:latin typeface="Times New Roman" panose="02020603050405020304" pitchFamily="18" charset="0"/>
                <a:cs typeface="Times New Roman" panose="02020603050405020304" pitchFamily="18" charset="0"/>
              </a:rPr>
              <a:t>watchOS</a:t>
            </a:r>
            <a:r>
              <a:rPr lang="en-IN" dirty="0">
                <a:solidFill>
                  <a:srgbClr val="222222"/>
                </a:solidFill>
                <a:latin typeface="Times New Roman" panose="02020603050405020304" pitchFamily="18" charset="0"/>
                <a:cs typeface="Times New Roman" panose="02020603050405020304" pitchFamily="18" charset="0"/>
              </a:rPr>
              <a:t>, </a:t>
            </a:r>
            <a:r>
              <a:rPr lang="en-IN" dirty="0" err="1">
                <a:solidFill>
                  <a:srgbClr val="222222"/>
                </a:solidFill>
                <a:latin typeface="Times New Roman" panose="02020603050405020304" pitchFamily="18" charset="0"/>
                <a:cs typeface="Times New Roman" panose="02020603050405020304" pitchFamily="18" charset="0"/>
              </a:rPr>
              <a:t>tvOS</a:t>
            </a:r>
            <a:r>
              <a:rPr lang="en-IN" dirty="0">
                <a:solidFill>
                  <a:srgbClr val="222222"/>
                </a:solidFill>
                <a:latin typeface="Times New Roman" panose="02020603050405020304" pitchFamily="18" charset="0"/>
                <a:cs typeface="Times New Roman" panose="02020603050405020304" pitchFamily="18" charset="0"/>
              </a:rPr>
              <a:t> and Linux.</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Swift was introduced at Apple's 2014 Worldwide Developers Conference (WWDC).</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has modern programming features and makes use of safe programming patterns.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Swift Playgrounds you create small programs called “playgrounds” that instantly show the results of the code that you write.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Example Code</a:t>
            </a:r>
            <a:r>
              <a:rPr lang="en-IN" i="1" dirty="0">
                <a:latin typeface="Times New Roman" panose="02020603050405020304" pitchFamily="18" charset="0"/>
                <a:cs typeface="Times New Roman" panose="02020603050405020304" pitchFamily="18" charset="0"/>
              </a:rPr>
              <a:t>:</a:t>
            </a:r>
          </a:p>
          <a:p>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UIKit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var str = "Hello, World!“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println</a:t>
            </a:r>
            <a:r>
              <a:rPr lang="en-IN" dirty="0">
                <a:latin typeface="Times New Roman" panose="02020603050405020304" pitchFamily="18" charset="0"/>
                <a:cs typeface="Times New Roman" panose="02020603050405020304" pitchFamily="18" charset="0"/>
              </a:rPr>
              <a:t>(str)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Output : Hello, World!</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37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3ABD-01A4-44B8-8FFC-5880C74212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a:t>
            </a:r>
          </a:p>
        </p:txBody>
      </p:sp>
      <p:sp>
        <p:nvSpPr>
          <p:cNvPr id="3" name="Rectangle 2">
            <a:extLst>
              <a:ext uri="{FF2B5EF4-FFF2-40B4-BE49-F238E27FC236}">
                <a16:creationId xmlns:a16="http://schemas.microsoft.com/office/drawing/2014/main" id="{3DD4DD6D-9321-4315-8962-FBEEA13181D4}"/>
              </a:ext>
            </a:extLst>
          </p:cNvPr>
          <p:cNvSpPr/>
          <p:nvPr/>
        </p:nvSpPr>
        <p:spPr>
          <a:xfrm>
            <a:off x="591671" y="2473492"/>
            <a:ext cx="11008658" cy="3970318"/>
          </a:xfrm>
          <a:prstGeom prst="rect">
            <a:avLst/>
          </a:prstGeom>
        </p:spPr>
        <p:txBody>
          <a:bodyPr wrap="square">
            <a:spAutoFit/>
          </a:bodyPr>
          <a:lstStyle/>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“Object</a:t>
            </a:r>
            <a:r>
              <a:rPr lang="en-IN" dirty="0">
                <a:latin typeface="Times New Roman" panose="02020603050405020304" pitchFamily="18" charset="0"/>
                <a:cs typeface="Times New Roman" panose="02020603050405020304" pitchFamily="18" charset="0"/>
              </a:rPr>
              <a:t>” refers to a particular instance of a class. It can be a combination of variables, functions, and data structures. There can be multiple instances of a class in a program.</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An Object contains both the data and the function, which operates on the data. For example - chair, bike, marker, pen, table, car, etc.</a:t>
            </a:r>
          </a:p>
          <a:p>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Java, object can be initialised in three ways :</a:t>
            </a:r>
          </a:p>
          <a:p>
            <a:pPr marL="800100" lvl="1"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By reference variable.</a:t>
            </a:r>
          </a:p>
          <a:p>
            <a:pPr marL="800100" lvl="1"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By method</a:t>
            </a:r>
          </a:p>
          <a:p>
            <a:pPr marL="800100" lvl="1"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By constructor</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syntax for creating an object of class Day is,</a:t>
            </a:r>
          </a:p>
          <a:p>
            <a:pPr marL="800100" lvl="1" indent="-3429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Day today = new Day( );</a:t>
            </a:r>
          </a:p>
          <a:p>
            <a:pPr marL="342900"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5A11A6-639E-436E-859D-644DAB8F0ABD}"/>
              </a:ext>
            </a:extLst>
          </p:cNvPr>
          <p:cNvPicPr>
            <a:picLocks noChangeAspect="1"/>
          </p:cNvPicPr>
          <p:nvPr/>
        </p:nvPicPr>
        <p:blipFill>
          <a:blip r:embed="rId2"/>
          <a:stretch>
            <a:fillRect/>
          </a:stretch>
        </p:blipFill>
        <p:spPr>
          <a:xfrm>
            <a:off x="5966236" y="4320151"/>
            <a:ext cx="5143500" cy="1057275"/>
          </a:xfrm>
          <a:prstGeom prst="rect">
            <a:avLst/>
          </a:prstGeom>
        </p:spPr>
      </p:pic>
    </p:spTree>
    <p:extLst>
      <p:ext uri="{BB962C8B-B14F-4D97-AF65-F5344CB8AC3E}">
        <p14:creationId xmlns:p14="http://schemas.microsoft.com/office/powerpoint/2010/main" val="408512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47E1-28E3-4B76-8C2E-435A88216B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Swift</a:t>
            </a:r>
          </a:p>
        </p:txBody>
      </p:sp>
      <p:sp>
        <p:nvSpPr>
          <p:cNvPr id="4" name="Rectangle 3">
            <a:extLst>
              <a:ext uri="{FF2B5EF4-FFF2-40B4-BE49-F238E27FC236}">
                <a16:creationId xmlns:a16="http://schemas.microsoft.com/office/drawing/2014/main" id="{879390F6-49B0-4518-B1C9-9CFE6FCC5B39}"/>
              </a:ext>
            </a:extLst>
          </p:cNvPr>
          <p:cNvSpPr/>
          <p:nvPr/>
        </p:nvSpPr>
        <p:spPr>
          <a:xfrm>
            <a:off x="957431" y="2736067"/>
            <a:ext cx="6454588" cy="3416320"/>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Some additional features of Swift include</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Closures unified with function pointers.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Tuples and multiple return values.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Generics.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Fast and concise iteration over a range or collection.</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Structs that support methods, extensions, and protocols.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Functional programming patterns, e.g., map and filter.</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Powerful error handling built-in</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Advanced control flow with do, guard and repeat keywords.</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157DFA-2DDE-4AE7-8A5B-CA71A64E5A68}"/>
              </a:ext>
            </a:extLst>
          </p:cNvPr>
          <p:cNvPicPr>
            <a:picLocks noChangeAspect="1"/>
          </p:cNvPicPr>
          <p:nvPr/>
        </p:nvPicPr>
        <p:blipFill>
          <a:blip r:embed="rId3"/>
          <a:stretch>
            <a:fillRect/>
          </a:stretch>
        </p:blipFill>
        <p:spPr>
          <a:xfrm>
            <a:off x="9272195" y="3044413"/>
            <a:ext cx="2156907" cy="2156907"/>
          </a:xfrm>
          <a:prstGeom prst="rect">
            <a:avLst/>
          </a:prstGeom>
        </p:spPr>
      </p:pic>
    </p:spTree>
    <p:extLst>
      <p:ext uri="{BB962C8B-B14F-4D97-AF65-F5344CB8AC3E}">
        <p14:creationId xmlns:p14="http://schemas.microsoft.com/office/powerpoint/2010/main" val="129547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AECA-3974-4128-A0DB-0F64F24488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JavaScript</a:t>
            </a:r>
          </a:p>
        </p:txBody>
      </p:sp>
      <p:sp>
        <p:nvSpPr>
          <p:cNvPr id="3" name="Rectangle 2">
            <a:extLst>
              <a:ext uri="{FF2B5EF4-FFF2-40B4-BE49-F238E27FC236}">
                <a16:creationId xmlns:a16="http://schemas.microsoft.com/office/drawing/2014/main" id="{B6169D95-B4F7-4A81-9CDD-3859947B9581}"/>
              </a:ext>
            </a:extLst>
          </p:cNvPr>
          <p:cNvSpPr/>
          <p:nvPr/>
        </p:nvSpPr>
        <p:spPr>
          <a:xfrm>
            <a:off x="573740" y="2838243"/>
            <a:ext cx="8761413" cy="2585323"/>
          </a:xfrm>
          <a:prstGeom prst="rect">
            <a:avLst/>
          </a:prstGeom>
        </p:spPr>
        <p:txBody>
          <a:bodyPr wrap="square">
            <a:spAutoFit/>
          </a:bodyPr>
          <a:lstStyle/>
          <a:p>
            <a:pPr marL="285750" indent="-285750">
              <a:buFont typeface="Wingdings" panose="05000000000000000000" pitchFamily="2" charset="2"/>
              <a:buChar char="§"/>
            </a:pPr>
            <a:r>
              <a:rPr lang="en-IN" dirty="0">
                <a:solidFill>
                  <a:srgbClr val="222222"/>
                </a:solidFill>
                <a:latin typeface="Times New Roman" panose="02020603050405020304" pitchFamily="18" charset="0"/>
                <a:cs typeface="Times New Roman" panose="02020603050405020304" pitchFamily="18" charset="0"/>
              </a:rPr>
              <a:t>JavaScript, often abbreviated as JS, is a high-level, interpreted programming language that conforms to the ECMAScript specification.</a:t>
            </a:r>
          </a:p>
          <a:p>
            <a:endParaRPr lang="en-IN"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JS is a prototype-based, multi-paradigm, dynamic scripting language, supporting object-oriented, imperative, and declarative (e.g. functional programming) styles.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Alongside HTML and CSS, JavaScript is one of the three core technologies of the World Wide Web</a:t>
            </a:r>
            <a:r>
              <a:rPr lang="en-IN" baseline="30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JavaScript enables interactive web pages and thus is an essential part of web applications. </a:t>
            </a:r>
          </a:p>
        </p:txBody>
      </p:sp>
      <p:pic>
        <p:nvPicPr>
          <p:cNvPr id="6" name="Picture 5">
            <a:extLst>
              <a:ext uri="{FF2B5EF4-FFF2-40B4-BE49-F238E27FC236}">
                <a16:creationId xmlns:a16="http://schemas.microsoft.com/office/drawing/2014/main" id="{C67BE2E8-9520-4850-9D65-2DA5DAF28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5153" y="2838243"/>
            <a:ext cx="2553148" cy="2553148"/>
          </a:xfrm>
          <a:prstGeom prst="rect">
            <a:avLst/>
          </a:prstGeom>
        </p:spPr>
      </p:pic>
    </p:spTree>
    <p:extLst>
      <p:ext uri="{BB962C8B-B14F-4D97-AF65-F5344CB8AC3E}">
        <p14:creationId xmlns:p14="http://schemas.microsoft.com/office/powerpoint/2010/main" val="3182881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AAE6-2AC8-4D1C-9A30-C5A198F71F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JavaScript</a:t>
            </a:r>
          </a:p>
        </p:txBody>
      </p:sp>
      <p:sp>
        <p:nvSpPr>
          <p:cNvPr id="3" name="Rectangle 2">
            <a:extLst>
              <a:ext uri="{FF2B5EF4-FFF2-40B4-BE49-F238E27FC236}">
                <a16:creationId xmlns:a16="http://schemas.microsoft.com/office/drawing/2014/main" id="{34507FE3-BE47-43F1-81F6-94A75FB23B40}"/>
              </a:ext>
            </a:extLst>
          </p:cNvPr>
          <p:cNvSpPr/>
          <p:nvPr/>
        </p:nvSpPr>
        <p:spPr>
          <a:xfrm>
            <a:off x="1656678" y="2648656"/>
            <a:ext cx="8412480" cy="3970318"/>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Example code: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&lt;script</a:t>
            </a:r>
            <a:r>
              <a:rPr lang="en-IN" dirty="0">
                <a:latin typeface="Times New Roman" panose="02020603050405020304" pitchFamily="18" charset="0"/>
                <a:cs typeface="Times New Roman" panose="02020603050405020304" pitchFamily="18" charset="0"/>
              </a:rPr>
              <a:t> type="text/</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document.write</a:t>
            </a:r>
            <a:r>
              <a:rPr lang="en-IN" dirty="0">
                <a:latin typeface="Times New Roman" panose="02020603050405020304" pitchFamily="18" charset="0"/>
                <a:cs typeface="Times New Roman" panose="02020603050405020304" pitchFamily="18" charset="0"/>
              </a:rPr>
              <a:t>("Hello JavaScript");  </a:t>
            </a:r>
          </a:p>
          <a:p>
            <a:r>
              <a:rPr lang="en-IN" b="1" dirty="0">
                <a:latin typeface="Times New Roman" panose="02020603050405020304" pitchFamily="18" charset="0"/>
                <a:cs typeface="Times New Roman" panose="02020603050405020304" pitchFamily="18" charset="0"/>
              </a:rPr>
              <a:t>	&lt;/script&gt;</a:t>
            </a:r>
            <a:r>
              <a:rPr lang="en-IN" dirty="0"/>
              <a:t> </a:t>
            </a:r>
          </a:p>
          <a:p>
            <a:endParaRPr lang="en-IN" dirty="0"/>
          </a:p>
          <a:p>
            <a:r>
              <a:rPr lang="en-IN" dirty="0">
                <a:latin typeface="Times New Roman" panose="02020603050405020304" pitchFamily="18" charset="0"/>
                <a:cs typeface="Times New Roman" panose="02020603050405020304" pitchFamily="18" charset="0"/>
              </a:rPr>
              <a:t>Output : Hello JavaScript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Three Places to put JavaScript code:</a:t>
            </a:r>
          </a:p>
          <a:p>
            <a:pPr lvl="1">
              <a:buFont typeface="+mj-lt"/>
              <a:buAutoNum type="arabicPeriod"/>
            </a:pPr>
            <a:r>
              <a:rPr lang="en-IN" dirty="0">
                <a:latin typeface="Times New Roman" panose="02020603050405020304" pitchFamily="18" charset="0"/>
                <a:cs typeface="Times New Roman" panose="02020603050405020304" pitchFamily="18" charset="0"/>
              </a:rPr>
              <a:t>Between the body tag of html</a:t>
            </a:r>
          </a:p>
          <a:p>
            <a:pPr lvl="1">
              <a:buFont typeface="+mj-lt"/>
              <a:buAutoNum type="arabicPeriod"/>
            </a:pPr>
            <a:r>
              <a:rPr lang="en-IN" dirty="0">
                <a:latin typeface="Times New Roman" panose="02020603050405020304" pitchFamily="18" charset="0"/>
                <a:cs typeface="Times New Roman" panose="02020603050405020304" pitchFamily="18" charset="0"/>
              </a:rPr>
              <a:t>Between the head tag of html</a:t>
            </a:r>
          </a:p>
          <a:p>
            <a:pPr lvl="1">
              <a:buFont typeface="+mj-lt"/>
              <a:buAutoNum type="arabicPeriod"/>
            </a:pPr>
            <a:r>
              <a:rPr lang="en-IN" dirty="0">
                <a:latin typeface="Times New Roman" panose="02020603050405020304" pitchFamily="18" charset="0"/>
                <a:cs typeface="Times New Roman" panose="02020603050405020304" pitchFamily="18" charset="0"/>
              </a:rPr>
              <a:t>In .</a:t>
            </a:r>
            <a:r>
              <a:rPr lang="en-IN" dirty="0" err="1">
                <a:latin typeface="Times New Roman" panose="02020603050405020304" pitchFamily="18" charset="0"/>
                <a:cs typeface="Times New Roman" panose="02020603050405020304" pitchFamily="18" charset="0"/>
              </a:rPr>
              <a:t>js</a:t>
            </a:r>
            <a:r>
              <a:rPr lang="en-IN" dirty="0">
                <a:latin typeface="Times New Roman" panose="02020603050405020304" pitchFamily="18" charset="0"/>
                <a:cs typeface="Times New Roman" panose="02020603050405020304" pitchFamily="18" charset="0"/>
              </a:rPr>
              <a:t> file (external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11885A-4988-4D82-9A84-766DBD0F5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748" y="2851753"/>
            <a:ext cx="2553148" cy="2553148"/>
          </a:xfrm>
          <a:prstGeom prst="rect">
            <a:avLst/>
          </a:prstGeom>
        </p:spPr>
      </p:pic>
    </p:spTree>
    <p:extLst>
      <p:ext uri="{BB962C8B-B14F-4D97-AF65-F5344CB8AC3E}">
        <p14:creationId xmlns:p14="http://schemas.microsoft.com/office/powerpoint/2010/main" val="3995840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AF9F-F253-4872-9778-CDDDB58A9A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Python</a:t>
            </a:r>
          </a:p>
        </p:txBody>
      </p:sp>
      <p:pic>
        <p:nvPicPr>
          <p:cNvPr id="3" name="Picture 2">
            <a:extLst>
              <a:ext uri="{FF2B5EF4-FFF2-40B4-BE49-F238E27FC236}">
                <a16:creationId xmlns:a16="http://schemas.microsoft.com/office/drawing/2014/main" id="{1CCEEB63-F01F-4290-BE25-7EA5FCF3DEBA}"/>
              </a:ext>
            </a:extLst>
          </p:cNvPr>
          <p:cNvPicPr>
            <a:picLocks noChangeAspect="1"/>
          </p:cNvPicPr>
          <p:nvPr/>
        </p:nvPicPr>
        <p:blipFill>
          <a:blip r:embed="rId2"/>
          <a:stretch>
            <a:fillRect/>
          </a:stretch>
        </p:blipFill>
        <p:spPr>
          <a:xfrm>
            <a:off x="8139967" y="3310666"/>
            <a:ext cx="3873466" cy="1308342"/>
          </a:xfrm>
          <a:prstGeom prst="rect">
            <a:avLst/>
          </a:prstGeom>
        </p:spPr>
      </p:pic>
      <p:sp>
        <p:nvSpPr>
          <p:cNvPr id="4" name="Rectangle 3">
            <a:extLst>
              <a:ext uri="{FF2B5EF4-FFF2-40B4-BE49-F238E27FC236}">
                <a16:creationId xmlns:a16="http://schemas.microsoft.com/office/drawing/2014/main" id="{F0AB07D5-C529-40BE-AE8D-0D7E199144B1}"/>
              </a:ext>
            </a:extLst>
          </p:cNvPr>
          <p:cNvSpPr/>
          <p:nvPr/>
        </p:nvSpPr>
        <p:spPr>
          <a:xfrm>
            <a:off x="559398" y="2860891"/>
            <a:ext cx="7906870" cy="2862322"/>
          </a:xfrm>
          <a:prstGeom prst="rect">
            <a:avLst/>
          </a:prstGeom>
        </p:spPr>
        <p:txBody>
          <a:bodyPr wrap="square">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is an interpreted, high-level, general-purpose programming language.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It has a design philosophy that emphasizes code readability, notably using significant whitespace.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Python features a dynamic type system and automatic memory management.</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supports multiple programming paradigms, including object-oriented, imperative, functional and procedural, and has a large and comprehensive standard library.</a:t>
            </a:r>
          </a:p>
        </p:txBody>
      </p:sp>
    </p:spTree>
    <p:extLst>
      <p:ext uri="{BB962C8B-B14F-4D97-AF65-F5344CB8AC3E}">
        <p14:creationId xmlns:p14="http://schemas.microsoft.com/office/powerpoint/2010/main" val="297816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E2FF-C9F8-4EB1-A3E3-59D6030B37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Python</a:t>
            </a:r>
          </a:p>
        </p:txBody>
      </p:sp>
      <p:sp>
        <p:nvSpPr>
          <p:cNvPr id="3" name="Rectangle 2">
            <a:extLst>
              <a:ext uri="{FF2B5EF4-FFF2-40B4-BE49-F238E27FC236}">
                <a16:creationId xmlns:a16="http://schemas.microsoft.com/office/drawing/2014/main" id="{1100C4FA-88FB-41F5-9776-30FACA08385E}"/>
              </a:ext>
            </a:extLst>
          </p:cNvPr>
          <p:cNvSpPr/>
          <p:nvPr/>
        </p:nvSpPr>
        <p:spPr>
          <a:xfrm>
            <a:off x="982531" y="2491342"/>
            <a:ext cx="8559502" cy="341632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Example Program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num1 = 1.5</a:t>
            </a:r>
          </a:p>
          <a:p>
            <a:r>
              <a:rPr lang="en-IN" dirty="0">
                <a:latin typeface="Times New Roman" panose="02020603050405020304" pitchFamily="18" charset="0"/>
                <a:cs typeface="Times New Roman" panose="02020603050405020304" pitchFamily="18" charset="0"/>
              </a:rPr>
              <a:t>	num2 = 6.3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Add two numbers</a:t>
            </a:r>
          </a:p>
          <a:p>
            <a:r>
              <a:rPr lang="en-IN" dirty="0">
                <a:latin typeface="Times New Roman" panose="02020603050405020304" pitchFamily="18" charset="0"/>
                <a:cs typeface="Times New Roman" panose="02020603050405020304" pitchFamily="18" charset="0"/>
              </a:rPr>
              <a:t>	sum = float(num1) + float(num2)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Display the sum</a:t>
            </a:r>
          </a:p>
          <a:p>
            <a:r>
              <a:rPr lang="en-IN" dirty="0">
                <a:latin typeface="Times New Roman" panose="02020603050405020304" pitchFamily="18" charset="0"/>
                <a:cs typeface="Times New Roman" panose="02020603050405020304" pitchFamily="18" charset="0"/>
              </a:rPr>
              <a:t>	print('The sum of {0} and {1} is {2}'.format(num1, num2, 	sum))</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Output :</a:t>
            </a:r>
          </a:p>
          <a:p>
            <a:r>
              <a:rPr lang="en-IN" dirty="0">
                <a:latin typeface="Times New Roman" panose="02020603050405020304" pitchFamily="18" charset="0"/>
                <a:cs typeface="Times New Roman" panose="02020603050405020304" pitchFamily="18" charset="0"/>
              </a:rPr>
              <a:t>	The sum of 1.5 and 6.3 is 7.8</a:t>
            </a:r>
          </a:p>
        </p:txBody>
      </p:sp>
      <p:pic>
        <p:nvPicPr>
          <p:cNvPr id="4" name="Picture 3">
            <a:extLst>
              <a:ext uri="{FF2B5EF4-FFF2-40B4-BE49-F238E27FC236}">
                <a16:creationId xmlns:a16="http://schemas.microsoft.com/office/drawing/2014/main" id="{D651287C-8D39-48D2-AA62-78A11D31E020}"/>
              </a:ext>
            </a:extLst>
          </p:cNvPr>
          <p:cNvPicPr>
            <a:picLocks noChangeAspect="1"/>
          </p:cNvPicPr>
          <p:nvPr/>
        </p:nvPicPr>
        <p:blipFill>
          <a:blip r:embed="rId2"/>
          <a:stretch>
            <a:fillRect/>
          </a:stretch>
        </p:blipFill>
        <p:spPr>
          <a:xfrm>
            <a:off x="7979633" y="3429000"/>
            <a:ext cx="3873466" cy="1308342"/>
          </a:xfrm>
          <a:prstGeom prst="rect">
            <a:avLst/>
          </a:prstGeom>
        </p:spPr>
      </p:pic>
    </p:spTree>
    <p:extLst>
      <p:ext uri="{BB962C8B-B14F-4D97-AF65-F5344CB8AC3E}">
        <p14:creationId xmlns:p14="http://schemas.microsoft.com/office/powerpoint/2010/main" val="116486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7A25-49FB-4FC5-8274-2CB82CA0A99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Compiler</a:t>
            </a:r>
          </a:p>
        </p:txBody>
      </p:sp>
      <p:sp>
        <p:nvSpPr>
          <p:cNvPr id="3" name="Rectangle 2">
            <a:extLst>
              <a:ext uri="{FF2B5EF4-FFF2-40B4-BE49-F238E27FC236}">
                <a16:creationId xmlns:a16="http://schemas.microsoft.com/office/drawing/2014/main" id="{07E639F7-BFE2-4AA5-A53A-E05F1C9A5285}"/>
              </a:ext>
            </a:extLst>
          </p:cNvPr>
          <p:cNvSpPr/>
          <p:nvPr/>
        </p:nvSpPr>
        <p:spPr>
          <a:xfrm>
            <a:off x="656215" y="2737757"/>
            <a:ext cx="10879570" cy="3416320"/>
          </a:xfrm>
          <a:prstGeom prst="rect">
            <a:avLst/>
          </a:prstGeom>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compiler is a special program that processes statements written in a particular programming language and turns them into machine language or "code" that a computer's processor uses.</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Structure of a compiler </a:t>
            </a:r>
            <a:r>
              <a:rPr lang="en-IN"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front end checks whether the program is written correctly in terms of programming language syntax and semantics.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Back end is responsible for translating source into assembly code.</a:t>
            </a:r>
          </a:p>
          <a:p>
            <a:r>
              <a:rPr lang="en-IN" dirty="0">
                <a:latin typeface="Times New Roman" panose="02020603050405020304" pitchFamily="18" charset="0"/>
                <a:cs typeface="Times New Roman" panose="02020603050405020304" pitchFamily="18" charset="0"/>
              </a:rPr>
              <a:t>Front End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Lexical Analysis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Pre-processing</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Syntax Analysis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Semantic Analysis</a:t>
            </a: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41DDE8B-DAC3-48B7-BAB2-A9596B900F81}"/>
              </a:ext>
            </a:extLst>
          </p:cNvPr>
          <p:cNvSpPr txBox="1"/>
          <p:nvPr/>
        </p:nvSpPr>
        <p:spPr>
          <a:xfrm>
            <a:off x="5649685" y="4528457"/>
            <a:ext cx="2743200"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Back End –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Analysis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Optimization</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Code Generation</a:t>
            </a:r>
          </a:p>
        </p:txBody>
      </p:sp>
    </p:spTree>
    <p:extLst>
      <p:ext uri="{BB962C8B-B14F-4D97-AF65-F5344CB8AC3E}">
        <p14:creationId xmlns:p14="http://schemas.microsoft.com/office/powerpoint/2010/main" val="58786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8E32-26EB-4CA6-A05D-CD617AF67B1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Compiler</a:t>
            </a:r>
          </a:p>
        </p:txBody>
      </p:sp>
      <p:sp>
        <p:nvSpPr>
          <p:cNvPr id="4" name="Rectangle 3">
            <a:extLst>
              <a:ext uri="{FF2B5EF4-FFF2-40B4-BE49-F238E27FC236}">
                <a16:creationId xmlns:a16="http://schemas.microsoft.com/office/drawing/2014/main" id="{C0814D31-7B32-446F-9741-BACFA1ECE919}"/>
              </a:ext>
            </a:extLst>
          </p:cNvPr>
          <p:cNvSpPr/>
          <p:nvPr/>
        </p:nvSpPr>
        <p:spPr>
          <a:xfrm>
            <a:off x="1072205" y="2887230"/>
            <a:ext cx="4575560" cy="2893100"/>
          </a:xfrm>
          <a:prstGeom prst="rect">
            <a:avLst/>
          </a:prstGeom>
        </p:spPr>
        <p:txBody>
          <a:bodyPr wrap="square">
            <a:spAutoFit/>
          </a:bodyPr>
          <a:lstStyle/>
          <a:p>
            <a:r>
              <a:rPr lang="en-IN" sz="2000" b="1" dirty="0">
                <a:solidFill>
                  <a:srgbClr val="000000"/>
                </a:solidFill>
                <a:latin typeface="Times New Roman" panose="02020603050405020304" pitchFamily="18" charset="0"/>
                <a:cs typeface="Times New Roman" panose="02020603050405020304" pitchFamily="18" charset="0"/>
              </a:rPr>
              <a:t> Compiler Phases </a:t>
            </a:r>
            <a:r>
              <a:rPr lang="en-IN" b="1" dirty="0">
                <a:solidFill>
                  <a:srgbClr val="0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solidFill>
                  <a:srgbClr val="000000"/>
                </a:solidFill>
                <a:latin typeface="Times New Roman" panose="02020603050405020304" pitchFamily="18" charset="0"/>
                <a:cs typeface="Times New Roman" panose="02020603050405020304" pitchFamily="18" charset="0"/>
              </a:rPr>
              <a:t>Lexical Analysis</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Syntax Analysis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Semantic Analysis</a:t>
            </a:r>
          </a:p>
          <a:p>
            <a:pPr marL="285750" indent="-285750">
              <a:buFont typeface="Wingdings" panose="05000000000000000000" pitchFamily="2" charset="2"/>
              <a:buChar char="§"/>
            </a:pPr>
            <a:r>
              <a:rPr lang="en-IN" b="1" i="0" dirty="0">
                <a:solidFill>
                  <a:srgbClr val="000000"/>
                </a:solidFill>
                <a:effectLst/>
                <a:latin typeface="Times New Roman" panose="02020603050405020304" pitchFamily="18" charset="0"/>
                <a:cs typeface="Times New Roman" panose="02020603050405020304" pitchFamily="18" charset="0"/>
              </a:rPr>
              <a:t>Intermediate </a:t>
            </a:r>
            <a:r>
              <a:rPr lang="en-IN" b="1" dirty="0">
                <a:solidFill>
                  <a:srgbClr val="000000"/>
                </a:solidFill>
                <a:latin typeface="Times New Roman" panose="02020603050405020304" pitchFamily="18" charset="0"/>
                <a:cs typeface="Times New Roman" panose="02020603050405020304" pitchFamily="18" charset="0"/>
              </a:rPr>
              <a:t>Code Generation</a:t>
            </a:r>
          </a:p>
          <a:p>
            <a:pPr marL="285750" indent="-285750">
              <a:buFont typeface="Wingdings" panose="05000000000000000000" pitchFamily="2" charset="2"/>
              <a:buChar char="§"/>
            </a:pPr>
            <a:r>
              <a:rPr lang="en-IN" b="1" dirty="0">
                <a:solidFill>
                  <a:srgbClr val="000000"/>
                </a:solidFill>
                <a:latin typeface="Times New Roman" panose="02020603050405020304" pitchFamily="18" charset="0"/>
                <a:cs typeface="Times New Roman" panose="02020603050405020304" pitchFamily="18" charset="0"/>
              </a:rPr>
              <a:t>Code Optimisation</a:t>
            </a:r>
          </a:p>
          <a:p>
            <a:pPr marL="285750" indent="-285750">
              <a:buFont typeface="Wingdings" panose="05000000000000000000" pitchFamily="2" charset="2"/>
              <a:buChar char="§"/>
            </a:pPr>
            <a:r>
              <a:rPr lang="en-IN" b="1" dirty="0">
                <a:solidFill>
                  <a:srgbClr val="000000"/>
                </a:solidFill>
                <a:latin typeface="Times New Roman" panose="02020603050405020304" pitchFamily="18" charset="0"/>
                <a:cs typeface="Times New Roman" panose="02020603050405020304" pitchFamily="18" charset="0"/>
              </a:rPr>
              <a:t>Code Generation.</a:t>
            </a:r>
          </a:p>
          <a:p>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b="0" i="0"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D21AAD-63CF-457E-921B-B382A7143CC3}"/>
              </a:ext>
            </a:extLst>
          </p:cNvPr>
          <p:cNvPicPr>
            <a:picLocks noChangeAspect="1"/>
          </p:cNvPicPr>
          <p:nvPr/>
        </p:nvPicPr>
        <p:blipFill>
          <a:blip r:embed="rId2"/>
          <a:stretch>
            <a:fillRect/>
          </a:stretch>
        </p:blipFill>
        <p:spPr>
          <a:xfrm>
            <a:off x="6777317" y="2247670"/>
            <a:ext cx="5131653" cy="4071269"/>
          </a:xfrm>
          <a:prstGeom prst="rect">
            <a:avLst/>
          </a:prstGeom>
        </p:spPr>
      </p:pic>
    </p:spTree>
    <p:extLst>
      <p:ext uri="{BB962C8B-B14F-4D97-AF65-F5344CB8AC3E}">
        <p14:creationId xmlns:p14="http://schemas.microsoft.com/office/powerpoint/2010/main" val="4043286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106C-F8BC-437A-88C6-330C95FAAE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Server-Side</a:t>
            </a:r>
            <a:r>
              <a:rPr lang="en-IN" dirty="0"/>
              <a:t> </a:t>
            </a:r>
          </a:p>
        </p:txBody>
      </p:sp>
      <p:sp>
        <p:nvSpPr>
          <p:cNvPr id="3" name="TextBox 2">
            <a:extLst>
              <a:ext uri="{FF2B5EF4-FFF2-40B4-BE49-F238E27FC236}">
                <a16:creationId xmlns:a16="http://schemas.microsoft.com/office/drawing/2014/main" id="{5F5869F3-B59A-42B8-88C3-BED12B618D9D}"/>
              </a:ext>
            </a:extLst>
          </p:cNvPr>
          <p:cNvSpPr txBox="1"/>
          <p:nvPr/>
        </p:nvSpPr>
        <p:spPr>
          <a:xfrm>
            <a:off x="1154953" y="2947596"/>
            <a:ext cx="8881932" cy="323165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Programming Languages :</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There are several languages that can be used for server-side programming:</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PHP.</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ASP.NET (C# OR Visual Basic)</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Java and JSP.</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Ruby on Rails and so on.</a:t>
            </a:r>
          </a:p>
          <a:p>
            <a:r>
              <a:rPr lang="en-I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5035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1191-0A4C-4451-8CDF-CA908DC83F05}"/>
              </a:ext>
            </a:extLst>
          </p:cNvPr>
          <p:cNvSpPr>
            <a:spLocks noGrp="1"/>
          </p:cNvSpPr>
          <p:nvPr>
            <p:ph type="title"/>
          </p:nvPr>
        </p:nvSpPr>
        <p:spPr>
          <a:xfrm>
            <a:off x="735404" y="898364"/>
            <a:ext cx="8761413" cy="706964"/>
          </a:xfrm>
        </p:spPr>
        <p:txBody>
          <a:bodyPr/>
          <a:lstStyle/>
          <a:p>
            <a:r>
              <a:rPr lang="en-IN" dirty="0">
                <a:latin typeface="Times New Roman" panose="02020603050405020304" pitchFamily="18" charset="0"/>
                <a:cs typeface="Times New Roman" panose="02020603050405020304" pitchFamily="18" charset="0"/>
              </a:rPr>
              <a:t>Server-Side</a:t>
            </a:r>
          </a:p>
        </p:txBody>
      </p:sp>
      <p:sp>
        <p:nvSpPr>
          <p:cNvPr id="3" name="Rectangle 2">
            <a:extLst>
              <a:ext uri="{FF2B5EF4-FFF2-40B4-BE49-F238E27FC236}">
                <a16:creationId xmlns:a16="http://schemas.microsoft.com/office/drawing/2014/main" id="{ADDAFF9A-231A-4C2B-A2D6-31E28CB05784}"/>
              </a:ext>
            </a:extLst>
          </p:cNvPr>
          <p:cNvSpPr/>
          <p:nvPr/>
        </p:nvSpPr>
        <p:spPr>
          <a:xfrm>
            <a:off x="578223" y="2215127"/>
            <a:ext cx="11287462" cy="4493538"/>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Frameworks</a:t>
            </a:r>
            <a:r>
              <a:rPr lang="en-IN" b="1"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 web </a:t>
            </a:r>
            <a:r>
              <a:rPr lang="en-IN" b="1" dirty="0">
                <a:latin typeface="Times New Roman" panose="02020603050405020304" pitchFamily="18" charset="0"/>
                <a:cs typeface="Times New Roman" panose="02020603050405020304" pitchFamily="18" charset="0"/>
              </a:rPr>
              <a:t>framework</a:t>
            </a:r>
            <a:r>
              <a:rPr lang="en-IN" dirty="0">
                <a:latin typeface="Times New Roman" panose="02020603050405020304" pitchFamily="18" charset="0"/>
                <a:cs typeface="Times New Roman" panose="02020603050405020304" pitchFamily="18" charset="0"/>
              </a:rPr>
              <a:t> or web application </a:t>
            </a:r>
            <a:r>
              <a:rPr lang="en-IN" b="1" dirty="0">
                <a:latin typeface="Times New Roman" panose="02020603050405020304" pitchFamily="18" charset="0"/>
                <a:cs typeface="Times New Roman" panose="02020603050405020304" pitchFamily="18" charset="0"/>
              </a:rPr>
              <a:t>framework</a:t>
            </a:r>
            <a:r>
              <a:rPr lang="en-IN" dirty="0">
                <a:latin typeface="Times New Roman" panose="02020603050405020304" pitchFamily="18" charset="0"/>
                <a:cs typeface="Times New Roman" panose="02020603050405020304" pitchFamily="18" charset="0"/>
              </a:rPr>
              <a:t> is a software </a:t>
            </a:r>
            <a:r>
              <a:rPr lang="en-IN" b="1" dirty="0">
                <a:latin typeface="Times New Roman" panose="02020603050405020304" pitchFamily="18" charset="0"/>
                <a:cs typeface="Times New Roman" panose="02020603050405020304" pitchFamily="18" charset="0"/>
              </a:rPr>
              <a:t>framework</a:t>
            </a:r>
            <a:r>
              <a:rPr lang="en-IN" dirty="0">
                <a:latin typeface="Times New Roman" panose="02020603050405020304" pitchFamily="18" charset="0"/>
                <a:cs typeface="Times New Roman" panose="02020603050405020304" pitchFamily="18" charset="0"/>
              </a:rPr>
              <a:t> that is designed to support the development of web applications including web services, web resources and web APIs. </a:t>
            </a:r>
          </a:p>
          <a:p>
            <a:r>
              <a:rPr lang="en-IN" dirty="0">
                <a:latin typeface="Times New Roman" panose="02020603050405020304" pitchFamily="18" charset="0"/>
                <a:cs typeface="Times New Roman" panose="02020603050405020304" pitchFamily="18" charset="0"/>
              </a:rPr>
              <a:t>Web </a:t>
            </a:r>
            <a:r>
              <a:rPr lang="en-IN" b="1" dirty="0">
                <a:latin typeface="Times New Roman" panose="02020603050405020304" pitchFamily="18" charset="0"/>
                <a:cs typeface="Times New Roman" panose="02020603050405020304" pitchFamily="18" charset="0"/>
              </a:rPr>
              <a:t>frameworks</a:t>
            </a:r>
            <a:r>
              <a:rPr lang="en-IN" dirty="0">
                <a:latin typeface="Times New Roman" panose="02020603050405020304" pitchFamily="18" charset="0"/>
                <a:cs typeface="Times New Roman" panose="02020603050405020304" pitchFamily="18" charset="0"/>
              </a:rPr>
              <a:t> aim to reduce the overhead associated with common activities performed in web development.</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Examples :</a:t>
            </a:r>
          </a:p>
          <a:p>
            <a:r>
              <a:rPr lang="en-IN" sz="2000" dirty="0">
                <a:latin typeface="Times New Roman" panose="02020603050405020304" pitchFamily="18" charset="0"/>
                <a:cs typeface="Times New Roman" panose="02020603050405020304" pitchFamily="18" charset="0"/>
              </a:rPr>
              <a:t>Django(Python), Flask(Python), Laravel(PHP) etc</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REST APIs :</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RESTful API is an application program interface (API) that uses HTTP requests to GET, PUT, POST and DELETE data.</a:t>
            </a:r>
            <a:endParaRPr lang="en-IN" sz="2000" u="sng" dirty="0">
              <a:solidFill>
                <a:srgbClr val="333333"/>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Also referred to as a RESTful web service, it is based on representational state transfer (REST) technology, an architectural style and approach to communications often used in web</a:t>
            </a:r>
            <a:r>
              <a:rPr lang="en-IN" u="sng"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services development</a:t>
            </a:r>
            <a:r>
              <a:rPr lang="en-IN" dirty="0"/>
              <a:t>.</a:t>
            </a:r>
            <a:br>
              <a:rPr lang="en-IN" sz="2000" dirty="0">
                <a:solidFill>
                  <a:srgbClr val="333333"/>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890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2E33-E54D-4216-8E73-A5E341F5D0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Web Pages  </a:t>
            </a:r>
          </a:p>
        </p:txBody>
      </p:sp>
      <p:sp>
        <p:nvSpPr>
          <p:cNvPr id="3" name="Rectangle 2">
            <a:extLst>
              <a:ext uri="{FF2B5EF4-FFF2-40B4-BE49-F238E27FC236}">
                <a16:creationId xmlns:a16="http://schemas.microsoft.com/office/drawing/2014/main" id="{8BFEB85C-CA52-48D0-9BF0-22E6C9A25EDB}"/>
              </a:ext>
            </a:extLst>
          </p:cNvPr>
          <p:cNvSpPr/>
          <p:nvPr/>
        </p:nvSpPr>
        <p:spPr>
          <a:xfrm>
            <a:off x="695661" y="2543780"/>
            <a:ext cx="10800677" cy="3970318"/>
          </a:xfrm>
          <a:prstGeom prst="rect">
            <a:avLst/>
          </a:prstGeom>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pages are what make up the World Wide Web.</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Web page is a representation of a document that is actually located at a remote site. Every Web page is identified by a unique URL(Uniform Resource Locator).</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t> </a:t>
            </a:r>
            <a:r>
              <a:rPr lang="en-IN" dirty="0">
                <a:latin typeface="Times New Roman" panose="02020603050405020304" pitchFamily="18" charset="0"/>
                <a:cs typeface="Times New Roman" panose="02020603050405020304" pitchFamily="18" charset="0"/>
              </a:rPr>
              <a:t>The data found in a Web page is usually in HTML or XHTML format.</a:t>
            </a:r>
          </a:p>
          <a:p>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pages can either be static or dynamic.</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Static pages show the same content that is stored in the server, each time they are viewed.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Dynamic pages have content that can change each time they are accessed, based on user input.</a:t>
            </a:r>
          </a:p>
          <a:p>
            <a:pPr lvl="1"/>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These pages are typically written in scripting languages such as PHP, Perl, ASP, or JSP.</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71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50E9-D0F9-4C20-8F95-2BBE67C6998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Class</a:t>
            </a:r>
            <a:r>
              <a:rPr lang="en-IN" dirty="0"/>
              <a:t> </a:t>
            </a:r>
          </a:p>
        </p:txBody>
      </p:sp>
      <p:sp>
        <p:nvSpPr>
          <p:cNvPr id="3" name="Rectangle 2">
            <a:extLst>
              <a:ext uri="{FF2B5EF4-FFF2-40B4-BE49-F238E27FC236}">
                <a16:creationId xmlns:a16="http://schemas.microsoft.com/office/drawing/2014/main" id="{A1149B77-BBF8-4EF2-9373-EBE66248C950}"/>
              </a:ext>
            </a:extLst>
          </p:cNvPr>
          <p:cNvSpPr/>
          <p:nvPr/>
        </p:nvSpPr>
        <p:spPr>
          <a:xfrm>
            <a:off x="986901" y="2406457"/>
            <a:ext cx="10218198" cy="3477875"/>
          </a:xfrm>
          <a:prstGeom prst="rect">
            <a:avLst/>
          </a:prstGeom>
        </p:spPr>
        <p:txBody>
          <a:bodyPr wrap="square">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class is a collection of method and variables. It is a blueprint from which you can create objects. It defines the variables and the methods (functions) common to all objects of a certain kind.</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It’s a logical entity.</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can define a class using the </a:t>
            </a:r>
            <a:r>
              <a:rPr lang="en-IN" sz="2000" b="1" dirty="0">
                <a:latin typeface="Times New Roman" panose="02020603050405020304" pitchFamily="18" charset="0"/>
                <a:cs typeface="Times New Roman" panose="02020603050405020304" pitchFamily="18" charset="0"/>
              </a:rPr>
              <a:t>class</a:t>
            </a:r>
            <a:r>
              <a:rPr lang="en-IN" sz="2000" dirty="0">
                <a:latin typeface="Times New Roman" panose="02020603050405020304" pitchFamily="18" charset="0"/>
                <a:cs typeface="Times New Roman" panose="02020603050405020304" pitchFamily="18" charset="0"/>
              </a:rPr>
              <a:t> keyword and the class body enclosed by a pair of curly braces.</a:t>
            </a:r>
          </a:p>
          <a:p>
            <a:pPr marL="342900" indent="-34290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Syntax :     </a:t>
            </a:r>
          </a:p>
          <a:p>
            <a:pPr marL="800100" lvl="1"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47DB23A2-1736-463F-A24A-86C786E5CE7F}"/>
              </a:ext>
            </a:extLst>
          </p:cNvPr>
          <p:cNvSpPr>
            <a:spLocks noChangeArrowheads="1"/>
          </p:cNvSpPr>
          <p:nvPr/>
        </p:nvSpPr>
        <p:spPr bwMode="auto">
          <a:xfrm>
            <a:off x="1854201" y="5296274"/>
            <a:ext cx="8268746"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class &lt;class_name&gt;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fields;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78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0F5-A2BD-4E7E-B9BF-F4B536653A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Web Server</a:t>
            </a:r>
          </a:p>
        </p:txBody>
      </p:sp>
      <p:pic>
        <p:nvPicPr>
          <p:cNvPr id="3" name="Picture 2">
            <a:extLst>
              <a:ext uri="{FF2B5EF4-FFF2-40B4-BE49-F238E27FC236}">
                <a16:creationId xmlns:a16="http://schemas.microsoft.com/office/drawing/2014/main" id="{9732F73B-22FD-4DE1-AD2F-ABFAC4351E43}"/>
              </a:ext>
            </a:extLst>
          </p:cNvPr>
          <p:cNvPicPr>
            <a:picLocks noChangeAspect="1"/>
          </p:cNvPicPr>
          <p:nvPr/>
        </p:nvPicPr>
        <p:blipFill>
          <a:blip r:embed="rId2"/>
          <a:stretch>
            <a:fillRect/>
          </a:stretch>
        </p:blipFill>
        <p:spPr>
          <a:xfrm>
            <a:off x="6258261" y="2807757"/>
            <a:ext cx="5334000" cy="3076575"/>
          </a:xfrm>
          <a:prstGeom prst="rect">
            <a:avLst/>
          </a:prstGeom>
        </p:spPr>
      </p:pic>
      <p:sp>
        <p:nvSpPr>
          <p:cNvPr id="4" name="Rectangle 3">
            <a:extLst>
              <a:ext uri="{FF2B5EF4-FFF2-40B4-BE49-F238E27FC236}">
                <a16:creationId xmlns:a16="http://schemas.microsoft.com/office/drawing/2014/main" id="{988D79A6-F35E-4814-94C1-842239F21316}"/>
              </a:ext>
            </a:extLst>
          </p:cNvPr>
          <p:cNvSpPr/>
          <p:nvPr/>
        </p:nvSpPr>
        <p:spPr>
          <a:xfrm>
            <a:off x="455407" y="2312469"/>
            <a:ext cx="5640593" cy="4524315"/>
          </a:xfrm>
          <a:prstGeom prst="rect">
            <a:avLst/>
          </a:prstGeom>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Web server is a program that uses HTTP (Hypertext Transfer Protocol) to serve the files that form Web pages to users, in response to their requests, which are forwarded by their computers' HTTP clients.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All computers that host Web sites must have Web server programs.</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Leading Web servers include Apache, Microsoft’s IIS etc</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server responds to the client request in either of the following two ways: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Sending the file to the client associated with the requested URL.</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Generating response by invoking a script and communicating with database.</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029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F09C-60E0-41B3-A798-3F652C57AF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Web Applications</a:t>
            </a:r>
          </a:p>
        </p:txBody>
      </p:sp>
      <p:sp>
        <p:nvSpPr>
          <p:cNvPr id="3" name="TextBox 2">
            <a:extLst>
              <a:ext uri="{FF2B5EF4-FFF2-40B4-BE49-F238E27FC236}">
                <a16:creationId xmlns:a16="http://schemas.microsoft.com/office/drawing/2014/main" id="{7A336937-D1D3-4CE5-9BD1-CB2AB217F108}"/>
              </a:ext>
            </a:extLst>
          </p:cNvPr>
          <p:cNvSpPr txBox="1"/>
          <p:nvPr/>
        </p:nvSpPr>
        <p:spPr>
          <a:xfrm>
            <a:off x="634701" y="2503357"/>
            <a:ext cx="10854466" cy="4524315"/>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Web Application is a computer program that utilizes web browsers and web technology to perform tasks over the internet.</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Usually coded in browser-supported languages such as JavaScript and HTML.</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web application requires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web server to manage requests from the client,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an application server to perform the tasks requested,</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sometimes a database to store information.</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Working of a Web Application</a:t>
            </a:r>
            <a:r>
              <a:rPr lang="en-IN"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User triggers a request to the web server over the internet.</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Server forwards the request to appropriate web application server.</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Application server performs the requested task and  generates the result.</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Application server sends result to the web server with the processed data.</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Server responds back to the client with the requested information that then appears on the user’s display</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706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B9B1-393E-4426-9B30-B41775AEF917}"/>
              </a:ext>
            </a:extLst>
          </p:cNvPr>
          <p:cNvSpPr>
            <a:spLocks noGrp="1"/>
          </p:cNvSpPr>
          <p:nvPr>
            <p:ph type="title"/>
          </p:nvPr>
        </p:nvSpPr>
        <p:spPr>
          <a:xfrm>
            <a:off x="1154953" y="984426"/>
            <a:ext cx="8761413" cy="706964"/>
          </a:xfrm>
        </p:spPr>
        <p:txBody>
          <a:bodyPr/>
          <a:lstStyle/>
          <a:p>
            <a:r>
              <a:rPr lang="en-IN" dirty="0">
                <a:latin typeface="Times New Roman" panose="02020603050405020304" pitchFamily="18" charset="0"/>
                <a:cs typeface="Times New Roman" panose="02020603050405020304" pitchFamily="18" charset="0"/>
              </a:rPr>
              <a:t>Mobile Applications</a:t>
            </a:r>
          </a:p>
        </p:txBody>
      </p:sp>
      <p:sp>
        <p:nvSpPr>
          <p:cNvPr id="3" name="TextBox 2">
            <a:extLst>
              <a:ext uri="{FF2B5EF4-FFF2-40B4-BE49-F238E27FC236}">
                <a16:creationId xmlns:a16="http://schemas.microsoft.com/office/drawing/2014/main" id="{B228AE1A-41AC-4F2B-B15E-D9F9A0B87662}"/>
              </a:ext>
            </a:extLst>
          </p:cNvPr>
          <p:cNvSpPr txBox="1"/>
          <p:nvPr/>
        </p:nvSpPr>
        <p:spPr>
          <a:xfrm>
            <a:off x="595556" y="2710927"/>
            <a:ext cx="11280887"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Mobile App </a:t>
            </a:r>
            <a:r>
              <a:rPr lang="en-IN" dirty="0">
                <a:latin typeface="Times New Roman" panose="02020603050405020304" pitchFamily="18" charset="0"/>
                <a:cs typeface="Times New Roman" panose="02020603050405020304" pitchFamily="18" charset="0"/>
              </a:rPr>
              <a:t>: is a type of application software designed to run on a mobile device, such as a smartphone or tablet computer.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History</a:t>
            </a:r>
            <a:r>
              <a:rPr lang="en-I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first smart phone was announced for the general use by IBM in 1993 that was equipped with the features like calculator, world clock, calendar and contact book.</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BlackBerry Smartphone released in 2002 was the next major achievement in the field of mobile application development and it was marked by BlackBerry Limited, formerly known as Research In Motion Limited (RIM) and integrated with the innovative concept of wireless email.</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One of the first “apps” created to entertain, the game snake, introduced in 1998 as a standard pre-loaded game on Nokia phones, this became a global sensation.</a:t>
            </a:r>
          </a:p>
        </p:txBody>
      </p:sp>
    </p:spTree>
    <p:extLst>
      <p:ext uri="{BB962C8B-B14F-4D97-AF65-F5344CB8AC3E}">
        <p14:creationId xmlns:p14="http://schemas.microsoft.com/office/powerpoint/2010/main" val="3429445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AC49F-BA02-42A8-919F-A06FDF93441D}"/>
              </a:ext>
            </a:extLst>
          </p:cNvPr>
          <p:cNvSpPr txBox="1"/>
          <p:nvPr/>
        </p:nvSpPr>
        <p:spPr>
          <a:xfrm>
            <a:off x="301215" y="1140311"/>
            <a:ext cx="11056296" cy="1231106"/>
          </a:xfrm>
          <a:prstGeom prst="rect">
            <a:avLst/>
          </a:prstGeom>
          <a:noFill/>
        </p:spPr>
        <p:txBody>
          <a:bodyPr wrap="none" rtlCol="0">
            <a:spAutoFit/>
          </a:bodyPr>
          <a:lstStyle/>
          <a:p>
            <a:pPr marL="285750" indent="-285750">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When you request a page from a cell phone</a:t>
            </a:r>
            <a:r>
              <a:rPr lang="en-IN" dirty="0">
                <a:latin typeface="Times New Roman" panose="02020603050405020304" pitchFamily="18" charset="0"/>
                <a:cs typeface="Times New Roman" panose="02020603050405020304" pitchFamily="18" charset="0"/>
              </a:rPr>
              <a:t>, the mobile browser sends the WAP request to a WAP gateway.</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gateway translates this into an HTTP request and passes it to the web server over the internet. </a:t>
            </a:r>
          </a:p>
          <a:p>
            <a:r>
              <a:rPr lang="en-IN"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20DAC87A-F689-489A-B944-3FC1984A00E7}"/>
              </a:ext>
            </a:extLst>
          </p:cNvPr>
          <p:cNvPicPr>
            <a:picLocks noChangeAspect="1"/>
          </p:cNvPicPr>
          <p:nvPr/>
        </p:nvPicPr>
        <p:blipFill>
          <a:blip r:embed="rId2"/>
          <a:stretch>
            <a:fillRect/>
          </a:stretch>
        </p:blipFill>
        <p:spPr>
          <a:xfrm>
            <a:off x="5861534" y="2386370"/>
            <a:ext cx="6004374" cy="4251097"/>
          </a:xfrm>
          <a:prstGeom prst="rect">
            <a:avLst/>
          </a:prstGeom>
        </p:spPr>
      </p:pic>
      <p:sp>
        <p:nvSpPr>
          <p:cNvPr id="4" name="TextBox 3">
            <a:extLst>
              <a:ext uri="{FF2B5EF4-FFF2-40B4-BE49-F238E27FC236}">
                <a16:creationId xmlns:a16="http://schemas.microsoft.com/office/drawing/2014/main" id="{CE14022B-7F03-44DA-865F-98908E1C5F7B}"/>
              </a:ext>
            </a:extLst>
          </p:cNvPr>
          <p:cNvSpPr txBox="1"/>
          <p:nvPr/>
        </p:nvSpPr>
        <p:spPr>
          <a:xfrm>
            <a:off x="326092" y="2340640"/>
            <a:ext cx="5420469" cy="3970318"/>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HTTP request contains the URL, the User Agent and Header Information.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generates a WML output because cell phone mobile browsers can understand only WML.</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Once the WML output has been generated, the web server sends the output as HTTP response to the WAP gateway and it translates it to a WAP response and passes it to the cell phone.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This is how mobile web applications work across different mobile devices.</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78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D4B3-6D23-4A29-94AB-057B9CEF3B41}"/>
              </a:ext>
            </a:extLst>
          </p:cNvPr>
          <p:cNvSpPr>
            <a:spLocks noGrp="1"/>
          </p:cNvSpPr>
          <p:nvPr>
            <p:ph type="title"/>
          </p:nvPr>
        </p:nvSpPr>
        <p:spPr>
          <a:xfrm>
            <a:off x="1154953" y="962910"/>
            <a:ext cx="8761413" cy="706964"/>
          </a:xfrm>
        </p:spPr>
        <p:txBody>
          <a:bodyPr/>
          <a:lstStyle/>
          <a:p>
            <a:r>
              <a:rPr lang="en-IN" dirty="0">
                <a:latin typeface="Times New Roman" panose="02020603050405020304" pitchFamily="18" charset="0"/>
                <a:cs typeface="Times New Roman" panose="02020603050405020304" pitchFamily="18" charset="0"/>
              </a:rPr>
              <a:t>Types of Mobile App</a:t>
            </a:r>
          </a:p>
        </p:txBody>
      </p:sp>
      <p:sp>
        <p:nvSpPr>
          <p:cNvPr id="3" name="Rectangle 2">
            <a:extLst>
              <a:ext uri="{FF2B5EF4-FFF2-40B4-BE49-F238E27FC236}">
                <a16:creationId xmlns:a16="http://schemas.microsoft.com/office/drawing/2014/main" id="{A25E560C-7663-41F3-B441-212CD2C87FBB}"/>
              </a:ext>
            </a:extLst>
          </p:cNvPr>
          <p:cNvSpPr/>
          <p:nvPr/>
        </p:nvSpPr>
        <p:spPr>
          <a:xfrm>
            <a:off x="484094" y="2429452"/>
            <a:ext cx="11048104" cy="3693319"/>
          </a:xfrm>
          <a:prstGeom prst="rect">
            <a:avLst/>
          </a:prstGeom>
        </p:spPr>
        <p:txBody>
          <a:bodyPr wrap="square">
            <a:spAutoFit/>
          </a:bodyPr>
          <a:lstStyle/>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Native apps: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Built for a specific operating system. </a:t>
            </a:r>
          </a:p>
          <a:p>
            <a:pPr marL="742950" lvl="1" indent="-285750">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 used to develop native apps generally would be Objective-C or Swift for iOS, Java and ADT for Android operating system and .NET(C#) for Windows operating system.</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Hybrid apps: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Mixture of both native and mobile web apps. </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Has cross-platform compatibility but can still access phone’s hardware. </a:t>
            </a:r>
          </a:p>
          <a:p>
            <a:pPr marL="742950" lvl="1" indent="-285750">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 used to develop these apps are generally HTML, CSS,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JQuery</a:t>
            </a:r>
            <a:r>
              <a:rPr lang="en-IN" dirty="0">
                <a:latin typeface="Times New Roman" panose="02020603050405020304" pitchFamily="18" charset="0"/>
                <a:cs typeface="Times New Roman" panose="02020603050405020304" pitchFamily="18" charset="0"/>
              </a:rPr>
              <a:t>, Mobile </a:t>
            </a:r>
            <a:r>
              <a:rPr lang="en-IN" dirty="0" err="1">
                <a:latin typeface="Times New Roman" panose="02020603050405020304" pitchFamily="18" charset="0"/>
                <a:cs typeface="Times New Roman" panose="02020603050405020304" pitchFamily="18" charset="0"/>
              </a:rPr>
              <a:t>Javascript</a:t>
            </a:r>
            <a:r>
              <a:rPr lang="en-IN" dirty="0">
                <a:latin typeface="Times New Roman" panose="02020603050405020304" pitchFamily="18" charset="0"/>
                <a:cs typeface="Times New Roman" panose="02020603050405020304" pitchFamily="18" charset="0"/>
              </a:rPr>
              <a:t> frameworks, Cordova/PhoneGap etc.</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Cross Platform Apps:</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Mobile apps that can be deployed or published on multiple platforms using a single codebase, instead of having to develop the app multiple times using the respective native technologies for each platform</a:t>
            </a:r>
          </a:p>
          <a:p>
            <a:pPr marL="742950" lvl="1"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Languages :  React Native, Flutter etc,</a:t>
            </a:r>
          </a:p>
        </p:txBody>
      </p:sp>
    </p:spTree>
    <p:extLst>
      <p:ext uri="{BB962C8B-B14F-4D97-AF65-F5344CB8AC3E}">
        <p14:creationId xmlns:p14="http://schemas.microsoft.com/office/powerpoint/2010/main" val="3667834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2C9CF7-395C-42E5-A10D-06972CB3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805" y="3440683"/>
            <a:ext cx="1512626" cy="1512626"/>
          </a:xfrm>
          <a:prstGeom prst="rect">
            <a:avLst/>
          </a:prstGeom>
        </p:spPr>
      </p:pic>
      <p:sp>
        <p:nvSpPr>
          <p:cNvPr id="2" name="Title 1">
            <a:extLst>
              <a:ext uri="{FF2B5EF4-FFF2-40B4-BE49-F238E27FC236}">
                <a16:creationId xmlns:a16="http://schemas.microsoft.com/office/drawing/2014/main" id="{B865E97A-8C01-4DC6-AB90-16E2F2F63DFC}"/>
              </a:ext>
            </a:extLst>
          </p:cNvPr>
          <p:cNvSpPr>
            <a:spLocks noGrp="1"/>
          </p:cNvSpPr>
          <p:nvPr>
            <p:ph type="title"/>
          </p:nvPr>
        </p:nvSpPr>
        <p:spPr>
          <a:xfrm>
            <a:off x="896769" y="1221093"/>
            <a:ext cx="8761413" cy="706964"/>
          </a:xfrm>
        </p:spPr>
        <p:txBody>
          <a:bodyPr/>
          <a:lstStyle/>
          <a:p>
            <a:r>
              <a:rPr lang="en-IN" dirty="0">
                <a:solidFill>
                  <a:schemeClr val="bg1"/>
                </a:solidFill>
                <a:latin typeface="Times New Roman" panose="02020603050405020304" pitchFamily="18" charset="0"/>
                <a:cs typeface="Times New Roman" panose="02020603050405020304" pitchFamily="18" charset="0"/>
              </a:rPr>
              <a:t>Tools used for mobile apps</a:t>
            </a:r>
            <a:br>
              <a:rPr lang="en-IN" b="1"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3E82D9E-4B63-4026-ADC5-5FA7B126795D}"/>
              </a:ext>
            </a:extLst>
          </p:cNvPr>
          <p:cNvSpPr/>
          <p:nvPr/>
        </p:nvSpPr>
        <p:spPr>
          <a:xfrm>
            <a:off x="0" y="2323704"/>
            <a:ext cx="10560125" cy="3693319"/>
          </a:xfrm>
          <a:prstGeom prst="rect">
            <a:avLst/>
          </a:prstGeom>
        </p:spPr>
        <p:txBody>
          <a:bodyPr wrap="square">
            <a:spAutoFit/>
          </a:bodyPr>
          <a:lstStyle/>
          <a:p>
            <a:pPr>
              <a:spcBef>
                <a:spcPts val="0"/>
              </a:spcBef>
              <a:spcAft>
                <a:spcPts val="0"/>
              </a:spcAft>
            </a:pPr>
            <a:endParaRPr lang="en-IN" dirty="0">
              <a:latin typeface="Times New Roman" panose="02020603050405020304" pitchFamily="18" charset="0"/>
              <a:cs typeface="Times New Roman" panose="02020603050405020304" pitchFamily="18" charset="0"/>
            </a:endParaRPr>
          </a:p>
          <a:p>
            <a:pPr marL="1143000" lvl="2"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Development Tools for Android</a:t>
            </a:r>
            <a:endParaRPr lang="en-IN" b="1" dirty="0">
              <a:solidFill>
                <a:srgbClr val="000000"/>
              </a:solidFill>
              <a:latin typeface="Times New Roman" panose="02020603050405020304" pitchFamily="18" charset="0"/>
              <a:cs typeface="Times New Roman" panose="02020603050405020304" pitchFamily="18" charset="0"/>
            </a:endParaRP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Android Studio</a:t>
            </a: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Eclipse</a:t>
            </a: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IntelliJ IDEA</a:t>
            </a:r>
          </a:p>
          <a:p>
            <a:pPr marL="1600200" lvl="3" indent="-228600" fontAlgn="base">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Corono</a:t>
            </a:r>
            <a:r>
              <a:rPr lang="en-IN" dirty="0">
                <a:solidFill>
                  <a:srgbClr val="000000"/>
                </a:solidFill>
                <a:latin typeface="Times New Roman" panose="02020603050405020304" pitchFamily="18" charset="0"/>
                <a:cs typeface="Times New Roman" panose="02020603050405020304" pitchFamily="18" charset="0"/>
              </a:rPr>
              <a:t> Labs</a:t>
            </a: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Emulator</a:t>
            </a:r>
          </a:p>
          <a:p>
            <a:pPr marL="1143000" lvl="2"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Development Tools for iOS</a:t>
            </a:r>
          </a:p>
          <a:p>
            <a:pPr marL="1600200" lvl="3" indent="-228600" fontAlgn="base">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Xcode</a:t>
            </a:r>
            <a:endParaRPr lang="en-IN" dirty="0">
              <a:solidFill>
                <a:srgbClr val="000000"/>
              </a:solidFill>
              <a:latin typeface="Times New Roman" panose="02020603050405020304" pitchFamily="18" charset="0"/>
              <a:cs typeface="Times New Roman" panose="02020603050405020304" pitchFamily="18" charset="0"/>
            </a:endParaRP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Simulator</a:t>
            </a:r>
          </a:p>
          <a:p>
            <a:pPr marL="1600200" lvl="3" indent="-228600" fontAlgn="base">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AppCode</a:t>
            </a:r>
            <a:endParaRPr lang="en-IN" dirty="0">
              <a:solidFill>
                <a:srgbClr val="000000"/>
              </a:solidFill>
              <a:latin typeface="Times New Roman" panose="02020603050405020304" pitchFamily="18" charset="0"/>
              <a:cs typeface="Times New Roman" panose="02020603050405020304" pitchFamily="18" charset="0"/>
            </a:endParaRPr>
          </a:p>
          <a:p>
            <a:pPr marL="1600200" lvl="3" indent="-228600" fontAlgn="base">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Code Runner</a:t>
            </a:r>
          </a:p>
          <a:p>
            <a:pPr marL="1600200" lvl="3" indent="-228600" fontAlgn="base">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XSwift</a:t>
            </a: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72E46E-5926-4EFB-8C64-FA2D3DEB6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794" y="4401178"/>
            <a:ext cx="1700605" cy="1700605"/>
          </a:xfrm>
          <a:prstGeom prst="rect">
            <a:avLst/>
          </a:prstGeom>
        </p:spPr>
      </p:pic>
      <p:pic>
        <p:nvPicPr>
          <p:cNvPr id="10" name="Picture 9">
            <a:extLst>
              <a:ext uri="{FF2B5EF4-FFF2-40B4-BE49-F238E27FC236}">
                <a16:creationId xmlns:a16="http://schemas.microsoft.com/office/drawing/2014/main" id="{BF692B24-7651-46AA-B519-439AD100B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773" y="2888552"/>
            <a:ext cx="1512626" cy="1512626"/>
          </a:xfrm>
          <a:prstGeom prst="rect">
            <a:avLst/>
          </a:prstGeom>
        </p:spPr>
      </p:pic>
    </p:spTree>
    <p:extLst>
      <p:ext uri="{BB962C8B-B14F-4D97-AF65-F5344CB8AC3E}">
        <p14:creationId xmlns:p14="http://schemas.microsoft.com/office/powerpoint/2010/main" val="598169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7C63D-4AA5-4A4B-88F7-5CC35A8F48C1}"/>
              </a:ext>
            </a:extLst>
          </p:cNvPr>
          <p:cNvSpPr txBox="1"/>
          <p:nvPr/>
        </p:nvSpPr>
        <p:spPr>
          <a:xfrm>
            <a:off x="946673" y="2743200"/>
            <a:ext cx="248786" cy="646331"/>
          </a:xfrm>
          <a:prstGeom prst="rect">
            <a:avLst/>
          </a:prstGeom>
          <a:noFill/>
        </p:spPr>
        <p:txBody>
          <a:bodyPr wrap="none" rtlCol="0">
            <a:spAutoFit/>
          </a:bodyPr>
          <a:lstStyle/>
          <a:p>
            <a:r>
              <a:rPr lang="en-IN" dirty="0"/>
              <a:t> </a:t>
            </a:r>
          </a:p>
          <a:p>
            <a:endParaRPr lang="en-IN" dirty="0"/>
          </a:p>
        </p:txBody>
      </p:sp>
      <p:sp>
        <p:nvSpPr>
          <p:cNvPr id="5" name="Title 4">
            <a:extLst>
              <a:ext uri="{FF2B5EF4-FFF2-40B4-BE49-F238E27FC236}">
                <a16:creationId xmlns:a16="http://schemas.microsoft.com/office/drawing/2014/main" id="{7042D89F-96E3-4D7D-A60D-7257511D45C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Design Standards</a:t>
            </a:r>
          </a:p>
        </p:txBody>
      </p:sp>
      <p:sp>
        <p:nvSpPr>
          <p:cNvPr id="6" name="Rectangle 5">
            <a:extLst>
              <a:ext uri="{FF2B5EF4-FFF2-40B4-BE49-F238E27FC236}">
                <a16:creationId xmlns:a16="http://schemas.microsoft.com/office/drawing/2014/main" id="{96499DC4-92D7-414A-A956-7B5F4AD71DA7}"/>
              </a:ext>
            </a:extLst>
          </p:cNvPr>
          <p:cNvSpPr/>
          <p:nvPr/>
        </p:nvSpPr>
        <p:spPr>
          <a:xfrm>
            <a:off x="435252" y="2270804"/>
            <a:ext cx="11451948" cy="4001095"/>
          </a:xfrm>
          <a:prstGeom prst="rect">
            <a:avLst/>
          </a:prstGeom>
        </p:spPr>
        <p:txBody>
          <a:bodyPr wrap="square">
            <a:spAutoFit/>
          </a:bodyPr>
          <a:lstStyle/>
          <a:p>
            <a:pPr>
              <a:spcBef>
                <a:spcPts val="0"/>
              </a:spcBef>
              <a:spcAft>
                <a:spcPts val="0"/>
              </a:spcAft>
            </a:pPr>
            <a:r>
              <a:rPr lang="en-IN" dirty="0"/>
              <a:t> 	</a:t>
            </a:r>
            <a:r>
              <a:rPr lang="en-IN" dirty="0">
                <a:latin typeface="Times New Roman" panose="02020603050405020304" pitchFamily="18" charset="0"/>
                <a:cs typeface="Times New Roman" panose="02020603050405020304" pitchFamily="18" charset="0"/>
              </a:rPr>
              <a:t>A useful and natural flow of mobile app makes the users comfortable to understand. The designers must accompany </a:t>
            </a:r>
            <a:r>
              <a:rPr lang="en-IN" i="1" dirty="0">
                <a:latin typeface="Times New Roman" panose="02020603050405020304" pitchFamily="18" charset="0"/>
                <a:cs typeface="Times New Roman" panose="02020603050405020304" pitchFamily="18" charset="0"/>
              </a:rPr>
              <a:t>mobile user interface design principles</a:t>
            </a:r>
            <a:r>
              <a:rPr lang="en-IN" dirty="0">
                <a:latin typeface="Times New Roman" panose="02020603050405020304" pitchFamily="18" charset="0"/>
                <a:cs typeface="Times New Roman" panose="02020603050405020304" pitchFamily="18" charset="0"/>
              </a:rPr>
              <a:t> to create a user-centric mobile app.</a:t>
            </a:r>
          </a:p>
          <a:p>
            <a:pPr>
              <a:spcBef>
                <a:spcPts val="0"/>
              </a:spcBef>
              <a:spcAft>
                <a:spcPts val="0"/>
              </a:spcAft>
            </a:pPr>
            <a:r>
              <a:rPr lang="en-IN" dirty="0">
                <a:latin typeface="Times New Roman" panose="02020603050405020304" pitchFamily="18" charset="0"/>
                <a:cs typeface="Times New Roman" panose="02020603050405020304" pitchFamily="18" charset="0"/>
              </a:rPr>
              <a:t>Few such principles are,</a:t>
            </a:r>
            <a:endParaRPr lang="en-IN" sz="2000" dirty="0">
              <a:latin typeface="Times New Roman" panose="02020603050405020304" pitchFamily="18" charset="0"/>
              <a:cs typeface="Times New Roman" panose="02020603050405020304" pitchFamily="18" charset="0"/>
            </a:endParaRP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Design according to the platform</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Maintain the design flow as per the theme</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Less typing using autocomplete data</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Make interface elements clearly visible</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Content must be readable to user</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Product must highlight while representing a portfolio</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Define UI brand signatures</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Use a performance dashboard</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Optimize UI flows and elements</a:t>
            </a:r>
          </a:p>
          <a:p>
            <a:pPr marL="1143000" lvl="2" indent="-228600" fontAlgn="base">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Make navigation self apparent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249C1D6-1A37-4FBB-B840-81DADB872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684" y="3131783"/>
            <a:ext cx="4286250" cy="2857500"/>
          </a:xfrm>
          <a:prstGeom prst="rect">
            <a:avLst/>
          </a:prstGeom>
        </p:spPr>
      </p:pic>
    </p:spTree>
    <p:extLst>
      <p:ext uri="{BB962C8B-B14F-4D97-AF65-F5344CB8AC3E}">
        <p14:creationId xmlns:p14="http://schemas.microsoft.com/office/powerpoint/2010/main" val="1359065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9FEBE-E3BC-461B-BA11-8E61DAACCCBB}"/>
              </a:ext>
            </a:extLst>
          </p:cNvPr>
          <p:cNvSpPr txBox="1"/>
          <p:nvPr/>
        </p:nvSpPr>
        <p:spPr>
          <a:xfrm>
            <a:off x="3740066" y="2603351"/>
            <a:ext cx="4711867" cy="1015663"/>
          </a:xfrm>
          <a:prstGeom prst="rect">
            <a:avLst/>
          </a:prstGeom>
          <a:noFill/>
        </p:spPr>
        <p:txBody>
          <a:bodyPr wrap="none" rtlCol="0">
            <a:spAutoFit/>
          </a:bodyPr>
          <a:lstStyle/>
          <a:p>
            <a:r>
              <a:rPr lang="en-IN" sz="6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4383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7BAC-9781-4653-8333-E4B273BBC2B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Inheritance</a:t>
            </a:r>
          </a:p>
        </p:txBody>
      </p:sp>
      <p:sp>
        <p:nvSpPr>
          <p:cNvPr id="3" name="Rectangle 2">
            <a:extLst>
              <a:ext uri="{FF2B5EF4-FFF2-40B4-BE49-F238E27FC236}">
                <a16:creationId xmlns:a16="http://schemas.microsoft.com/office/drawing/2014/main" id="{4D4C823C-CCEB-4AD5-AB21-A64EC02EBD8F}"/>
              </a:ext>
            </a:extLst>
          </p:cNvPr>
          <p:cNvSpPr/>
          <p:nvPr/>
        </p:nvSpPr>
        <p:spPr>
          <a:xfrm>
            <a:off x="781722" y="2326282"/>
            <a:ext cx="10994315" cy="4247317"/>
          </a:xfrm>
          <a:prstGeom prst="rect">
            <a:avLst/>
          </a:prstGeom>
        </p:spPr>
        <p:txBody>
          <a:bodyPr wrap="square">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Inheritance can be defined as the process where one class acquires the properties (methods and fields) of another.</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class which inherits the properties of other is known as subclass (derived class, child class) and the class whose properties are inherited is known as superclass (base class, parent class).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extends</a:t>
            </a:r>
            <a:r>
              <a:rPr lang="en-IN" dirty="0">
                <a:latin typeface="Times New Roman" panose="02020603050405020304" pitchFamily="18" charset="0"/>
                <a:cs typeface="Times New Roman" panose="02020603050405020304" pitchFamily="18" charset="0"/>
              </a:rPr>
              <a:t> is the keyword used to inherit the properties of a class.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u="sng"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Class Super{</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Class Sub extends Super{</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623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713BFD-0643-4624-9342-D17149B8B7FF}"/>
              </a:ext>
            </a:extLst>
          </p:cNvPr>
          <p:cNvPicPr>
            <a:picLocks noChangeAspect="1"/>
          </p:cNvPicPr>
          <p:nvPr/>
        </p:nvPicPr>
        <p:blipFill>
          <a:blip r:embed="rId2"/>
          <a:stretch>
            <a:fillRect/>
          </a:stretch>
        </p:blipFill>
        <p:spPr>
          <a:xfrm>
            <a:off x="1707226" y="398033"/>
            <a:ext cx="8334421" cy="6223300"/>
          </a:xfrm>
          <a:prstGeom prst="rect">
            <a:avLst/>
          </a:prstGeom>
        </p:spPr>
      </p:pic>
    </p:spTree>
    <p:extLst>
      <p:ext uri="{BB962C8B-B14F-4D97-AF65-F5344CB8AC3E}">
        <p14:creationId xmlns:p14="http://schemas.microsoft.com/office/powerpoint/2010/main" val="277536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A541-6D8F-4EEF-9CD3-2205507925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Encapsulation</a:t>
            </a:r>
            <a:r>
              <a:rPr lang="en-IN" dirty="0"/>
              <a:t> </a:t>
            </a:r>
          </a:p>
        </p:txBody>
      </p:sp>
      <p:sp>
        <p:nvSpPr>
          <p:cNvPr id="3" name="Rectangle 2">
            <a:extLst>
              <a:ext uri="{FF2B5EF4-FFF2-40B4-BE49-F238E27FC236}">
                <a16:creationId xmlns:a16="http://schemas.microsoft.com/office/drawing/2014/main" id="{C1EDBF80-3C68-495A-9747-5E5AC3DECF89}"/>
              </a:ext>
            </a:extLst>
          </p:cNvPr>
          <p:cNvSpPr/>
          <p:nvPr/>
        </p:nvSpPr>
        <p:spPr>
          <a:xfrm>
            <a:off x="798989" y="2828836"/>
            <a:ext cx="10819270" cy="2554545"/>
          </a:xfrm>
          <a:prstGeom prst="rect">
            <a:avLst/>
          </a:prstGeom>
        </p:spPr>
        <p:txBody>
          <a:bodyPr wrap="square">
            <a:spAutoFit/>
          </a:bodyPr>
          <a:lstStyle/>
          <a:p>
            <a:pPr marL="285750" indent="-285750">
              <a:buFont typeface="Wingdings" panose="05000000000000000000" pitchFamily="2" charset="2"/>
              <a:buChar char="§"/>
            </a:pPr>
            <a:r>
              <a:rPr lang="en-IN" sz="2000" dirty="0">
                <a:solidFill>
                  <a:srgbClr val="222222"/>
                </a:solidFill>
                <a:latin typeface="Times New Roman" panose="02020603050405020304" pitchFamily="18" charset="0"/>
                <a:cs typeface="Times New Roman" panose="02020603050405020304" pitchFamily="18" charset="0"/>
              </a:rPr>
              <a:t>Encapsulation is an OOP technique of wrapping the data and code.</a:t>
            </a:r>
          </a:p>
          <a:p>
            <a:endParaRPr lang="en-IN" sz="2000"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solidFill>
                  <a:srgbClr val="222222"/>
                </a:solidFill>
                <a:latin typeface="Times New Roman" panose="02020603050405020304" pitchFamily="18" charset="0"/>
                <a:cs typeface="Times New Roman" panose="02020603050405020304" pitchFamily="18" charset="0"/>
              </a:rPr>
              <a:t> In this concept, the variables of a class are always hidden from other classes. It can only be accessed using the methods of their current class.</a:t>
            </a:r>
          </a:p>
          <a:p>
            <a:endParaRPr lang="en-IN" sz="2000" dirty="0">
              <a:solidFill>
                <a:srgbClr val="22222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For example, when we call from our mobile phone, we select the number and press call button. But the entire process of calling or what happens from the moment we press or touch the call button to the moment we start having a phone conversation is hidden from us.</a:t>
            </a:r>
          </a:p>
        </p:txBody>
      </p:sp>
    </p:spTree>
    <p:extLst>
      <p:ext uri="{BB962C8B-B14F-4D97-AF65-F5344CB8AC3E}">
        <p14:creationId xmlns:p14="http://schemas.microsoft.com/office/powerpoint/2010/main" val="151130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2894-A7F2-40AB-B290-7303CBEED2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Abstraction</a:t>
            </a:r>
          </a:p>
        </p:txBody>
      </p:sp>
      <p:sp>
        <p:nvSpPr>
          <p:cNvPr id="3" name="Rectangle 2">
            <a:extLst>
              <a:ext uri="{FF2B5EF4-FFF2-40B4-BE49-F238E27FC236}">
                <a16:creationId xmlns:a16="http://schemas.microsoft.com/office/drawing/2014/main" id="{22360A33-5870-4EB3-A5BF-C9968C00ECDA}"/>
              </a:ext>
            </a:extLst>
          </p:cNvPr>
          <p:cNvSpPr/>
          <p:nvPr/>
        </p:nvSpPr>
        <p:spPr>
          <a:xfrm>
            <a:off x="790112" y="2706340"/>
            <a:ext cx="10182688" cy="2246769"/>
          </a:xfrm>
          <a:prstGeom prst="rect">
            <a:avLst/>
          </a:prstGeom>
        </p:spPr>
        <p:txBody>
          <a:bodyPr wrap="square">
            <a:spAutoFit/>
          </a:bodyPr>
          <a:lstStyle/>
          <a:p>
            <a:pPr marL="342900" indent="-342900">
              <a:buFont typeface="Wingdings" panose="05000000000000000000" pitchFamily="2" charset="2"/>
              <a:buChar char="§"/>
            </a:pPr>
            <a:r>
              <a:rPr lang="en-IN" sz="2000" dirty="0">
                <a:solidFill>
                  <a:srgbClr val="222222"/>
                </a:solidFill>
                <a:latin typeface="Times New Roman" panose="02020603050405020304" pitchFamily="18" charset="0"/>
                <a:cs typeface="Times New Roman" panose="02020603050405020304" pitchFamily="18" charset="0"/>
              </a:rPr>
              <a:t>Abstraction is an act of representing essential features without including background details.</a:t>
            </a:r>
          </a:p>
          <a:p>
            <a:endParaRPr lang="en-IN" sz="2000" dirty="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concept of abstraction focuses on </a:t>
            </a:r>
            <a:r>
              <a:rPr lang="en-IN" sz="2000" b="1" i="1" dirty="0">
                <a:latin typeface="Times New Roman" panose="02020603050405020304" pitchFamily="18" charset="0"/>
                <a:cs typeface="Times New Roman" panose="02020603050405020304" pitchFamily="18" charset="0"/>
              </a:rPr>
              <a:t>what an object does</a:t>
            </a:r>
            <a:r>
              <a:rPr lang="en-IN" sz="2000" dirty="0">
                <a:latin typeface="Times New Roman" panose="02020603050405020304" pitchFamily="18" charset="0"/>
                <a:cs typeface="Times New Roman" panose="02020603050405020304" pitchFamily="18" charset="0"/>
              </a:rPr>
              <a:t>, instead of how an object is represented or “</a:t>
            </a:r>
            <a:r>
              <a:rPr lang="en-IN" sz="2000" i="1" dirty="0">
                <a:latin typeface="Times New Roman" panose="02020603050405020304" pitchFamily="18" charset="0"/>
                <a:cs typeface="Times New Roman" panose="02020603050405020304" pitchFamily="18" charset="0"/>
              </a:rPr>
              <a:t>how it works</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For example, Human Being’s can talk, walk, hear, eat, but the details of the muscles mechanism and their connections to the brain are hidden from the outside world.</a:t>
            </a:r>
          </a:p>
        </p:txBody>
      </p:sp>
    </p:spTree>
    <p:extLst>
      <p:ext uri="{BB962C8B-B14F-4D97-AF65-F5344CB8AC3E}">
        <p14:creationId xmlns:p14="http://schemas.microsoft.com/office/powerpoint/2010/main" val="167470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3B22-D6A6-4792-A126-A378B8D2DA6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Polymorphism</a:t>
            </a:r>
          </a:p>
        </p:txBody>
      </p:sp>
      <p:sp>
        <p:nvSpPr>
          <p:cNvPr id="3" name="Rectangle 2">
            <a:extLst>
              <a:ext uri="{FF2B5EF4-FFF2-40B4-BE49-F238E27FC236}">
                <a16:creationId xmlns:a16="http://schemas.microsoft.com/office/drawing/2014/main" id="{67743E8A-F23F-4421-86C7-CE6721B6DD76}"/>
              </a:ext>
            </a:extLst>
          </p:cNvPr>
          <p:cNvSpPr/>
          <p:nvPr/>
        </p:nvSpPr>
        <p:spPr>
          <a:xfrm>
            <a:off x="825623" y="2819958"/>
            <a:ext cx="10706470" cy="3170099"/>
          </a:xfrm>
          <a:prstGeom prst="rect">
            <a:avLst/>
          </a:prstGeom>
        </p:spPr>
        <p:txBody>
          <a:bodyPr wrap="square">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Polymorphism is one of the </a:t>
            </a:r>
            <a:r>
              <a:rPr lang="en-IN" sz="2000" b="1" dirty="0">
                <a:latin typeface="Times New Roman" panose="02020603050405020304" pitchFamily="18" charset="0"/>
                <a:cs typeface="Times New Roman" panose="02020603050405020304" pitchFamily="18" charset="0"/>
              </a:rPr>
              <a:t>OOPs</a:t>
            </a:r>
            <a:r>
              <a:rPr lang="en-IN" sz="2000" dirty="0">
                <a:latin typeface="Times New Roman" panose="02020603050405020304" pitchFamily="18" charset="0"/>
                <a:cs typeface="Times New Roman" panose="02020603050405020304" pitchFamily="18" charset="0"/>
              </a:rPr>
              <a:t> feature that allows us to perform a single action in different ways.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allows us to redefine the way something works, by either changing how it is done or by changing the parts used to get it done. This can be done in two ways, </a:t>
            </a:r>
            <a:r>
              <a:rPr lang="en-IN" sz="2000" b="1" i="1" dirty="0">
                <a:latin typeface="Times New Roman" panose="02020603050405020304" pitchFamily="18" charset="0"/>
                <a:cs typeface="Times New Roman" panose="02020603050405020304" pitchFamily="18" charset="0"/>
              </a:rPr>
              <a:t>overloading</a:t>
            </a:r>
            <a:r>
              <a:rPr lang="en-IN" sz="2000" b="1" dirty="0">
                <a:latin typeface="Times New Roman" panose="02020603050405020304" pitchFamily="18" charset="0"/>
                <a:cs typeface="Times New Roman" panose="02020603050405020304" pitchFamily="18" charset="0"/>
              </a:rPr>
              <a:t> and </a:t>
            </a:r>
            <a:r>
              <a:rPr lang="en-IN" sz="2000" b="1" i="1" dirty="0">
                <a:latin typeface="Times New Roman" panose="02020603050405020304" pitchFamily="18" charset="0"/>
                <a:cs typeface="Times New Roman" panose="02020603050405020304" pitchFamily="18" charset="0"/>
              </a:rPr>
              <a:t>overriding</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Polymorphism is the capability of a method to do different things based on the object that it is acting upon. </a:t>
            </a:r>
          </a:p>
          <a:p>
            <a:pPr marL="285750" indent="-28575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other words, polymorphism allows you define one interface and have multiple implementations. </a:t>
            </a:r>
          </a:p>
        </p:txBody>
      </p:sp>
    </p:spTree>
    <p:extLst>
      <p:ext uri="{BB962C8B-B14F-4D97-AF65-F5344CB8AC3E}">
        <p14:creationId xmlns:p14="http://schemas.microsoft.com/office/powerpoint/2010/main" val="3325449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1108</TotalTime>
  <Words>1972</Words>
  <Application>Microsoft Office PowerPoint</Application>
  <PresentationFormat>Widescreen</PresentationFormat>
  <Paragraphs>509</Paragraphs>
  <Slides>47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Century Gothic</vt:lpstr>
      <vt:lpstr>Times New Roman</vt:lpstr>
      <vt:lpstr>Wingdings</vt:lpstr>
      <vt:lpstr>Wingdings 3</vt:lpstr>
      <vt:lpstr>Ion Boardroom</vt:lpstr>
      <vt:lpstr>Internship Presentation-1</vt:lpstr>
      <vt:lpstr>OOPs CONCEPTS </vt:lpstr>
      <vt:lpstr>Object</vt:lpstr>
      <vt:lpstr>Class </vt:lpstr>
      <vt:lpstr>Inheritance</vt:lpstr>
      <vt:lpstr>PowerPoint Presentation</vt:lpstr>
      <vt:lpstr>Encapsulation </vt:lpstr>
      <vt:lpstr>Abstraction</vt:lpstr>
      <vt:lpstr>Polymorphism</vt:lpstr>
      <vt:lpstr>PROGRAMMING METHODOLOGIES</vt:lpstr>
      <vt:lpstr>Agile</vt:lpstr>
      <vt:lpstr>Agile</vt:lpstr>
      <vt:lpstr>Waterfall</vt:lpstr>
      <vt:lpstr>Waterfall</vt:lpstr>
      <vt:lpstr>Scrum</vt:lpstr>
      <vt:lpstr>Scrum</vt:lpstr>
      <vt:lpstr>Extreme Programming</vt:lpstr>
      <vt:lpstr>Extreme Programming</vt:lpstr>
      <vt:lpstr>Rapid Application Development Methodology</vt:lpstr>
      <vt:lpstr>Rapid Application Development Methodology</vt:lpstr>
      <vt:lpstr>Spiral</vt:lpstr>
      <vt:lpstr>Spiral - Steps</vt:lpstr>
      <vt:lpstr>Spiral</vt:lpstr>
      <vt:lpstr>PROGRAMMING LANGUAGES</vt:lpstr>
      <vt:lpstr>Java</vt:lpstr>
      <vt:lpstr>Java</vt:lpstr>
      <vt:lpstr>Objective-C</vt:lpstr>
      <vt:lpstr>Objective-C</vt:lpstr>
      <vt:lpstr>Swift </vt:lpstr>
      <vt:lpstr>Swift</vt:lpstr>
      <vt:lpstr>JavaScript</vt:lpstr>
      <vt:lpstr>JavaScript</vt:lpstr>
      <vt:lpstr>Python</vt:lpstr>
      <vt:lpstr>Python</vt:lpstr>
      <vt:lpstr>Compiler</vt:lpstr>
      <vt:lpstr>Compiler</vt:lpstr>
      <vt:lpstr>Server-Side </vt:lpstr>
      <vt:lpstr>Server-Side</vt:lpstr>
      <vt:lpstr>Web Pages  </vt:lpstr>
      <vt:lpstr>Web Server</vt:lpstr>
      <vt:lpstr>Web Applications</vt:lpstr>
      <vt:lpstr>Mobile Applications</vt:lpstr>
      <vt:lpstr>PowerPoint Presentation</vt:lpstr>
      <vt:lpstr>Types of Mobile App</vt:lpstr>
      <vt:lpstr>Tools used for mobile apps </vt:lpstr>
      <vt:lpstr>Design Standards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Bhagya</dc:creator>
  <cp:lastModifiedBy>Bhagya</cp:lastModifiedBy>
  <cp:revision>157</cp:revision>
  <dcterms:created xsi:type="dcterms:W3CDTF">2019-02-04T04:07:40Z</dcterms:created>
  <dcterms:modified xsi:type="dcterms:W3CDTF">2019-02-05T12:41:33Z</dcterms:modified>
</cp:coreProperties>
</file>