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985" r:id="rId3"/>
    <p:sldId id="1184" r:id="rId4"/>
    <p:sldId id="1202" r:id="rId5"/>
    <p:sldId id="1276" r:id="rId6"/>
    <p:sldId id="993" r:id="rId7"/>
    <p:sldId id="1132" r:id="rId8"/>
    <p:sldId id="1275" r:id="rId9"/>
    <p:sldId id="1003" r:id="rId10"/>
    <p:sldId id="1244" r:id="rId11"/>
    <p:sldId id="1161" r:id="rId12"/>
    <p:sldId id="1245" r:id="rId13"/>
    <p:sldId id="1235" r:id="rId14"/>
    <p:sldId id="1252" r:id="rId15"/>
    <p:sldId id="1274" r:id="rId16"/>
    <p:sldId id="1277" r:id="rId17"/>
    <p:sldId id="1236" r:id="rId18"/>
    <p:sldId id="1255" r:id="rId1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02F0"/>
    <a:srgbClr val="D4F0E1"/>
    <a:srgbClr val="008000"/>
    <a:srgbClr val="FFFEBA"/>
    <a:srgbClr val="008040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1" autoAdjust="0"/>
    <p:restoredTop sz="96327" autoAdjust="0"/>
  </p:normalViewPr>
  <p:slideViewPr>
    <p:cSldViewPr snapToGrid="0" snapToObjects="1">
      <p:cViewPr varScale="1">
        <p:scale>
          <a:sx n="122" d="100"/>
          <a:sy n="122" d="100"/>
        </p:scale>
        <p:origin x="5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1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2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9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2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4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6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355903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1035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Computer Programming I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Chapter 10</a:t>
            </a:r>
            <a:br>
              <a:rPr kumimoji="0" lang="en-US" sz="3100" dirty="0">
                <a:solidFill>
                  <a:srgbClr val="008000"/>
                </a:solidFill>
              </a:rPr>
            </a:br>
            <a:r>
              <a:rPr lang="en-US" sz="3100" dirty="0">
                <a:solidFill>
                  <a:srgbClr val="008000"/>
                </a:solidFill>
              </a:rPr>
              <a:t>Exceptions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Raising Exceptions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How is an exception created?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An exception is raised from a function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When a function detects an error, it can create an object of an appropriate exception class and raise the object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sz="2400" dirty="0">
                <a:cs typeface="Courier New" panose="02070309020205020404" pitchFamily="49" charset="0"/>
              </a:rPr>
              <a:t> statement allows the programmer to force a specified exception to occur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ExceptionClass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('Error details')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An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exception object </a:t>
            </a:r>
            <a:r>
              <a:rPr lang="en-US" sz="2400" dirty="0">
                <a:cs typeface="Courier New" panose="02070309020205020404" pitchFamily="49" charset="0"/>
              </a:rPr>
              <a:t>is created in memory when an exception is thrown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We can assign the exception object to a variable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cs typeface="Courier New" panose="02070309020205020404" pitchFamily="49" charset="0"/>
              </a:rPr>
              <a:t> clause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err:</a:t>
            </a:r>
          </a:p>
          <a:p>
            <a:pPr marL="1200150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Then we can pass the exception object variable to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000" dirty="0">
                <a:cs typeface="Courier New" panose="02070309020205020404" pitchFamily="49" charset="0"/>
              </a:rPr>
              <a:t> function to display the error message</a:t>
            </a:r>
          </a:p>
        </p:txBody>
      </p:sp>
    </p:spTree>
    <p:extLst>
      <p:ext uri="{BB962C8B-B14F-4D97-AF65-F5344CB8AC3E}">
        <p14:creationId xmlns:p14="http://schemas.microsoft.com/office/powerpoint/2010/main" val="263003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10.4 Exceptions with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0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Exceptions with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Exception handlers don’t just handle exceptions if they occur immediately in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>
                <a:cs typeface="Courier New" panose="02070309020205020404" pitchFamily="49" charset="0"/>
              </a:rPr>
              <a:t> block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They can also handle exceptions if they occur inside functions that are called (even indirectly)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cs typeface="Courier New" panose="02070309020205020404" pitchFamily="49" charset="0"/>
              </a:rPr>
              <a:t> block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this_fails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x = 1/0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this_fails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except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err: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print('Handling runtime error:', err)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Handling runtime error: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165270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10.5 Using Finally to Cleanup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3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else and finally Blocks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After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400" dirty="0">
                <a:cs typeface="Courier New" panose="02070309020205020404" pitchFamily="49" charset="0"/>
              </a:rPr>
              <a:t> block(s), you can include an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cs typeface="Courier New" panose="02070309020205020404" pitchFamily="49" charset="0"/>
              </a:rPr>
              <a:t> block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This is a block of statements that are executed if the code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cs typeface="Courier New" panose="02070309020205020404" pitchFamily="49" charset="0"/>
              </a:rPr>
              <a:t> block does not raise an exception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an exception was raised,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cs typeface="Courier New" panose="02070309020205020404" pitchFamily="49" charset="0"/>
              </a:rPr>
              <a:t> block is skipped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To ensure some code runs no matter what errors occur, you can use 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400" dirty="0">
                <a:cs typeface="Courier New" panose="02070309020205020404" pitchFamily="49" charset="0"/>
              </a:rPr>
              <a:t> block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000" dirty="0">
                <a:cs typeface="Courier New" panose="02070309020205020404" pitchFamily="49" charset="0"/>
              </a:rPr>
              <a:t> block is placed at the bottom of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cs typeface="Courier New" panose="02070309020205020404" pitchFamily="49" charset="0"/>
              </a:rPr>
              <a:t> suite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purpose of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000" dirty="0">
                <a:cs typeface="Courier New" panose="02070309020205020404" pitchFamily="49" charset="0"/>
              </a:rPr>
              <a:t> block is to perform cleanup before exiting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Code within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000" dirty="0">
                <a:cs typeface="Courier New" panose="02070309020205020404" pitchFamily="49" charset="0"/>
              </a:rPr>
              <a:t> block always runs after execution of the code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cs typeface="Courier New" panose="02070309020205020404" pitchFamily="49" charset="0"/>
              </a:rPr>
              <a:t>, and possibly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cs typeface="Courier New" panose="02070309020205020404" pitchFamily="49" charset="0"/>
              </a:rPr>
              <a:t> blocks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You may want to exit the system as a result of an exception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31EF7-41D4-2D4D-9465-DC475876A58A}"/>
              </a:ext>
            </a:extLst>
          </p:cNvPr>
          <p:cNvSpPr txBox="1"/>
          <p:nvPr/>
        </p:nvSpPr>
        <p:spPr>
          <a:xfrm>
            <a:off x="3566160" y="5845591"/>
            <a:ext cx="4724400" cy="646331"/>
          </a:xfrm>
          <a:prstGeom prst="rect">
            <a:avLst/>
          </a:prstGeom>
          <a:solidFill>
            <a:srgbClr val="D4F0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optional argument is an error number to report, where 0 is usually regarded as success</a:t>
            </a:r>
          </a:p>
        </p:txBody>
      </p:sp>
    </p:spTree>
    <p:extLst>
      <p:ext uri="{BB962C8B-B14F-4D97-AF65-F5344CB8AC3E}">
        <p14:creationId xmlns:p14="http://schemas.microsoft.com/office/powerpoint/2010/main" val="299700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Try-Except-Else-Finally Syntax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78FD747-71F1-9C4B-B26E-3BBC0216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25" y="1626464"/>
            <a:ext cx="7302950" cy="4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0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Finally Block Scenarios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No exception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Execution continues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000" dirty="0">
                <a:cs typeface="Courier New" panose="02070309020205020404" pitchFamily="49" charset="0"/>
              </a:rPr>
              <a:t> clause, and then proceeds with the rest of the program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Handled exception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Exception handler executes and then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000" dirty="0">
                <a:cs typeface="Courier New" panose="02070309020205020404" pitchFamily="49" charset="0"/>
              </a:rPr>
              <a:t> clause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Unhandled exception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000" dirty="0">
                <a:cs typeface="Courier New" panose="02070309020205020404" pitchFamily="49" charset="0"/>
              </a:rPr>
              <a:t> clause executes and then the exception is re-raised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>
                <a:cs typeface="Courier New" panose="02070309020205020404" pitchFamily="49" charset="0"/>
              </a:rPr>
              <a:t> block exit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000" dirty="0">
                <a:cs typeface="Courier New" panose="02070309020205020404" pitchFamily="49" charset="0"/>
              </a:rPr>
              <a:t> clause executes if any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dirty="0">
                <a:cs typeface="Courier New" panose="02070309020205020404" pitchFamily="49" charset="0"/>
              </a:rPr>
              <a:t>, or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cs typeface="Courier New" panose="02070309020205020404" pitchFamily="49" charset="0"/>
              </a:rPr>
              <a:t> statement causes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cs typeface="Courier New" panose="02070309020205020404" pitchFamily="49" charset="0"/>
              </a:rPr>
              <a:t> block to be exited</a:t>
            </a:r>
          </a:p>
        </p:txBody>
      </p:sp>
    </p:spTree>
    <p:extLst>
      <p:ext uri="{BB962C8B-B14F-4D97-AF65-F5344CB8AC3E}">
        <p14:creationId xmlns:p14="http://schemas.microsoft.com/office/powerpoint/2010/main" val="16691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10.6 Custom Exception Types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4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User-Defined Exceptions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Python allows you to create your own exceptions by deriving classes from the standard built-in exceptions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 descr="Custom Exception Class">
            <a:extLst>
              <a:ext uri="{FF2B5EF4-FFF2-40B4-BE49-F238E27FC236}">
                <a16:creationId xmlns:a16="http://schemas.microsoft.com/office/drawing/2014/main" id="{49B99854-6E09-0749-8B9C-E7C76AE9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80" y="2433320"/>
            <a:ext cx="4937760" cy="42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2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10.1 Handling Exceptions Using</a:t>
            </a:r>
            <a:br>
              <a:rPr lang="en-US" sz="4000" dirty="0"/>
            </a:br>
            <a:r>
              <a:rPr lang="en-US" sz="4000" dirty="0"/>
              <a:t>Try and Except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Exceptions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Errors caused by not following the proper structure (i.e., syntax) of the language is called syntax error or parsing error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Errors that occur at runtime are called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exceptions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An exception is an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event</a:t>
            </a:r>
            <a:r>
              <a:rPr lang="en-US" sz="2000" dirty="0">
                <a:cs typeface="Courier New" panose="02070309020205020404" pitchFamily="49" charset="0"/>
              </a:rPr>
              <a:t> that disrupts the normal flow of the program’s instructions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In general, when Python encounters a situation that it cannot cope with, it raises an exception, which is a Python object that represents an error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When an exception is raised, it must either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handle</a:t>
            </a:r>
            <a:r>
              <a:rPr lang="en-US" sz="2000" dirty="0">
                <a:cs typeface="Courier New" panose="02070309020205020404" pitchFamily="49" charset="0"/>
              </a:rPr>
              <a:t> the exception immediately or it would otherwise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terminate</a:t>
            </a:r>
            <a:r>
              <a:rPr lang="en-US" sz="2000" dirty="0">
                <a:cs typeface="Courier New" panose="02070309020205020404" pitchFamily="49" charset="0"/>
              </a:rPr>
              <a:t> the program with details about why the error occurred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Examples of these runtime errors include trying to open a file and does not exist 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r>
              <a:rPr lang="en-US" sz="2000" dirty="0">
                <a:cs typeface="Courier New" panose="02070309020205020404" pitchFamily="49" charset="0"/>
              </a:rPr>
              <a:t>) or trying to divide a number by zero 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44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Exception Handling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If you suspect you have code that may raise an exception, you can defend your program by placing the suspicious code in 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>
                <a:cs typeface="Courier New" panose="02070309020205020404" pitchFamily="49" charset="0"/>
              </a:rPr>
              <a:t> block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that exception occurs, the code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cs typeface="Courier New" panose="02070309020205020404" pitchFamily="49" charset="0"/>
              </a:rPr>
              <a:t> block stops being executed and code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cs typeface="Courier New" panose="02070309020205020404" pitchFamily="49" charset="0"/>
              </a:rPr>
              <a:t> block is executed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cs typeface="Courier New" panose="02070309020205020404" pitchFamily="49" charset="0"/>
              </a:rPr>
              <a:t> block is a block of code that handles the problem as elegantly as possible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no error occurs, the code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cs typeface="Courier New" panose="02070309020205020404" pitchFamily="49" charset="0"/>
              </a:rPr>
              <a:t> block does not execute</a:t>
            </a:r>
          </a:p>
        </p:txBody>
      </p:sp>
      <p:pic>
        <p:nvPicPr>
          <p:cNvPr id="10" name="Picture 2" descr="Python Exceptions (Try...Except) - Learn By Example">
            <a:extLst>
              <a:ext uri="{FF2B5EF4-FFF2-40B4-BE49-F238E27FC236}">
                <a16:creationId xmlns:a16="http://schemas.microsoft.com/office/drawing/2014/main" id="{493E79AD-74F5-F141-8F23-96193752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3" y="4638907"/>
            <a:ext cx="6041213" cy="20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75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Unhandled Exceptions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There are two ways for an exception to go unhandled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There is no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cs typeface="Courier New" panose="02070309020205020404" pitchFamily="49" charset="0"/>
              </a:rPr>
              <a:t> block specifying the exception of the right type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exception was raised outside of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cs typeface="Courier New" panose="02070309020205020404" pitchFamily="49" charset="0"/>
              </a:rPr>
              <a:t> suite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In both cases, an exception will cause the program to halt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An error message provides a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traceback</a:t>
            </a:r>
            <a:r>
              <a:rPr lang="en-US" sz="2000" dirty="0">
                <a:cs typeface="Courier New" panose="02070309020205020404" pitchFamily="49" charset="0"/>
              </a:rPr>
              <a:t> with information regarding line numbers that caused the exception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It indicates the type of exception and a brief description of the error that caused the exception to be raised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3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10.2 Multiple Exception Handlers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Multiple Exception Handlers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 single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>
                <a:cs typeface="Courier New" panose="02070309020205020404" pitchFamily="49" charset="0"/>
              </a:rPr>
              <a:t> block can have multiple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400" dirty="0">
                <a:cs typeface="Courier New" panose="02070309020205020404" pitchFamily="49" charset="0"/>
              </a:rPr>
              <a:t> blocks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This is useful when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cs typeface="Courier New" panose="02070309020205020404" pitchFamily="49" charset="0"/>
              </a:rPr>
              <a:t> block contains statements that may throw different types of exceptions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Should write an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cs typeface="Courier New" panose="02070309020205020404" pitchFamily="49" charset="0"/>
              </a:rPr>
              <a:t> block for each type of exception that needs to be handled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no exception handler exists for an error type, then an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unhandled exceptio</a:t>
            </a:r>
            <a:r>
              <a:rPr lang="en-US" sz="2000" dirty="0">
                <a:cs typeface="Courier New" panose="02070309020205020404" pitchFamily="49" charset="0"/>
              </a:rPr>
              <a:t>n may occur, which causes the interpreter to print the exception and halt the program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cs typeface="Courier New" panose="02070309020205020404" pitchFamily="49" charset="0"/>
              </a:rPr>
              <a:t> block that does not list a specific exception will handle any exception that is raised in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cs typeface="Courier New" panose="02070309020205020404" pitchFamily="49" charset="0"/>
              </a:rPr>
              <a:t> block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This should always be the last in a series of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cs typeface="Courier New" panose="02070309020205020404" pitchFamily="49" charset="0"/>
              </a:rPr>
              <a:t> blocks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Multiple exceptions can be put into a single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400" dirty="0">
                <a:cs typeface="Courier New" panose="02070309020205020404" pitchFamily="49" charset="0"/>
              </a:rPr>
              <a:t> block using parentheses to have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400" dirty="0">
                <a:cs typeface="Courier New" panose="02070309020205020404" pitchFamily="49" charset="0"/>
              </a:rPr>
              <a:t> block handle all of them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7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Some Standard Exceptions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A72581E-A121-784D-AC9A-6D7E830B8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6150"/>
            <a:ext cx="4687162" cy="50389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C13D26-B556-8741-93A7-B6A96DABA4D7}"/>
              </a:ext>
            </a:extLst>
          </p:cNvPr>
          <p:cNvSpPr/>
          <p:nvPr/>
        </p:nvSpPr>
        <p:spPr>
          <a:xfrm>
            <a:off x="5658745" y="3306556"/>
            <a:ext cx="298852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https://</a:t>
            </a:r>
            <a:r>
              <a:rPr lang="en-US" sz="2000" dirty="0" err="1"/>
              <a:t>docs.python.org</a:t>
            </a:r>
            <a:r>
              <a:rPr lang="en-US" sz="2000" dirty="0"/>
              <a:t>/3/library/</a:t>
            </a:r>
            <a:r>
              <a:rPr lang="en-US" sz="2000" dirty="0" err="1"/>
              <a:t>exceptions.html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5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10.3 Raising Exceptions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30995</TotalTime>
  <Words>925</Words>
  <Application>Microsoft Macintosh PowerPoint</Application>
  <PresentationFormat>On-screen Show (4:3)</PresentationFormat>
  <Paragraphs>107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CSCE 1035 Computer Programming I    Chapter 10 Exceptions</vt:lpstr>
      <vt:lpstr>10.1 Handling Exceptions Using Try and Except</vt:lpstr>
      <vt:lpstr>Exceptions</vt:lpstr>
      <vt:lpstr>Exception Handling</vt:lpstr>
      <vt:lpstr>Unhandled Exceptions</vt:lpstr>
      <vt:lpstr>10.2 Multiple Exception Handlers</vt:lpstr>
      <vt:lpstr>Multiple Exception Handlers</vt:lpstr>
      <vt:lpstr>Some Standard Exceptions</vt:lpstr>
      <vt:lpstr>10.3 Raising Exceptions</vt:lpstr>
      <vt:lpstr>Raising Exceptions</vt:lpstr>
      <vt:lpstr>10.4 Exceptions with Functions</vt:lpstr>
      <vt:lpstr>Exceptions with Functions</vt:lpstr>
      <vt:lpstr>10.5 Using Finally to Cleanup</vt:lpstr>
      <vt:lpstr>The else and finally Blocks</vt:lpstr>
      <vt:lpstr>Try-Except-Else-Finally Syntax</vt:lpstr>
      <vt:lpstr>Finally Block Scenarios</vt:lpstr>
      <vt:lpstr>10.6 Custom Exception Types</vt:lpstr>
      <vt:lpstr>User-Defined Exceptions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Thompson, Mark</cp:lastModifiedBy>
  <cp:revision>1382</cp:revision>
  <cp:lastPrinted>2020-10-27T08:40:13Z</cp:lastPrinted>
  <dcterms:created xsi:type="dcterms:W3CDTF">2011-09-18T04:52:00Z</dcterms:created>
  <dcterms:modified xsi:type="dcterms:W3CDTF">2021-03-30T08:19:46Z</dcterms:modified>
  <cp:category/>
</cp:coreProperties>
</file>