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985" r:id="rId3"/>
    <p:sldId id="1184" r:id="rId4"/>
    <p:sldId id="1278" r:id="rId5"/>
    <p:sldId id="993" r:id="rId6"/>
    <p:sldId id="1132" r:id="rId7"/>
    <p:sldId id="1281" r:id="rId8"/>
    <p:sldId id="1003" r:id="rId9"/>
    <p:sldId id="1280" r:id="rId10"/>
    <p:sldId id="1161" r:id="rId11"/>
    <p:sldId id="1245" r:id="rId12"/>
    <p:sldId id="1235" r:id="rId13"/>
    <p:sldId id="1279" r:id="rId14"/>
    <p:sldId id="1252" r:id="rId15"/>
    <p:sldId id="1236" r:id="rId16"/>
    <p:sldId id="1285" r:id="rId17"/>
    <p:sldId id="1286" r:id="rId18"/>
    <p:sldId id="1282" r:id="rId19"/>
    <p:sldId id="1287" r:id="rId2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02F0"/>
    <a:srgbClr val="008000"/>
    <a:srgbClr val="D4F0E1"/>
    <a:srgbClr val="FFFEBA"/>
    <a:srgbClr val="008040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6327" autoAdjust="0"/>
  </p:normalViewPr>
  <p:slideViewPr>
    <p:cSldViewPr snapToGrid="0" snapToObjects="1">
      <p:cViewPr varScale="1">
        <p:scale>
          <a:sx n="110" d="100"/>
          <a:sy n="110" d="100"/>
        </p:scale>
        <p:origin x="176" y="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1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1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2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8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15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9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5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355903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1035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Computer Programming I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100" dirty="0">
                <a:solidFill>
                  <a:srgbClr val="008000"/>
                </a:solidFill>
              </a:rPr>
              <a:t>Chapter 11</a:t>
            </a:r>
            <a:br>
              <a:rPr kumimoji="0" lang="en-US" sz="3100" dirty="0">
                <a:solidFill>
                  <a:srgbClr val="008000"/>
                </a:solidFill>
              </a:rPr>
            </a:br>
            <a:r>
              <a:rPr kumimoji="0" lang="en-US" sz="3100" dirty="0">
                <a:solidFill>
                  <a:srgbClr val="008000"/>
                </a:solidFill>
              </a:rPr>
              <a:t>Module</a:t>
            </a:r>
            <a:r>
              <a:rPr lang="en-US" sz="3100" dirty="0">
                <a:solidFill>
                  <a:srgbClr val="008000"/>
                </a:solidFill>
              </a:rPr>
              <a:t>s</a:t>
            </a:r>
            <a:endParaRPr kumimoji="0" lang="en-US" sz="40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11.4 Executing Modules as Scripts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0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Executing Modules as Scripts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Python scripts with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400" dirty="0">
                <a:cs typeface="Courier New" panose="02070309020205020404" pitchFamily="49" charset="0"/>
              </a:rPr>
              <a:t> extension may be executed in the command line using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python3 </a:t>
            </a:r>
            <a:r>
              <a:rPr lang="en-US" sz="2000" b="1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example.py</a:t>
            </a:r>
            <a:r>
              <a:rPr 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[arguments]</a:t>
            </a:r>
            <a:endParaRPr lang="en-US" sz="2000" dirty="0">
              <a:solidFill>
                <a:srgbClr val="2F02F0"/>
              </a:solidFill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An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dirty="0">
                <a:cs typeface="Courier New" panose="02070309020205020404" pitchFamily="49" charset="0"/>
              </a:rPr>
              <a:t> statement executes the code contained within the imported module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Commonly, a programmer wants to treat a Python file as both a script executed by the interpreter as well as an importable module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Imported modules and executed modules can be distinguished by accessing the global variable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Value of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2000" dirty="0">
                <a:cs typeface="Courier New" panose="02070309020205020404" pitchFamily="49" charset="0"/>
              </a:rPr>
              <a:t> is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__main__</a:t>
            </a:r>
            <a:r>
              <a:rPr lang="en-US" sz="2000" dirty="0">
                <a:cs typeface="Courier New" panose="02070309020205020404" pitchFamily="49" charset="0"/>
              </a:rPr>
              <a:t> only when modules executed</a:t>
            </a:r>
          </a:p>
          <a:p>
            <a:pPr marL="1371600" lvl="3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1828800" lvl="4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can be executed as a script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Otherwise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2000" dirty="0">
                <a:cs typeface="Courier New" panose="02070309020205020404" pitchFamily="49" charset="0"/>
              </a:rPr>
              <a:t> is the name of the module</a:t>
            </a:r>
            <a:endParaRPr lang="en-US" sz="2000" dirty="0">
              <a:solidFill>
                <a:srgbClr val="2F02F0"/>
              </a:solidFill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0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11.5 Reloading Modules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3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Loading Modules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 module is loaded only once per interpreter session, regardless of the number of times it is imported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This is to prevent the module execution from happening repeatedly if multiple imports occur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 dictionary of loaded modules is stored in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sys.modules</a:t>
            </a: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the module has not yet been loaded, then a new module object is created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module object </a:t>
            </a:r>
            <a:r>
              <a:rPr lang="en-US" sz="2000" dirty="0">
                <a:cs typeface="Courier New" panose="02070309020205020404" pitchFamily="49" charset="0"/>
              </a:rPr>
              <a:t>is simply a namespace that contains definitions from the module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the module has already been loaded, then the existing module object is used</a:t>
            </a:r>
          </a:p>
        </p:txBody>
      </p:sp>
    </p:spTree>
    <p:extLst>
      <p:ext uri="{BB962C8B-B14F-4D97-AF65-F5344CB8AC3E}">
        <p14:creationId xmlns:p14="http://schemas.microsoft.com/office/powerpoint/2010/main" val="327551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Reloading Modules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If the source code of an imported module needs to be changed,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reload()</a:t>
            </a:r>
            <a:r>
              <a:rPr lang="en-US" sz="2400" dirty="0">
                <a:cs typeface="Courier New" panose="02070309020205020404" pitchFamily="49" charset="0"/>
              </a:rPr>
              <a:t> function can be used to reload and re-execute the changed module without stopping the whole program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reload()</a:t>
            </a:r>
            <a:r>
              <a:rPr lang="en-US" sz="2000" dirty="0">
                <a:cs typeface="Courier New" panose="02070309020205020404" pitchFamily="49" charset="0"/>
              </a:rPr>
              <a:t> function imports a previously imported module again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US" sz="2000" dirty="0">
                <a:cs typeface="Courier New" panose="02070309020205020404" pitchFamily="49" charset="0"/>
              </a:rPr>
              <a:t> is the name of the module you want to reload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38798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module 	# Initial import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38798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...use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module.attributes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38798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	# Now, go change the module file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38798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38798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imp import reload 	# Get reload itself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38798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reload(module) 	# Get updated exports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38798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...use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module.attributes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9700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11.6 Packages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4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Packages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167C0D3-A24D-DB49-B798-C80535A1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cs typeface="Courier New" panose="02070309020205020404" pitchFamily="49" charset="0"/>
              </a:rPr>
              <a:t>Instead of importing a single module at a time, an entire directory of modules can be imported all at once</a:t>
            </a:r>
          </a:p>
          <a:p>
            <a:pPr lvl="1" algn="just"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cs typeface="Courier New" panose="02070309020205020404" pitchFamily="49" charset="0"/>
              </a:rPr>
              <a:t>Python allows you to organize your modules into subfolders called packages where the name of the package is the name of the folder</a:t>
            </a:r>
          </a:p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cs typeface="Courier New" panose="02070309020205020404" pitchFamily="49" charset="0"/>
              </a:rPr>
              <a:t>A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package</a:t>
            </a:r>
            <a:r>
              <a:rPr lang="en-US" sz="2400" dirty="0">
                <a:cs typeface="Courier New" panose="02070309020205020404" pitchFamily="49" charset="0"/>
              </a:rPr>
              <a:t> is directory organized as a collections of modules</a:t>
            </a:r>
          </a:p>
          <a:p>
            <a:pPr lvl="1" algn="just"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cs typeface="Courier New" panose="02070309020205020404" pitchFamily="49" charset="0"/>
              </a:rPr>
              <a:t>Modules are stored in directories, with each directory containing an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cs typeface="Courier New" panose="02070309020205020404" pitchFamily="49" charset="0"/>
              </a:rPr>
              <a:t> file that tells the interpreter that it is a package directory</a:t>
            </a:r>
          </a:p>
          <a:p>
            <a:pPr lvl="2" algn="just"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cs typeface="Courier New" panose="02070309020205020404" pitchFamily="49" charset="0"/>
              </a:rPr>
              <a:t> file is often empty, but may contain code to initialize the package when imported</a:t>
            </a:r>
          </a:p>
          <a:p>
            <a:pPr lvl="1" algn="just">
              <a:spcBef>
                <a:spcPts val="0"/>
              </a:spcBef>
              <a:spcAft>
                <a:spcPts val="300"/>
              </a:spcAft>
            </a:pPr>
            <a:r>
              <a:rPr lang="en-US" sz="2000" dirty="0">
                <a:cs typeface="Courier New" panose="02070309020205020404" pitchFamily="49" charset="0"/>
              </a:rPr>
              <a:t>Each subdirectory of a root package directory is considered a </a:t>
            </a:r>
            <a:r>
              <a:rPr lang="en-US" sz="2000" dirty="0" err="1">
                <a:cs typeface="Courier New" panose="02070309020205020404" pitchFamily="49" charset="0"/>
              </a:rPr>
              <a:t>subpackage</a:t>
            </a:r>
            <a:r>
              <a:rPr lang="en-US" sz="2000" dirty="0">
                <a:cs typeface="Courier New" panose="02070309020205020404" pitchFamily="49" charset="0"/>
              </a:rPr>
              <a:t>, but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cs typeface="Courier New" panose="02070309020205020404" pitchFamily="49" charset="0"/>
              </a:rPr>
              <a:t> must be present</a:t>
            </a:r>
          </a:p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cs typeface="Courier New" panose="02070309020205020404" pitchFamily="49" charset="0"/>
              </a:rPr>
              <a:t>Python searches through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sys.path</a:t>
            </a:r>
            <a:r>
              <a:rPr lang="en-US" sz="2400" dirty="0">
                <a:cs typeface="Courier New" panose="02070309020205020404" pitchFamily="49" charset="0"/>
              </a:rPr>
              <a:t> directories for the package subdirectory</a:t>
            </a:r>
          </a:p>
        </p:txBody>
      </p:sp>
    </p:spTree>
    <p:extLst>
      <p:ext uri="{BB962C8B-B14F-4D97-AF65-F5344CB8AC3E}">
        <p14:creationId xmlns:p14="http://schemas.microsoft.com/office/powerpoint/2010/main" val="362996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Packages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810F7319-E219-814B-9B51-EC1018284D1A}"/>
              </a:ext>
            </a:extLst>
          </p:cNvPr>
          <p:cNvSpPr/>
          <p:nvPr/>
        </p:nvSpPr>
        <p:spPr>
          <a:xfrm>
            <a:off x="6858000" y="1719943"/>
            <a:ext cx="1828800" cy="696686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A408503E-FA8C-C24B-B7F7-FDB2E221EE73}"/>
              </a:ext>
            </a:extLst>
          </p:cNvPr>
          <p:cNvSpPr/>
          <p:nvPr/>
        </p:nvSpPr>
        <p:spPr>
          <a:xfrm>
            <a:off x="6858000" y="2764971"/>
            <a:ext cx="1828800" cy="696686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59744BDD-3FAC-074A-B886-0014A018FB81}"/>
              </a:ext>
            </a:extLst>
          </p:cNvPr>
          <p:cNvSpPr/>
          <p:nvPr/>
        </p:nvSpPr>
        <p:spPr>
          <a:xfrm>
            <a:off x="6858000" y="3809999"/>
            <a:ext cx="1828800" cy="696686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1770DC14-5AF1-E743-85E1-22333CD306FB}"/>
              </a:ext>
            </a:extLst>
          </p:cNvPr>
          <p:cNvSpPr/>
          <p:nvPr/>
        </p:nvSpPr>
        <p:spPr>
          <a:xfrm>
            <a:off x="3777343" y="2764971"/>
            <a:ext cx="1828800" cy="696686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C2E4A6-0CA9-294A-8489-33EA4DB3BA41}"/>
              </a:ext>
            </a:extLst>
          </p:cNvPr>
          <p:cNvCxnSpPr>
            <a:stCxn id="16" idx="0"/>
            <a:endCxn id="4" idx="2"/>
          </p:cNvCxnSpPr>
          <p:nvPr/>
        </p:nvCxnSpPr>
        <p:spPr>
          <a:xfrm flipV="1">
            <a:off x="5606143" y="2068286"/>
            <a:ext cx="1251857" cy="104502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4ADA80-11E8-D649-B73E-565586591D8A}"/>
              </a:ext>
            </a:extLst>
          </p:cNvPr>
          <p:cNvCxnSpPr>
            <a:stCxn id="16" idx="0"/>
            <a:endCxn id="12" idx="2"/>
          </p:cNvCxnSpPr>
          <p:nvPr/>
        </p:nvCxnSpPr>
        <p:spPr>
          <a:xfrm>
            <a:off x="5606143" y="3113314"/>
            <a:ext cx="1251857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272EAF-7DB7-FB45-B645-D43BCBD592EC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>
            <a:off x="5606143" y="3113314"/>
            <a:ext cx="1251857" cy="104502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643BD8DA-18B5-094C-9113-9E0304B8E3D1}"/>
              </a:ext>
            </a:extLst>
          </p:cNvPr>
          <p:cNvSpPr/>
          <p:nvPr/>
        </p:nvSpPr>
        <p:spPr>
          <a:xfrm>
            <a:off x="620486" y="2764971"/>
            <a:ext cx="2340428" cy="676042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…csce1035/fa20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203EC3-AF11-7B4B-8362-12CF9212C002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>
            <a:off x="2960914" y="3102992"/>
            <a:ext cx="816429" cy="1032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8DA7CE12-A04A-F74E-AEC7-777C31DB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3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3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3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3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300"/>
              </a:spcAft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mathdir.average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avg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avg([1, 2, 3])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mathdir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average, median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median.med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mathdir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mathdir.avg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([1,2,3])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956BAFE-EF57-0449-9725-8A52EA921E92}"/>
              </a:ext>
            </a:extLst>
          </p:cNvPr>
          <p:cNvSpPr/>
          <p:nvPr/>
        </p:nvSpPr>
        <p:spPr>
          <a:xfrm>
            <a:off x="3646714" y="5693229"/>
            <a:ext cx="206829" cy="714715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79F512-B12C-E347-B510-C3AB31C3DC8B}"/>
              </a:ext>
            </a:extLst>
          </p:cNvPr>
          <p:cNvSpPr/>
          <p:nvPr/>
        </p:nvSpPr>
        <p:spPr>
          <a:xfrm>
            <a:off x="4071666" y="5879123"/>
            <a:ext cx="31855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.average import avg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.median import med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EBB073-6EEC-C045-B3D9-6567B28F5958}"/>
              </a:ext>
            </a:extLst>
          </p:cNvPr>
          <p:cNvSpPr/>
          <p:nvPr/>
        </p:nvSpPr>
        <p:spPr>
          <a:xfrm>
            <a:off x="4071666" y="5540569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0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11.7 Standard Library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3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Common Standard Library Modules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DB4063A-DC2F-664B-89B0-6C18AD445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61" y="1777886"/>
            <a:ext cx="8229600" cy="419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9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11.1 Modules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Modules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module</a:t>
            </a:r>
            <a:r>
              <a:rPr lang="en-US" sz="2400" dirty="0">
                <a:cs typeface="Courier New" panose="02070309020205020404" pitchFamily="49" charset="0"/>
              </a:rPr>
              <a:t> allows you to logically organize your Python code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Grouping related code into a modules makes the code easier to understand and use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 module should end with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cs typeface="Courier New" panose="02070309020205020404" pitchFamily="49" charset="0"/>
              </a:rPr>
              <a:t> extension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More simply, a module is a file consisting of Python code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 module can define functions, classes, and variables, and even contain runnable code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Each module has its own private symbol table used as the global symbol table by all functions in the module</a:t>
            </a:r>
          </a:p>
        </p:txBody>
      </p:sp>
    </p:spTree>
    <p:extLst>
      <p:ext uri="{BB962C8B-B14F-4D97-AF65-F5344CB8AC3E}">
        <p14:creationId xmlns:p14="http://schemas.microsoft.com/office/powerpoint/2010/main" val="12644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Modules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A module’s definitions can be imported into other modules using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dirty="0">
                <a:cs typeface="Courier New" panose="02070309020205020404" pitchFamily="49" charset="0"/>
              </a:rPr>
              <a:t> statement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module1[, module2[,… </a:t>
            </a:r>
            <a:r>
              <a:rPr lang="en-US" sz="2000" b="1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moduleN</a:t>
            </a:r>
            <a:r>
              <a:rPr 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When the Python interpreter encounters an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cs typeface="Courier New" panose="02070309020205020404" pitchFamily="49" charset="0"/>
              </a:rPr>
              <a:t> statement, it imports the module if it is present in the search path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This makes the definitions within that module available for use by the importing program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Functions defined in the module can now be accessed with the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dot operator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dirty="0">
                <a:cs typeface="Courier New" panose="02070309020205020404" pitchFamily="49" charset="0"/>
              </a:rPr>
              <a:t> statements are usually placed at the top of the file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 module being required by another program is called a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129098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11.2 Finding Modules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Locating Modules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Importing a module begins a search to find the corresponding file on the computer’s file system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interpreter first checks for a matching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built-in module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Examples of built-in modules include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2000" dirty="0">
                <a:cs typeface="Courier New" panose="02070309020205020404" pitchFamily="49" charset="0"/>
              </a:rPr>
              <a:t>, and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no built-in module is found, then the interpreter searches the list of directories contained by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sys.path</a:t>
            </a:r>
            <a:endParaRPr lang="en-US" sz="20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Directory of the executing script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List of directories given by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PYTHONPATH </a:t>
            </a:r>
            <a:r>
              <a:rPr lang="en-US" sz="2000" dirty="0">
                <a:cs typeface="Courier New" panose="02070309020205020404" pitchFamily="49" charset="0"/>
              </a:rPr>
              <a:t>environment variable</a:t>
            </a:r>
            <a:endParaRPr lang="en-US" sz="20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Directory where Python is installed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sys.path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['', '/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/lib/python36.zip', '/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/lib/python3.6', '/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/lib/python3.6/lib-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dynload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/local/lib/python3.6/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-packages', '/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/lib/python3/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-packages']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ABAD93-40AC-D341-A72F-5FBB42458EA2}"/>
              </a:ext>
            </a:extLst>
          </p:cNvPr>
          <p:cNvSpPr/>
          <p:nvPr/>
        </p:nvSpPr>
        <p:spPr>
          <a:xfrm>
            <a:off x="4399280" y="4236720"/>
            <a:ext cx="1645920" cy="44704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FA8B3-D058-F84D-BD5A-4362907026CC}"/>
              </a:ext>
            </a:extLst>
          </p:cNvPr>
          <p:cNvSpPr txBox="1"/>
          <p:nvPr/>
        </p:nvSpPr>
        <p:spPr>
          <a:xfrm>
            <a:off x="5913120" y="3720068"/>
            <a:ext cx="2320764" cy="369332"/>
          </a:xfrm>
          <a:prstGeom prst="rect">
            <a:avLst/>
          </a:prstGeom>
          <a:solidFill>
            <a:srgbClr val="D4F0E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May not be initially 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7FDABA-C545-8245-8F38-22C23697B20B}"/>
              </a:ext>
            </a:extLst>
          </p:cNvPr>
          <p:cNvCxnSpPr/>
          <p:nvPr/>
        </p:nvCxnSpPr>
        <p:spPr>
          <a:xfrm flipH="1">
            <a:off x="5435600" y="3942080"/>
            <a:ext cx="477520" cy="294640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7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Locating Modules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For simple programs, a module is most likely placed in the same directory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For larger projects that contain hundreds of modules or use third-party modules located in different directories, set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PYTHONPATH</a:t>
            </a:r>
            <a:r>
              <a:rPr lang="en-US" sz="2400" dirty="0">
                <a:cs typeface="Courier New" panose="02070309020205020404" pitchFamily="49" charset="0"/>
              </a:rPr>
              <a:t> environment variable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PYTHONPATH="${PYTHONPATH}:${HOME}/bin/"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PYTHONPATH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echo $PYTHONPATH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/home/mat0299/bin/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3.6.9 (default, Oct  8 2020, 12:12:24) 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[GCC 8.4.0] 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sys.path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['', </a:t>
            </a:r>
            <a:r>
              <a:rPr lang="en-US" sz="14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'/home/mat0299'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'/home/mat0299/bin'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/lib/python36.zip', '/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/lib/python3.6', '/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/lib/python3.6/lib-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dynload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/local/lib/python3.6/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-packages', '/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/lib/python3/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-packages']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11.3 Importing Specific Names From a Module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Importing Names from a Module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You can import names from a module into the importing module’s symbol table using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… import …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b="1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name1, name2, …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1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Example</a:t>
            </a:r>
          </a:p>
          <a:p>
            <a:pPr marL="8001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math import sqrt, pi</a:t>
            </a:r>
          </a:p>
          <a:p>
            <a:pPr marL="8001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sqrt(9)</a:t>
            </a:r>
          </a:p>
          <a:p>
            <a:pPr marL="8001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pPr marL="8001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print(pi)</a:t>
            </a:r>
          </a:p>
          <a:p>
            <a:pPr marL="8001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48CFB-65D4-174D-AEC5-92F331720A8E}"/>
              </a:ext>
            </a:extLst>
          </p:cNvPr>
          <p:cNvSpPr txBox="1"/>
          <p:nvPr/>
        </p:nvSpPr>
        <p:spPr>
          <a:xfrm>
            <a:off x="3120232" y="5426799"/>
            <a:ext cx="263144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/>
              <a:t>, dot operator may be excluded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E3CE10-84D7-A34B-B74A-E0F6E246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09581"/>
            <a:ext cx="8229600" cy="1587378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F23C4A9-1CC2-874C-AFD1-BE622C132822}"/>
              </a:ext>
            </a:extLst>
          </p:cNvPr>
          <p:cNvSpPr/>
          <p:nvPr/>
        </p:nvSpPr>
        <p:spPr>
          <a:xfrm>
            <a:off x="6451600" y="4856093"/>
            <a:ext cx="2429350" cy="1141412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can import all names from a module into current namespace using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846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31442</TotalTime>
  <Words>1143</Words>
  <Application>Microsoft Macintosh PowerPoint</Application>
  <PresentationFormat>On-screen Show (4:3)</PresentationFormat>
  <Paragraphs>152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CSCE 1035 Computer Programming I    Chapter 11 Modules</vt:lpstr>
      <vt:lpstr>11.1 Modules</vt:lpstr>
      <vt:lpstr>Modules</vt:lpstr>
      <vt:lpstr>Modules</vt:lpstr>
      <vt:lpstr>11.2 Finding Modules</vt:lpstr>
      <vt:lpstr>Locating Modules</vt:lpstr>
      <vt:lpstr>Locating Modules</vt:lpstr>
      <vt:lpstr>11.3 Importing Specific Names From a Module</vt:lpstr>
      <vt:lpstr>Importing Names from a Module</vt:lpstr>
      <vt:lpstr>11.4 Executing Modules as Scripts</vt:lpstr>
      <vt:lpstr>Executing Modules as Scripts</vt:lpstr>
      <vt:lpstr>11.5 Reloading Modules</vt:lpstr>
      <vt:lpstr>Loading Modules</vt:lpstr>
      <vt:lpstr>Reloading Modules</vt:lpstr>
      <vt:lpstr>11.6 Packages</vt:lpstr>
      <vt:lpstr>Packages</vt:lpstr>
      <vt:lpstr>Packages</vt:lpstr>
      <vt:lpstr>11.7 Standard Library</vt:lpstr>
      <vt:lpstr>Common Standard Library Modules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Thompson, Mark</cp:lastModifiedBy>
  <cp:revision>1405</cp:revision>
  <cp:lastPrinted>2020-10-27T08:40:13Z</cp:lastPrinted>
  <dcterms:created xsi:type="dcterms:W3CDTF">2011-09-18T04:52:00Z</dcterms:created>
  <dcterms:modified xsi:type="dcterms:W3CDTF">2021-04-01T14:49:06Z</dcterms:modified>
  <cp:category/>
</cp:coreProperties>
</file>