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1202" r:id="rId3"/>
    <p:sldId id="985" r:id="rId4"/>
    <p:sldId id="1281" r:id="rId5"/>
    <p:sldId id="1276" r:id="rId6"/>
    <p:sldId id="1280" r:id="rId7"/>
    <p:sldId id="1278" r:id="rId8"/>
    <p:sldId id="1283" r:id="rId9"/>
    <p:sldId id="1279" r:id="rId10"/>
    <p:sldId id="993" r:id="rId11"/>
    <p:sldId id="1132" r:id="rId12"/>
    <p:sldId id="1282" r:id="rId13"/>
    <p:sldId id="1003" r:id="rId14"/>
    <p:sldId id="1244" r:id="rId15"/>
    <p:sldId id="1286" r:id="rId16"/>
    <p:sldId id="1287" r:id="rId17"/>
    <p:sldId id="1284" r:id="rId18"/>
    <p:sldId id="1285" r:id="rId19"/>
    <p:sldId id="1161" r:id="rId20"/>
    <p:sldId id="1289" r:id="rId21"/>
    <p:sldId id="1290" r:id="rId22"/>
    <p:sldId id="1291" r:id="rId23"/>
    <p:sldId id="1292" r:id="rId24"/>
    <p:sldId id="1294" r:id="rId25"/>
    <p:sldId id="1293" r:id="rId26"/>
    <p:sldId id="1235" r:id="rId27"/>
    <p:sldId id="1295" r:id="rId28"/>
    <p:sldId id="1236" r:id="rId29"/>
    <p:sldId id="1255" r:id="rId30"/>
    <p:sldId id="1288" r:id="rId31"/>
    <p:sldId id="1296" r:id="rId32"/>
    <p:sldId id="1297" r:id="rId3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2F0"/>
    <a:srgbClr val="008000"/>
    <a:srgbClr val="D4F0E1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538" autoAdjust="0"/>
    <p:restoredTop sz="96327" autoAdjust="0"/>
  </p:normalViewPr>
  <p:slideViewPr>
    <p:cSldViewPr snapToGrid="0" snapToObjects="1">
      <p:cViewPr varScale="1">
        <p:scale>
          <a:sx n="106" d="100"/>
          <a:sy n="106" d="100"/>
        </p:scale>
        <p:origin x="192" y="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10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0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20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69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28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7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19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8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5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9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9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7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2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7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4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3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os.html#os.envir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.6/library/struct.html#format-characters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12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Files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12.2 Writing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Writing to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In order to write to a file in Python, it needs to be opened in write (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400" dirty="0">
                <a:cs typeface="Courier New" panose="02070309020205020404" pitchFamily="49" charset="0"/>
              </a:rPr>
              <a:t>), append (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400" dirty="0">
                <a:cs typeface="Courier New" panose="02070309020205020404" pitchFamily="49" charset="0"/>
              </a:rPr>
              <a:t>), or creation (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sz="2400" dirty="0">
                <a:cs typeface="Courier New" panose="02070309020205020404" pitchFamily="49" charset="0"/>
              </a:rPr>
              <a:t>) mode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You can also add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lang="en-US" sz="2000" dirty="0">
                <a:cs typeface="Courier New" panose="02070309020205020404" pitchFamily="49" charset="0"/>
              </a:rPr>
              <a:t> character to the end of a mode to specify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update</a:t>
            </a:r>
            <a:r>
              <a:rPr lang="en-US" sz="2000" dirty="0">
                <a:cs typeface="Courier New" panose="02070309020205020404" pitchFamily="49" charset="0"/>
              </a:rPr>
              <a:t> mode, which allows for both reading and writing of a file at the same time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Using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000" dirty="0">
                <a:cs typeface="Courier New" panose="02070309020205020404" pitchFamily="49" charset="0"/>
              </a:rPr>
              <a:t> mode will overwrite the file if it already exists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There are two common ways to write data to a file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file_object.write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sz="2000" dirty="0">
                <a:cs typeface="Courier New" panose="02070309020205020404" pitchFamily="49" charset="0"/>
              </a:rPr>
              <a:t> method does not add a newline character (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sz="2000" dirty="0">
                <a:cs typeface="Courier New" panose="02070309020205020404" pitchFamily="49" charset="0"/>
              </a:rPr>
              <a:t>) to the end of the string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file_object.writelines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Writes a list of strings, one at a time, to the file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 contains non-string elements, you must cast it as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</p:txBody>
      </p:sp>
    </p:spTree>
    <p:extLst>
      <p:ext uri="{BB962C8B-B14F-4D97-AF65-F5344CB8AC3E}">
        <p14:creationId xmlns:p14="http://schemas.microsoft.com/office/powerpoint/2010/main" val="161787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Buffered Output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When we work with files, a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buffer</a:t>
            </a:r>
            <a:r>
              <a:rPr lang="en-US" sz="2400" dirty="0">
                <a:cs typeface="Courier New" panose="02070309020205020404" pitchFamily="49" charset="0"/>
              </a:rPr>
              <a:t> is automatically associated with the file when it is opened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buffer is an area in memory where data is temporarily stored before being written to the file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io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io.DEFAULT_BUFFER_SIZE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8192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When writing content to the file, first it goes to the buffer, and once the buffer is full, data is written to the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flush()</a:t>
            </a:r>
            <a:r>
              <a:rPr lang="en-US" sz="2000" dirty="0">
                <a:cs typeface="Courier New" panose="02070309020205020404" pitchFamily="49" charset="0"/>
              </a:rPr>
              <a:t> method can be used to force the transfer of data from the buffer to the file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When a file is closed, any unsaved data is transferred to the file</a:t>
            </a:r>
          </a:p>
        </p:txBody>
      </p:sp>
    </p:spTree>
    <p:extLst>
      <p:ext uri="{BB962C8B-B14F-4D97-AF65-F5344CB8AC3E}">
        <p14:creationId xmlns:p14="http://schemas.microsoft.com/office/powerpoint/2010/main" val="324791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12.3 Interacting with File Systems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Environment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400" dirty="0">
                <a:cs typeface="Courier New" panose="02070309020205020404" pitchFamily="49" charset="0"/>
              </a:rPr>
              <a:t> module allows interaction with the Operating System, either generically or specific to a particular OS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includes environment variable manipulation and file system navigation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2400" dirty="0">
                <a:cs typeface="Courier New" panose="02070309020205020404" pitchFamily="49" charset="0"/>
              </a:rPr>
              <a:t> is a mapping object containing environment information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['PATH'])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['HOME'])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For more information on setting environment variables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GB" sz="2000" dirty="0">
                <a:hlinkClick r:id="rId4"/>
              </a:rPr>
              <a:t>https://docs.python.org/3/library/os.html#os.environ</a:t>
            </a:r>
            <a:r>
              <a:rPr lang="en-GB" sz="2000" dirty="0"/>
              <a:t> </a:t>
            </a:r>
            <a:endParaRPr lang="en-US" sz="2000" dirty="0">
              <a:cs typeface="Courier New" panose="02070309020205020404" pitchFamily="49" charset="0"/>
            </a:endParaRP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3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Program Portability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Portability across different operating systems is important to avoid scenarios where the program works correctly in one computer, but crashes in another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Especially when reading and writing files outside of the executing program’s directory since the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path separator</a:t>
            </a:r>
            <a:r>
              <a:rPr lang="en-US" sz="2000" dirty="0">
                <a:cs typeface="Courier New" panose="02070309020205020404" pitchFamily="49" charset="0"/>
              </a:rPr>
              <a:t> may be different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os.path.sep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Rather than hardcoding the path separator in the path, you can concatenate one or more path components using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 *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where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 dirty="0">
                <a:cs typeface="Courier New" panose="02070309020205020404" pitchFamily="49" charset="0"/>
              </a:rPr>
              <a:t> is a path-like object (a string or bytes object) representing a file system path, and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cs typeface="Courier New" panose="02070309020205020404" pitchFamily="49" charset="0"/>
              </a:rPr>
              <a:t> is a variable number of path-like arguments</a:t>
            </a:r>
          </a:p>
          <a:p>
            <a:pPr marL="1200150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Returns a string that represents concatenated path components</a:t>
            </a:r>
          </a:p>
        </p:txBody>
      </p:sp>
    </p:spTree>
    <p:extLst>
      <p:ext uri="{BB962C8B-B14F-4D97-AF65-F5344CB8AC3E}">
        <p14:creationId xmlns:p14="http://schemas.microsoft.com/office/powerpoint/2010/main" val="376527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Program Portability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You are able to get the directory and filename for a path using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os.path.split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method splits a full pathname and returns a tuple containing the path and filename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You can split a filename using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method returns a tuple containing the filename and the file extension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('file1.txt')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('file1', '.txt')</a:t>
            </a:r>
          </a:p>
        </p:txBody>
      </p:sp>
    </p:spTree>
    <p:extLst>
      <p:ext uri="{BB962C8B-B14F-4D97-AF65-F5344CB8AC3E}">
        <p14:creationId xmlns:p14="http://schemas.microsoft.com/office/powerpoint/2010/main" val="407446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Directory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571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os.getcwd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Returns a string representing the current working directory</a:t>
            </a:r>
          </a:p>
          <a:p>
            <a:pPr marL="571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os.chdir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Change the current working directory to the specified path</a:t>
            </a:r>
          </a:p>
          <a:p>
            <a:pPr marL="571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(path=None)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Returns a list containing names of files in the directory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path is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cs typeface="Courier New" panose="02070309020205020404" pitchFamily="49" charset="0"/>
              </a:rPr>
              <a:t>, uses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path='.'</a:t>
            </a:r>
          </a:p>
          <a:p>
            <a:pPr marL="571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os.mkdir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Creates a directory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You can also run the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dirty="0">
                <a:cs typeface="Courier New" panose="02070309020205020404" pitchFamily="49" charset="0"/>
              </a:rPr>
              <a:t> command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dirty="0">
                <a:cs typeface="Courier New" panose="02070309020205020404" pitchFamily="49" charset="0"/>
              </a:rPr>
              <a:t> shell using 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new_directory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571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os.path.exists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Returns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cs typeface="Courier New" panose="02070309020205020404" pitchFamily="49" charset="0"/>
              </a:rPr>
              <a:t> if file with filename exists,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cs typeface="Courier New" panose="02070309020205020404" pitchFamily="49" charset="0"/>
              </a:rPr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355530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OS Walk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sz="2400" dirty="0">
                <a:cs typeface="Courier New" panose="02070309020205020404" pitchFamily="49" charset="0"/>
              </a:rPr>
              <a:t> is a directory tree generator for getting a whole directory structure and files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(top[,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topdown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=True[,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=None[,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followlinks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=False]]])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where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000" dirty="0">
                <a:cs typeface="Courier New" panose="02070309020205020404" pitchFamily="49" charset="0"/>
              </a:rPr>
              <a:t> is the required root folder that yields a 3-tuple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dirpath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dirnames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filenames]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topdown</a:t>
            </a:r>
            <a:r>
              <a:rPr lang="en-US" sz="2000" dirty="0">
                <a:cs typeface="Courier New" panose="02070309020205020404" pitchFamily="49" charset="0"/>
              </a:rPr>
              <a:t> is the optional Boolean value to generate the directory top down 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cs typeface="Courier New" panose="02070309020205020404" pitchFamily="49" charset="0"/>
              </a:rPr>
              <a:t>; 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cs typeface="Courier New" panose="02070309020205020404" pitchFamily="49" charset="0"/>
              </a:rPr>
              <a:t>, directories are generated bottom up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US" sz="2000" dirty="0">
                <a:cs typeface="Courier New" panose="02070309020205020404" pitchFamily="49" charset="0"/>
              </a:rPr>
              <a:t> is the optional function to call with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OSError</a:t>
            </a:r>
            <a:r>
              <a:rPr lang="en-US" sz="2000" dirty="0">
                <a:cs typeface="Courier New" panose="02070309020205020404" pitchFamily="49" charset="0"/>
              </a:rPr>
              <a:t> parameter that can report the error to continue the walk or raise the exception to abort the walk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followlinks</a:t>
            </a:r>
            <a:r>
              <a:rPr lang="en-US" sz="2000" dirty="0">
                <a:cs typeface="Courier New" panose="02070309020205020404" pitchFamily="49" charset="0"/>
              </a:rPr>
              <a:t> is the optional Boolean value to follow symbolic links to subdirectories 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cs typeface="Courier New" panose="02070309020205020404" pitchFamily="49" charset="0"/>
              </a:rPr>
              <a:t> (default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328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12.4 Binary Data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File I/O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Until now, the Python programs you’ve been writing are pretty simple for input and output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Type input at the keyboard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Results (output) are displayed in the terminal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This is acceptable for short and simple input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But what if we want to enter 50 numbers and mess up on the 37</a:t>
            </a:r>
            <a:r>
              <a:rPr lang="en-US" sz="2000" baseline="30000" dirty="0">
                <a:cs typeface="Courier New" panose="02070309020205020404" pitchFamily="49" charset="0"/>
              </a:rPr>
              <a:t>th</a:t>
            </a:r>
            <a:r>
              <a:rPr lang="en-US" sz="2000" dirty="0">
                <a:cs typeface="Courier New" panose="02070309020205020404" pitchFamily="49" charset="0"/>
              </a:rPr>
              <a:t>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Do we start all over?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One solution is to read the information from a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You could even write information to a file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This process is called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File I/O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"I/O" stands for "input/output"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Python has built-in functions that make this easy</a:t>
            </a:r>
          </a:p>
        </p:txBody>
      </p:sp>
    </p:spTree>
    <p:extLst>
      <p:ext uri="{BB962C8B-B14F-4D97-AF65-F5344CB8AC3E}">
        <p14:creationId xmlns:p14="http://schemas.microsoft.com/office/powerpoint/2010/main" val="371175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Binary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When files stored as sequence of bytes, known as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binary data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E.g., JPEG images, audio or video clips, PDF files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Data in binary files cannot be directly read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Have to be read through a program (such as Python)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byte object </a:t>
            </a:r>
            <a:r>
              <a:rPr lang="en-US" sz="2400" dirty="0">
                <a:cs typeface="Courier New" panose="02070309020205020404" pitchFamily="49" charset="0"/>
              </a:rPr>
              <a:t>is an immutable object used to represent a sequence of single byte values, such as binary data read from a file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bytes([source[, encoding[, errors]]])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where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2000" dirty="0">
                <a:cs typeface="Courier New" panose="02070309020205020404" pitchFamily="49" charset="0"/>
              </a:rPr>
              <a:t> is optional source to initialize the array of bytes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sz="2000" dirty="0">
                <a:cs typeface="Courier New" panose="02070309020205020404" pitchFamily="49" charset="0"/>
              </a:rPr>
              <a:t> is optional string encoding (e.g.,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'ascii'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en-US" sz="2000" dirty="0">
                <a:cs typeface="Courier New" panose="02070309020205020404" pitchFamily="49" charset="0"/>
              </a:rPr>
              <a:t> is optional action to take when encoding conversion fails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1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Byte Literals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Byte literals </a:t>
            </a:r>
            <a:r>
              <a:rPr lang="en-US" sz="2400" dirty="0">
                <a:cs typeface="Courier New" panose="02070309020205020404" pitchFamily="49" charset="0"/>
              </a:rPr>
              <a:t>can be written by prepending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2400" dirty="0">
                <a:cs typeface="Courier New" panose="02070309020205020404" pitchFamily="49" charset="0"/>
              </a:rPr>
              <a:t> prior to the opening quote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Can specify raw byte values in a string or bytes literal using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2000" dirty="0">
                <a:cs typeface="Courier New" panose="02070309020205020404" pitchFamily="49" charset="0"/>
              </a:rPr>
              <a:t> escape character preceding the hexadecimal value that describes the value of the byte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code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b'Feliz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Cumplea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\xc3\xb1os'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type(code)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print(code)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b'Feliz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Cumplea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\xc3\xb1os'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code.decode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type(str1)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print(str1)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Feliz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Cumpleaños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F0590-037B-6946-A207-D2E4B48E6EAB}"/>
              </a:ext>
            </a:extLst>
          </p:cNvPr>
          <p:cNvSpPr txBox="1"/>
          <p:nvPr/>
        </p:nvSpPr>
        <p:spPr>
          <a:xfrm>
            <a:off x="5161575" y="4003246"/>
            <a:ext cx="3376498" cy="646331"/>
          </a:xfrm>
          <a:prstGeom prst="rect">
            <a:avLst/>
          </a:prstGeom>
          <a:solidFill>
            <a:srgbClr val="D4F0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also use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encode()</a:t>
            </a:r>
            <a:r>
              <a:rPr lang="en-US" dirty="0"/>
              <a:t> string method to write as byte literal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228D3F-35B8-3E47-B09B-0CFDB79F3E52}"/>
              </a:ext>
            </a:extLst>
          </p:cNvPr>
          <p:cNvCxnSpPr/>
          <p:nvPr/>
        </p:nvCxnSpPr>
        <p:spPr>
          <a:xfrm flipH="1" flipV="1">
            <a:off x="4825388" y="3745735"/>
            <a:ext cx="969484" cy="258337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Byte Literals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While using binary files, we have to use the modes with the letter 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2400" dirty="0"/>
              <a:t> at the end so that Python can understand that we are interacting with binary files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/>
              <a:t>	Open a file for write only mode in binary format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/>
              <a:t>	Open a file for the read-only mode in binary format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'ab'</a:t>
            </a:r>
            <a:r>
              <a:rPr lang="en-US" sz="2000" dirty="0"/>
              <a:t>	Open a file for appending only mode in binary format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+'</a:t>
            </a:r>
            <a:r>
              <a:rPr lang="en-US" sz="2000" dirty="0"/>
              <a:t>	Open a file for read and write only mode in binary format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'ab+'</a:t>
            </a:r>
            <a:r>
              <a:rPr lang="en-US" sz="2000" dirty="0"/>
              <a:t>	Open a file for appending and read-only mode in binary 	format</a:t>
            </a:r>
          </a:p>
        </p:txBody>
      </p:sp>
    </p:spTree>
    <p:extLst>
      <p:ext uri="{BB962C8B-B14F-4D97-AF65-F5344CB8AC3E}">
        <p14:creationId xmlns:p14="http://schemas.microsoft.com/office/powerpoint/2010/main" val="1103656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Handling Binary Data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/>
              <a:t> module can be used in handling binary data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It uses </a:t>
            </a:r>
            <a:r>
              <a:rPr lang="en-US" sz="2000" dirty="0">
                <a:solidFill>
                  <a:srgbClr val="008000"/>
                </a:solidFill>
              </a:rPr>
              <a:t>format strings </a:t>
            </a:r>
            <a:r>
              <a:rPr lang="en-US" sz="2000" dirty="0"/>
              <a:t>as compact descriptions of the layout of the structs and the intended conversion to/from Python values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It is also capable of composing and decomposing using endian-ness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'&gt;'</a:t>
            </a:r>
            <a:r>
              <a:rPr lang="en-US" sz="2000" dirty="0"/>
              <a:t> big-endian (most significant byte placed first in byte sequence)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E.g., integer 1 = 00 00 00 01</a:t>
            </a:r>
          </a:p>
          <a:p>
            <a:pPr marL="1371600" lvl="3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(1).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to_bytes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byteorder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='big')</a:t>
            </a:r>
          </a:p>
          <a:p>
            <a:pPr marL="1371600" lvl="3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b'\x00\x00\x00\x01'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lang="en-US" sz="2000" dirty="0"/>
              <a:t> little-endian (least significant byte placed first in byte sequence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E.g., integer 1 = 01 00 00 00</a:t>
            </a:r>
          </a:p>
          <a:p>
            <a:pPr marL="1371600" lvl="3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(1).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to_bytes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byteorder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='little')</a:t>
            </a:r>
          </a:p>
          <a:p>
            <a:pPr marL="1371600" lvl="3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b'\x01\x00\x00\x00'</a:t>
            </a:r>
          </a:p>
        </p:txBody>
      </p:sp>
    </p:spTree>
    <p:extLst>
      <p:ext uri="{BB962C8B-B14F-4D97-AF65-F5344CB8AC3E}">
        <p14:creationId xmlns:p14="http://schemas.microsoft.com/office/powerpoint/2010/main" val="223498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Format Strings Compact Descriptions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0A8AAF-A37F-41D4-ABB5-F9C2A6217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487" y="1708785"/>
            <a:ext cx="5761673" cy="45307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CE33F8-3223-4A65-9F25-80B5E833B9BF}"/>
              </a:ext>
            </a:extLst>
          </p:cNvPr>
          <p:cNvSpPr/>
          <p:nvPr/>
        </p:nvSpPr>
        <p:spPr>
          <a:xfrm>
            <a:off x="1208484" y="6376908"/>
            <a:ext cx="6727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https://docs.python.org/3.6/library/struct.html#format-characters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1250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Handling Binary Data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struct.pack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method packs values such as strings and integers into a sequence of bytes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 =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struct.pack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(format, v1, v2, …)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struct.unpack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method unpacks the packed value into its original representation with the specified format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 =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struct.unpack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(format, buffer)</a:t>
            </a:r>
          </a:p>
          <a:p>
            <a:pPr lvl="1" algn="just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struct</a:t>
            </a:r>
          </a:p>
          <a:p>
            <a:pPr lvl="1" algn="just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b'Hello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algn="just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[72, 101, 108, 108, 111]</a:t>
            </a:r>
          </a:p>
          <a:p>
            <a:pPr lvl="1" algn="just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packed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b'bbbbb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72, 101, 108, 108, 111)</a:t>
            </a:r>
          </a:p>
          <a:p>
            <a:pPr lvl="1" algn="just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print(packed)</a:t>
            </a:r>
          </a:p>
          <a:p>
            <a:pPr lvl="1" algn="just">
              <a:spcBef>
                <a:spcPts val="0"/>
              </a:spcBef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b'Hello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 algn="just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struct.unpack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b'bbbbb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packed)</a:t>
            </a:r>
          </a:p>
          <a:p>
            <a:pPr lvl="1" algn="just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(72, 101, 108, 108, 111)</a:t>
            </a:r>
          </a:p>
          <a:p>
            <a:pPr lvl="1" algn="just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struct.unpack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(b'5s', packed)</a:t>
            </a:r>
          </a:p>
          <a:p>
            <a:pPr lvl="1" algn="just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b'Hello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4FCDB-1DDB-4160-821A-14007C0E77B1}"/>
              </a:ext>
            </a:extLst>
          </p:cNvPr>
          <p:cNvSpPr/>
          <p:nvPr/>
        </p:nvSpPr>
        <p:spPr>
          <a:xfrm>
            <a:off x="6068616" y="5392281"/>
            <a:ext cx="2761536" cy="1015663"/>
          </a:xfrm>
          <a:prstGeom prst="rect">
            <a:avLst/>
          </a:prstGeom>
          <a:solidFill>
            <a:srgbClr val="D4F0E1"/>
          </a:solidFill>
        </p:spPr>
        <p:txBody>
          <a:bodyPr wrap="square">
            <a:spAutoFit/>
          </a:bodyPr>
          <a:lstStyle/>
          <a:p>
            <a:pPr marL="0"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Always returns tuple with results, even if only unpacking single value</a:t>
            </a:r>
          </a:p>
        </p:txBody>
      </p:sp>
    </p:spTree>
    <p:extLst>
      <p:ext uri="{BB962C8B-B14F-4D97-AF65-F5344CB8AC3E}">
        <p14:creationId xmlns:p14="http://schemas.microsoft.com/office/powerpoint/2010/main" val="12584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12.5 Command-Line Arguments with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35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+mn-lt"/>
                <a:cs typeface="Courier New"/>
              </a:rPr>
              <a:t>Passing Files as Arguments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You can pass filenames as command-line arguments to a Python program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Before using, you will need to verify that the file exists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os.path.exists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 marL="1200150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Returns true if filename is a file, directory, or valid </a:t>
            </a:r>
            <a:r>
              <a:rPr lang="en-US" sz="2000" dirty="0" err="1">
                <a:cs typeface="Courier New" panose="02070309020205020404" pitchFamily="49" charset="0"/>
              </a:rPr>
              <a:t>symlink</a:t>
            </a:r>
            <a:endParaRPr lang="en-US" sz="2000" dirty="0">
              <a:cs typeface="Courier New" panose="02070309020205020404" pitchFamily="49" charset="0"/>
            </a:endParaRP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 marL="1200150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Returns true if filename is a regular file or </a:t>
            </a:r>
            <a:r>
              <a:rPr lang="en-US" sz="2000" dirty="0" err="1">
                <a:cs typeface="Courier New" panose="02070309020205020404" pitchFamily="49" charset="0"/>
              </a:rPr>
              <a:t>symlink</a:t>
            </a:r>
            <a:r>
              <a:rPr lang="en-US" sz="2000" dirty="0">
                <a:cs typeface="Courier New" panose="02070309020205020404" pitchFamily="49" charset="0"/>
              </a:rPr>
              <a:t> to a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60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12.6 The 'with'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2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the with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Since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sz="2400" dirty="0">
                <a:cs typeface="Courier New" panose="02070309020205020404" pitchFamily="49" charset="0"/>
              </a:rPr>
              <a:t> and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sz="2400" dirty="0">
                <a:cs typeface="Courier New" panose="02070309020205020404" pitchFamily="49" charset="0"/>
              </a:rPr>
              <a:t> occur in pairs, Python provides a shortcut using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400" dirty="0">
                <a:cs typeface="Courier New" panose="02070309020205020404" pitchFamily="49" charset="0"/>
              </a:rPr>
              <a:t> statement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open(filename) as variable: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operations</a:t>
            </a: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It simplifies exception handling by encapsulating both initial operations and closing or clean up tasks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We do not need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sz="2000" dirty="0">
                <a:cs typeface="Courier New" panose="02070309020205020404" pitchFamily="49" charset="0"/>
              </a:rPr>
              <a:t> statement here since the with statement will automatically close the file</a:t>
            </a:r>
            <a:endParaRPr lang="en-US" sz="2000" b="1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with open('input2.txt') as f: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['1st line\n', '2nd line\n', '3rd line\n', '4th line\n']</a:t>
            </a:r>
          </a:p>
        </p:txBody>
      </p:sp>
    </p:spTree>
    <p:extLst>
      <p:ext uri="{BB962C8B-B14F-4D97-AF65-F5344CB8AC3E}">
        <p14:creationId xmlns:p14="http://schemas.microsoft.com/office/powerpoint/2010/main" val="20152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12.1 Reading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12.7 Comma Separated Values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Reading CSV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CSV (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comma separated values</a:t>
            </a:r>
            <a:r>
              <a:rPr lang="en-US" sz="2400" dirty="0">
                <a:cs typeface="Courier New" panose="02070309020205020404" pitchFamily="49" charset="0"/>
              </a:rPr>
              <a:t>) file allows data to be saved in a tabular structure with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en-US" sz="2400" dirty="0">
                <a:cs typeface="Courier New" panose="02070309020205020404" pitchFamily="49" charset="0"/>
              </a:rPr>
              <a:t> extension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sz="2400" dirty="0">
                <a:cs typeface="Courier New" panose="02070309020205020404" pitchFamily="49" charset="0"/>
              </a:rPr>
              <a:t> module has several functions and classes available for reading and writing CSVs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To pull data from a CSV file, you must use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reader()</a:t>
            </a:r>
            <a:r>
              <a:rPr lang="en-US" sz="2400" dirty="0">
                <a:cs typeface="Courier New" panose="02070309020205020404" pitchFamily="49" charset="0"/>
              </a:rPr>
              <a:t> method on an already opened file to generate a reader object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reader()</a:t>
            </a:r>
            <a:r>
              <a:rPr lang="en-US" sz="2000" dirty="0">
                <a:cs typeface="Courier New" panose="02070309020205020404" pitchFamily="49" charset="0"/>
              </a:rPr>
              <a:t> method returns a reader object that iterates over lines of a CSV file</a:t>
            </a:r>
          </a:p>
          <a:p>
            <a:pPr marL="8001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 dialect[,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fmtparams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marL="8001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where each iteration returns a row of the CSV file, which can span multiple input lines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csv.DictReader</a:t>
            </a:r>
            <a:r>
              <a:rPr lang="en-US" sz="2400" dirty="0">
                <a:cs typeface="Courier New" panose="02070309020205020404" pitchFamily="49" charset="0"/>
              </a:rPr>
              <a:t> maps information read into a dictionary, where first line of the file consists of dictionary keys</a:t>
            </a:r>
          </a:p>
        </p:txBody>
      </p:sp>
    </p:spTree>
    <p:extLst>
      <p:ext uri="{BB962C8B-B14F-4D97-AF65-F5344CB8AC3E}">
        <p14:creationId xmlns:p14="http://schemas.microsoft.com/office/powerpoint/2010/main" val="112033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Writing CSV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writer()</a:t>
            </a:r>
            <a:r>
              <a:rPr lang="en-US" sz="2400" dirty="0">
                <a:cs typeface="Courier New" panose="02070309020205020404" pitchFamily="49" charset="0"/>
              </a:rPr>
              <a:t> method returns a writer object that writes data into a CSV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To iterate over the rows, you may need to use the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 method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writerows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 can directly write all rows at one time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csv.DictWriter</a:t>
            </a:r>
            <a:r>
              <a:rPr lang="en-US" sz="2400" dirty="0">
                <a:cs typeface="Courier New" panose="02070309020205020404" pitchFamily="49" charset="0"/>
              </a:rPr>
              <a:t> is similar except that you are writing from a dictionary instead of a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We must specify the column names in advance as part of our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fieldnames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Then we need to write the first row (i.e., the header) using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writeheader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4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File Handling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There are four essential types of operations that can be handled by Python on files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Open the file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Read from the file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Write to the file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Close the file</a:t>
            </a:r>
          </a:p>
          <a:p>
            <a:pPr marL="40005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Other operations include</a:t>
            </a:r>
          </a:p>
          <a:p>
            <a:pPr marL="800100"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Rename the file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os.rename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"test1.txt")</a:t>
            </a:r>
          </a:p>
          <a:p>
            <a:pPr marL="800100"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Delete the file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  <a:endParaRPr lang="en-US" sz="16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Opening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39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Before we can work with a file, we need to associate the file variable with the physical file using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sz="2400" dirty="0">
                <a:cs typeface="Courier New" panose="02070309020205020404" pitchFamily="49" charset="0"/>
              </a:rPr>
              <a:t> built-in function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open(filename [, mode], [buffering])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Opens the file and returns a file object that will be used for further operations on that file</a:t>
            </a:r>
          </a:p>
          <a:p>
            <a:pPr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It also positions the file pointer at the start of the file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000" dirty="0">
                <a:cs typeface="Courier New" panose="02070309020205020404" pitchFamily="49" charset="0"/>
              </a:rPr>
              <a:t> is a required string that contains the name of the file you want to access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2000" dirty="0">
                <a:cs typeface="Courier New" panose="02070309020205020404" pitchFamily="49" charset="0"/>
              </a:rPr>
              <a:t> is an optional string specifying the access mode (read, write, append, etc.) in which the file will be opened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buffering</a:t>
            </a:r>
            <a:r>
              <a:rPr lang="en-US" sz="2000" dirty="0">
                <a:cs typeface="Courier New" panose="02070309020205020404" pitchFamily="49" charset="0"/>
              </a:rPr>
              <a:t> is an optional integer that specifies the desired buffer size for the file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3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Opening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access modes for opening a file include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desired buffer size includes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651250" algn="l"/>
              </a:tabLst>
            </a:pP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cs typeface="Courier New" panose="02070309020205020404" pitchFamily="49" charset="0"/>
              </a:rPr>
              <a:t>	line buffered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651250" algn="l"/>
              </a:tabLst>
            </a:pP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cs typeface="Courier New" panose="02070309020205020404" pitchFamily="49" charset="0"/>
              </a:rPr>
              <a:t>	unbuffered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651250" algn="l"/>
              </a:tabLst>
            </a:pP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other positive value</a:t>
            </a:r>
            <a:r>
              <a:rPr lang="en-US" sz="2000" dirty="0">
                <a:cs typeface="Courier New" panose="02070309020205020404" pitchFamily="49" charset="0"/>
              </a:rPr>
              <a:t>	a buffer of that size in bytes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651250" algn="l"/>
              </a:tabLst>
            </a:pP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negative value</a:t>
            </a:r>
            <a:r>
              <a:rPr lang="en-US" sz="2000" dirty="0">
                <a:cs typeface="Courier New" panose="02070309020205020404" pitchFamily="49" charset="0"/>
              </a:rPr>
              <a:t>	use system default, which is usually line 	buffered (default)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622FFA5-D99C-B043-A501-6980BEC4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40" y="2086431"/>
            <a:ext cx="6652720" cy="21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1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Closing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Although a file is automatically closed when your program ends, it is good practice to close your file as soon as the program is done with it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your program encounters a runtime error and crashes before it reaches the end, the file may remain "locked" in an inaccessible state because it is still open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file_object.close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sz="2000" dirty="0">
                <a:cs typeface="Courier New" panose="02070309020205020404" pitchFamily="49" charset="0"/>
              </a:rPr>
              <a:t> method flushes any unwritten information and closes the file object, after which no more writing can be done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59DD811-41D1-7D45-9C24-A16926831EC1}"/>
              </a:ext>
            </a:extLst>
          </p:cNvPr>
          <p:cNvSpPr/>
          <p:nvPr/>
        </p:nvSpPr>
        <p:spPr>
          <a:xfrm>
            <a:off x="894906" y="4984113"/>
            <a:ext cx="7582829" cy="1504793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file object contains several attributes related to that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.closed</a:t>
            </a:r>
            <a:r>
              <a:rPr lang="en-US" sz="2000" dirty="0"/>
              <a:t> returns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/>
              <a:t> if file is closed,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/>
              <a:t> otherwise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</a:t>
            </a:r>
            <a:r>
              <a:rPr lang="en-US" sz="2000" dirty="0"/>
              <a:t> returns access mode with which file was opened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2000" dirty="0"/>
              <a:t> returns name of file</a:t>
            </a:r>
          </a:p>
        </p:txBody>
      </p:sp>
    </p:spTree>
    <p:extLst>
      <p:ext uri="{BB962C8B-B14F-4D97-AF65-F5344CB8AC3E}">
        <p14:creationId xmlns:p14="http://schemas.microsoft.com/office/powerpoint/2010/main" val="331537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File Exception Handling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An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2400" dirty="0">
                <a:cs typeface="Courier New" panose="02070309020205020404" pitchFamily="49" charset="0"/>
              </a:rPr>
              <a:t> exception is raised when an I/O operation fails for an I/O-related reason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I/O operations include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000" dirty="0">
                <a:cs typeface="Courier New" panose="02070309020205020404" pitchFamily="49" charset="0"/>
              </a:rPr>
              <a:t> statements, the built-in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sz="2000" dirty="0">
                <a:cs typeface="Courier New" panose="02070309020205020404" pitchFamily="49" charset="0"/>
              </a:rPr>
              <a:t> function, and methods on a file object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in_file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open('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input_file.txt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'r')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# file operations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errmsg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errmsg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472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Reading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There are three common ways to read files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file_object.read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([n])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Reads the file’s entire contents as a string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file_object.readline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([n])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Reads the next line from the file as a string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file_object.readlines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([n])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Reads the file’s entire contents as a list of lines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lines from a file object can also be read using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cs typeface="Courier New" panose="02070309020205020404" pitchFamily="49" charset="0"/>
              </a:rPr>
              <a:t> loop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Each execution of the loop will read a line from the file into a string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FB68601-95AE-A346-BDE3-6A9F3BDDA8C9}"/>
              </a:ext>
            </a:extLst>
          </p:cNvPr>
          <p:cNvSpPr/>
          <p:nvPr/>
        </p:nvSpPr>
        <p:spPr>
          <a:xfrm>
            <a:off x="6142383" y="2176670"/>
            <a:ext cx="159026" cy="1659834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9C8A-9708-6F4C-B133-CCF3B6A77E27}"/>
              </a:ext>
            </a:extLst>
          </p:cNvPr>
          <p:cNvSpPr txBox="1"/>
          <p:nvPr/>
        </p:nvSpPr>
        <p:spPr>
          <a:xfrm>
            <a:off x="6402515" y="2344867"/>
            <a:ext cx="1958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method reads at most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/>
              <a:t> bytes/characters if specified</a:t>
            </a:r>
          </a:p>
        </p:txBody>
      </p:sp>
    </p:spTree>
    <p:extLst>
      <p:ext uri="{BB962C8B-B14F-4D97-AF65-F5344CB8AC3E}">
        <p14:creationId xmlns:p14="http://schemas.microsoft.com/office/powerpoint/2010/main" val="8806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32714</TotalTime>
  <Words>2569</Words>
  <Application>Microsoft Macintosh PowerPoint</Application>
  <PresentationFormat>On-screen Show (4:3)</PresentationFormat>
  <Paragraphs>294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Office Theme</vt:lpstr>
      <vt:lpstr>CSCE 1035 Computer Programming I    Chapter 12 Files</vt:lpstr>
      <vt:lpstr>File I/O</vt:lpstr>
      <vt:lpstr>12.1 Reading Files</vt:lpstr>
      <vt:lpstr>Python File Handling Operations</vt:lpstr>
      <vt:lpstr>Opening Files</vt:lpstr>
      <vt:lpstr>Opening Files</vt:lpstr>
      <vt:lpstr>Closing Files</vt:lpstr>
      <vt:lpstr>File Exception Handling</vt:lpstr>
      <vt:lpstr>Reading Files</vt:lpstr>
      <vt:lpstr>12.2 Writing Files</vt:lpstr>
      <vt:lpstr>Writing to Files</vt:lpstr>
      <vt:lpstr>Buffered Output</vt:lpstr>
      <vt:lpstr>12.3 Interacting with File Systems</vt:lpstr>
      <vt:lpstr>Environment Variables</vt:lpstr>
      <vt:lpstr>Program Portability</vt:lpstr>
      <vt:lpstr>Program Portability</vt:lpstr>
      <vt:lpstr>Directory Functions</vt:lpstr>
      <vt:lpstr>OS Walk</vt:lpstr>
      <vt:lpstr>12.4 Binary Data</vt:lpstr>
      <vt:lpstr>Binary Files</vt:lpstr>
      <vt:lpstr>Byte Literals</vt:lpstr>
      <vt:lpstr>Byte Literals</vt:lpstr>
      <vt:lpstr>Handling Binary Data</vt:lpstr>
      <vt:lpstr>Format Strings Compact Descriptions</vt:lpstr>
      <vt:lpstr>Handling Binary Data</vt:lpstr>
      <vt:lpstr>12.5 Command-Line Arguments with Files</vt:lpstr>
      <vt:lpstr>Passing Files as Arguments</vt:lpstr>
      <vt:lpstr>12.6 The 'with' Statement</vt:lpstr>
      <vt:lpstr>Using the with Statement</vt:lpstr>
      <vt:lpstr>12.7 Comma Separated Values Files</vt:lpstr>
      <vt:lpstr>Reading CSV Files</vt:lpstr>
      <vt:lpstr>Writing CSV Files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Thompson, Mark</cp:lastModifiedBy>
  <cp:revision>1453</cp:revision>
  <cp:lastPrinted>2020-11-24T06:28:23Z</cp:lastPrinted>
  <dcterms:created xsi:type="dcterms:W3CDTF">2011-09-18T04:52:00Z</dcterms:created>
  <dcterms:modified xsi:type="dcterms:W3CDTF">2021-04-13T14:51:57Z</dcterms:modified>
  <cp:category/>
</cp:coreProperties>
</file>