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985" r:id="rId3"/>
    <p:sldId id="1281" r:id="rId4"/>
    <p:sldId id="1276" r:id="rId5"/>
    <p:sldId id="993" r:id="rId6"/>
    <p:sldId id="1132" r:id="rId7"/>
    <p:sldId id="1282" r:id="rId8"/>
    <p:sldId id="1298" r:id="rId9"/>
    <p:sldId id="1299" r:id="rId10"/>
    <p:sldId id="1003" r:id="rId11"/>
    <p:sldId id="1244" r:id="rId12"/>
    <p:sldId id="1161" r:id="rId13"/>
    <p:sldId id="1289" r:id="rId14"/>
    <p:sldId id="1290" r:id="rId15"/>
    <p:sldId id="1300" r:id="rId16"/>
    <p:sldId id="1235" r:id="rId17"/>
    <p:sldId id="1301" r:id="rId18"/>
    <p:sldId id="1295" r:id="rId19"/>
    <p:sldId id="1302" r:id="rId20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D4F0E1"/>
    <a:srgbClr val="2F02F0"/>
    <a:srgbClr val="FFFEBA"/>
    <a:srgbClr val="008040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743" autoAdjust="0"/>
    <p:restoredTop sz="96327" autoAdjust="0"/>
  </p:normalViewPr>
  <p:slideViewPr>
    <p:cSldViewPr snapToGrid="0" snapToObjects="1">
      <p:cViewPr varScale="1">
        <p:scale>
          <a:sx n="131" d="100"/>
          <a:sy n="131" d="100"/>
        </p:scale>
        <p:origin x="184" y="8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195F823-FBE8-6048-B841-B3220ABD8363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3DB7497-E878-754A-8726-6E6A4B18C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49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E46FAF-C616-EA40-83A4-B2A0DDA83D16}" type="datetimeFigureOut">
              <a:rPr lang="en-US" smtClean="0"/>
              <a:pPr/>
              <a:t>4/15/21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60E75C1-6578-9B4C-8589-654870D3F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9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10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28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27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51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55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03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94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42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34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05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6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2F47-8935-344A-90C8-F4A39DBE2C41}" type="datetimeFigureOut">
              <a:rPr lang="en-US" smtClean="0"/>
              <a:pPr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Triangle 23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Title 8"/>
          <p:cNvSpPr>
            <a:spLocks noGrp="1"/>
          </p:cNvSpPr>
          <p:nvPr>
            <p:ph type="ctrTitle"/>
          </p:nvPr>
        </p:nvSpPr>
        <p:spPr>
          <a:xfrm>
            <a:off x="685800" y="1355903"/>
            <a:ext cx="7772400" cy="2561277"/>
          </a:xfrm>
        </p:spPr>
        <p:txBody>
          <a:bodyPr vert="horz" anchor="b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z="4900" dirty="0">
                <a:solidFill>
                  <a:srgbClr val="008000"/>
                </a:solidFill>
              </a:rPr>
              <a:t>CSCE 1035</a:t>
            </a:r>
            <a:br>
              <a:rPr kumimoji="0" lang="en-US" sz="4000" dirty="0">
                <a:solidFill>
                  <a:srgbClr val="008000"/>
                </a:solidFill>
              </a:rPr>
            </a:br>
            <a:r>
              <a:rPr lang="en-US" sz="4000" dirty="0">
                <a:solidFill>
                  <a:srgbClr val="008000"/>
                </a:solidFill>
              </a:rPr>
              <a:t>Computer Programming I</a:t>
            </a:r>
            <a:br>
              <a:rPr lang="en-US" sz="4000" dirty="0">
                <a:solidFill>
                  <a:srgbClr val="008000"/>
                </a:solidFill>
              </a:rPr>
            </a:br>
            <a:br>
              <a:rPr kumimoji="0" lang="en-US" sz="4000" dirty="0">
                <a:solidFill>
                  <a:srgbClr val="008000"/>
                </a:solidFill>
              </a:rPr>
            </a:br>
            <a:r>
              <a:rPr kumimoji="0" lang="en-US" sz="2700" dirty="0">
                <a:solidFill>
                  <a:srgbClr val="008000"/>
                </a:solidFill>
              </a:rPr>
              <a:t> </a:t>
            </a:r>
            <a:br>
              <a:rPr kumimoji="0" lang="en-US" sz="2700" dirty="0">
                <a:solidFill>
                  <a:srgbClr val="008000"/>
                </a:solidFill>
              </a:rPr>
            </a:br>
            <a:r>
              <a:rPr kumimoji="0" lang="en-US" sz="3100" dirty="0">
                <a:solidFill>
                  <a:srgbClr val="008000"/>
                </a:solidFill>
              </a:rPr>
              <a:t>Chapter 16</a:t>
            </a:r>
            <a:br>
              <a:rPr kumimoji="0" lang="en-US" sz="3100" dirty="0">
                <a:solidFill>
                  <a:srgbClr val="008000"/>
                </a:solidFill>
              </a:rPr>
            </a:br>
            <a:r>
              <a:rPr lang="en-US" sz="3100" dirty="0">
                <a:solidFill>
                  <a:srgbClr val="008000"/>
                </a:solidFill>
              </a:rPr>
              <a:t>Searching and Sorting Algorithms</a:t>
            </a:r>
            <a:endParaRPr kumimoji="0" lang="en-US" sz="4000" dirty="0">
              <a:solidFill>
                <a:srgbClr val="008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  <a:solidFill>
            <a:srgbClr val="008000"/>
          </a:solidFill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grp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8244" y="5787973"/>
            <a:ext cx="810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University of North Texas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16.5 Sorting: Introduction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Sorting by Swapping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Sorting</a:t>
            </a:r>
            <a:r>
              <a:rPr lang="en-US" sz="2400" dirty="0">
                <a:cs typeface="Courier New" panose="02070309020205020404" pitchFamily="49" charset="0"/>
              </a:rPr>
              <a:t> involves rearranging the values in a list or collection into a specific order, so that its values are in increasing or decreasing order, usually into their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natural ordering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Sorting algorithms typically operate using a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sz="2400" dirty="0">
                <a:cs typeface="Courier New" panose="02070309020205020404" pitchFamily="49" charset="0"/>
              </a:rPr>
              <a:t> function to exchange the positions of two items in a list</a:t>
            </a:r>
          </a:p>
          <a:p>
            <a:pPr marL="400050" lvl="1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def swap(list1,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j):</a:t>
            </a:r>
          </a:p>
          <a:p>
            <a:pPr marL="400050" lvl="1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temp = list1[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00050" lvl="1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list1[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list1[j]</a:t>
            </a:r>
          </a:p>
          <a:p>
            <a:pPr marL="400050" lvl="1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list1[j] = temp</a:t>
            </a:r>
          </a:p>
          <a:p>
            <a:pPr marL="400050" lvl="1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return list1</a:t>
            </a:r>
          </a:p>
          <a:p>
            <a:pPr marL="400050" lvl="1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 </a:t>
            </a:r>
          </a:p>
          <a:p>
            <a:pPr marL="400050" lvl="1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[30, 22]</a:t>
            </a:r>
          </a:p>
          <a:p>
            <a:pPr marL="400050" lvl="1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sorted_list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swap(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0, 1)</a:t>
            </a:r>
          </a:p>
          <a:p>
            <a:pPr marL="400050" lvl="1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sorted_list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[22, 30]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039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16.6 Selection Sort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0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Selection Sort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The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selection sort </a:t>
            </a:r>
            <a:r>
              <a:rPr lang="en-US" sz="2400" dirty="0">
                <a:cs typeface="Courier New" panose="02070309020205020404" pitchFamily="49" charset="0"/>
              </a:rPr>
              <a:t>orders a list of values by repeatedly putting the smallest or largest unplaced value into its final position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Look through the list to find the smallest value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Swap it so that it is at index 0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Look through the list to find the second smallest value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Swap it so that it is at index 1</a:t>
            </a:r>
          </a:p>
          <a:p>
            <a:pPr marL="74295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cs typeface="Courier New" panose="02070309020205020404" pitchFamily="49" charset="0"/>
              </a:rPr>
              <a:t>…</a:t>
            </a:r>
            <a:endParaRPr lang="en-US" sz="1600" dirty="0"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Repeat until all values are in their proper places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9D2184-78AB-AC46-B6DD-950AD9785DDD}"/>
              </a:ext>
            </a:extLst>
          </p:cNvPr>
          <p:cNvSpPr/>
          <p:nvPr/>
        </p:nvSpPr>
        <p:spPr>
          <a:xfrm>
            <a:off x="794570" y="4833731"/>
            <a:ext cx="7659445" cy="1749631"/>
          </a:xfrm>
          <a:prstGeom prst="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33363" lvl="1">
              <a:lnSpc>
                <a:spcPct val="90000"/>
              </a:lnSpc>
              <a:tabLst>
                <a:tab pos="3649663" algn="l"/>
              </a:tabLst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6, 34, 12,  7,  3, 26, 19 	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Smallest: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Swap: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and  6</a:t>
            </a:r>
          </a:p>
          <a:p>
            <a:pPr marL="233363" lvl="1">
              <a:lnSpc>
                <a:spcPct val="90000"/>
              </a:lnSpc>
              <a:tabLst>
                <a:tab pos="3649663" algn="l"/>
              </a:tabLst>
              <a:defRPr/>
            </a:pPr>
            <a:r>
              <a:rPr lang="en-US" alt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34, 12,  7,  6, 26, 19	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Smallest: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Swap: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and 34</a:t>
            </a:r>
          </a:p>
          <a:p>
            <a:pPr marL="233363" lvl="1">
              <a:lnSpc>
                <a:spcPct val="90000"/>
              </a:lnSpc>
              <a:tabLst>
                <a:tab pos="3649663" algn="l"/>
              </a:tabLst>
              <a:defRPr/>
            </a:pPr>
            <a:r>
              <a:rPr lang="en-US" alt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3,  6,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12,  7, 34, 26, 19	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Smallest: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Swap: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and 12</a:t>
            </a:r>
          </a:p>
          <a:p>
            <a:pPr marL="233363" lvl="1">
              <a:lnSpc>
                <a:spcPct val="90000"/>
              </a:lnSpc>
              <a:tabLst>
                <a:tab pos="3649663" algn="l"/>
              </a:tabLst>
              <a:defRPr/>
            </a:pPr>
            <a:r>
              <a:rPr lang="en-US" alt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3,  6,  7,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12, 34, 26, 19	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Smallest: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Swap: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and 12</a:t>
            </a:r>
          </a:p>
          <a:p>
            <a:pPr marL="233363" lvl="1">
              <a:lnSpc>
                <a:spcPct val="90000"/>
              </a:lnSpc>
              <a:tabLst>
                <a:tab pos="3649663" algn="l"/>
              </a:tabLst>
              <a:defRPr/>
            </a:pPr>
            <a:r>
              <a:rPr lang="en-US" alt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3,  6,  7, 12,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34, 26, 19	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Smallest: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19 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Swap: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19 and 34</a:t>
            </a:r>
          </a:p>
          <a:p>
            <a:pPr marL="233363" lvl="1">
              <a:lnSpc>
                <a:spcPct val="90000"/>
              </a:lnSpc>
              <a:tabLst>
                <a:tab pos="3649663" algn="l"/>
              </a:tabLst>
              <a:defRPr/>
            </a:pPr>
            <a:r>
              <a:rPr lang="en-US" alt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3,  6,  7, 12, 19,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26, 34	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Smallest: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26 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Swap: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26 and 26</a:t>
            </a:r>
          </a:p>
          <a:p>
            <a:pPr marL="233363" lvl="1">
              <a:lnSpc>
                <a:spcPct val="90000"/>
              </a:lnSpc>
              <a:tabLst>
                <a:tab pos="3649663" algn="l"/>
              </a:tabLst>
              <a:defRPr/>
            </a:pPr>
            <a:r>
              <a:rPr lang="en-US" alt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3,  6,  7, 12, 19, 26, 34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14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Selection Sort Algorithm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selection_sort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(numbers):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for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(numbers) - 1):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# Find index of smallest remaining element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index_smallest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for j in range(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(numbers)):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    if numbers[j] &lt; numbers[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index_smallest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       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index_smallest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j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# Swap numbers[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and numbers[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index_smallest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temp = numbers[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numbers[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numbers[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index_smallest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numbers[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index_smallest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temp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[7, 4, 13, 9, 5, 15, 1]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selection_sort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[1, 4, 5, 7, 9, 13, 15]</a:t>
            </a:r>
          </a:p>
        </p:txBody>
      </p:sp>
    </p:spTree>
    <p:extLst>
      <p:ext uri="{BB962C8B-B14F-4D97-AF65-F5344CB8AC3E}">
        <p14:creationId xmlns:p14="http://schemas.microsoft.com/office/powerpoint/2010/main" val="2500911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Selection Sort Efficiency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In the selection sort algorithm, we start by finding the smallest item, then finding the smallest of the remaining items, and so on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Suppose we start with a list of size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To find the smallest element, the algorithm inspects all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n</a:t>
            </a:r>
            <a:r>
              <a:rPr lang="en-US" sz="2000" dirty="0">
                <a:cs typeface="Courier New" panose="02070309020205020404" pitchFamily="49" charset="0"/>
              </a:rPr>
              <a:t> items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next time through the loop, it inspects the remaining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n-1</a:t>
            </a:r>
            <a:r>
              <a:rPr lang="en-US" sz="2000" dirty="0">
                <a:cs typeface="Courier New" panose="02070309020205020404" pitchFamily="49" charset="0"/>
              </a:rPr>
              <a:t> items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total number of iterations is</a:t>
            </a:r>
          </a:p>
          <a:p>
            <a:pPr marL="457200" lvl="1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n + (n-1) + (n-2) + (n-3) + … + 2 + 1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Therefore, the number of comparisons required by selection sort to sort a list of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n</a:t>
            </a:r>
            <a:r>
              <a:rPr lang="en-US" sz="2000" dirty="0">
                <a:cs typeface="Courier New" panose="02070309020205020404" pitchFamily="49" charset="0"/>
              </a:rPr>
              <a:t> items is proportional to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n(n-1)/2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More simply, we refer to number of steps to be proportional to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n</a:t>
            </a:r>
            <a:r>
              <a:rPr lang="en-US" sz="2000" baseline="30000" dirty="0">
                <a:solidFill>
                  <a:srgbClr val="008000"/>
                </a:solidFill>
                <a:cs typeface="Courier New" panose="02070309020205020404" pitchFamily="49" charset="0"/>
              </a:rPr>
              <a:t>2</a:t>
            </a:r>
            <a:endParaRPr lang="en-US" sz="2000" dirty="0">
              <a:solidFill>
                <a:srgbClr val="008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090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16.7 Insertion Sort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35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Insertion Sort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The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insertion sort </a:t>
            </a:r>
            <a:r>
              <a:rPr lang="en-US" sz="2400" dirty="0">
                <a:cs typeface="Courier New" panose="02070309020205020404" pitchFamily="49" charset="0"/>
              </a:rPr>
              <a:t>orders a list of values by repeatedly inserting a particular value into a sorted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subset</a:t>
            </a:r>
            <a:r>
              <a:rPr lang="en-US" sz="2400" dirty="0">
                <a:cs typeface="Courier New" panose="02070309020205020404" pitchFamily="49" charset="0"/>
              </a:rPr>
              <a:t> of the list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Pick and item and insert it into its proper place in a sorted </a:t>
            </a:r>
            <a:r>
              <a:rPr lang="en-US" sz="2000" dirty="0" err="1">
                <a:cs typeface="Courier New" panose="02070309020205020404" pitchFamily="49" charset="0"/>
              </a:rPr>
              <a:t>sublist</a:t>
            </a:r>
            <a:endParaRPr lang="en-US" sz="2000" dirty="0">
              <a:cs typeface="Courier New" panose="02070309020205020404" pitchFamily="49" charset="0"/>
            </a:endParaRPr>
          </a:p>
          <a:p>
            <a:pPr marL="1200150" lvl="2" indent="-4572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1135063" algn="l"/>
              </a:tabLst>
            </a:pPr>
            <a:r>
              <a:rPr lang="en-US" sz="2000" dirty="0">
                <a:cs typeface="Courier New" panose="02070309020205020404" pitchFamily="49" charset="0"/>
              </a:rPr>
              <a:t>Initially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p = 1</a:t>
            </a:r>
          </a:p>
          <a:p>
            <a:pPr marL="1200150" lvl="2" indent="-4572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1135063" algn="l"/>
              </a:tabLst>
            </a:pPr>
            <a:r>
              <a:rPr lang="en-US" sz="2000" dirty="0">
                <a:cs typeface="Courier New" panose="02070309020205020404" pitchFamily="49" charset="0"/>
              </a:rPr>
              <a:t>Let the first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p</a:t>
            </a:r>
            <a:r>
              <a:rPr lang="en-US" sz="2000" dirty="0">
                <a:cs typeface="Courier New" panose="02070309020205020404" pitchFamily="49" charset="0"/>
              </a:rPr>
              <a:t> elements be sorted</a:t>
            </a:r>
          </a:p>
          <a:p>
            <a:pPr marL="1200150" lvl="2" indent="-4572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1135063" algn="l"/>
              </a:tabLst>
            </a:pPr>
            <a:r>
              <a:rPr lang="en-US" sz="2000" dirty="0">
                <a:cs typeface="Courier New" panose="02070309020205020404" pitchFamily="49" charset="0"/>
              </a:rPr>
              <a:t>Insert the (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p+1</a:t>
            </a:r>
            <a:r>
              <a:rPr lang="en-US" sz="2000" dirty="0">
                <a:cs typeface="Courier New" panose="02070309020205020404" pitchFamily="49" charset="0"/>
              </a:rPr>
              <a:t>)</a:t>
            </a:r>
            <a:r>
              <a:rPr lang="en-US" sz="2000" baseline="30000" dirty="0" err="1">
                <a:cs typeface="Courier New" panose="02070309020205020404" pitchFamily="49" charset="0"/>
              </a:rPr>
              <a:t>th</a:t>
            </a:r>
            <a:r>
              <a:rPr lang="en-US" sz="2000" dirty="0">
                <a:cs typeface="Courier New" panose="02070309020205020404" pitchFamily="49" charset="0"/>
              </a:rPr>
              <a:t> element into the sorted </a:t>
            </a:r>
            <a:r>
              <a:rPr lang="en-US" sz="2000" dirty="0" err="1">
                <a:cs typeface="Courier New" panose="02070309020205020404" pitchFamily="49" charset="0"/>
              </a:rPr>
              <a:t>sublist</a:t>
            </a:r>
            <a:endParaRPr lang="en-US" sz="2000" dirty="0">
              <a:cs typeface="Courier New" panose="02070309020205020404" pitchFamily="49" charset="0"/>
            </a:endParaRPr>
          </a:p>
          <a:p>
            <a:pPr marL="1200150" lvl="2" indent="-4572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1135063" algn="l"/>
              </a:tabLst>
            </a:pPr>
            <a:r>
              <a:rPr lang="en-US" sz="2000" dirty="0">
                <a:cs typeface="Courier New" panose="02070309020205020404" pitchFamily="49" charset="0"/>
              </a:rPr>
              <a:t>Increment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p</a:t>
            </a:r>
            <a:r>
              <a:rPr lang="en-US" sz="2000" dirty="0">
                <a:cs typeface="Courier New" panose="02070309020205020404" pitchFamily="49" charset="0"/>
              </a:rPr>
              <a:t> and repeat step 3 until all items have been sorted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9D2184-78AB-AC46-B6DD-950AD9785DDD}"/>
              </a:ext>
            </a:extLst>
          </p:cNvPr>
          <p:cNvSpPr/>
          <p:nvPr/>
        </p:nvSpPr>
        <p:spPr>
          <a:xfrm>
            <a:off x="1479772" y="4534978"/>
            <a:ext cx="6407238" cy="2021753"/>
          </a:xfrm>
          <a:prstGeom prst="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36538" lvl="1">
              <a:tabLst>
                <a:tab pos="3819525" algn="l"/>
              </a:tabLst>
              <a:defRPr/>
            </a:pPr>
            <a:r>
              <a:rPr lang="en-US" alt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6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34, 12,  7,  3, 26, 19	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34 after  6</a:t>
            </a:r>
          </a:p>
          <a:p>
            <a:pPr marL="236538" lvl="1">
              <a:tabLst>
                <a:tab pos="3819525" algn="l"/>
              </a:tabLst>
              <a:defRPr/>
            </a:pPr>
            <a:r>
              <a:rPr lang="en-US" alt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6, 34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12,  7,  3, 26, 19	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after  6</a:t>
            </a:r>
          </a:p>
          <a:p>
            <a:pPr marL="236538" lvl="1">
              <a:tabLst>
                <a:tab pos="3819525" algn="l"/>
              </a:tabLst>
              <a:defRPr/>
            </a:pPr>
            <a:r>
              <a:rPr lang="en-US" alt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6, 12, 34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7,  3, 26, 19	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7 after  6</a:t>
            </a:r>
          </a:p>
          <a:p>
            <a:pPr marL="236538" lvl="1">
              <a:tabLst>
                <a:tab pos="3819525" algn="l"/>
              </a:tabLst>
              <a:defRPr/>
            </a:pPr>
            <a:r>
              <a:rPr lang="en-US" alt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6,  7, 12, 34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3, 26, 19	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before  6</a:t>
            </a:r>
          </a:p>
          <a:p>
            <a:pPr marL="236538" lvl="1">
              <a:tabLst>
                <a:tab pos="3819525" algn="l"/>
              </a:tabLst>
              <a:defRPr/>
            </a:pPr>
            <a:r>
              <a:rPr lang="en-US" alt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3,  6,  7, 12, 34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26, 19	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26 after 12</a:t>
            </a:r>
          </a:p>
          <a:p>
            <a:pPr marL="236538" lvl="1">
              <a:tabLst>
                <a:tab pos="3819525" algn="l"/>
              </a:tabLst>
              <a:defRPr/>
            </a:pPr>
            <a:r>
              <a:rPr lang="en-US" alt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3,  6,  7, 12, 26, 34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19	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19 after 12</a:t>
            </a:r>
          </a:p>
          <a:p>
            <a:pPr marL="236538" lvl="1">
              <a:tabLst>
                <a:tab pos="3819525" algn="l"/>
              </a:tabLst>
              <a:defRPr/>
            </a:pPr>
            <a:r>
              <a:rPr lang="en-US" alt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3,  6,  7, 12, 19, 26, 34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5" descr="giant-playing-cards">
            <a:extLst>
              <a:ext uri="{FF2B5EF4-FFF2-40B4-BE49-F238E27FC236}">
                <a16:creationId xmlns:a16="http://schemas.microsoft.com/office/drawing/2014/main" id="{1D9189AA-684E-0F41-9323-D51F343AC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217" y="2857565"/>
            <a:ext cx="1065585" cy="105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860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+mn-lt"/>
                <a:cs typeface="Courier New"/>
              </a:rPr>
              <a:t>Insertion Sort Algorithm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insertion_sort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(numbers):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for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(numbers)):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j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# Insert numbers[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into sorted part 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# stopping once numbers[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in correct position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while j &gt; 0 and numbers[j] &lt; numbers[j - 1]: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    # Swap numbers[j] and numbers[j - 1]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    temp = numbers[j]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    numbers[j] = numbers[j - 1]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    numbers[j - 1] = temp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    j = j - 1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[7, 4, 13, 9, 5, 15, 1]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insertion_sort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[1, 4, 5, 7, 9, 13, 15]</a:t>
            </a:r>
          </a:p>
        </p:txBody>
      </p:sp>
    </p:spTree>
    <p:extLst>
      <p:ext uri="{BB962C8B-B14F-4D97-AF65-F5344CB8AC3E}">
        <p14:creationId xmlns:p14="http://schemas.microsoft.com/office/powerpoint/2010/main" val="966660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Insertion Sort Efficiency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The number of comparisons required by insertion sort to sort a list of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n</a:t>
            </a:r>
            <a:r>
              <a:rPr lang="en-US" sz="2400" dirty="0">
                <a:cs typeface="Courier New" panose="02070309020205020404" pitchFamily="49" charset="0"/>
              </a:rPr>
              <a:t> items is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n(n-1)/2</a:t>
            </a:r>
            <a:endParaRPr lang="en-US" sz="2400" dirty="0"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Similar to insertion sort, the number of steps is proportional to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n</a:t>
            </a:r>
            <a:r>
              <a:rPr lang="en-US" sz="2000" baseline="30000" dirty="0">
                <a:solidFill>
                  <a:srgbClr val="008000"/>
                </a:solidFill>
                <a:cs typeface="Courier New" panose="02070309020205020404" pitchFamily="49" charset="0"/>
              </a:rPr>
              <a:t>2</a:t>
            </a:r>
            <a:endParaRPr lang="en-US" sz="20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However, the more items in the list that are in order, the better insertion sort gets until, in the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best case </a:t>
            </a:r>
            <a:r>
              <a:rPr lang="en-US" sz="2400" dirty="0">
                <a:cs typeface="Courier New" panose="02070309020205020404" pitchFamily="49" charset="0"/>
              </a:rPr>
              <a:t>of an already sorted list, the sort’s behavior is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linear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In the average case, insertion sort is still quadratic (i.e.,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n</a:t>
            </a:r>
            <a:r>
              <a:rPr lang="en-US" sz="2000" baseline="30000" dirty="0">
                <a:solidFill>
                  <a:srgbClr val="008000"/>
                </a:solidFill>
                <a:cs typeface="Courier New" panose="02070309020205020404" pitchFamily="49" charset="0"/>
              </a:rPr>
              <a:t>2</a:t>
            </a:r>
            <a:r>
              <a:rPr lang="en-US" sz="2000" dirty="0"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782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/>
              <a:t>16.1 Searching </a:t>
            </a:r>
            <a:r>
              <a:rPr lang="en-US" sz="4000" dirty="0"/>
              <a:t>Algorithms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3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Linear Search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63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Searching is the general problem of finding a specific item within a collection of items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A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linear search </a:t>
            </a:r>
            <a:r>
              <a:rPr lang="en-US" sz="2400" dirty="0">
                <a:cs typeface="Courier New" panose="02070309020205020404" pitchFamily="49" charset="0"/>
              </a:rPr>
              <a:t>is the simplest and most obvious way to search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A linear search looks through a list one item at a time until the item is found or the end of the list is reached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linear_search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key):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for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(numbers)):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if numbers[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== key: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    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return -1   # not found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 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linear_search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([0,10,20,30,40],30)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linear_search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([0,10,20,30,40],25)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B17FA1C-D58D-C349-950D-EE68D2630F1B}"/>
              </a:ext>
            </a:extLst>
          </p:cNvPr>
          <p:cNvSpPr/>
          <p:nvPr/>
        </p:nvSpPr>
        <p:spPr>
          <a:xfrm>
            <a:off x="6158231" y="4053596"/>
            <a:ext cx="2691685" cy="1279482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Python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/>
              <a:t> and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operations both implement linear searching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951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Algorithm Runtime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839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What is the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worst-case running time</a:t>
            </a:r>
            <a:r>
              <a:rPr lang="en-US" sz="2400" dirty="0">
                <a:cs typeface="Courier New" panose="02070309020205020404" pitchFamily="49" charset="0"/>
              </a:rPr>
              <a:t> of a linear search?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If there are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n</a:t>
            </a:r>
            <a:r>
              <a:rPr lang="en-US" sz="2000" dirty="0">
                <a:cs typeface="Courier New" panose="02070309020205020404" pitchFamily="49" charset="0"/>
              </a:rPr>
              <a:t> items in the list, then the algorithm may have to check each one so it has a running time of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n</a:t>
            </a:r>
            <a:r>
              <a:rPr lang="en-US" sz="2000" dirty="0">
                <a:cs typeface="Courier New" panose="02070309020205020404" pitchFamily="49" charset="0"/>
              </a:rPr>
              <a:t> number of steps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So if the time for each comparison is 1 microsecond (µs), then a worst-case linear search would take 1 µs times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n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This is not bad, unless you need to do a lot of searching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If you think about looking up numbers in a phone book or words in a dictionary with millions of entries, you can see how much having sorted information can speed up the search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 lvl="3" algn="just"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 lvl="3" algn="just">
              <a:spcBef>
                <a:spcPts val="0"/>
              </a:spcBef>
              <a:spcAft>
                <a:spcPts val="600"/>
              </a:spcAft>
            </a:pPr>
            <a:endParaRPr lang="en-US" sz="1200" dirty="0">
              <a:cs typeface="Courier New" panose="02070309020205020404" pitchFamily="49" charset="0"/>
            </a:endParaRPr>
          </a:p>
          <a:p>
            <a:pPr lvl="3" algn="just">
              <a:spcBef>
                <a:spcPts val="0"/>
              </a:spcBef>
              <a:spcAft>
                <a:spcPts val="600"/>
              </a:spcAft>
            </a:pPr>
            <a:endParaRPr lang="en-US" sz="1000" dirty="0">
              <a:cs typeface="Courier New" panose="02070309020205020404" pitchFamily="49" charset="0"/>
            </a:endParaRPr>
          </a:p>
          <a:p>
            <a:pPr lvl="3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In this case, there are better algorithms that can be used</a:t>
            </a:r>
          </a:p>
        </p:txBody>
      </p:sp>
      <p:pic>
        <p:nvPicPr>
          <p:cNvPr id="1026" name="Picture 2" descr="Free Directory Cliparts, Download Free Clip Art, Free Clip Art on Clipart  Library">
            <a:extLst>
              <a:ext uri="{FF2B5EF4-FFF2-40B4-BE49-F238E27FC236}">
                <a16:creationId xmlns:a16="http://schemas.microsoft.com/office/drawing/2014/main" id="{CE2D1388-35AF-C443-AFE8-ACA2F9930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114" y="4840507"/>
            <a:ext cx="1094332" cy="113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ctionary clipart, Dictionary Transparent FREE for download on  WebStockReview 2020">
            <a:extLst>
              <a:ext uri="{FF2B5EF4-FFF2-40B4-BE49-F238E27FC236}">
                <a16:creationId xmlns:a16="http://schemas.microsoft.com/office/drawing/2014/main" id="{242264C0-9C59-0A40-9311-7D31DA9F1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887" y="4761484"/>
            <a:ext cx="1399694" cy="129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13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16.2 Binary Search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Binary Search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A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binary search </a:t>
            </a:r>
            <a:r>
              <a:rPr lang="en-US" sz="2400" dirty="0">
                <a:cs typeface="Courier New" panose="02070309020205020404" pitchFamily="49" charset="0"/>
              </a:rPr>
              <a:t>locates the target value in a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sorted</a:t>
            </a:r>
            <a:r>
              <a:rPr lang="en-US" sz="2400" dirty="0">
                <a:cs typeface="Courier New" panose="02070309020205020404" pitchFamily="49" charset="0"/>
              </a:rPr>
              <a:t> list by successively eliminating half of the list from consideration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Since the list is sorted, if we look at one item, we know that every item after it is larger and every item before it is smaller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So, if we look at the item in the middle of the list, we can know which half of the list the item we are looking for would be in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Suppose we are searching the list below for the value 42. How many elements would we need to examine?</a:t>
            </a:r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4202D829-9745-FE4A-A264-AAB50CB3E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449606"/>
              </p:ext>
            </p:extLst>
          </p:nvPr>
        </p:nvGraphicFramePr>
        <p:xfrm>
          <a:off x="221456" y="4697358"/>
          <a:ext cx="8701088" cy="7923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103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Group 63">
            <a:extLst>
              <a:ext uri="{FF2B5EF4-FFF2-40B4-BE49-F238E27FC236}">
                <a16:creationId xmlns:a16="http://schemas.microsoft.com/office/drawing/2014/main" id="{625B66DC-B517-4945-AC6B-3A9E10CE9BE9}"/>
              </a:ext>
            </a:extLst>
          </p:cNvPr>
          <p:cNvGrpSpPr>
            <a:grpSpLocks/>
          </p:cNvGrpSpPr>
          <p:nvPr/>
        </p:nvGrpSpPr>
        <p:grpSpPr bwMode="auto">
          <a:xfrm>
            <a:off x="973931" y="5487933"/>
            <a:ext cx="619125" cy="833438"/>
            <a:chOff x="618" y="2880"/>
            <a:chExt cx="390" cy="525"/>
          </a:xfrm>
        </p:grpSpPr>
        <p:sp>
          <p:nvSpPr>
            <p:cNvPr id="11" name="Text Box 64">
              <a:extLst>
                <a:ext uri="{FF2B5EF4-FFF2-40B4-BE49-F238E27FC236}">
                  <a16:creationId xmlns:a16="http://schemas.microsoft.com/office/drawing/2014/main" id="{CB9A7E97-0597-2F45-9D63-DEC7441AE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>
                  <a:latin typeface="Tahoma" charset="0"/>
                  <a:ea typeface="ＭＳ Ｐゴシック" charset="0"/>
                </a:rPr>
                <a:t>min</a:t>
              </a:r>
            </a:p>
          </p:txBody>
        </p:sp>
        <p:sp>
          <p:nvSpPr>
            <p:cNvPr id="12" name="Line 65">
              <a:extLst>
                <a:ext uri="{FF2B5EF4-FFF2-40B4-BE49-F238E27FC236}">
                  <a16:creationId xmlns:a16="http://schemas.microsoft.com/office/drawing/2014/main" id="{4C44EB32-DF17-E347-A261-C8BCC0D7C2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" name="Group 66">
            <a:extLst>
              <a:ext uri="{FF2B5EF4-FFF2-40B4-BE49-F238E27FC236}">
                <a16:creationId xmlns:a16="http://schemas.microsoft.com/office/drawing/2014/main" id="{3AADD880-66EA-DD48-93D8-22E77E48728C}"/>
              </a:ext>
            </a:extLst>
          </p:cNvPr>
          <p:cNvGrpSpPr>
            <a:grpSpLocks/>
          </p:cNvGrpSpPr>
          <p:nvPr/>
        </p:nvGrpSpPr>
        <p:grpSpPr bwMode="auto">
          <a:xfrm>
            <a:off x="4555331" y="5487933"/>
            <a:ext cx="619125" cy="833438"/>
            <a:chOff x="618" y="2880"/>
            <a:chExt cx="390" cy="525"/>
          </a:xfrm>
        </p:grpSpPr>
        <p:sp>
          <p:nvSpPr>
            <p:cNvPr id="16" name="Text Box 67">
              <a:extLst>
                <a:ext uri="{FF2B5EF4-FFF2-40B4-BE49-F238E27FC236}">
                  <a16:creationId xmlns:a16="http://schemas.microsoft.com/office/drawing/2014/main" id="{280DBB20-B2B9-F948-BD01-4A41181AE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>
                  <a:latin typeface="Tahoma" charset="0"/>
                  <a:ea typeface="ＭＳ Ｐゴシック" charset="0"/>
                </a:rPr>
                <a:t>mid</a:t>
              </a:r>
            </a:p>
          </p:txBody>
        </p:sp>
        <p:sp>
          <p:nvSpPr>
            <p:cNvPr id="17" name="Line 68">
              <a:extLst>
                <a:ext uri="{FF2B5EF4-FFF2-40B4-BE49-F238E27FC236}">
                  <a16:creationId xmlns:a16="http://schemas.microsoft.com/office/drawing/2014/main" id="{9219A978-A607-1546-9BB9-5F1F035CE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" name="Group 69">
            <a:extLst>
              <a:ext uri="{FF2B5EF4-FFF2-40B4-BE49-F238E27FC236}">
                <a16:creationId xmlns:a16="http://schemas.microsoft.com/office/drawing/2014/main" id="{7F9209BD-35E6-8D45-9AA1-73FDF3CC3697}"/>
              </a:ext>
            </a:extLst>
          </p:cNvPr>
          <p:cNvGrpSpPr>
            <a:grpSpLocks/>
          </p:cNvGrpSpPr>
          <p:nvPr/>
        </p:nvGrpSpPr>
        <p:grpSpPr bwMode="auto">
          <a:xfrm>
            <a:off x="8298656" y="5487933"/>
            <a:ext cx="619125" cy="833438"/>
            <a:chOff x="618" y="2880"/>
            <a:chExt cx="390" cy="525"/>
          </a:xfrm>
        </p:grpSpPr>
        <p:sp>
          <p:nvSpPr>
            <p:cNvPr id="20" name="Text Box 70">
              <a:extLst>
                <a:ext uri="{FF2B5EF4-FFF2-40B4-BE49-F238E27FC236}">
                  <a16:creationId xmlns:a16="http://schemas.microsoft.com/office/drawing/2014/main" id="{CC87AC01-0D4C-1E49-B970-FB4A2F5B0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>
                  <a:latin typeface="Tahoma" charset="0"/>
                  <a:ea typeface="ＭＳ Ｐゴシック" charset="0"/>
                </a:rPr>
                <a:t>max</a:t>
              </a:r>
            </a:p>
          </p:txBody>
        </p:sp>
        <p:sp>
          <p:nvSpPr>
            <p:cNvPr id="21" name="Line 71">
              <a:extLst>
                <a:ext uri="{FF2B5EF4-FFF2-40B4-BE49-F238E27FC236}">
                  <a16:creationId xmlns:a16="http://schemas.microsoft.com/office/drawing/2014/main" id="{D5607A42-7C4A-A44F-8081-1D71E98029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87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8.55887E-8 L 0.20052 -8.55887E-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17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8.55887E-8 L 0.44218 -8.55887E-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052 -8.55887E-8 L 0.10052 -8.55887E-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8.55887E-8 L -0.25886 -8.55887E-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Binary Search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key):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low = 0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high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(numbers) - 1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while high &gt;= low: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mid = (high + low) // 2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if numbers[mid] &lt; key: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    low = mid + 1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numbers[mid] &gt; key: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    high = mid - 1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else: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    return mid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return -1 # not found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([-4,2,7,10,15,20,22,25,30,36,42],25)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([-4,2,7,10,15,20,22,25,30,36,42],18)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247915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Binary Search Efficiency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Due to the strategy of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halving the possibilities </a:t>
            </a:r>
            <a:r>
              <a:rPr lang="en-US" sz="2400" dirty="0">
                <a:cs typeface="Courier New" panose="02070309020205020404" pitchFamily="49" charset="0"/>
              </a:rPr>
              <a:t>with each comparison, the algorithm has a running time of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log</a:t>
            </a:r>
            <a:r>
              <a:rPr lang="en-US" sz="2400" baseline="-25000" dirty="0">
                <a:solidFill>
                  <a:srgbClr val="008000"/>
                </a:solidFill>
                <a:cs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 n</a:t>
            </a:r>
            <a:r>
              <a:rPr lang="en-US" sz="2400" dirty="0">
                <a:cs typeface="Courier New" panose="02070309020205020404" pitchFamily="49" charset="0"/>
              </a:rPr>
              <a:t> number of steps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This is much faster than linear search, but to use binary search you must maintain a sorted list</a:t>
            </a:r>
          </a:p>
        </p:txBody>
      </p:sp>
      <p:pic>
        <p:nvPicPr>
          <p:cNvPr id="1026" name="Picture 2" descr="Binary Search and its analysis">
            <a:extLst>
              <a:ext uri="{FF2B5EF4-FFF2-40B4-BE49-F238E27FC236}">
                <a16:creationId xmlns:a16="http://schemas.microsoft.com/office/drawing/2014/main" id="{982116B7-0B31-8647-B209-25C9F571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97409"/>
            <a:ext cx="8229600" cy="30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98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Binary Search Efficiency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Suppose you have the New York City phone book containing 12 million names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You could walk up to a New Yorker and, assuming they are listed in the phone book, tell them the following: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I'm going to try guessing your name. Each time I guess a name, you tell me if your name comes alphabetically before or after the name that I guess.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How many guesses will you need?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Based on our assertion, we know this to be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log</a:t>
            </a:r>
            <a:r>
              <a:rPr lang="en-US" sz="2000" baseline="-25000" dirty="0">
                <a:solidFill>
                  <a:srgbClr val="008000"/>
                </a:solidFill>
                <a:cs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 12,000,000</a:t>
            </a:r>
            <a:r>
              <a:rPr lang="en-US" sz="2000" dirty="0">
                <a:cs typeface="Courier New" panose="02070309020205020404" pitchFamily="49" charset="0"/>
              </a:rPr>
              <a:t>, which evaluates to about 24 guesses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Compared to an average 6,000,000 guesses using a linear search!</a:t>
            </a:r>
          </a:p>
        </p:txBody>
      </p:sp>
    </p:spTree>
    <p:extLst>
      <p:ext uri="{BB962C8B-B14F-4D97-AF65-F5344CB8AC3E}">
        <p14:creationId xmlns:p14="http://schemas.microsoft.com/office/powerpoint/2010/main" val="411780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33157</TotalTime>
  <Words>1819</Words>
  <Application>Microsoft Macintosh PowerPoint</Application>
  <PresentationFormat>On-screen Show (4:3)</PresentationFormat>
  <Paragraphs>224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Tahoma</vt:lpstr>
      <vt:lpstr>Office Theme</vt:lpstr>
      <vt:lpstr>CSCE 1035 Computer Programming I    Chapter 16 Searching and Sorting Algorithms</vt:lpstr>
      <vt:lpstr>16.1 Searching Algorithms</vt:lpstr>
      <vt:lpstr>Linear Search</vt:lpstr>
      <vt:lpstr>Algorithm Runtime</vt:lpstr>
      <vt:lpstr>16.2 Binary Search</vt:lpstr>
      <vt:lpstr>Binary Search</vt:lpstr>
      <vt:lpstr>Binary Search</vt:lpstr>
      <vt:lpstr>Binary Search Efficiency</vt:lpstr>
      <vt:lpstr>Binary Search Efficiency</vt:lpstr>
      <vt:lpstr>16.5 Sorting: Introduction</vt:lpstr>
      <vt:lpstr>Sorting by Swapping</vt:lpstr>
      <vt:lpstr>16.6 Selection Sort</vt:lpstr>
      <vt:lpstr>Selection Sort</vt:lpstr>
      <vt:lpstr>Selection Sort Algorithm</vt:lpstr>
      <vt:lpstr>Selection Sort Efficiency</vt:lpstr>
      <vt:lpstr>16.7 Insertion Sort</vt:lpstr>
      <vt:lpstr>Insertion Sort</vt:lpstr>
      <vt:lpstr>Insertion Sort Algorithm</vt:lpstr>
      <vt:lpstr>Insertion Sort Efficiency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1030 Computer Science I</dc:title>
  <dc:subject>Introduction</dc:subject>
  <dc:creator>Thompson, Mark</dc:creator>
  <cp:keywords/>
  <dc:description/>
  <cp:lastModifiedBy>Thompson, Mark</cp:lastModifiedBy>
  <cp:revision>1469</cp:revision>
  <cp:lastPrinted>2020-11-24T06:28:23Z</cp:lastPrinted>
  <dcterms:created xsi:type="dcterms:W3CDTF">2011-09-18T04:52:00Z</dcterms:created>
  <dcterms:modified xsi:type="dcterms:W3CDTF">2021-04-15T14:27:36Z</dcterms:modified>
  <cp:category/>
</cp:coreProperties>
</file>