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985" r:id="rId3"/>
    <p:sldId id="994" r:id="rId4"/>
    <p:sldId id="1040" r:id="rId5"/>
    <p:sldId id="1041" r:id="rId6"/>
    <p:sldId id="1026" r:id="rId7"/>
    <p:sldId id="993" r:id="rId8"/>
    <p:sldId id="1016" r:id="rId9"/>
    <p:sldId id="1045" r:id="rId10"/>
    <p:sldId id="1047" r:id="rId11"/>
    <p:sldId id="1022" r:id="rId12"/>
    <p:sldId id="1005" r:id="rId13"/>
    <p:sldId id="1003" r:id="rId14"/>
    <p:sldId id="1044" r:id="rId15"/>
    <p:sldId id="1049" r:id="rId16"/>
    <p:sldId id="1048" r:id="rId17"/>
    <p:sldId id="960" r:id="rId18"/>
    <p:sldId id="1050" r:id="rId19"/>
    <p:sldId id="981" r:id="rId20"/>
    <p:sldId id="1021" r:id="rId21"/>
    <p:sldId id="1051" r:id="rId22"/>
    <p:sldId id="1020" r:id="rId23"/>
    <p:sldId id="1052" r:id="rId24"/>
    <p:sldId id="1029" r:id="rId25"/>
    <p:sldId id="1054" r:id="rId26"/>
    <p:sldId id="1053" r:id="rId27"/>
    <p:sldId id="1055" r:id="rId28"/>
    <p:sldId id="1056" r:id="rId29"/>
    <p:sldId id="1057" r:id="rId30"/>
    <p:sldId id="1058" r:id="rId31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02F0"/>
    <a:srgbClr val="008000"/>
    <a:srgbClr val="D4F0E1"/>
    <a:srgbClr val="8E8E8E"/>
    <a:srgbClr val="008040"/>
    <a:srgbClr val="FFFE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7" autoAdjust="0"/>
    <p:restoredTop sz="96327" autoAdjust="0"/>
  </p:normalViewPr>
  <p:slideViewPr>
    <p:cSldViewPr snapToGrid="0" snapToObjects="1">
      <p:cViewPr varScale="1">
        <p:scale>
          <a:sx n="128" d="100"/>
          <a:sy n="128" d="100"/>
        </p:scale>
        <p:origin x="14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195F823-FBE8-6048-B841-B3220ABD8363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3DB7497-E878-754A-8726-6E6A4B18C1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49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E46FAF-C616-EA40-83A4-B2A0DDA83D16}" type="datetimeFigureOut">
              <a:rPr lang="en-US" smtClean="0"/>
              <a:pPr/>
              <a:t>6/4/23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60E75C1-6578-9B4C-8589-654870D3F7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9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2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6/4/23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6/4/23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6/4/23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6/4/23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6/4/23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6/4/23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2F47-8935-344A-90C8-F4A39DBE2C41}" type="datetimeFigureOut">
              <a:rPr lang="en-US" smtClean="0"/>
              <a:pPr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format.info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6/library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6/library/math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Triangle 23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Title 8"/>
          <p:cNvSpPr>
            <a:spLocks noGrp="1"/>
          </p:cNvSpPr>
          <p:nvPr>
            <p:ph type="ctrTitle"/>
          </p:nvPr>
        </p:nvSpPr>
        <p:spPr>
          <a:xfrm>
            <a:off x="685800" y="1355903"/>
            <a:ext cx="7772400" cy="2561277"/>
          </a:xfrm>
        </p:spPr>
        <p:txBody>
          <a:bodyPr vert="horz" anchor="b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z="4900" dirty="0">
                <a:solidFill>
                  <a:srgbClr val="008000"/>
                </a:solidFill>
              </a:rPr>
              <a:t>CSCE 1035</a:t>
            </a:r>
            <a:br>
              <a:rPr kumimoji="0" lang="en-US" sz="4000" dirty="0">
                <a:solidFill>
                  <a:srgbClr val="008000"/>
                </a:solidFill>
              </a:rPr>
            </a:br>
            <a:r>
              <a:rPr lang="en-US" sz="4000" dirty="0">
                <a:solidFill>
                  <a:srgbClr val="008000"/>
                </a:solidFill>
              </a:rPr>
              <a:t>Computer Programming I</a:t>
            </a:r>
            <a:br>
              <a:rPr lang="en-US" sz="4000" dirty="0">
                <a:solidFill>
                  <a:srgbClr val="008000"/>
                </a:solidFill>
              </a:rPr>
            </a:br>
            <a:br>
              <a:rPr kumimoji="0" lang="en-US" sz="4000" dirty="0">
                <a:solidFill>
                  <a:srgbClr val="008000"/>
                </a:solidFill>
              </a:rPr>
            </a:br>
            <a:r>
              <a:rPr kumimoji="0" lang="en-US" sz="2700" dirty="0">
                <a:solidFill>
                  <a:srgbClr val="008000"/>
                </a:solidFill>
              </a:rPr>
              <a:t> </a:t>
            </a:r>
            <a:br>
              <a:rPr kumimoji="0" lang="en-US" sz="2700" dirty="0">
                <a:solidFill>
                  <a:srgbClr val="008000"/>
                </a:solidFill>
              </a:rPr>
            </a:br>
            <a:r>
              <a:rPr kumimoji="0" lang="en-US" sz="3100" dirty="0">
                <a:solidFill>
                  <a:srgbClr val="008000"/>
                </a:solidFill>
              </a:rPr>
              <a:t>Chapter 2</a:t>
            </a:r>
            <a:br>
              <a:rPr kumimoji="0" lang="en-US" sz="3100" dirty="0">
                <a:solidFill>
                  <a:srgbClr val="008000"/>
                </a:solidFill>
              </a:rPr>
            </a:br>
            <a:r>
              <a:rPr lang="en-US" sz="3100" dirty="0">
                <a:solidFill>
                  <a:srgbClr val="008000"/>
                </a:solidFill>
              </a:rPr>
              <a:t>Variables and Expressions</a:t>
            </a:r>
            <a:endParaRPr kumimoji="0" lang="en-US" sz="4000" dirty="0">
              <a:solidFill>
                <a:srgbClr val="008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  <a:solidFill>
            <a:srgbClr val="008000"/>
          </a:solidFill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grp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8244" y="5787973"/>
            <a:ext cx="810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University of North Texas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2.4 Numeric Types: Floating-Point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60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Floating-Point Numbers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ea typeface="MS PGothic" charset="0"/>
              </a:rPr>
              <a:t>Numbers that can have fractional parts a represented as </a:t>
            </a:r>
            <a:r>
              <a:rPr lang="en-US" sz="2400" dirty="0">
                <a:solidFill>
                  <a:srgbClr val="008000"/>
                </a:solidFill>
                <a:ea typeface="MS PGothic" charset="0"/>
              </a:rPr>
              <a:t>floating-point </a:t>
            </a:r>
            <a:r>
              <a:rPr lang="en-US" sz="2400" dirty="0">
                <a:ea typeface="MS PGothic" charset="0"/>
              </a:rPr>
              <a:t>(or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ea typeface="MS PGothic" charset="0"/>
              </a:rPr>
              <a:t>) values</a:t>
            </a:r>
          </a:p>
          <a:p>
            <a:pPr lvl="1" algn="just"/>
            <a:r>
              <a:rPr lang="en-US" sz="2000" dirty="0">
                <a:ea typeface="MS PGothic" charset="0"/>
              </a:rPr>
              <a:t>A numeric literal without a decimal point produces an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ea typeface="MS PGothic" charset="0"/>
              </a:rPr>
              <a:t> value</a:t>
            </a:r>
          </a:p>
          <a:p>
            <a:pPr lvl="1" algn="just"/>
            <a:r>
              <a:rPr lang="en-US" sz="2000" dirty="0">
                <a:ea typeface="MS PGothic" charset="0"/>
              </a:rPr>
              <a:t>A literal that has a decimal point is represented by a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float</a:t>
            </a:r>
            <a:r>
              <a:rPr lang="en-US" sz="2000" dirty="0">
                <a:ea typeface="MS PGothic" charset="0"/>
              </a:rPr>
              <a:t> (even if the fractional part is 0)</a:t>
            </a:r>
          </a:p>
          <a:p>
            <a:pPr algn="just"/>
            <a:r>
              <a:rPr lang="en-US" sz="2400" dirty="0">
                <a:ea typeface="MS PGothic" charset="0"/>
              </a:rPr>
              <a:t>Can be written using </a:t>
            </a:r>
            <a:r>
              <a:rPr lang="en-US" sz="2400" dirty="0">
                <a:solidFill>
                  <a:srgbClr val="008000"/>
                </a:solidFill>
                <a:ea typeface="MS PGothic" charset="0"/>
              </a:rPr>
              <a:t>scientific notation</a:t>
            </a:r>
          </a:p>
          <a:p>
            <a:pPr marL="400050" lvl="1" indent="0">
              <a:buNone/>
              <a:tabLst>
                <a:tab pos="1825625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3.41e1</a:t>
            </a:r>
            <a:r>
              <a:rPr lang="en-US" sz="2000" dirty="0"/>
              <a:t>  	means 34.1</a:t>
            </a:r>
            <a:br>
              <a:rPr lang="en-US" sz="2000" dirty="0"/>
            </a:b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3.67e17</a:t>
            </a:r>
            <a:r>
              <a:rPr lang="en-US" sz="2000" dirty="0">
                <a:solidFill>
                  <a:srgbClr val="2F02F0"/>
                </a:solidFill>
              </a:rPr>
              <a:t> </a:t>
            </a:r>
            <a:r>
              <a:rPr lang="en-US" sz="2000" dirty="0"/>
              <a:t>	means 367000000000000000.0</a:t>
            </a:r>
            <a:br>
              <a:rPr lang="en-US" sz="2000" dirty="0"/>
            </a:b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5.89e-6</a:t>
            </a:r>
            <a:r>
              <a:rPr lang="en-US" sz="2000" dirty="0"/>
              <a:t>	means 0.00000589</a:t>
            </a:r>
            <a:endParaRPr lang="en-US" sz="2000" dirty="0">
              <a:ea typeface="MS PGothic" charset="0"/>
            </a:endParaRPr>
          </a:p>
          <a:p>
            <a:pPr algn="just"/>
            <a:r>
              <a:rPr lang="en-US" sz="2400" dirty="0">
                <a:ea typeface="MS PGothic" charset="0"/>
              </a:rPr>
              <a:t>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ea typeface="MS PGothic" charset="0"/>
              </a:rPr>
              <a:t> type stores only an </a:t>
            </a:r>
            <a:r>
              <a:rPr lang="en-US" sz="2400" i="1" dirty="0">
                <a:ea typeface="MS PGothic" charset="0"/>
              </a:rPr>
              <a:t>approximation</a:t>
            </a:r>
            <a:r>
              <a:rPr lang="en-US" sz="2400" dirty="0">
                <a:ea typeface="MS PGothic" charset="0"/>
              </a:rPr>
              <a:t> to the real number being represented</a:t>
            </a:r>
          </a:p>
          <a:p>
            <a:pPr lvl="1" algn="just"/>
            <a:r>
              <a:rPr lang="en-US" sz="2000" dirty="0">
                <a:ea typeface="MS PGothic" charset="0"/>
              </a:rPr>
              <a:t>Range is approximately 2.3x10</a:t>
            </a:r>
            <a:r>
              <a:rPr lang="en-US" sz="2000" baseline="30000" dirty="0">
                <a:ea typeface="MS PGothic" charset="0"/>
              </a:rPr>
              <a:t>-308</a:t>
            </a:r>
            <a:r>
              <a:rPr lang="en-US" sz="2000" dirty="0">
                <a:ea typeface="MS PGothic" charset="0"/>
              </a:rPr>
              <a:t> to 1.8x10</a:t>
            </a:r>
            <a:r>
              <a:rPr lang="en-US" sz="2000" baseline="30000" dirty="0">
                <a:ea typeface="MS PGothic" charset="0"/>
              </a:rPr>
              <a:t>308</a:t>
            </a:r>
            <a:r>
              <a:rPr lang="en-US" sz="2000" dirty="0">
                <a:ea typeface="MS PGothic" charset="0"/>
              </a:rPr>
              <a:t> – anything smaller or larger may cause an </a:t>
            </a:r>
            <a:r>
              <a:rPr lang="en-US" sz="2000" dirty="0">
                <a:solidFill>
                  <a:srgbClr val="008000"/>
                </a:solidFill>
                <a:ea typeface="MS PGothic" charset="0"/>
              </a:rPr>
              <a:t>overflow</a:t>
            </a:r>
            <a:r>
              <a:rPr lang="en-US" sz="2000" dirty="0">
                <a:ea typeface="MS PGothic" charset="0"/>
              </a:rPr>
              <a:t> error </a:t>
            </a:r>
            <a:endParaRPr lang="en-US" sz="2000" baseline="30000" dirty="0">
              <a:ea typeface="MS PGothic" charset="0"/>
            </a:endParaRPr>
          </a:p>
          <a:p>
            <a:pPr lvl="1" algn="just"/>
            <a:endParaRPr lang="en-US" sz="2000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955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Formatting Floating-Point Numbers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400"/>
              </a:spcAft>
            </a:pPr>
            <a:r>
              <a:rPr lang="en-US" sz="2400" dirty="0"/>
              <a:t>By default, most programming languages output at least 5 digits after the decimal point for floating-point numbers</a:t>
            </a:r>
          </a:p>
          <a:p>
            <a:pPr algn="just">
              <a:spcBef>
                <a:spcPts val="0"/>
              </a:spcBef>
              <a:spcAft>
                <a:spcPts val="400"/>
              </a:spcAft>
            </a:pPr>
            <a:r>
              <a:rPr lang="en-US" sz="2400" dirty="0"/>
              <a:t>Python allows several ways to format the output of floating-point numbers</a:t>
            </a:r>
          </a:p>
          <a:p>
            <a:pPr marL="400050" lvl="1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'{:f}'.format(&lt;floating-point number&gt;)</a:t>
            </a:r>
            <a:endParaRPr lang="en-US" sz="2000" dirty="0"/>
          </a:p>
          <a:p>
            <a:pPr lvl="1" algn="just"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/>
              <a:t> followed by a number specifies the number of decimal places</a:t>
            </a:r>
          </a:p>
          <a:p>
            <a:pPr marL="914400" lvl="2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print('{:.2f}'.format(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my_float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 algn="just"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You can also pad floating-point numbers with whatever and however many characters</a:t>
            </a:r>
          </a:p>
          <a:p>
            <a:pPr marL="857250" lvl="2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print('{:06.2f}'.format(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my_float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2" indent="-285750" algn="just"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This does affect the number of positions after the decimal point</a:t>
            </a:r>
            <a:endParaRPr lang="en-US" sz="20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8E63DC7-DD8C-D646-BFA6-E35CFDBF5288}"/>
              </a:ext>
            </a:extLst>
          </p:cNvPr>
          <p:cNvSpPr/>
          <p:nvPr/>
        </p:nvSpPr>
        <p:spPr>
          <a:xfrm>
            <a:off x="1335020" y="5844903"/>
            <a:ext cx="6473960" cy="745604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Check out </a:t>
            </a:r>
            <a:r>
              <a:rPr lang="en-US" sz="2000" dirty="0">
                <a:hlinkClick r:id="rId3"/>
              </a:rPr>
              <a:t>https://pyformat.info/</a:t>
            </a:r>
            <a:r>
              <a:rPr lang="en-US" sz="2000" dirty="0"/>
              <a:t> for many common use examples of formatting in Python</a:t>
            </a:r>
          </a:p>
        </p:txBody>
      </p:sp>
    </p:spTree>
    <p:extLst>
      <p:ext uri="{BB962C8B-B14F-4D97-AF65-F5344CB8AC3E}">
        <p14:creationId xmlns:p14="http://schemas.microsoft.com/office/powerpoint/2010/main" val="47788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2.5 Arithmetic Expressions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3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Arithmetic Operations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ea typeface="MS PGothic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ea typeface="MS PGothic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ea typeface="MS PGothic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ea typeface="MS PGothic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ea typeface="MS PGothic" charset="0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ea typeface="MS PGothic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Precedence rules for operators follow </a:t>
            </a:r>
            <a:r>
              <a:rPr lang="en-US" sz="2400" dirty="0">
                <a:solidFill>
                  <a:srgbClr val="008000"/>
                </a:solidFill>
              </a:rPr>
              <a:t>PEMDAS (parenthesis, exponents, multiplication, division, addition, subtraction)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68425" algn="l"/>
                <a:tab pos="3198813" algn="l"/>
              </a:tabLst>
            </a:pPr>
            <a:r>
              <a:rPr lang="en-US" sz="2400" dirty="0"/>
              <a:t>Use </a:t>
            </a:r>
            <a:r>
              <a:rPr lang="en-US" sz="2400" dirty="0">
                <a:solidFill>
                  <a:srgbClr val="008000"/>
                </a:solidFill>
              </a:rPr>
              <a:t>parentheses</a:t>
            </a:r>
            <a:r>
              <a:rPr lang="en-US" sz="2400" dirty="0"/>
              <a:t> to alter the order of operations</a:t>
            </a:r>
            <a:br>
              <a:rPr lang="en-US" sz="2400" dirty="0"/>
            </a:b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y * z</a:t>
            </a:r>
            <a:r>
              <a:rPr lang="en-US" sz="2000" dirty="0"/>
              <a:t>     	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/>
              <a:t> is multiplied by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/>
              <a:t> first</a:t>
            </a:r>
            <a:br>
              <a:rPr lang="en-US" sz="2000" dirty="0"/>
            </a:b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+ y) * z</a:t>
            </a:r>
            <a:r>
              <a:rPr lang="en-US" sz="2000" dirty="0"/>
              <a:t>   	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/>
              <a:t> are added first</a:t>
            </a:r>
            <a:endParaRPr lang="en-US" sz="24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FECDB4-E5E1-D745-9048-5EBE7200C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76" y="1613173"/>
            <a:ext cx="8481848" cy="242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04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Arithmetic Expressions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11" name="Picture 4" descr="02">
            <a:extLst>
              <a:ext uri="{FF2B5EF4-FFF2-40B4-BE49-F238E27FC236}">
                <a16:creationId xmlns:a16="http://schemas.microsoft.com/office/drawing/2014/main" id="{E5A68794-5C12-DB44-845B-EEAF11AF8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393113" cy="449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489841-0192-2246-B454-3B4DE012F2B3}"/>
              </a:ext>
            </a:extLst>
          </p:cNvPr>
          <p:cNvSpPr txBox="1"/>
          <p:nvPr/>
        </p:nvSpPr>
        <p:spPr>
          <a:xfrm>
            <a:off x="4836160" y="2484120"/>
            <a:ext cx="10402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cs typeface="Aharoni" panose="02010803020104030203" pitchFamily="2" charset="-79"/>
              </a:rPr>
              <a:t>Python 3</a:t>
            </a:r>
          </a:p>
        </p:txBody>
      </p:sp>
    </p:spTree>
    <p:extLst>
      <p:ext uri="{BB962C8B-B14F-4D97-AF65-F5344CB8AC3E}">
        <p14:creationId xmlns:p14="http://schemas.microsoft.com/office/powerpoint/2010/main" val="1895671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2.6 Python Expressions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87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Spacing and Compound Operators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Use </a:t>
            </a:r>
            <a:r>
              <a:rPr lang="en-US" sz="2400" dirty="0">
                <a:solidFill>
                  <a:srgbClr val="008000"/>
                </a:solidFill>
              </a:rPr>
              <a:t>spacing</a:t>
            </a:r>
            <a:r>
              <a:rPr lang="en-US" sz="2400" dirty="0"/>
              <a:t> to make expressions readable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4117975" algn="l"/>
              </a:tabLst>
            </a:pPr>
            <a:r>
              <a:rPr lang="en-US" sz="2000" dirty="0"/>
              <a:t>Which is easier to read?</a:t>
            </a:r>
            <a:endParaRPr lang="en-US" sz="2400" dirty="0"/>
          </a:p>
          <a:p>
            <a:pPr marL="457200" lvl="1" indent="0">
              <a:spcBef>
                <a:spcPts val="600"/>
              </a:spcBef>
              <a:spcAft>
                <a:spcPts val="1200"/>
              </a:spcAft>
              <a:buNone/>
              <a:tabLst>
                <a:tab pos="3656013" algn="l"/>
              </a:tabLst>
            </a:pPr>
            <a:r>
              <a:rPr lang="en-US" sz="2000" dirty="0"/>
              <a:t>                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*z</a:t>
            </a:r>
            <a:r>
              <a:rPr lang="en-US" sz="2000" dirty="0"/>
              <a:t>       or    	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y * z</a:t>
            </a:r>
            <a:r>
              <a:rPr lang="en-US" sz="2000" dirty="0"/>
              <a:t>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Some expressions occur very often that Python contains a shorthand way to express them</a:t>
            </a:r>
          </a:p>
          <a:p>
            <a:pPr marL="455613" lvl="2" indent="0">
              <a:spcBef>
                <a:spcPts val="0"/>
              </a:spcBef>
              <a:spcAft>
                <a:spcPts val="600"/>
              </a:spcAft>
              <a:buNone/>
              <a:tabLst>
                <a:tab pos="1147763" algn="l"/>
                <a:tab pos="4279900" algn="l"/>
                <a:tab pos="5256213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2000" dirty="0"/>
              <a:t>   	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count + 2</a:t>
            </a:r>
            <a:r>
              <a:rPr lang="en-US" sz="2000" dirty="0">
                <a:solidFill>
                  <a:srgbClr val="2F02F0"/>
                </a:solidFill>
              </a:rPr>
              <a:t> 	</a:t>
            </a:r>
            <a:r>
              <a:rPr lang="en-US" sz="2000" dirty="0"/>
              <a:t>becomes 	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+= 2</a:t>
            </a:r>
          </a:p>
          <a:p>
            <a:pPr marL="455613" lvl="2" indent="0">
              <a:spcBef>
                <a:spcPts val="0"/>
              </a:spcBef>
              <a:spcAft>
                <a:spcPts val="600"/>
              </a:spcAft>
              <a:buNone/>
              <a:tabLst>
                <a:tab pos="1147763" algn="l"/>
                <a:tab pos="4279900" algn="l"/>
                <a:tab pos="5256213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–=</a:t>
            </a:r>
            <a:r>
              <a:rPr lang="en-US" sz="2000" dirty="0"/>
              <a:t>   	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count – 2</a:t>
            </a:r>
            <a:r>
              <a:rPr lang="en-US" sz="2000" dirty="0">
                <a:solidFill>
                  <a:srgbClr val="2F02F0"/>
                </a:solidFill>
              </a:rPr>
              <a:t> 	</a:t>
            </a:r>
            <a:r>
              <a:rPr lang="en-US" sz="2000" dirty="0"/>
              <a:t>becomes 	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–= 2</a:t>
            </a:r>
          </a:p>
          <a:p>
            <a:pPr marL="455613" lvl="2" indent="0">
              <a:spcBef>
                <a:spcPts val="0"/>
              </a:spcBef>
              <a:spcAft>
                <a:spcPts val="600"/>
              </a:spcAft>
              <a:buNone/>
              <a:tabLst>
                <a:tab pos="1147763" algn="l"/>
                <a:tab pos="4279900" algn="l"/>
                <a:tab pos="5256213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sz="2000" dirty="0">
                <a:solidFill>
                  <a:srgbClr val="2F02F0"/>
                </a:solidFill>
              </a:rPr>
              <a:t>  	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bonus = bonus * 2</a:t>
            </a:r>
            <a:r>
              <a:rPr lang="en-US" sz="2000" dirty="0">
                <a:solidFill>
                  <a:srgbClr val="2F02F0"/>
                </a:solidFill>
              </a:rPr>
              <a:t> 	</a:t>
            </a:r>
            <a:r>
              <a:rPr lang="en-US" sz="2000" dirty="0"/>
              <a:t>becomes 	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bonus *= 2</a:t>
            </a:r>
          </a:p>
          <a:p>
            <a:pPr marL="455613" lvl="2" indent="0">
              <a:spcBef>
                <a:spcPts val="0"/>
              </a:spcBef>
              <a:spcAft>
                <a:spcPts val="600"/>
              </a:spcAft>
              <a:buNone/>
              <a:tabLst>
                <a:tab pos="1147763" algn="l"/>
                <a:tab pos="4279900" algn="l"/>
                <a:tab pos="5256213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000" dirty="0">
                <a:solidFill>
                  <a:srgbClr val="2F02F0"/>
                </a:solidFill>
              </a:rPr>
              <a:t>    	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= time / factor</a:t>
            </a:r>
            <a:r>
              <a:rPr lang="en-US" sz="2000" dirty="0"/>
              <a:t> 	becomes 	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/= factor</a:t>
            </a:r>
          </a:p>
          <a:p>
            <a:pPr marL="455613" lvl="2" indent="0">
              <a:spcBef>
                <a:spcPts val="0"/>
              </a:spcBef>
              <a:spcAft>
                <a:spcPts val="600"/>
              </a:spcAft>
              <a:buNone/>
              <a:tabLst>
                <a:tab pos="1147763" algn="l"/>
                <a:tab pos="4279900" algn="l"/>
                <a:tab pos="5256213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%=</a:t>
            </a:r>
            <a:r>
              <a:rPr lang="en-US" sz="2000" dirty="0">
                <a:solidFill>
                  <a:srgbClr val="2F02F0"/>
                </a:solidFill>
              </a:rPr>
              <a:t>  	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 = rem % (x + y)</a:t>
            </a:r>
            <a:r>
              <a:rPr lang="en-US" sz="2000" dirty="0">
                <a:solidFill>
                  <a:srgbClr val="2F02F0"/>
                </a:solidFill>
              </a:rPr>
              <a:t> 	</a:t>
            </a:r>
            <a:r>
              <a:rPr lang="en-US" sz="2000" dirty="0"/>
              <a:t>becomes 	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 %= (x + y)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27FA6D-9AC6-5B40-AF17-B394AB0B4E8A}"/>
              </a:ext>
            </a:extLst>
          </p:cNvPr>
          <p:cNvSpPr/>
          <p:nvPr/>
        </p:nvSpPr>
        <p:spPr>
          <a:xfrm>
            <a:off x="4031585" y="2365482"/>
            <a:ext cx="1762824" cy="634972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6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2.7 Division and Modulo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49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Division Operations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257300" algn="l"/>
                <a:tab pos="2057400" algn="l"/>
                <a:tab pos="3314700" algn="l"/>
                <a:tab pos="4343400" algn="l"/>
                <a:tab pos="5943600" algn="l"/>
                <a:tab pos="7429500" algn="l"/>
              </a:tabLst>
            </a:pPr>
            <a:r>
              <a:rPr lang="en-US" sz="2400" dirty="0">
                <a:ea typeface="MS PGothic" charset="0"/>
              </a:rPr>
              <a:t>Division always yields a floating-point number (unlike C/C++)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MS PGothic" charset="0"/>
              </a:rPr>
              <a:t>Floor division operator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//</a:t>
            </a:r>
            <a:endParaRPr lang="en-US" sz="2400" dirty="0">
              <a:ea typeface="MS PGothic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Performs division and gives only </a:t>
            </a:r>
            <a:r>
              <a:rPr lang="en-US" sz="2000" dirty="0">
                <a:solidFill>
                  <a:srgbClr val="008000"/>
                </a:solidFill>
                <a:ea typeface="MS PGothic" charset="0"/>
              </a:rPr>
              <a:t>integer quotient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Truncates division operator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MS PGothic" charset="0"/>
              </a:rPr>
              <a:t>Modulo operator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%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Evaluates the remainder of the division of two operands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These do not have to be integers!</a:t>
            </a:r>
          </a:p>
        </p:txBody>
      </p:sp>
    </p:spTree>
    <p:extLst>
      <p:ext uri="{BB962C8B-B14F-4D97-AF65-F5344CB8AC3E}">
        <p14:creationId xmlns:p14="http://schemas.microsoft.com/office/powerpoint/2010/main" val="255409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2.1 Variables and Assignments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33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2.8 Module Basics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91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Using Modules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MS PGothic" charset="0"/>
              </a:rPr>
              <a:t>Modules are files containing Python definitions and statements (e.g., </a:t>
            </a: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names.py</a:t>
            </a:r>
            <a:r>
              <a:rPr lang="en-US" sz="2400" dirty="0">
                <a:ea typeface="MS PGothic" charset="0"/>
              </a:rPr>
              <a:t>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A module’s definitions can be imported into other modules using "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module_name</a:t>
            </a:r>
            <a:r>
              <a:rPr lang="en-US" sz="2000" dirty="0">
                <a:ea typeface="MS PGothic" charset="0"/>
              </a:rPr>
              <a:t>", without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ea typeface="MS PGothic" charset="0"/>
              </a:rPr>
              <a:t> extension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Once a module is imported, you can access an object defined in the module using </a:t>
            </a:r>
            <a:r>
              <a:rPr lang="en-US" sz="2000" dirty="0">
                <a:solidFill>
                  <a:srgbClr val="008000"/>
                </a:solidFill>
                <a:ea typeface="MS PGothic" charset="0"/>
              </a:rPr>
              <a:t>dot notation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E.g.,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names.first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ea typeface="MS PGothic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ea typeface="MS PGothic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MS PGothic" charset="0"/>
              </a:rPr>
              <a:t>Separating code into different modules makes management of larger programs simpler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Python comes with a library of standard modules described in the Python Library Reference (</a:t>
            </a:r>
            <a:r>
              <a:rPr lang="en-US" sz="2000" dirty="0">
                <a:ea typeface="MS PGothic" charset="0"/>
                <a:hlinkClick r:id="rId3"/>
              </a:rPr>
              <a:t>https://docs.python.org/3.6/library/</a:t>
            </a:r>
            <a:r>
              <a:rPr lang="en-US" sz="2000" dirty="0">
                <a:ea typeface="MS PGothic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13AD0C-DE02-DC47-8E4F-41A7E79E85C4}"/>
              </a:ext>
            </a:extLst>
          </p:cNvPr>
          <p:cNvSpPr txBox="1"/>
          <p:nvPr/>
        </p:nvSpPr>
        <p:spPr>
          <a:xfrm>
            <a:off x="2483318" y="4494998"/>
            <a:ext cx="6332631" cy="400110"/>
          </a:xfrm>
          <a:prstGeom prst="rect">
            <a:avLst/>
          </a:prstGeom>
          <a:solidFill>
            <a:srgbClr val="D4F0E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Assumes the object called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sz="2000" dirty="0"/>
              <a:t> is defined in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names.py</a:t>
            </a:r>
            <a:endParaRPr lang="en-US" sz="20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BAC7E5-113B-2B49-8CD9-74DF2DD9821D}"/>
              </a:ext>
            </a:extLst>
          </p:cNvPr>
          <p:cNvCxnSpPr>
            <a:cxnSpLocks/>
          </p:cNvCxnSpPr>
          <p:nvPr/>
        </p:nvCxnSpPr>
        <p:spPr>
          <a:xfrm flipH="1" flipV="1">
            <a:off x="3792355" y="4177364"/>
            <a:ext cx="635266" cy="316046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54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Underscore Naming Conventions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400" dirty="0">
                <a:ea typeface="MS PGothic" charset="0"/>
              </a:rPr>
              <a:t>Single underscore: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</a:t>
            </a:r>
          </a:p>
          <a:p>
            <a:pPr lvl="1" algn="just">
              <a:spcBef>
                <a:spcPts val="0"/>
              </a:spcBef>
            </a:pPr>
            <a:r>
              <a:rPr lang="en-US" sz="2000" dirty="0">
                <a:ea typeface="MS PGothic" charset="0"/>
              </a:rPr>
              <a:t>Can represent (i.e., store) the last expression in the interpreter</a:t>
            </a:r>
          </a:p>
          <a:p>
            <a:pPr lvl="1" algn="just">
              <a:spcBef>
                <a:spcPts val="0"/>
              </a:spcBef>
            </a:pPr>
            <a:r>
              <a:rPr lang="en-US" sz="2000" dirty="0">
                <a:ea typeface="MS PGothic" charset="0"/>
              </a:rPr>
              <a:t>Can represent the values that we don’t care (i.e., insignificant)</a:t>
            </a:r>
          </a:p>
          <a:p>
            <a:pPr lvl="1" algn="just">
              <a:spcBef>
                <a:spcPts val="0"/>
              </a:spcBef>
            </a:pPr>
            <a:r>
              <a:rPr lang="en-US" sz="2000" dirty="0">
                <a:ea typeface="MS PGothic" charset="0"/>
              </a:rPr>
              <a:t>Can be a visual separator for digit grouping purposes (e.g.,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1_000</a:t>
            </a:r>
            <a:r>
              <a:rPr lang="en-US" sz="2000" dirty="0">
                <a:ea typeface="MS PGothic" charset="0"/>
              </a:rPr>
              <a:t>)</a:t>
            </a:r>
          </a:p>
          <a:p>
            <a:pPr algn="just">
              <a:spcBef>
                <a:spcPts val="0"/>
              </a:spcBef>
            </a:pPr>
            <a:r>
              <a:rPr lang="en-US" sz="2400" dirty="0">
                <a:ea typeface="MS PGothic" charset="0"/>
              </a:rPr>
              <a:t>Single leading underscore: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_var</a:t>
            </a:r>
          </a:p>
          <a:p>
            <a:pPr lvl="1" algn="just">
              <a:spcBef>
                <a:spcPts val="0"/>
              </a:spcBef>
            </a:pPr>
            <a:r>
              <a:rPr lang="en-US" sz="2000" dirty="0">
                <a:ea typeface="MS PGothic" charset="0"/>
              </a:rPr>
              <a:t>Internal use, non-public (i.e., should not import)</a:t>
            </a:r>
          </a:p>
          <a:p>
            <a:pPr algn="just">
              <a:spcBef>
                <a:spcPts val="0"/>
              </a:spcBef>
            </a:pPr>
            <a:r>
              <a:rPr lang="en-US" sz="2400" dirty="0">
                <a:ea typeface="MS PGothic" charset="0"/>
              </a:rPr>
              <a:t>Single trailing underscore: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var_</a:t>
            </a:r>
          </a:p>
          <a:p>
            <a:pPr lvl="1" algn="just">
              <a:spcBef>
                <a:spcPts val="0"/>
              </a:spcBef>
            </a:pPr>
            <a:r>
              <a:rPr lang="en-US" sz="2000" dirty="0">
                <a:ea typeface="MS PGothic" charset="0"/>
              </a:rPr>
              <a:t>Avoids conflict with keywords or built-ins (e.g.,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class_</a:t>
            </a:r>
            <a:r>
              <a:rPr lang="en-US" sz="2000" dirty="0">
                <a:ea typeface="MS PGothic" charset="0"/>
              </a:rPr>
              <a:t>)</a:t>
            </a:r>
          </a:p>
          <a:p>
            <a:pPr algn="just">
              <a:spcBef>
                <a:spcPts val="0"/>
              </a:spcBef>
            </a:pPr>
            <a:r>
              <a:rPr lang="en-US" sz="2400" dirty="0">
                <a:ea typeface="MS PGothic" charset="0"/>
              </a:rPr>
              <a:t>Double leading underscore: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__var</a:t>
            </a:r>
          </a:p>
          <a:p>
            <a:pPr lvl="1" algn="just">
              <a:spcBef>
                <a:spcPts val="0"/>
              </a:spcBef>
            </a:pPr>
            <a:r>
              <a:rPr lang="en-US" sz="2000" dirty="0">
                <a:ea typeface="MS PGothic" charset="0"/>
              </a:rPr>
              <a:t>Python interpreter rewrites attribute name to avoid naming conflicts in subclasses, called </a:t>
            </a:r>
            <a:r>
              <a:rPr lang="en-US" sz="2000" dirty="0">
                <a:solidFill>
                  <a:srgbClr val="008000"/>
                </a:solidFill>
                <a:ea typeface="MS PGothic" charset="0"/>
              </a:rPr>
              <a:t>name mangling</a:t>
            </a:r>
            <a:r>
              <a:rPr lang="en-US" sz="2000" dirty="0">
                <a:ea typeface="MS PGothic" charset="0"/>
              </a:rPr>
              <a:t> (e.g.,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__var</a:t>
            </a:r>
            <a:r>
              <a:rPr lang="en-US" sz="2000" dirty="0">
                <a:ea typeface="MS PGothic" charset="0"/>
              </a:rPr>
              <a:t> replaced by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classname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__var</a:t>
            </a:r>
            <a:r>
              <a:rPr lang="en-US" sz="2000" dirty="0">
                <a:ea typeface="MS PGothic" charset="0"/>
              </a:rPr>
              <a:t>)</a:t>
            </a:r>
          </a:p>
          <a:p>
            <a:pPr algn="just">
              <a:spcBef>
                <a:spcPts val="0"/>
              </a:spcBef>
            </a:pPr>
            <a:r>
              <a:rPr lang="en-US" sz="2400" dirty="0">
                <a:ea typeface="MS PGothic" charset="0"/>
              </a:rPr>
              <a:t>Double leading and trailing underscores: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__var__</a:t>
            </a:r>
          </a:p>
          <a:p>
            <a:pPr lvl="1" algn="just">
              <a:spcBef>
                <a:spcPts val="0"/>
              </a:spcBef>
            </a:pPr>
            <a:r>
              <a:rPr lang="en-US" sz="2000" dirty="0">
                <a:ea typeface="MS PGothic" charset="0"/>
              </a:rPr>
              <a:t>Reserved for special use in Python, called </a:t>
            </a:r>
            <a:r>
              <a:rPr lang="en-US" sz="2000" dirty="0">
                <a:solidFill>
                  <a:srgbClr val="008000"/>
                </a:solidFill>
                <a:ea typeface="MS PGothic" charset="0"/>
              </a:rPr>
              <a:t>Magic Names</a:t>
            </a:r>
          </a:p>
          <a:p>
            <a:pPr lvl="1" algn="just">
              <a:spcBef>
                <a:spcPts val="0"/>
              </a:spcBef>
            </a:pPr>
            <a:r>
              <a:rPr lang="en-US" sz="2000" dirty="0">
                <a:ea typeface="MS PGothic" charset="0"/>
              </a:rPr>
              <a:t>Names like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__</a:t>
            </a:r>
            <a:r>
              <a:rPr lang="en-US" sz="2000" dirty="0">
                <a:ea typeface="MS PGothic" charset="0"/>
              </a:rPr>
              <a:t>,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__call__</a:t>
            </a:r>
            <a:r>
              <a:rPr lang="en-US" sz="2000" dirty="0">
                <a:ea typeface="MS PGothic" charset="0"/>
              </a:rPr>
              <a:t>, etc. are all magic methods</a:t>
            </a:r>
          </a:p>
        </p:txBody>
      </p:sp>
    </p:spTree>
    <p:extLst>
      <p:ext uri="{BB962C8B-B14F-4D97-AF65-F5344CB8AC3E}">
        <p14:creationId xmlns:p14="http://schemas.microsoft.com/office/powerpoint/2010/main" val="3515728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Executing Imported Modules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MS PGothic" charset="0"/>
              </a:rPr>
              <a:t>Modules have 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__name__</a:t>
            </a:r>
            <a:r>
              <a:rPr lang="en-US" sz="2400" dirty="0">
                <a:ea typeface="MS PGothic" charset="0"/>
              </a:rPr>
              <a:t> variable set to the module name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__name__</a:t>
            </a:r>
            <a:r>
              <a:rPr lang="en-US" sz="2000" dirty="0">
                <a:ea typeface="MS PGothic" charset="0"/>
              </a:rPr>
              <a:t> is a special built-in variable that evaluates to the name of the current module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If a module is being run directly (from the command line),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__name__</a:t>
            </a:r>
            <a:r>
              <a:rPr lang="en-US" sz="2000" dirty="0">
                <a:ea typeface="MS PGothic" charset="0"/>
              </a:rPr>
              <a:t> instead is set to the string </a:t>
            </a:r>
            <a:r>
              <a:rPr lang="en-US" sz="2000" dirty="0">
                <a:solidFill>
                  <a:srgbClr val="2F02F0"/>
                </a:solidFill>
                <a:ea typeface="MS PGothic" charset="0"/>
              </a:rPr>
              <a:t>'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__main__</a:t>
            </a:r>
            <a:r>
              <a:rPr lang="en-US" sz="2000" dirty="0">
                <a:solidFill>
                  <a:srgbClr val="2F02F0"/>
                </a:solidFill>
                <a:ea typeface="MS PGothic" charset="0"/>
              </a:rPr>
              <a:t>'</a:t>
            </a:r>
            <a:endParaRPr lang="en-US" sz="2000" dirty="0">
              <a:solidFill>
                <a:srgbClr val="2F02F0"/>
              </a:solidFill>
              <a:latin typeface="Courier New" panose="02070309020205020404" pitchFamily="49" charset="0"/>
              <a:ea typeface="MS PGothic" charset="0"/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MS PGothic" charset="0"/>
              </a:rPr>
              <a:t>When a Python file is called as a script, 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__name__</a:t>
            </a:r>
            <a:r>
              <a:rPr lang="en-US" sz="2400" dirty="0">
                <a:ea typeface="MS PGothic" charset="0"/>
              </a:rPr>
              <a:t> is set to </a:t>
            </a: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'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__main__</a:t>
            </a: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'</a:t>
            </a:r>
            <a:endParaRPr lang="en-US" sz="2400" dirty="0">
              <a:solidFill>
                <a:srgbClr val="2F02F0"/>
              </a:solidFill>
              <a:latin typeface="Courier New" panose="02070309020205020404" pitchFamily="49" charset="0"/>
              <a:ea typeface="MS PGothic" charset="0"/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This allows you to create modules that can also be executed as scripts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Adding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if __name__ == '__main__'</a:t>
            </a:r>
            <a:r>
              <a:rPr lang="en-US" sz="2000" dirty="0">
                <a:ea typeface="MS PGothic" charset="0"/>
              </a:rPr>
              <a:t> allows code inside block to execute when file is passed to the interpreter directly, not imported</a:t>
            </a:r>
          </a:p>
        </p:txBody>
      </p:sp>
    </p:spTree>
    <p:extLst>
      <p:ext uri="{BB962C8B-B14F-4D97-AF65-F5344CB8AC3E}">
        <p14:creationId xmlns:p14="http://schemas.microsoft.com/office/powerpoint/2010/main" val="2701675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2.9 Math Module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43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Using the Math Library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MS PGothic" charset="0"/>
              </a:rPr>
              <a:t>Suppose we wanted to write a program to compute the roots of an equation using the quadratic formula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ea typeface="MS PGothic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ea typeface="MS PGothic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MS PGothic" charset="0"/>
              </a:rPr>
              <a:t>The only part of this that we may not know how to do is find the square root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But the solution (i.e., the square root function,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sqrt()</a:t>
            </a:r>
            <a:r>
              <a:rPr lang="en-US" sz="2000" dirty="0">
                <a:ea typeface="MS PGothic" charset="0"/>
              </a:rPr>
              <a:t>) can be found in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math</a:t>
            </a:r>
            <a:r>
              <a:rPr lang="en-US" sz="2000" dirty="0">
                <a:ea typeface="MS PGothic" charset="0"/>
              </a:rPr>
              <a:t> library!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MS PGothic" charset="0"/>
              </a:rPr>
              <a:t>To use the library, we need to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import math</a:t>
            </a:r>
            <a:r>
              <a:rPr lang="en-US" sz="2400" dirty="0">
                <a:ea typeface="MS PGothic" charset="0"/>
              </a:rPr>
              <a:t> in our code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Importing a library makes whatever functions and attributes are defined within it available to your program</a:t>
            </a:r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403146E7-6214-2849-BE20-B0ED188FD9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8474" y="2420754"/>
          <a:ext cx="25146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092400" imgH="10236200" progId="Equation.DSMT4">
                  <p:embed/>
                </p:oleObj>
              </mc:Choice>
              <mc:Fallback>
                <p:oleObj name="Equation" r:id="rId3" imgW="28092400" imgH="10236200" progId="Equation.DSMT4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403146E7-6214-2849-BE20-B0ED188FD9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474" y="2420754"/>
                        <a:ext cx="25146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7133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Using the Math Library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sqrt(x)</a:t>
            </a:r>
            <a:r>
              <a:rPr lang="en-US" sz="2400" dirty="0">
                <a:ea typeface="MS PGothic" charset="0"/>
              </a:rPr>
              <a:t> is known as a function call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Variables, expressions, or literals inside the parentheses are passed to the function and considered to be arguments (or parameters) of the function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Some functions take 0, 1, 2, or even more arguments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pow(b, e)</a:t>
            </a:r>
            <a:r>
              <a:rPr lang="en-US" sz="2000" dirty="0">
                <a:ea typeface="MS PGothic" charset="0"/>
              </a:rPr>
              <a:t> function accepts 2 arguments to compute b</a:t>
            </a:r>
            <a:r>
              <a:rPr lang="en-US" sz="2000" baseline="30000" dirty="0">
                <a:ea typeface="MS PGothic" charset="0"/>
              </a:rPr>
              <a:t>e</a:t>
            </a:r>
            <a:endParaRPr lang="en-US" sz="2000" dirty="0">
              <a:ea typeface="MS PGothic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MS PGothic" charset="0"/>
              </a:rPr>
              <a:t>To access 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sqrt()</a:t>
            </a:r>
            <a:r>
              <a:rPr lang="en-US" sz="2400" dirty="0">
                <a:ea typeface="MS PGothic" charset="0"/>
              </a:rPr>
              <a:t> library routine, we need to access it as </a:t>
            </a: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math.sqrt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(x)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Using this dot notation tells Python to use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sqrt()</a:t>
            </a:r>
            <a:r>
              <a:rPr lang="en-US" sz="2000" dirty="0">
                <a:ea typeface="MS PGothic" charset="0"/>
              </a:rPr>
              <a:t> function found in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math</a:t>
            </a:r>
            <a:r>
              <a:rPr lang="en-US" sz="2000" dirty="0">
                <a:ea typeface="MS PGothic" charset="0"/>
              </a:rPr>
              <a:t> library module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You can use </a:t>
            </a:r>
            <a:r>
              <a:rPr lang="is-IS" sz="2000" dirty="0">
                <a:solidFill>
                  <a:srgbClr val="2F02F0"/>
                </a:solidFill>
                <a:latin typeface="Courier New"/>
                <a:cs typeface="Courier New"/>
              </a:rPr>
              <a:t>from math import *</a:t>
            </a:r>
            <a:r>
              <a:rPr lang="is-IS" sz="2000" dirty="0">
                <a:cs typeface="Courier New"/>
              </a:rPr>
              <a:t> to remove </a:t>
            </a:r>
            <a:r>
              <a:rPr lang="is-IS" sz="2000" dirty="0">
                <a:solidFill>
                  <a:srgbClr val="2F02F0"/>
                </a:solidFill>
                <a:latin typeface="Courier New"/>
                <a:cs typeface="Courier New"/>
              </a:rPr>
              <a:t>math</a:t>
            </a:r>
            <a:r>
              <a:rPr lang="is-IS" sz="2000" dirty="0">
                <a:cs typeface="Courier New"/>
              </a:rPr>
              <a:t> prefix</a:t>
            </a:r>
          </a:p>
        </p:txBody>
      </p:sp>
    </p:spTree>
    <p:extLst>
      <p:ext uri="{BB962C8B-B14F-4D97-AF65-F5344CB8AC3E}">
        <p14:creationId xmlns:p14="http://schemas.microsoft.com/office/powerpoint/2010/main" val="1746124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Commonly Used Functions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MS PGothic" charset="0"/>
              </a:rPr>
              <a:t>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math</a:t>
            </a:r>
            <a:r>
              <a:rPr lang="en-US" sz="2400" dirty="0">
                <a:ea typeface="MS PGothic" charset="0"/>
              </a:rPr>
              <a:t> module has a number of commonly used functions and constants</a:t>
            </a:r>
          </a:p>
        </p:txBody>
      </p:sp>
      <p:graphicFrame>
        <p:nvGraphicFramePr>
          <p:cNvPr id="8" name="Group 68">
            <a:extLst>
              <a:ext uri="{FF2B5EF4-FFF2-40B4-BE49-F238E27FC236}">
                <a16:creationId xmlns:a16="http://schemas.microsoft.com/office/drawing/2014/main" id="{CD464BB7-293A-6543-9CB6-2F481ADA4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661306"/>
              </p:ext>
            </p:extLst>
          </p:nvPr>
        </p:nvGraphicFramePr>
        <p:xfrm>
          <a:off x="152400" y="2513969"/>
          <a:ext cx="5975350" cy="3854452"/>
        </p:xfrm>
        <a:graphic>
          <a:graphicData uri="http://schemas.openxmlformats.org/drawingml/2006/table">
            <a:tbl>
              <a:tblPr/>
              <a:tblGrid>
                <a:gridCol w="241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0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Command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abs(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absolute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ceil(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rounds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cos(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cosine,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floor(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rounds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log(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logarithm, base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log10(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logarithm, base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max(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value1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value2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larger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min(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value1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value2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smaller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round(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nearest whole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sin(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sqrt(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square root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0" name="Group 67">
            <a:extLst>
              <a:ext uri="{FF2B5EF4-FFF2-40B4-BE49-F238E27FC236}">
                <a16:creationId xmlns:a16="http://schemas.microsoft.com/office/drawing/2014/main" id="{4B1C6D9D-13AD-F24B-861D-85E0BEEC2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437882"/>
              </p:ext>
            </p:extLst>
          </p:nvPr>
        </p:nvGraphicFramePr>
        <p:xfrm>
          <a:off x="6219825" y="2513969"/>
          <a:ext cx="2771775" cy="9906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Constant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2.7182818...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3.1415926...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6C985EE-2D71-2446-81A1-93B4E3172CA3}"/>
              </a:ext>
            </a:extLst>
          </p:cNvPr>
          <p:cNvSpPr/>
          <p:nvPr/>
        </p:nvSpPr>
        <p:spPr>
          <a:xfrm>
            <a:off x="6301489" y="4104012"/>
            <a:ext cx="2608446" cy="990600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hlinkClick r:id="rId3"/>
              </a:rPr>
              <a:t>http://docs.python.org/3.6/library/math.html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3501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2.10 Representing Text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82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Escape Sequences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Escape sequences tell the interpreter to treat certain characters in a special way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400" dirty="0"/>
              <a:t> is the </a:t>
            </a:r>
            <a:r>
              <a:rPr lang="en-US" sz="2400" dirty="0">
                <a:solidFill>
                  <a:srgbClr val="008000"/>
                </a:solidFill>
              </a:rPr>
              <a:t>escape character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368425" algn="l"/>
                <a:tab pos="2747963" algn="l"/>
                <a:tab pos="4114800" algn="l"/>
              </a:tabLst>
            </a:pPr>
            <a:r>
              <a:rPr lang="en-US" sz="2000" dirty="0"/>
              <a:t>To use a </a:t>
            </a:r>
            <a:r>
              <a:rPr lang="en-US" sz="2000" dirty="0">
                <a:solidFill>
                  <a:srgbClr val="008000"/>
                </a:solidFill>
              </a:rPr>
              <a:t>newline</a:t>
            </a:r>
            <a:r>
              <a:rPr lang="en-US" sz="2000" dirty="0"/>
              <a:t> character in output</a:t>
            </a:r>
            <a:br>
              <a:rPr lang="en-US" sz="2000" dirty="0"/>
            </a:b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dirty="0"/>
              <a:t>  	as in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print('\n')</a:t>
            </a:r>
            <a:endParaRPr lang="en-US" sz="2000" dirty="0"/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368425" algn="l"/>
                <a:tab pos="2747963" algn="l"/>
                <a:tab pos="4114800" algn="l"/>
              </a:tabLst>
            </a:pPr>
            <a:r>
              <a:rPr lang="en-US" sz="2000" dirty="0"/>
              <a:t>Other escape sequences:</a:t>
            </a:r>
            <a:br>
              <a:rPr lang="en-US" sz="2000" dirty="0"/>
            </a:b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sz="2000" dirty="0"/>
              <a:t>  	a tab</a:t>
            </a:r>
            <a:br>
              <a:rPr lang="en-US" sz="2000" dirty="0"/>
            </a:b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sz="2000" dirty="0"/>
              <a:t>  	a backslash character</a:t>
            </a:r>
            <a:br>
              <a:rPr lang="en-US" sz="2000" dirty="0"/>
            </a:b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sz="2000" dirty="0"/>
              <a:t>  	a double quote character</a:t>
            </a:r>
          </a:p>
          <a:p>
            <a:pPr marL="749300" lvl="1" indent="-292100">
              <a:spcBef>
                <a:spcPts val="0"/>
              </a:spcBef>
              <a:spcAft>
                <a:spcPts val="600"/>
              </a:spcAft>
              <a:buNone/>
              <a:tabLst>
                <a:tab pos="1368425" algn="l"/>
                <a:tab pos="2747963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	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sz="2000" dirty="0"/>
              <a:t>	a single quote character</a:t>
            </a:r>
          </a:p>
          <a:p>
            <a:pPr marL="749300" lvl="1" indent="-292100" algn="just">
              <a:spcBef>
                <a:spcPts val="0"/>
              </a:spcBef>
              <a:spcAft>
                <a:spcPts val="600"/>
              </a:spcAft>
              <a:buNone/>
              <a:tabLst>
                <a:tab pos="1368425" algn="l"/>
                <a:tab pos="2747963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	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sz="2000" dirty="0"/>
              <a:t>	a backspace character</a:t>
            </a:r>
          </a:p>
        </p:txBody>
      </p:sp>
    </p:spTree>
    <p:extLst>
      <p:ext uri="{BB962C8B-B14F-4D97-AF65-F5344CB8AC3E}">
        <p14:creationId xmlns:p14="http://schemas.microsoft.com/office/powerpoint/2010/main" val="18015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Variables &amp; Assignment Operator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200"/>
              </a:spcAft>
            </a:pPr>
            <a:r>
              <a:rPr lang="en-US" sz="2400" dirty="0">
                <a:ea typeface="MS PGothic" charset="0"/>
              </a:rPr>
              <a:t>A </a:t>
            </a:r>
            <a:r>
              <a:rPr lang="en-US" sz="2400" dirty="0">
                <a:solidFill>
                  <a:srgbClr val="008000"/>
                </a:solidFill>
                <a:ea typeface="MS PGothic" charset="0"/>
              </a:rPr>
              <a:t>variable</a:t>
            </a:r>
            <a:r>
              <a:rPr lang="en-US" sz="2400" dirty="0">
                <a:ea typeface="MS PGothic" charset="0"/>
              </a:rPr>
              <a:t> is a name that represents a value stored in the computer memory</a:t>
            </a:r>
          </a:p>
          <a:p>
            <a:pPr lvl="1" algn="just">
              <a:spcBef>
                <a:spcPts val="0"/>
              </a:spcBef>
              <a:spcAft>
                <a:spcPts val="200"/>
              </a:spcAft>
              <a:tabLst>
                <a:tab pos="1820863" algn="l"/>
              </a:tabLst>
            </a:pPr>
            <a:r>
              <a:rPr lang="en-US" sz="2000" dirty="0">
                <a:ea typeface="MS PGothic" charset="0"/>
              </a:rPr>
              <a:t>Used to access and manipulate data stored in memory</a:t>
            </a:r>
          </a:p>
          <a:p>
            <a:pPr lvl="1" algn="just">
              <a:spcBef>
                <a:spcPts val="0"/>
              </a:spcBef>
              <a:spcAft>
                <a:spcPts val="200"/>
              </a:spcAft>
              <a:tabLst>
                <a:tab pos="1820863" algn="l"/>
              </a:tabLst>
            </a:pPr>
            <a:r>
              <a:rPr lang="en-US" sz="2000" dirty="0">
                <a:ea typeface="MS PGothic" charset="0"/>
              </a:rPr>
              <a:t>A variable references the value it represents</a:t>
            </a:r>
          </a:p>
          <a:p>
            <a:pPr algn="just">
              <a:spcBef>
                <a:spcPts val="0"/>
              </a:spcBef>
              <a:spcAft>
                <a:spcPts val="200"/>
              </a:spcAft>
              <a:tabLst>
                <a:tab pos="1820863" algn="l"/>
              </a:tabLst>
            </a:pPr>
            <a:r>
              <a:rPr lang="en-US" sz="2400" dirty="0">
                <a:ea typeface="MS PGothic" charset="0"/>
              </a:rPr>
              <a:t>An </a:t>
            </a:r>
            <a:r>
              <a:rPr lang="en-US" sz="2400" dirty="0">
                <a:solidFill>
                  <a:srgbClr val="008000"/>
                </a:solidFill>
                <a:ea typeface="MS PGothic" charset="0"/>
              </a:rPr>
              <a:t>assignment statement </a:t>
            </a:r>
            <a:r>
              <a:rPr lang="en-US" sz="2400" dirty="0">
                <a:ea typeface="MS PGothic" charset="0"/>
              </a:rPr>
              <a:t>is used to create a variable and make it reference data</a:t>
            </a:r>
          </a:p>
          <a:p>
            <a:pPr lvl="1" algn="just">
              <a:spcBef>
                <a:spcPts val="0"/>
              </a:spcBef>
              <a:spcAft>
                <a:spcPts val="200"/>
              </a:spcAft>
              <a:tabLst>
                <a:tab pos="1820863" algn="l"/>
              </a:tabLst>
            </a:pPr>
            <a:r>
              <a:rPr lang="en-US" sz="2000" dirty="0">
                <a:ea typeface="MS PGothic" charset="0"/>
              </a:rPr>
              <a:t>General format: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variable = expression</a:t>
            </a:r>
          </a:p>
          <a:p>
            <a:pPr marL="800100" lvl="1" indent="-342900" algn="just">
              <a:spcBef>
                <a:spcPts val="0"/>
              </a:spcBef>
              <a:spcAft>
                <a:spcPts val="200"/>
              </a:spcAft>
              <a:tabLst>
                <a:tab pos="1820863" algn="l"/>
              </a:tabLst>
            </a:pPr>
            <a:r>
              <a:rPr lang="en-US" sz="2000" dirty="0">
                <a:ea typeface="MS PGothic" charset="0"/>
              </a:rPr>
              <a:t>Variable name should not be enclosed in quotation marks</a:t>
            </a:r>
          </a:p>
          <a:p>
            <a:pPr marL="800100" lvl="1" indent="-342900" algn="just">
              <a:spcBef>
                <a:spcPts val="0"/>
              </a:spcBef>
              <a:spcAft>
                <a:spcPts val="200"/>
              </a:spcAft>
              <a:tabLst>
                <a:tab pos="1820863" algn="l"/>
              </a:tabLst>
            </a:pPr>
            <a:r>
              <a:rPr lang="en-US" sz="2000" dirty="0">
                <a:ea typeface="MS PGothic" charset="0"/>
              </a:rPr>
              <a:t>The variable receiving the value </a:t>
            </a:r>
            <a:r>
              <a:rPr lang="en-US" sz="2000" i="1" dirty="0">
                <a:ea typeface="MS PGothic" charset="0"/>
              </a:rPr>
              <a:t>must</a:t>
            </a:r>
            <a:r>
              <a:rPr lang="en-US" sz="2000" dirty="0">
                <a:ea typeface="MS PGothic" charset="0"/>
              </a:rPr>
              <a:t> be on the left side of the </a:t>
            </a:r>
            <a:r>
              <a:rPr lang="en-US" sz="2000" dirty="0">
                <a:solidFill>
                  <a:srgbClr val="008000"/>
                </a:solidFill>
                <a:ea typeface="MS PGothic" charset="0"/>
              </a:rPr>
              <a:t>assignment operator </a:t>
            </a:r>
            <a:r>
              <a:rPr lang="en-US" sz="2000" dirty="0">
                <a:ea typeface="MS PGothic" charset="0"/>
              </a:rPr>
              <a:t>"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ea typeface="MS PGothic" charset="0"/>
              </a:rPr>
              <a:t>"</a:t>
            </a:r>
          </a:p>
          <a:p>
            <a:pPr marL="1200150" lvl="2" indent="-342900" algn="just">
              <a:spcBef>
                <a:spcPts val="0"/>
              </a:spcBef>
              <a:spcAft>
                <a:spcPts val="200"/>
              </a:spcAft>
              <a:tabLst>
                <a:tab pos="1820863" algn="l"/>
              </a:tabLst>
            </a:pPr>
            <a:r>
              <a:rPr lang="en-US" sz="2000" dirty="0">
                <a:ea typeface="MS PGothic" charset="0"/>
              </a:rPr>
              <a:t>You can only use a variable if a value is assigned to it</a:t>
            </a:r>
          </a:p>
          <a:p>
            <a:pPr marL="800100" lvl="1" indent="-342900" algn="just">
              <a:spcBef>
                <a:spcPts val="0"/>
              </a:spcBef>
              <a:spcAft>
                <a:spcPts val="200"/>
              </a:spcAft>
              <a:tabLst>
                <a:tab pos="1820863" algn="l"/>
              </a:tabLst>
            </a:pPr>
            <a:r>
              <a:rPr lang="en-US" sz="2400" dirty="0">
                <a:ea typeface="MS PGothic" charset="0"/>
              </a:rPr>
              <a:t>Examples</a:t>
            </a:r>
          </a:p>
          <a:p>
            <a:pPr marL="857250" lvl="2" indent="0" algn="just">
              <a:spcBef>
                <a:spcPts val="0"/>
              </a:spcBef>
              <a:spcAft>
                <a:spcPts val="200"/>
              </a:spcAft>
              <a:buNone/>
              <a:tabLst>
                <a:tab pos="1820863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age = 21</a:t>
            </a:r>
          </a:p>
          <a:p>
            <a:pPr marL="857250" lvl="2" indent="0" algn="just">
              <a:spcBef>
                <a:spcPts val="0"/>
              </a:spcBef>
              <a:spcAft>
                <a:spcPts val="200"/>
              </a:spcAft>
              <a:buNone/>
              <a:tabLst>
                <a:tab pos="1820863" algn="l"/>
              </a:tabLst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my_cost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 = your cost + 100</a:t>
            </a:r>
          </a:p>
        </p:txBody>
      </p:sp>
    </p:spTree>
    <p:extLst>
      <p:ext uri="{BB962C8B-B14F-4D97-AF65-F5344CB8AC3E}">
        <p14:creationId xmlns:p14="http://schemas.microsoft.com/office/powerpoint/2010/main" val="1021482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Conversion/Encoding of Text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Raw strings do not treat backslash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400" dirty="0"/>
              <a:t> as a special character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Every character you put into a </a:t>
            </a:r>
            <a:r>
              <a:rPr lang="en-US" sz="2000" dirty="0">
                <a:solidFill>
                  <a:srgbClr val="008000"/>
                </a:solidFill>
              </a:rPr>
              <a:t>raw string </a:t>
            </a:r>
            <a:r>
              <a:rPr lang="en-US" sz="2000" dirty="0"/>
              <a:t>stays the way it is written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Prefix an '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/>
              <a:t>' before a string literal tells the Python interpreter to interpret that string literally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3657600" algn="l"/>
              </a:tabLst>
              <a:defRPr/>
            </a:pP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cs typeface="Courier New" panose="02070309020205020404" pitchFamily="49" charset="0"/>
              </a:rPr>
              <a:t> returns an encoded integer value for a one-character string </a:t>
            </a:r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("a")</a:t>
            </a:r>
            <a:r>
              <a:rPr lang="en-US" sz="2000" dirty="0">
                <a:cs typeface="Courier New" panose="02070309020205020404" pitchFamily="49" charset="0"/>
              </a:rPr>
              <a:t> is 97, while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("A")</a:t>
            </a:r>
            <a:r>
              <a:rPr lang="en-US" sz="2000" dirty="0">
                <a:cs typeface="Courier New" panose="02070309020205020404" pitchFamily="49" charset="0"/>
              </a:rPr>
              <a:t> is 65</a:t>
            </a:r>
            <a:endParaRPr lang="en-US" sz="2400" dirty="0"/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3657600" algn="l"/>
              </a:tabLst>
              <a:defRPr/>
            </a:pP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cs typeface="Courier New" panose="02070309020205020404" pitchFamily="49" charset="0"/>
              </a:rPr>
              <a:t> returns a decoded one-character string for an integer</a:t>
            </a:r>
            <a:endParaRPr lang="en-US" sz="2400" dirty="0"/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(99)</a:t>
            </a:r>
            <a:r>
              <a:rPr lang="en-US" sz="2000" dirty="0">
                <a:cs typeface="Courier New" panose="02070309020205020404" pitchFamily="49" charset="0"/>
              </a:rPr>
              <a:t> is "c"</a:t>
            </a:r>
          </a:p>
        </p:txBody>
      </p:sp>
    </p:spTree>
    <p:extLst>
      <p:ext uri="{BB962C8B-B14F-4D97-AF65-F5344CB8AC3E}">
        <p14:creationId xmlns:p14="http://schemas.microsoft.com/office/powerpoint/2010/main" val="255041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2.2 Identifiers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6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Variable Naming Rules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>
                <a:cs typeface="Times New Roman" charset="0"/>
              </a:rPr>
              <a:t>Variable names are called </a:t>
            </a:r>
            <a:r>
              <a:rPr lang="en-US" sz="2400" dirty="0">
                <a:solidFill>
                  <a:srgbClr val="008000"/>
                </a:solidFill>
                <a:cs typeface="Times New Roman" charset="0"/>
              </a:rPr>
              <a:t>identifiers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>
                <a:cs typeface="Times New Roman" charset="0"/>
              </a:rPr>
              <a:t>Case sensitive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num_Cars</a:t>
            </a:r>
            <a:r>
              <a:rPr lang="en-US" sz="2000" dirty="0">
                <a:cs typeface="Times New Roman" charset="0"/>
              </a:rPr>
              <a:t> and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num_cars</a:t>
            </a:r>
            <a:r>
              <a:rPr lang="en-US" sz="2000" dirty="0">
                <a:cs typeface="Times New Roman" charset="0"/>
              </a:rPr>
              <a:t> are different identifiers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Identifier rules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First character must be a letter (upper or lower case) or an underscore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Remaining characters, if any, may be letters (upper or lower case), numbers (i.e., digits), or underscore characters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Variable name cannot be a Python </a:t>
            </a:r>
            <a:r>
              <a:rPr lang="en-US" sz="2000" dirty="0">
                <a:solidFill>
                  <a:srgbClr val="008000"/>
                </a:solidFill>
              </a:rPr>
              <a:t>reserved word </a:t>
            </a:r>
            <a:r>
              <a:rPr lang="en-US" sz="2000" dirty="0"/>
              <a:t>(i.e., keyword)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Variable name should reflect its use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Recommend using </a:t>
            </a:r>
            <a:r>
              <a:rPr lang="en-US" sz="2000" dirty="0">
                <a:solidFill>
                  <a:srgbClr val="008000"/>
                </a:solidFill>
              </a:rPr>
              <a:t>underscore convention</a:t>
            </a:r>
            <a:r>
              <a:rPr lang="en-US" sz="2000" dirty="0"/>
              <a:t> between words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Avoid names that start and end with double underscores (e.g.,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dirty="0"/>
              <a:t>) since Python has special usages for these</a:t>
            </a:r>
          </a:p>
        </p:txBody>
      </p:sp>
    </p:spTree>
    <p:extLst>
      <p:ext uri="{BB962C8B-B14F-4D97-AF65-F5344CB8AC3E}">
        <p14:creationId xmlns:p14="http://schemas.microsoft.com/office/powerpoint/2010/main" val="323656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Keywords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Keywords are used by the Python language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Must be used as defined in the language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Cannot be used as identifiers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03C679-5AF8-CA47-9578-1C8C632D3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226621"/>
            <a:ext cx="63754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78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2.3 Objects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Object-Oriented Programming (OOP)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Python is an </a:t>
            </a:r>
            <a:r>
              <a:rPr lang="en-US" sz="2400" dirty="0">
                <a:solidFill>
                  <a:srgbClr val="008000"/>
                </a:solidFill>
              </a:rPr>
              <a:t>object-oriented programming</a:t>
            </a:r>
            <a:r>
              <a:rPr lang="en-US" sz="2400" dirty="0"/>
              <a:t> (OOP) language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OOP is a methodology that defines problems in terms of </a:t>
            </a:r>
            <a:r>
              <a:rPr lang="en-US" sz="2000" dirty="0">
                <a:solidFill>
                  <a:srgbClr val="008000"/>
                </a:solidFill>
              </a:rPr>
              <a:t>objects</a:t>
            </a:r>
            <a:r>
              <a:rPr lang="en-US" sz="2000" dirty="0"/>
              <a:t> that send messages to each other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An </a:t>
            </a:r>
            <a:r>
              <a:rPr lang="en-US" sz="2400" dirty="0">
                <a:solidFill>
                  <a:srgbClr val="008000"/>
                </a:solidFill>
              </a:rPr>
              <a:t>object</a:t>
            </a:r>
            <a:r>
              <a:rPr lang="en-US" sz="2400" dirty="0"/>
              <a:t> is a single software unit that combines </a:t>
            </a:r>
            <a:r>
              <a:rPr lang="en-US" sz="2400" i="1" dirty="0"/>
              <a:t>attributes</a:t>
            </a:r>
            <a:r>
              <a:rPr lang="en-US" sz="2400" dirty="0"/>
              <a:t> and </a:t>
            </a:r>
            <a:r>
              <a:rPr lang="en-US" sz="2400" i="1" dirty="0"/>
              <a:t>methods</a:t>
            </a:r>
            <a:endParaRPr lang="en-US" sz="2800" i="1" dirty="0"/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An </a:t>
            </a:r>
            <a:r>
              <a:rPr lang="en-US" sz="2000" dirty="0">
                <a:solidFill>
                  <a:srgbClr val="008000"/>
                </a:solidFill>
              </a:rPr>
              <a:t>attribute</a:t>
            </a:r>
            <a:r>
              <a:rPr lang="en-US" sz="2000" dirty="0"/>
              <a:t> is a "characteristic" of an object, like a variable associated with a kind of object</a:t>
            </a:r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008000"/>
                </a:solidFill>
              </a:rPr>
              <a:t>method</a:t>
            </a:r>
            <a:r>
              <a:rPr lang="en-US" sz="2000" dirty="0"/>
              <a:t> is a "behavior" of an object, like a function associated with a kind of object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E12FE6B-0433-3442-9B2D-72C54AE514D4}"/>
              </a:ext>
            </a:extLst>
          </p:cNvPr>
          <p:cNvSpPr/>
          <p:nvPr/>
        </p:nvSpPr>
        <p:spPr>
          <a:xfrm>
            <a:off x="998895" y="5257800"/>
            <a:ext cx="7648377" cy="897265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 now, just know that an object represents a value and is automatically created by the interpreter when executing a line of code</a:t>
            </a:r>
          </a:p>
        </p:txBody>
      </p:sp>
    </p:spTree>
    <p:extLst>
      <p:ext uri="{BB962C8B-B14F-4D97-AF65-F5344CB8AC3E}">
        <p14:creationId xmlns:p14="http://schemas.microsoft.com/office/powerpoint/2010/main" val="306651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Objects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>
                <a:solidFill>
                  <a:srgbClr val="008000"/>
                </a:solidFill>
              </a:rPr>
              <a:t>Name binding </a:t>
            </a:r>
            <a:r>
              <a:rPr lang="en-US" sz="2400" dirty="0">
                <a:solidFill>
                  <a:srgbClr val="000000"/>
                </a:solidFill>
              </a:rPr>
              <a:t>is the process of associating names with interpreter objects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Properties of objects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Value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Type (e.g., integer, string, float, etc.)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Determines </a:t>
            </a:r>
            <a:r>
              <a:rPr lang="en-US" sz="2000" dirty="0">
                <a:solidFill>
                  <a:srgbClr val="008000"/>
                </a:solidFill>
              </a:rPr>
              <a:t>mutability</a:t>
            </a:r>
            <a:r>
              <a:rPr lang="en-US" sz="2000" dirty="0"/>
              <a:t> of an object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Integers and strings are </a:t>
            </a:r>
            <a:r>
              <a:rPr lang="en-US" i="1" dirty="0"/>
              <a:t>immutable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Identity (unique identifier that describes the object)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/>
              <a:t>Objects are automatically reclaimed when no longer needed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51F4EBE-1023-EE4B-BBCE-3405ED13D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89" y="2133601"/>
            <a:ext cx="2706825" cy="223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8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27401</TotalTime>
  <Words>1810</Words>
  <Application>Microsoft Macintosh PowerPoint</Application>
  <PresentationFormat>On-screen Show (4:3)</PresentationFormat>
  <Paragraphs>227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 New</vt:lpstr>
      <vt:lpstr>Verdana</vt:lpstr>
      <vt:lpstr>Wingdings</vt:lpstr>
      <vt:lpstr>Office Theme</vt:lpstr>
      <vt:lpstr>Equation</vt:lpstr>
      <vt:lpstr>CSCE 1035 Computer Programming I    Chapter 2 Variables and Expressions</vt:lpstr>
      <vt:lpstr>2.1 Variables and Assignments</vt:lpstr>
      <vt:lpstr>Variables &amp; Assignment Operator</vt:lpstr>
      <vt:lpstr>2.2 Identifiers</vt:lpstr>
      <vt:lpstr>Variable Naming Rules</vt:lpstr>
      <vt:lpstr>Keywords</vt:lpstr>
      <vt:lpstr>2.3 Objects</vt:lpstr>
      <vt:lpstr>Object-Oriented Programming (OOP)</vt:lpstr>
      <vt:lpstr>Objects</vt:lpstr>
      <vt:lpstr>2.4 Numeric Types: Floating-Point</vt:lpstr>
      <vt:lpstr>Floating-Point Numbers</vt:lpstr>
      <vt:lpstr>Formatting Floating-Point Numbers</vt:lpstr>
      <vt:lpstr>2.5 Arithmetic Expressions</vt:lpstr>
      <vt:lpstr>Arithmetic Operations</vt:lpstr>
      <vt:lpstr>Arithmetic Expressions</vt:lpstr>
      <vt:lpstr>2.6 Python Expressions</vt:lpstr>
      <vt:lpstr>Spacing and Compound Operators</vt:lpstr>
      <vt:lpstr>2.7 Division and Modulo</vt:lpstr>
      <vt:lpstr>Division Operations</vt:lpstr>
      <vt:lpstr>2.8 Module Basics</vt:lpstr>
      <vt:lpstr>Using Modules</vt:lpstr>
      <vt:lpstr>Underscore Naming Conventions</vt:lpstr>
      <vt:lpstr>Executing Imported Modules</vt:lpstr>
      <vt:lpstr>2.9 Math Module</vt:lpstr>
      <vt:lpstr>Using the Math Library</vt:lpstr>
      <vt:lpstr>Using the Math Library</vt:lpstr>
      <vt:lpstr>Commonly Used Functions</vt:lpstr>
      <vt:lpstr>2.10 Representing Text</vt:lpstr>
      <vt:lpstr>Escape Sequences</vt:lpstr>
      <vt:lpstr>Conversion/Encoding of Text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1030 Computer Science I</dc:title>
  <dc:subject>Introduction</dc:subject>
  <dc:creator>Thompson, Mark</dc:creator>
  <cp:keywords/>
  <dc:description/>
  <cp:lastModifiedBy>Microsoft Office User</cp:lastModifiedBy>
  <cp:revision>1137</cp:revision>
  <cp:lastPrinted>2021-01-19T03:47:27Z</cp:lastPrinted>
  <dcterms:created xsi:type="dcterms:W3CDTF">2011-09-18T04:52:00Z</dcterms:created>
  <dcterms:modified xsi:type="dcterms:W3CDTF">2023-06-04T14:49:17Z</dcterms:modified>
  <cp:category/>
</cp:coreProperties>
</file>