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985" r:id="rId3"/>
    <p:sldId id="994" r:id="rId4"/>
    <p:sldId id="1059" r:id="rId5"/>
    <p:sldId id="1060" r:id="rId6"/>
    <p:sldId id="1040" r:id="rId7"/>
    <p:sldId id="1041" r:id="rId8"/>
    <p:sldId id="1071" r:id="rId9"/>
    <p:sldId id="1061" r:id="rId10"/>
    <p:sldId id="1062" r:id="rId11"/>
    <p:sldId id="1064" r:id="rId12"/>
    <p:sldId id="1075" r:id="rId13"/>
    <p:sldId id="1076" r:id="rId14"/>
    <p:sldId id="1065" r:id="rId15"/>
    <p:sldId id="1066" r:id="rId16"/>
    <p:sldId id="993" r:id="rId17"/>
    <p:sldId id="1016" r:id="rId18"/>
    <p:sldId id="1045" r:id="rId19"/>
    <p:sldId id="1067" r:id="rId20"/>
    <p:sldId id="1068" r:id="rId21"/>
    <p:sldId id="1078" r:id="rId22"/>
    <p:sldId id="1079" r:id="rId23"/>
    <p:sldId id="1047" r:id="rId24"/>
    <p:sldId id="1022" r:id="rId25"/>
    <p:sldId id="1005" r:id="rId26"/>
    <p:sldId id="1070" r:id="rId27"/>
    <p:sldId id="1003" r:id="rId28"/>
    <p:sldId id="1080" r:id="rId29"/>
    <p:sldId id="1082" r:id="rId30"/>
    <p:sldId id="1083" r:id="rId31"/>
    <p:sldId id="1084" r:id="rId32"/>
    <p:sldId id="1072" r:id="rId33"/>
    <p:sldId id="1085" r:id="rId34"/>
    <p:sldId id="1113" r:id="rId35"/>
    <p:sldId id="1086" r:id="rId36"/>
    <p:sldId id="1073" r:id="rId37"/>
    <p:sldId id="1107" r:id="rId38"/>
    <p:sldId id="1108" r:id="rId39"/>
    <p:sldId id="1109" r:id="rId40"/>
    <p:sldId id="1074" r:id="rId41"/>
    <p:sldId id="1110" r:id="rId42"/>
    <p:sldId id="1111" r:id="rId43"/>
    <p:sldId id="1112" r:id="rId4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F02F0"/>
    <a:srgbClr val="D4F0E1"/>
    <a:srgbClr val="8E8E8E"/>
    <a:srgbClr val="008040"/>
    <a:srgbClr val="FF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 snapToGrid="0" snapToObjects="1">
      <p:cViewPr varScale="1">
        <p:scale>
          <a:sx n="102" d="100"/>
          <a:sy n="102" d="100"/>
        </p:scale>
        <p:origin x="184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8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1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9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4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5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4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3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Types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Adding and Removing List Elements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Use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append</a:t>
            </a:r>
            <a:r>
              <a:rPr lang="en-US" sz="2400" dirty="0">
                <a:cs typeface="Times New Roman" charset="0"/>
              </a:rPr>
              <a:t> to add any type of element to right end of list</a:t>
            </a:r>
            <a:endParaRPr lang="en-US" sz="2000" dirty="0">
              <a:cs typeface="Times New Roman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('3')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Can also use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 operator, but both operands </a:t>
            </a:r>
            <a:r>
              <a:rPr lang="en-US" sz="2000" i="1" dirty="0"/>
              <a:t>must be </a:t>
            </a:r>
            <a:r>
              <a:rPr lang="en-US" sz="2000" dirty="0"/>
              <a:t>a list</a:t>
            </a:r>
          </a:p>
          <a:p>
            <a:pPr marL="8001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["Joe"]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remove</a:t>
            </a:r>
            <a:r>
              <a:rPr lang="en-US" sz="2400" dirty="0"/>
              <a:t> to remove an item by value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my_list.remove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('Joe')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pop</a:t>
            </a:r>
            <a:r>
              <a:rPr lang="en-US" sz="2400" dirty="0"/>
              <a:t> to remove an item by index and get its value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my_list.pop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clear</a:t>
            </a:r>
            <a:r>
              <a:rPr lang="en-US" sz="2400" dirty="0"/>
              <a:t> to remove all items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my_list.clear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31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Methods and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B1D1C52-8B81-B34A-9743-2E585814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 function is a block of code to carry out a specific task, contains its own scope (inside the function), and is called by its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All functions contain zero or more arguments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On exit, a function can or cannot return one or more values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method</a:t>
            </a:r>
            <a:r>
              <a:rPr lang="en-US" sz="2000" dirty="0">
                <a:cs typeface="Times New Roman" charset="0"/>
              </a:rPr>
              <a:t> behaves like a function, but has a slightly different syntax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A method is always called with a given data value called an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</a:p>
          <a:p>
            <a:pPr marL="1314450" lvl="3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&lt;object&gt;.&lt;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&gt;(&lt;arg-1&gt;, …, 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-n&gt;)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A method knows about the internal state of the object with which it is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In Python, all data values are, in fact, objects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004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Sequence-Type Methods &amp;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60019D-0A7D-5E4C-A54A-ED8A84D2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0" y="1989868"/>
            <a:ext cx="7638233" cy="40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Sequence-Type Methods &amp;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B1D1C52-8B81-B34A-9743-2E585814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Times New Roman" charset="0"/>
              </a:rPr>
              <a:t> is a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function</a:t>
            </a:r>
            <a:r>
              <a:rPr lang="en-US" sz="2400" dirty="0">
                <a:cs typeface="Times New Roman" charset="0"/>
              </a:rPr>
              <a:t> on collections that returns the number of items they contain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&gt;&gt;&gt; len(['a', 'b', 'c'])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3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&gt;&gt;&gt; len(('a','b','c'))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3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&gt;&gt;&gt; len("abc")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tr-TR" sz="16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8000"/>
                </a:solidFill>
              </a:rPr>
              <a:t>method</a:t>
            </a:r>
            <a:r>
              <a:rPr lang="en-US" sz="2400" dirty="0"/>
              <a:t> on collections that returns the index of the first occurrence of its argument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l-PL" altLang="en-US" sz="1600" b="1" dirty="0">
                <a:latin typeface="Courier" charset="0"/>
              </a:rPr>
              <a:t>&gt;&gt;&gt; ['a','b','c'].index('a')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l-PL" altLang="en-US" sz="1600" b="1" dirty="0">
                <a:latin typeface="Courier" charset="0"/>
              </a:rPr>
              <a:t>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l-PL" altLang="en-US" sz="1600" b="1" dirty="0">
                <a:latin typeface="Courier" charset="0"/>
              </a:rPr>
              <a:t>&gt;&gt;&gt; ('a','b','c').index('b')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l-PL" altLang="en-US" sz="1600" b="1" dirty="0">
                <a:latin typeface="Courier" charset="0"/>
              </a:rPr>
              <a:t>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l-PL" altLang="en-US" sz="1600" b="1" dirty="0">
                <a:latin typeface="Courier" charset="0"/>
              </a:rPr>
              <a:t>&gt;&gt;&gt; "abc".index('c')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altLang="en-US" sz="1600" b="1" dirty="0">
                <a:latin typeface="Courier" charset="0"/>
              </a:rPr>
              <a:t>2</a:t>
            </a:r>
            <a:endParaRPr lang="en-US" sz="1600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F0AC8A-015A-564D-8E21-2509020C97A0}"/>
              </a:ext>
            </a:extLst>
          </p:cNvPr>
          <p:cNvSpPr/>
          <p:nvPr/>
        </p:nvSpPr>
        <p:spPr>
          <a:xfrm>
            <a:off x="4946400" y="4988407"/>
            <a:ext cx="3740400" cy="123697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4025" lvl="1" indent="-171450" algn="ctr">
              <a:defRPr/>
            </a:pPr>
            <a:r>
              <a:rPr lang="en-US" sz="2000" dirty="0"/>
              <a:t>You will have to learn (and remember or lookup) which operations are functions and which are methods</a:t>
            </a:r>
          </a:p>
        </p:txBody>
      </p:sp>
    </p:spTree>
    <p:extLst>
      <p:ext uri="{BB962C8B-B14F-4D97-AF65-F5344CB8AC3E}">
        <p14:creationId xmlns:p14="http://schemas.microsoft.com/office/powerpoint/2010/main" val="1548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Tuples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B1D1C52-8B81-B34A-9743-2E585814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A tuple is another sequence data type that is similar to a list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 tuple is enclosed in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parentheses</a:t>
            </a:r>
            <a:r>
              <a:rPr lang="en-US" sz="2000" dirty="0">
                <a:cs typeface="Times New Roman" charset="0"/>
              </a:rPr>
              <a:t> and consists of a number of values separated by commas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If a tuple contains only 1 element, still need to use comma</a:t>
            </a:r>
          </a:p>
          <a:p>
            <a:pPr marL="741363" lvl="3" indent="0" algn="just"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(1,)</a:t>
            </a:r>
          </a:p>
          <a:p>
            <a:pPr marL="741363" lvl="3" indent="0" algn="just">
              <a:spcBef>
                <a:spcPts val="0"/>
              </a:spcBef>
              <a:spcAft>
                <a:spcPts val="5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(1,)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Support indexing and other sequence-type functions such as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Tuples can be thought of as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read-only lists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Examples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 = ('</a:t>
            </a:r>
            <a:r>
              <a:rPr lang="en-US" alt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786, 2.23, 'john', 70.2)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tiny_tuple</a:t>
            </a: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(123, 'john')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print(tuple)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print(tuple[2:])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tiny_tuple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48FAE5-AF21-4BEB-BAEC-A392C344673A}"/>
              </a:ext>
            </a:extLst>
          </p:cNvPr>
          <p:cNvSpPr/>
          <p:nvPr/>
        </p:nvSpPr>
        <p:spPr>
          <a:xfrm>
            <a:off x="5202918" y="5595247"/>
            <a:ext cx="3627234" cy="72221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>
              <a:defRPr/>
            </a:pPr>
            <a:r>
              <a:rPr lang="en-US" sz="2000" dirty="0"/>
              <a:t>Tuples support multiple return values and parallel assignments</a:t>
            </a:r>
          </a:p>
        </p:txBody>
      </p:sp>
    </p:spTree>
    <p:extLst>
      <p:ext uri="{BB962C8B-B14F-4D97-AF65-F5344CB8AC3E}">
        <p14:creationId xmlns:p14="http://schemas.microsoft.com/office/powerpoint/2010/main" val="286116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Named Tuples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B1D1C52-8B81-B34A-9743-2E585814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Named tuples </a:t>
            </a:r>
            <a:r>
              <a:rPr lang="en-US" sz="2400" dirty="0">
                <a:cs typeface="Times New Roman" charset="0"/>
              </a:rPr>
              <a:t>support defining a new data type that consists of named attributes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Can be used for any ordinary tuple, and add the ability to get the value by name, but also be index value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sz="2400" dirty="0">
                <a:cs typeface="Times New Roman" charset="0"/>
              </a:rPr>
              <a:t> package must be imported to create a new named tuple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collections 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('Point', ['x', 'y'])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 = Point(1, 2)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Point(4, 5)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second[1]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print(first)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Point(x=1, y=2)</a:t>
            </a:r>
            <a:endParaRPr lang="en-US" sz="1600" b="1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9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3.3 Set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Creating Sets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set is an </a:t>
            </a:r>
            <a:r>
              <a:rPr lang="en-US" sz="2400" dirty="0">
                <a:solidFill>
                  <a:srgbClr val="008000"/>
                </a:solidFill>
              </a:rPr>
              <a:t>unordered</a:t>
            </a:r>
            <a:r>
              <a:rPr lang="en-US" sz="2400" dirty="0"/>
              <a:t> collection of items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Every element is unique and must be immutable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Set itself, however, is mutable – we can add or remove items from 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set can contain elements of different types, but not lists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Sets can be used to perform mathematical set operations like union, intersection, symmetric difference,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Passing a list into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lang="en-US" sz="2000" dirty="0"/>
              <a:t> will cause any duplicates to be omitted in the created set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set is created by placing </a:t>
            </a:r>
            <a:r>
              <a:rPr lang="en-US" sz="2400" dirty="0">
                <a:solidFill>
                  <a:srgbClr val="008000"/>
                </a:solidFill>
              </a:rPr>
              <a:t>set literal </a:t>
            </a:r>
            <a:r>
              <a:rPr lang="en-US" sz="2400" dirty="0"/>
              <a:t>elements inside curly braces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400" dirty="0"/>
              <a:t>, separated by commas, or by using the built-in function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lang="en-US" sz="2400" dirty="0">
                <a:cs typeface="Courier New" panose="02070309020205020404" pitchFamily="49" charset="0"/>
              </a:rPr>
              <a:t>, that accepts a sequence-type </a:t>
            </a:r>
            <a:r>
              <a:rPr lang="en-US" sz="2400" dirty="0" err="1">
                <a:cs typeface="Courier New" panose="02070309020205020404" pitchFamily="49" charset="0"/>
              </a:rPr>
              <a:t>iterable</a:t>
            </a:r>
            <a:r>
              <a:rPr lang="en-US" sz="2400" dirty="0">
                <a:cs typeface="Courier New" panose="02070309020205020404" pitchFamily="49" charset="0"/>
              </a:rPr>
              <a:t> object (e.g., list, tuple, string, etc.)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51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Adding Elements to a Set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Sets are mutable, but since they are unordered, indexing has no meaning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Cannot access or change an element of set using indexing or slicing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Add a single element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2400" dirty="0"/>
              <a:t> method and multiple elements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sz="2400" dirty="0"/>
              <a:t> 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sz="2000" dirty="0"/>
              <a:t> method can accept tuples, lists, strings, or other sets as its argument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In all cases, duplicates are omitted</a:t>
            </a:r>
          </a:p>
        </p:txBody>
      </p:sp>
    </p:spTree>
    <p:extLst>
      <p:ext uri="{BB962C8B-B14F-4D97-AF65-F5344CB8AC3E}">
        <p14:creationId xmlns:p14="http://schemas.microsoft.com/office/powerpoint/2010/main" val="37808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Removing Elements from a Set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/>
              <a:t>There are three functions (</a:t>
            </a:r>
            <a:r>
              <a:rPr lang="en-US" sz="2400" dirty="0">
                <a:solidFill>
                  <a:srgbClr val="008000"/>
                </a:solidFill>
              </a:rPr>
              <a:t>pop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remove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8000"/>
                </a:solidFill>
              </a:rPr>
              <a:t>discard</a:t>
            </a:r>
            <a:r>
              <a:rPr lang="en-US" sz="2400" dirty="0"/>
              <a:t>) that remove individual items from a set</a:t>
            </a: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000" dirty="0"/>
              <a:t> removes and returns a random element from the set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000" dirty="0"/>
              <a:t> removes a specified element from the set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Removing an item that is not in the set causes an error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We can test membership if item exists in set using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operator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set("apple")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{'p', 'l', 'a', 'e'}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print('a'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print('p' not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57300" lvl="3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discard()</a:t>
            </a:r>
            <a:r>
              <a:rPr lang="en-US" sz="2000" dirty="0"/>
              <a:t> removes a specified element from the set, but does not cause an error if the item is not in the set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US" sz="2400" dirty="0"/>
              <a:t> function removes all elements from the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6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3.1 String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Set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/>
              <a:t>Sets can be used to perform all the standard mathematical set operations using </a:t>
            </a:r>
            <a:r>
              <a:rPr lang="en-US" sz="2400" dirty="0">
                <a:solidFill>
                  <a:srgbClr val="008000"/>
                </a:solidFill>
              </a:rPr>
              <a:t>operators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8000"/>
                </a:solidFill>
              </a:rPr>
              <a:t>methods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8000"/>
                </a:solidFill>
              </a:rPr>
              <a:t>union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2F02F0"/>
                </a:solidFill>
              </a:rPr>
              <a:t>|</a:t>
            </a:r>
            <a:r>
              <a:rPr lang="en-US" sz="2000" dirty="0"/>
              <a:t> ) is the merger of two sets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s1.union(s2)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{1, 4, 6, 8, 9}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| s2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{1, 4, 6, 8, 9}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Any element that is in both sets will appear in their </a:t>
            </a:r>
            <a:r>
              <a:rPr lang="en-US" sz="2000" dirty="0">
                <a:solidFill>
                  <a:srgbClr val="008000"/>
                </a:solidFill>
              </a:rPr>
              <a:t>intersection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/>
              <a:t> 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s1.intersection(s2)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{6}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&amp; s2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{6}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endParaRPr lang="en-US" sz="2000" b="1" dirty="0"/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EB076-6107-45F0-B94D-099AC134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72019"/>
            <a:ext cx="1172403" cy="957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E5060-285F-4A78-BF7B-4D7C32B0A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44962"/>
            <a:ext cx="1172403" cy="9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Set Operations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Python can also find the set </a:t>
            </a:r>
            <a:r>
              <a:rPr lang="en-US" sz="2000" dirty="0">
                <a:solidFill>
                  <a:srgbClr val="008000"/>
                </a:solidFill>
              </a:rPr>
              <a:t>difference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000" dirty="0"/>
              <a:t> ) between two sets, which is the set of elements that are in the first set, but not the second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 = set([4, 6, 9])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s2 = set([1, 6, 8])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s1.difference(s2)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{9, 4}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s1 - s2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{9, 4}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8000"/>
                </a:solidFill>
              </a:rPr>
              <a:t>symmetric difference </a:t>
            </a:r>
            <a:r>
              <a:rPr lang="en-US" sz="2000" dirty="0"/>
              <a:t>(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2000" dirty="0"/>
              <a:t> ) of two sets is the set of elements that are in one of either set, but not in both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 = set([4, 6, 9])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s2 = set([1, 6, 8])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s1.symmetric_difference(s2)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{1, 4, 8, 9}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&gt;&gt;&gt; s1 ^ s2</a:t>
            </a:r>
          </a:p>
          <a:p>
            <a:pPr marL="857250" lvl="2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/>
              <a:t>{1, 4, 8, 9}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endParaRPr lang="en-US" sz="2000" b="1" dirty="0"/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9B816-2493-4B6E-A5C1-6563B257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4968541"/>
            <a:ext cx="1172402" cy="943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1D196-A9FC-4D32-BE33-908B4DED2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21" y="2496728"/>
            <a:ext cx="1172403" cy="9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Multiple Sets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/>
              <a:t>Starting in Python 2.6, union, intersection, and difference set operations can work with multiple inputs by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lang="en-US" sz="2400" dirty="0"/>
              <a:t> constructor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set([3, 6, 7, 9])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set([6, 7, 9, 10])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 = set([7, 9, 10, 11])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set.union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s2, s3)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{3, 6, 7, 9, 10, 11}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set.intersection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s2, s3)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{9, 7}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s2, s3)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(s3, s2, s1)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{11}</a:t>
            </a:r>
          </a:p>
          <a:p>
            <a:pPr marL="57150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26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3.4 Dictionary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Creating a Dictionary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dictionary</a:t>
            </a:r>
            <a:r>
              <a:rPr lang="en-US" sz="2400" dirty="0">
                <a:ea typeface="MS PGothic" charset="0"/>
              </a:rPr>
              <a:t> is a container used to describe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associative</a:t>
            </a:r>
            <a:r>
              <a:rPr lang="en-US" sz="2400" dirty="0">
                <a:ea typeface="MS PGothic" charset="0"/>
              </a:rPr>
              <a:t> relationships</a:t>
            </a:r>
          </a:p>
          <a:p>
            <a:pPr lvl="1" algn="just"/>
            <a:r>
              <a:rPr lang="en-US" sz="2000" dirty="0">
                <a:ea typeface="MS PGothic" charset="0"/>
              </a:rPr>
              <a:t>It is a built-in data type for non-sequential collections</a:t>
            </a:r>
          </a:p>
          <a:p>
            <a:pPr lvl="1" algn="just"/>
            <a:r>
              <a:rPr lang="en-US" sz="2000" dirty="0">
                <a:ea typeface="MS PGothic" charset="0"/>
              </a:rPr>
              <a:t>Dictionaries are a hash-table type for fast lookup</a:t>
            </a:r>
          </a:p>
          <a:p>
            <a:pPr algn="just"/>
            <a:r>
              <a:rPr lang="en-US" sz="2400" dirty="0">
                <a:ea typeface="MS PGothic" charset="0"/>
              </a:rPr>
              <a:t>Python dictionaries are mappings: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key : value pairs</a:t>
            </a:r>
          </a:p>
          <a:p>
            <a:pPr lvl="1" algn="just"/>
            <a:r>
              <a:rPr lang="en-US" sz="2000" dirty="0">
                <a:ea typeface="MS PGothic" charset="0"/>
              </a:rPr>
              <a:t>A key is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unique</a:t>
            </a:r>
            <a:r>
              <a:rPr lang="en-US" sz="2000" dirty="0">
                <a:ea typeface="MS PGothic" charset="0"/>
              </a:rPr>
              <a:t> and acts as an index to find the associated value</a:t>
            </a:r>
          </a:p>
          <a:p>
            <a:pPr lvl="2" algn="just"/>
            <a:r>
              <a:rPr lang="en-US" sz="2000" dirty="0">
                <a:ea typeface="MS PGothic" charset="0"/>
              </a:rPr>
              <a:t>Keys can be any </a:t>
            </a:r>
            <a:r>
              <a:rPr lang="en-US" sz="2000" i="1" dirty="0">
                <a:ea typeface="MS PGothic" charset="0"/>
              </a:rPr>
              <a:t>immutable</a:t>
            </a:r>
            <a:r>
              <a:rPr lang="en-US" sz="2000" dirty="0">
                <a:ea typeface="MS PGothic" charset="0"/>
              </a:rPr>
              <a:t> type, such as a number, string, or tuple but are usually numbers or strings</a:t>
            </a:r>
          </a:p>
          <a:p>
            <a:pPr lvl="1" algn="just"/>
            <a:r>
              <a:rPr lang="en-US" sz="2000" dirty="0">
                <a:ea typeface="MS PGothic" charset="0"/>
              </a:rPr>
              <a:t>A value describes some data associated with a key, such as a definition</a:t>
            </a:r>
          </a:p>
          <a:p>
            <a:pPr lvl="2" algn="just"/>
            <a:r>
              <a:rPr lang="en-US" sz="2000" dirty="0">
                <a:ea typeface="MS PGothic" charset="0"/>
              </a:rPr>
              <a:t>Values can be any arbitrary Python object (i.e., anything)</a:t>
            </a:r>
          </a:p>
          <a:p>
            <a:pPr algn="just"/>
            <a:r>
              <a:rPr lang="en-US" sz="2400" dirty="0">
                <a:ea typeface="MS PGothic" charset="0"/>
              </a:rPr>
              <a:t>A dictionary can be created by listing key-value pairs inside curly braces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{}</a:t>
            </a:r>
          </a:p>
          <a:p>
            <a:pPr lvl="1" algn="just"/>
            <a:r>
              <a:rPr lang="en-US" sz="2000" dirty="0">
                <a:ea typeface="MS PGothic" charset="0"/>
              </a:rPr>
              <a:t>An empty dictionary consists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{}</a:t>
            </a:r>
          </a:p>
          <a:p>
            <a:pPr lvl="1" algn="just"/>
            <a:endParaRPr lang="en-US" sz="2000" dirty="0">
              <a:ea typeface="MS PGothic" charset="0"/>
            </a:endParaRPr>
          </a:p>
          <a:p>
            <a:pPr lvl="1" algn="just"/>
            <a:endParaRPr lang="en-US" sz="20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5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Working with Dictionary Entries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We can access the value associated with a particular key using square brackets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If no entry with a matching key exists, a runtime error occurs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Dictionaries are mutable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extend a dictionary by adding new entries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If already exists, will replace existing entry</a:t>
            </a:r>
          </a:p>
          <a:p>
            <a:pPr marL="45720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passwd['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'123456'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A common method for building dictionaries is to start with an empty collection and add key-value pairs one at a time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 = {}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open('passwords', 'r').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user, pass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string.split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passwd[user] = pass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CE6CCF0-7B60-0C4E-B33C-E6E4B58F7A96}"/>
              </a:ext>
            </a:extLst>
          </p:cNvPr>
          <p:cNvSpPr/>
          <p:nvPr/>
        </p:nvSpPr>
        <p:spPr>
          <a:xfrm>
            <a:off x="5547360" y="6296501"/>
            <a:ext cx="2773680" cy="36512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later on this topic!</a:t>
            </a:r>
          </a:p>
        </p:txBody>
      </p:sp>
    </p:spTree>
    <p:extLst>
      <p:ext uri="{BB962C8B-B14F-4D97-AF65-F5344CB8AC3E}">
        <p14:creationId xmlns:p14="http://schemas.microsoft.com/office/powerpoint/2010/main" val="4778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Working with Dictionary Entries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del()</a:t>
            </a:r>
            <a:r>
              <a:rPr lang="en-US" sz="2400" dirty="0"/>
              <a:t> method deletes an element from a dictionary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passwd['Root']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There are other operations available on dictionaries (in addition to those mentioned here)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B858073-91C5-B240-9017-3A7D7C95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" y="3429000"/>
            <a:ext cx="8610600" cy="2800350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D365A3-EC27-42EB-98B3-C6E4AF4DB9CC}"/>
              </a:ext>
            </a:extLst>
          </p:cNvPr>
          <p:cNvCxnSpPr>
            <a:cxnSpLocks/>
          </p:cNvCxnSpPr>
          <p:nvPr/>
        </p:nvCxnSpPr>
        <p:spPr>
          <a:xfrm>
            <a:off x="553792" y="3992451"/>
            <a:ext cx="30909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9CFC20-D085-4245-A065-45CDB8179939}"/>
              </a:ext>
            </a:extLst>
          </p:cNvPr>
          <p:cNvSpPr txBox="1"/>
          <p:nvPr/>
        </p:nvSpPr>
        <p:spPr>
          <a:xfrm>
            <a:off x="640080" y="4069080"/>
            <a:ext cx="289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deprecated,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409761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3.5 Common Data Types Summary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Data Types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Python’s built-in data types are grouped into several classes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None Type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Represents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null</a:t>
            </a:r>
            <a:r>
              <a:rPr lang="en-US" sz="2000" dirty="0">
                <a:cs typeface="Courier New" panose="02070309020205020404" pitchFamily="49" charset="0"/>
              </a:rPr>
              <a:t> variable or object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Comparing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 to anything will always return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, except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 itself</a:t>
            </a:r>
          </a:p>
          <a:p>
            <a:pPr marL="1258888" lvl="3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None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Boolean Type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Built-in values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, mostly interchangeable with the integers 1 and 0, respectively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Useful in conditional expressions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 &lt; 20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5 &gt; 10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print(True + True)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9728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Data Types</a:t>
            </a:r>
            <a:r>
              <a:rPr lang="en-US" sz="2400" dirty="0"/>
              <a:t> </a:t>
            </a:r>
            <a:r>
              <a:rPr lang="en-US" sz="3200" dirty="0"/>
              <a:t>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Numeric Type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int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float</a:t>
            </a:r>
            <a:r>
              <a:rPr lang="en-US" sz="2000" dirty="0">
                <a:cs typeface="Courier New" panose="02070309020205020404" pitchFamily="49" charset="0"/>
              </a:rPr>
              <a:t> (also scientific notation)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complex</a:t>
            </a:r>
            <a:r>
              <a:rPr lang="en-US" sz="2000" dirty="0">
                <a:cs typeface="Courier New" panose="02070309020205020404" pitchFamily="49" charset="0"/>
              </a:rPr>
              <a:t>, written in the form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-1 + 4.4j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bin</a:t>
            </a:r>
            <a:r>
              <a:rPr lang="en-US" sz="2000" dirty="0">
                <a:cs typeface="Courier New" panose="02070309020205020404" pitchFamily="49" charset="0"/>
              </a:rPr>
              <a:t>, prefixed 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</a:p>
          <a:p>
            <a:pPr marL="1371600" lvl="3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0b01000001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oct</a:t>
            </a:r>
            <a:r>
              <a:rPr lang="en-US" sz="2000" dirty="0">
                <a:cs typeface="Courier New" panose="02070309020205020404" pitchFamily="49" charset="0"/>
              </a:rPr>
              <a:t>, prefixed 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</a:p>
          <a:p>
            <a:pPr marL="1371600" lvl="3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0o134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hex</a:t>
            </a:r>
            <a:r>
              <a:rPr lang="en-US" sz="2000" dirty="0">
                <a:cs typeface="Courier New" panose="02070309020205020404" pitchFamily="49" charset="0"/>
              </a:rPr>
              <a:t>, prefixed 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pPr marL="1371600" lvl="3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0x17ab</a:t>
            </a:r>
          </a:p>
        </p:txBody>
      </p:sp>
    </p:spTree>
    <p:extLst>
      <p:ext uri="{BB962C8B-B14F-4D97-AF65-F5344CB8AC3E}">
        <p14:creationId xmlns:p14="http://schemas.microsoft.com/office/powerpoint/2010/main" val="373139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string</a:t>
            </a:r>
            <a:r>
              <a:rPr lang="en-US" sz="2400" dirty="0">
                <a:ea typeface="MS PGothic" charset="0"/>
              </a:rPr>
              <a:t> is a sequence of characters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A string literal is a string value that is enclosed with </a:t>
            </a:r>
            <a:r>
              <a:rPr lang="en-US" sz="2000" i="1" dirty="0">
                <a:ea typeface="MS PGothic" charset="0"/>
                <a:cs typeface="Courier New" panose="02070309020205020404" pitchFamily="49" charset="0"/>
              </a:rPr>
              <a:t>single</a:t>
            </a: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 or </a:t>
            </a:r>
            <a:r>
              <a:rPr lang="en-US" sz="2000" i="1" dirty="0">
                <a:ea typeface="MS PGothic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 quotes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Python treats both types of quotes the same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You can create a string by assigning a value to the variable or use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 to get the string from the user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Examples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var1 = 'Hello World!'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var2 = "Python Programming"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A string type is a special construct known as a </a:t>
            </a:r>
            <a:r>
              <a:rPr lang="en-US" sz="2400" dirty="0">
                <a:solidFill>
                  <a:srgbClr val="008000"/>
                </a:solidFill>
                <a:ea typeface="MS PGothic" charset="0"/>
                <a:cs typeface="Courier New" panose="02070309020205020404" pitchFamily="49" charset="0"/>
              </a:rPr>
              <a:t>sequence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A </a:t>
            </a:r>
            <a:r>
              <a:rPr lang="en-US" sz="2000" i="1" dirty="0">
                <a:ea typeface="MS PGothic" charset="0"/>
                <a:cs typeface="Courier New" panose="02070309020205020404" pitchFamily="49" charset="0"/>
              </a:rPr>
              <a:t>sequence type </a:t>
            </a: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specifies a collection of objects ordered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02148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Data Types</a:t>
            </a:r>
            <a:r>
              <a:rPr lang="en-US" sz="2400" dirty="0"/>
              <a:t> </a:t>
            </a:r>
            <a:r>
              <a:rPr lang="en-US" sz="3200" dirty="0"/>
              <a:t>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Sequence Type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str</a:t>
            </a:r>
            <a:r>
              <a:rPr lang="en-US" sz="2000" dirty="0">
                <a:cs typeface="Courier New" panose="02070309020205020404" pitchFamily="49" charset="0"/>
              </a:rPr>
              <a:t> represents the string data type, enclosed in single or double quotation marks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is a positionally ordered collection of arbitrarily typed objects with no fixed size that are mutable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tuple</a:t>
            </a:r>
            <a:r>
              <a:rPr lang="en-US" sz="2000" dirty="0">
                <a:cs typeface="Courier New" panose="02070309020205020404" pitchFamily="49" charset="0"/>
              </a:rPr>
              <a:t> is a sequence of immutable objects (i.e., a read-only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Mapping Type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mapping object maps </a:t>
            </a:r>
            <a:r>
              <a:rPr lang="en-US" sz="2000" dirty="0" err="1">
                <a:cs typeface="Courier New" panose="02070309020205020404" pitchFamily="49" charset="0"/>
              </a:rPr>
              <a:t>hashable</a:t>
            </a:r>
            <a:r>
              <a:rPr lang="en-US" sz="2000" dirty="0">
                <a:cs typeface="Courier New" panose="02070309020205020404" pitchFamily="49" charset="0"/>
              </a:rPr>
              <a:t> values to arbitrary objects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Mappings are mutable objects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There is currently only one standard mapping type, </a:t>
            </a:r>
            <a:r>
              <a:rPr lang="en-US" sz="2000" dirty="0" err="1">
                <a:solidFill>
                  <a:srgbClr val="008000"/>
                </a:solidFill>
                <a:cs typeface="Courier New" panose="02070309020205020404" pitchFamily="49" charset="0"/>
              </a:rPr>
              <a:t>dict</a:t>
            </a:r>
            <a:r>
              <a:rPr lang="en-US" sz="2000" dirty="0">
                <a:cs typeface="Courier New" panose="02070309020205020404" pitchFamily="49" charset="0"/>
              </a:rPr>
              <a:t>, consisting of pairs (called </a:t>
            </a:r>
            <a:r>
              <a:rPr lang="en-US" sz="2000" i="1" dirty="0">
                <a:cs typeface="Courier New" panose="02070309020205020404" pitchFamily="49" charset="0"/>
              </a:rPr>
              <a:t>items</a:t>
            </a:r>
            <a:r>
              <a:rPr lang="en-US" sz="2000" dirty="0">
                <a:cs typeface="Courier New" panose="02070309020205020404" pitchFamily="49" charset="0"/>
              </a:rPr>
              <a:t>) of keys and their corresponding values</a:t>
            </a:r>
          </a:p>
        </p:txBody>
      </p:sp>
    </p:spTree>
    <p:extLst>
      <p:ext uri="{BB962C8B-B14F-4D97-AF65-F5344CB8AC3E}">
        <p14:creationId xmlns:p14="http://schemas.microsoft.com/office/powerpoint/2010/main" val="83589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Data Types</a:t>
            </a:r>
            <a:r>
              <a:rPr lang="en-US" sz="2400" dirty="0"/>
              <a:t> </a:t>
            </a:r>
            <a:r>
              <a:rPr lang="en-US" sz="3200" dirty="0"/>
              <a:t>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Set Type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set</a:t>
            </a:r>
            <a:r>
              <a:rPr lang="en-US" sz="2000" dirty="0">
                <a:cs typeface="Courier New" panose="02070309020205020404" pitchFamily="49" charset="0"/>
              </a:rPr>
              <a:t> is an unordered collection of elements that does not accept duplicate items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Elements may not appear in the same order as they are entered into the set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8000"/>
                </a:solidFill>
                <a:cs typeface="Courier New" panose="02070309020205020404" pitchFamily="49" charset="0"/>
              </a:rPr>
              <a:t>frozenset</a:t>
            </a:r>
            <a:r>
              <a:rPr lang="en-US" sz="2000" dirty="0">
                <a:cs typeface="Courier New" panose="02070309020205020404" pitchFamily="49" charset="0"/>
              </a:rPr>
              <a:t> is similar to that of a set, but cannot modify any item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{3, 2, 4, 1}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4}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fs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print(fs)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({1, 2, 3, 4})</a:t>
            </a:r>
          </a:p>
          <a:p>
            <a:pPr lvl="3" algn="just">
              <a:spcBef>
                <a:spcPts val="0"/>
              </a:spcBef>
              <a:spcAft>
                <a:spcPts val="400"/>
              </a:spcAft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5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3.7 Type Conversions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3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Type Conversion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Data can sometimes be converted from one type to another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E.g., the string "3.0" is equivalent to the floating-point number 3.0, which is equivalent to the integer 3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Sometimes this is done implicitly by </a:t>
            </a:r>
            <a:r>
              <a:rPr lang="en-US" sz="2000">
                <a:cs typeface="Courier New" panose="02070309020205020404" pitchFamily="49" charset="0"/>
              </a:rPr>
              <a:t>the interpreter</a:t>
            </a:r>
            <a:endParaRPr lang="en-US" sz="2000" dirty="0"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print(type(1 + 2.0))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Functions exist that will take data in one type and return the data in another type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sz="2000" dirty="0">
                <a:cs typeface="Courier New" panose="02070309020205020404" pitchFamily="49" charset="0"/>
              </a:rPr>
              <a:t> converts compatible data into an integer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dirty="0">
                <a:cs typeface="Courier New" panose="02070309020205020404" pitchFamily="49" charset="0"/>
              </a:rPr>
              <a:t> converts compatible data into a floating-point number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sz="2000" dirty="0">
                <a:cs typeface="Courier New" panose="02070309020205020404" pitchFamily="49" charset="0"/>
              </a:rPr>
              <a:t> converts compatible data into a string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084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Type Conversion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3DC35-6602-453E-9DBA-F88235B7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4956"/>
            <a:ext cx="4204718" cy="4831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888F6-0DE9-4572-BAA4-63A7C0FDD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16" y="1543368"/>
            <a:ext cx="4020684" cy="48315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22C43C-362A-4B2C-9F38-FE828F319BCE}"/>
              </a:ext>
            </a:extLst>
          </p:cNvPr>
          <p:cNvSpPr/>
          <p:nvPr/>
        </p:nvSpPr>
        <p:spPr>
          <a:xfrm>
            <a:off x="428810" y="1543368"/>
            <a:ext cx="4204718" cy="264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Type Conversion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Examples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int(3.3)</a:t>
            </a:r>
            <a:r>
              <a:rPr lang="en-US" sz="2000" dirty="0">
                <a:cs typeface="Courier New" panose="02070309020205020404" pitchFamily="49" charset="0"/>
              </a:rPr>
              <a:t> produces 3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str(3.3)</a:t>
            </a:r>
            <a:r>
              <a:rPr lang="en-US" sz="2000" dirty="0">
                <a:cs typeface="Courier New" panose="02070309020205020404" pitchFamily="49" charset="0"/>
              </a:rPr>
              <a:t> produces "3.3"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float("3.5")</a:t>
            </a:r>
            <a:r>
              <a:rPr lang="en-US" sz="2000" dirty="0">
                <a:cs typeface="Courier New" panose="02070309020205020404" pitchFamily="49" charset="0"/>
              </a:rPr>
              <a:t> produces 3.5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float(3)</a:t>
            </a:r>
            <a:r>
              <a:rPr lang="en-US" sz="2000" dirty="0">
                <a:cs typeface="Courier New" panose="02070309020205020404" pitchFamily="49" charset="0"/>
              </a:rPr>
              <a:t> produces 3.0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int("7")</a:t>
            </a:r>
            <a:r>
              <a:rPr lang="en-US" sz="2000" dirty="0">
                <a:cs typeface="Courier New" panose="02070309020205020404" pitchFamily="49" charset="0"/>
              </a:rPr>
              <a:t> produces 7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int("7.1")</a:t>
            </a:r>
            <a:r>
              <a:rPr lang="en-US" sz="2000" dirty="0">
                <a:cs typeface="Courier New" panose="02070309020205020404" pitchFamily="49" charset="0"/>
              </a:rPr>
              <a:t> throws an ERROR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float("Test")</a:t>
            </a:r>
            <a:r>
              <a:rPr lang="en-US" sz="2000" dirty="0">
                <a:cs typeface="Courier New" panose="02070309020205020404" pitchFamily="49" charset="0"/>
              </a:rPr>
              <a:t> throws an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403A9-1513-A947-AA04-8BD417BBCA51}"/>
              </a:ext>
            </a:extLst>
          </p:cNvPr>
          <p:cNvSpPr txBox="1"/>
          <p:nvPr/>
        </p:nvSpPr>
        <p:spPr>
          <a:xfrm>
            <a:off x="5616408" y="2142670"/>
            <a:ext cx="307039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int(15.56)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complex(5, 1)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(5+1j)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"1c2"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 = int(str1, 16)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print(n)</a:t>
            </a:r>
          </a:p>
          <a:p>
            <a:pPr marL="290513"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348544-C9AD-344B-B51F-463E7C43FF31}"/>
              </a:ext>
            </a:extLst>
          </p:cNvPr>
          <p:cNvSpPr/>
          <p:nvPr/>
        </p:nvSpPr>
        <p:spPr>
          <a:xfrm>
            <a:off x="979396" y="5440362"/>
            <a:ext cx="7386392" cy="52271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determine the data type of a variable 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680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3.8 Binary 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3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Binary-to-Decimal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The powers of 2 (binary) give us the decimal weights</a:t>
            </a:r>
            <a:endParaRPr lang="en-US" sz="1800" dirty="0">
              <a:ea typeface="MS PGothic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612901" y="6084590"/>
            <a:ext cx="5956300" cy="523875"/>
          </a:xfrm>
          <a:prstGeom prst="roundRect">
            <a:avLst>
              <a:gd name="adj" fmla="val 16667"/>
            </a:avLst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This means that 11011001 is 217 in decimal</a:t>
            </a:r>
          </a:p>
        </p:txBody>
      </p:sp>
      <p:pic>
        <p:nvPicPr>
          <p:cNvPr id="10" name="Picture 4" descr="byte217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127250"/>
            <a:ext cx="4478337" cy="392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610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Decimal-to-Binary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1" y="1600200"/>
            <a:ext cx="495034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Continually divide the decimal number by 2 until you get 0 as the quotient and then collect the remainders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Then read the binary numbers in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opposite</a:t>
            </a:r>
            <a:r>
              <a:rPr lang="en-US" sz="2400" dirty="0">
                <a:ea typeface="MS PGothic" charset="0"/>
              </a:rPr>
              <a:t> order of collection of the remainders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Remember, the remainders can only be 0 or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04522"/>
              </p:ext>
            </p:extLst>
          </p:nvPr>
        </p:nvGraphicFramePr>
        <p:xfrm>
          <a:off x="5641271" y="1663311"/>
          <a:ext cx="337176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Division</a:t>
                      </a:r>
                      <a:r>
                        <a:rPr lang="en-US" sz="1400" baseline="0" dirty="0"/>
                        <a:t> Operation</a:t>
                      </a:r>
                      <a:endParaRPr lang="en-US" sz="14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Quotient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Remainder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612901" y="5822652"/>
            <a:ext cx="5956300" cy="523875"/>
          </a:xfrm>
          <a:prstGeom prst="roundRect">
            <a:avLst>
              <a:gd name="adj" fmla="val 16667"/>
            </a:avLst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This means that 217 is 11011001 in binary</a:t>
            </a:r>
          </a:p>
        </p:txBody>
      </p:sp>
    </p:spTree>
    <p:extLst>
      <p:ext uri="{BB962C8B-B14F-4D97-AF65-F5344CB8AC3E}">
        <p14:creationId xmlns:p14="http://schemas.microsoft.com/office/powerpoint/2010/main" val="1673730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Hexadecimal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Hexadecimal is base 16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Uses 16 digits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MS PGothic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endParaRPr lang="en-US" sz="36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Why use Hex?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Binary numbers are too long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What’s 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0x2BAD</a:t>
            </a:r>
            <a:r>
              <a:rPr lang="en-US" sz="2000" b="1" dirty="0">
                <a:ea typeface="ＭＳ Ｐゴシック" charset="0"/>
                <a:cs typeface="Courier New" charset="0"/>
              </a:rPr>
              <a:t> </a:t>
            </a:r>
            <a:r>
              <a:rPr lang="en-US" sz="2000" dirty="0">
                <a:ea typeface="MS PGothic" charset="0"/>
              </a:rPr>
              <a:t>in binary?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What’s 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0x2BAD</a:t>
            </a:r>
            <a:r>
              <a:rPr lang="en-US" sz="2000" b="1" dirty="0">
                <a:ea typeface="ＭＳ Ｐゴシック" charset="0"/>
                <a:cs typeface="Courier New" charset="0"/>
              </a:rPr>
              <a:t> </a:t>
            </a:r>
            <a:r>
              <a:rPr lang="en-US" sz="2000" dirty="0">
                <a:ea typeface="MS PGothic" charset="0"/>
              </a:rPr>
              <a:t>in decimal?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287463" y="2469231"/>
            <a:ext cx="38179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0	1	2	3	4	5	6	7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8	9	A	B	C	D	E	F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48350" y="303213"/>
          <a:ext cx="2949574" cy="597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hexadecimal</a:t>
                      </a:r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</a:t>
                      </a:r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Accessing Values in 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ea typeface="MS PGothic" charset="0"/>
              </a:rPr>
              <a:t>Python does not support a character type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Instead, these are treated as strings of length one (also considered to be a substring)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String indices start at 0</a:t>
            </a:r>
            <a:endParaRPr lang="en-US" sz="2000" dirty="0">
              <a:ea typeface="MS PGothic" charset="0"/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Negative indices start at the end of the string and move left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008000"/>
                </a:solidFill>
              </a:rPr>
              <a:t>empty string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2000" dirty="0"/>
              <a:t> has 0 elements</a:t>
            </a:r>
            <a:endParaRPr lang="en-US" sz="2000" dirty="0">
              <a:ea typeface="MS PGothic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To access substrings, use the square brackets for slicing along with the index or indices to obtain your substring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A segment of a string is called a </a:t>
            </a:r>
            <a:r>
              <a:rPr lang="en-US" sz="2000" dirty="0">
                <a:solidFill>
                  <a:srgbClr val="008000"/>
                </a:solidFill>
                <a:ea typeface="MS PGothic" charset="0"/>
                <a:cs typeface="Courier New" panose="02070309020205020404" pitchFamily="49" charset="0"/>
              </a:rPr>
              <a:t>slice</a:t>
            </a: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start:end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]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ea typeface="MS PGothic" charset="0"/>
                <a:cs typeface="Courier New" panose="02070309020205020404" pitchFamily="49" charset="0"/>
              </a:rPr>
              <a:t>Examples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print('var1[0]: ', var1[0]) 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print("var2[1:5]: ", var2[1:5])</a:t>
            </a:r>
            <a:endParaRPr lang="en-US" sz="2000" dirty="0">
              <a:solidFill>
                <a:srgbClr val="2F02F0"/>
              </a:solidFill>
              <a:ea typeface="MS PGothic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250E6D10-A7F4-5B4B-8238-488AE77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89" y="5142707"/>
            <a:ext cx="2959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0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3.9 String Formatting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Formatting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string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>
                <a:cs typeface="Courier New" panose="02070309020205020404" pitchFamily="49" charset="0"/>
              </a:rPr>
              <a:t> method </a:t>
            </a:r>
            <a:r>
              <a:rPr lang="en-US" sz="2400" dirty="0">
                <a:cs typeface="Courier New" panose="02070309020205020404" pitchFamily="49" charset="0"/>
              </a:rPr>
              <a:t>allows you to create a string with placeholders that are replaced by values or variable values at execution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placeholder surrounded by curly braces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000" dirty="0">
                <a:cs typeface="Courier New" panose="02070309020205020404" pitchFamily="49" charset="0"/>
              </a:rPr>
              <a:t> is called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replacement field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E19D46-4A84-9343-AFFA-132040DF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7108"/>
            <a:ext cx="8481510" cy="2460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37FC3-7A5D-D54A-B65E-DCD87B329053}"/>
              </a:ext>
            </a:extLst>
          </p:cNvPr>
          <p:cNvSpPr txBox="1"/>
          <p:nvPr/>
        </p:nvSpPr>
        <p:spPr>
          <a:xfrm>
            <a:off x="3272596" y="6098064"/>
            <a:ext cx="28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ways to format strings</a:t>
            </a:r>
          </a:p>
        </p:txBody>
      </p:sp>
    </p:spTree>
    <p:extLst>
      <p:ext uri="{BB962C8B-B14F-4D97-AF65-F5344CB8AC3E}">
        <p14:creationId xmlns:p14="http://schemas.microsoft.com/office/powerpoint/2010/main" val="110728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Format Specifications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format specification </a:t>
            </a:r>
            <a:r>
              <a:rPr lang="en-US" sz="2400" dirty="0">
                <a:cs typeface="Courier New" panose="02070309020205020404" pitchFamily="49" charset="0"/>
              </a:rPr>
              <a:t>inside a replacement field allows a value’s formatting in the string to be customized</a:t>
            </a: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Use a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cs typeface="Courier New" panose="02070309020205020404" pitchFamily="49" charset="0"/>
              </a:rPr>
              <a:t> followed by the format specification for the desired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presentation type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BD7DE-77E3-9846-9170-B54C3CA0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3163149"/>
            <a:ext cx="7141028" cy="35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7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Format Values in Replacement Fields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colon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cs typeface="Courier New" panose="02070309020205020404" pitchFamily="49" charset="0"/>
              </a:rPr>
              <a:t> separates the "what" on the left from the "how" on the right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right "how" side determines how to show the value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485E09-73DC-394C-A3E1-6BC5D7B9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162148"/>
            <a:ext cx="8225919" cy="24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Manipulating 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Find the length of the string: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Strings are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immutable</a:t>
            </a:r>
            <a:r>
              <a:rPr lang="en-US" sz="2400" dirty="0">
                <a:ea typeface="MS PGothic" charset="0"/>
              </a:rPr>
              <a:t> (i.e., </a:t>
            </a:r>
            <a:r>
              <a:rPr lang="en-US" sz="2400" i="1" dirty="0">
                <a:ea typeface="MS PGothic" charset="0"/>
              </a:rPr>
              <a:t>read only</a:t>
            </a:r>
            <a:r>
              <a:rPr lang="en-US" sz="2400" dirty="0">
                <a:ea typeface="MS PGothic" charset="0"/>
              </a:rPr>
              <a:t>) in nature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Strings can be updated by an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assignment statement </a:t>
            </a:r>
            <a:r>
              <a:rPr lang="en-US" sz="2000" dirty="0">
                <a:ea typeface="MS PGothic" charset="0"/>
              </a:rPr>
              <a:t>with an entirely new string</a:t>
            </a:r>
          </a:p>
          <a:p>
            <a:pPr marL="400050" lvl="1" indent="0">
              <a:buNone/>
            </a:pPr>
            <a:r>
              <a:rPr lang="pl-PL" sz="1600" b="1" dirty="0">
                <a:latin typeface="Courier New"/>
                <a:cs typeface="Courier New"/>
              </a:rPr>
              <a:t>&gt;&gt;&gt; </a:t>
            </a:r>
            <a:r>
              <a:rPr lang="pl-PL" sz="1600" b="1" dirty="0" err="1">
                <a:latin typeface="Courier New"/>
                <a:cs typeface="Courier New"/>
              </a:rPr>
              <a:t>str</a:t>
            </a:r>
            <a:r>
              <a:rPr lang="pl-PL" sz="1600" b="1" dirty="0">
                <a:latin typeface="Courier New"/>
                <a:cs typeface="Courier New"/>
              </a:rPr>
              <a:t> = "</a:t>
            </a:r>
            <a:r>
              <a:rPr lang="pl-PL" sz="1600" b="1" dirty="0" err="1">
                <a:latin typeface="Courier New"/>
                <a:cs typeface="Courier New"/>
              </a:rPr>
              <a:t>andrew</a:t>
            </a:r>
            <a:r>
              <a:rPr lang="pl-PL" sz="1600" b="1" dirty="0">
                <a:latin typeface="Courier New"/>
                <a:cs typeface="Courier New"/>
              </a:rPr>
              <a:t>"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&gt;&gt;&gt; str[0] = "A"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Traceback (most recent call last):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 File "&lt;stdin&gt;", line 1, in &lt;module&gt;</a:t>
            </a:r>
          </a:p>
          <a:p>
            <a:pPr marL="400050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TypeError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&gt;&gt;&gt; str = "A" + str[1:]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&gt;&gt;&gt; print str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/>
                <a:cs typeface="Courier New"/>
              </a:rPr>
              <a:t>Andrew</a:t>
            </a:r>
          </a:p>
          <a:p>
            <a:pPr marL="285750"/>
            <a:r>
              <a:rPr lang="en-US" sz="2400" dirty="0">
                <a:ea typeface="MS PGothic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+</a:t>
            </a:r>
            <a:r>
              <a:rPr lang="en-US" sz="2400" dirty="0">
                <a:ea typeface="MS PGothic" charset="0"/>
              </a:rPr>
              <a:t> operator is used for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string concatenation</a:t>
            </a:r>
          </a:p>
          <a:p>
            <a:pPr marL="685800" lvl="1"/>
            <a:r>
              <a:rPr lang="en-US" sz="2000" dirty="0">
                <a:ea typeface="MS PGothic" charset="0"/>
              </a:rPr>
              <a:t>Use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ea typeface="MS PGothic" charset="0"/>
              </a:rPr>
              <a:t> operator to create </a:t>
            </a:r>
            <a:r>
              <a:rPr lang="en-US" sz="2000" i="1" dirty="0">
                <a:ea typeface="MS PGothic" charset="0"/>
              </a:rPr>
              <a:t>multiple</a:t>
            </a:r>
            <a:r>
              <a:rPr lang="en-US" sz="2000" dirty="0">
                <a:ea typeface="MS PGothic" charset="0"/>
              </a:rPr>
              <a:t> concatenated copies</a:t>
            </a:r>
          </a:p>
        </p:txBody>
      </p:sp>
    </p:spTree>
    <p:extLst>
      <p:ext uri="{BB962C8B-B14F-4D97-AF65-F5344CB8AC3E}">
        <p14:creationId xmlns:p14="http://schemas.microsoft.com/office/powerpoint/2010/main" val="16037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3.2 List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Container Types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Containers</a:t>
            </a:r>
            <a:r>
              <a:rPr lang="en-US" sz="2400" dirty="0">
                <a:cs typeface="Times New Roman" charset="0"/>
              </a:rPr>
              <a:t> are built-in data types in Python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Can hold objects of any type (including their own type)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Tuple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An immutable sequence type, holding a collection of objects in a defined order (indexed by integers)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List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 mutable sequence type, holding a collection of objects in a defined order (indexed by integers)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Dictionary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 mapping type, associating keys to values (unordered, indexed by keys)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Set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An unordered collection of unique elements (accessed through set operations)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35532348-0148-4676-B03C-B551A9A5C2E0}"/>
              </a:ext>
            </a:extLst>
          </p:cNvPr>
          <p:cNvSpPr/>
          <p:nvPr/>
        </p:nvSpPr>
        <p:spPr>
          <a:xfrm>
            <a:off x="3481587" y="6165056"/>
            <a:ext cx="4839453" cy="48577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container has its own set of methods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Creating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list</a:t>
            </a:r>
            <a:r>
              <a:rPr lang="en-US" sz="2400" dirty="0">
                <a:cs typeface="Times New Roman" charset="0"/>
              </a:rPr>
              <a:t> is a sequential collection of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Each value has a location (i.e., an index)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Values are enclosed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'a', True]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Indices range from 0 to n – 1, where n is the length of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And from –1 to –n (starting from end of list, moving left)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Lists are </a:t>
            </a:r>
            <a:r>
              <a:rPr lang="en-US" sz="2400" dirty="0">
                <a:solidFill>
                  <a:srgbClr val="008000"/>
                </a:solidFill>
              </a:rPr>
              <a:t>heterogeneous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Values can be of any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Strings are homogeneous since their elements must be characters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Can refer to a list by its name to refer to the list itself or by its elements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B49841-FAD4-D947-AA21-9D146B22A215}"/>
              </a:ext>
            </a:extLst>
          </p:cNvPr>
          <p:cNvSpPr/>
          <p:nvPr/>
        </p:nvSpPr>
        <p:spPr>
          <a:xfrm>
            <a:off x="6069847" y="2235199"/>
            <a:ext cx="2159753" cy="75961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list item is called an </a:t>
            </a:r>
            <a:r>
              <a:rPr lang="en-US" sz="2000" dirty="0">
                <a:solidFill>
                  <a:srgbClr val="00800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4221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Accessing and Updating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Unlike strings, lists are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mutable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Individual elements can be </a:t>
            </a:r>
            <a:r>
              <a:rPr lang="en-US" sz="2000" i="1" dirty="0">
                <a:cs typeface="Times New Roman" charset="0"/>
              </a:rPr>
              <a:t>changed</a:t>
            </a:r>
            <a:r>
              <a:rPr lang="en-US" sz="2000" dirty="0">
                <a:cs typeface="Times New Roman" charset="0"/>
              </a:rPr>
              <a:t> the same way any variable can be changed, with an assignment statement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9, 'a', 4, 7]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3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 = 99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 + 1] = 'Peter'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Copying mutable sequences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Use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sz="2000" dirty="0">
                <a:cs typeface="Times New Roman" charset="0"/>
              </a:rPr>
              <a:t> to make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deep copy </a:t>
            </a:r>
            <a:r>
              <a:rPr lang="en-US" sz="2000" dirty="0">
                <a:cs typeface="Times New Roman" charset="0"/>
              </a:rPr>
              <a:t>of an entire sequence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list2 = list1 	# both refer to same ref,</a:t>
            </a: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	       	# changing one affects both</a:t>
            </a: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list3 = list1[:] 	# Independent copies, two refs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79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28895</TotalTime>
  <Words>3234</Words>
  <Application>Microsoft Macintosh PowerPoint</Application>
  <PresentationFormat>On-screen Show (4:3)</PresentationFormat>
  <Paragraphs>491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Wingdings</vt:lpstr>
      <vt:lpstr>Office Theme</vt:lpstr>
      <vt:lpstr>CSCE 1035 Computer Programming I    Chapter 3 Types</vt:lpstr>
      <vt:lpstr>3.1 String Basics</vt:lpstr>
      <vt:lpstr>Strings</vt:lpstr>
      <vt:lpstr>Accessing Values in Strings</vt:lpstr>
      <vt:lpstr>Manipulating Strings</vt:lpstr>
      <vt:lpstr>3.2 List Basics</vt:lpstr>
      <vt:lpstr>Container Types</vt:lpstr>
      <vt:lpstr>Creating Lists</vt:lpstr>
      <vt:lpstr>Accessing and Updating Lists</vt:lpstr>
      <vt:lpstr>Adding and Removing List Elements</vt:lpstr>
      <vt:lpstr>Python Methods and Functions</vt:lpstr>
      <vt:lpstr>Sequence-Type Methods &amp; Functions</vt:lpstr>
      <vt:lpstr>Sequence-Type Methods &amp; Functions</vt:lpstr>
      <vt:lpstr>Tuples</vt:lpstr>
      <vt:lpstr>Named Tuples</vt:lpstr>
      <vt:lpstr>3.3 Set Basics</vt:lpstr>
      <vt:lpstr>Creating Sets</vt:lpstr>
      <vt:lpstr>Adding Elements to a Set</vt:lpstr>
      <vt:lpstr>Removing Elements from a Set</vt:lpstr>
      <vt:lpstr>Set Operations</vt:lpstr>
      <vt:lpstr>Set Operations (cont’d)</vt:lpstr>
      <vt:lpstr>Multiple Sets</vt:lpstr>
      <vt:lpstr>3.4 Dictionary Basics</vt:lpstr>
      <vt:lpstr>Creating a Dictionary</vt:lpstr>
      <vt:lpstr>Working with Dictionary Entries</vt:lpstr>
      <vt:lpstr>Working with Dictionary Entries</vt:lpstr>
      <vt:lpstr>3.5 Common Data Types Summary</vt:lpstr>
      <vt:lpstr>Python Data Types</vt:lpstr>
      <vt:lpstr>Python Data Types (cont’d)</vt:lpstr>
      <vt:lpstr>Python Data Types (cont’d)</vt:lpstr>
      <vt:lpstr>Python Data Types (cont’d)</vt:lpstr>
      <vt:lpstr>3.7 Type Conversions</vt:lpstr>
      <vt:lpstr>Type Conversion</vt:lpstr>
      <vt:lpstr>Type Conversion Functions</vt:lpstr>
      <vt:lpstr>Type Conversion</vt:lpstr>
      <vt:lpstr>3.8 Binary Numbers</vt:lpstr>
      <vt:lpstr>Binary-to-Decimal</vt:lpstr>
      <vt:lpstr>Decimal-to-Binary</vt:lpstr>
      <vt:lpstr>Hexadecimal</vt:lpstr>
      <vt:lpstr>3.9 String Formatting</vt:lpstr>
      <vt:lpstr>String Formatting</vt:lpstr>
      <vt:lpstr>Format Specifications</vt:lpstr>
      <vt:lpstr>Format Values in Replacement Fields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1210</cp:revision>
  <cp:lastPrinted>2020-08-13T14:32:24Z</cp:lastPrinted>
  <dcterms:created xsi:type="dcterms:W3CDTF">2011-09-18T04:52:00Z</dcterms:created>
  <dcterms:modified xsi:type="dcterms:W3CDTF">2021-01-26T03:35:08Z</dcterms:modified>
  <cp:category/>
</cp:coreProperties>
</file>