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985" r:id="rId3"/>
    <p:sldId id="1131" r:id="rId4"/>
    <p:sldId id="1022" r:id="rId5"/>
    <p:sldId id="1083" r:id="rId6"/>
    <p:sldId id="1047" r:id="rId7"/>
    <p:sldId id="1132" r:id="rId8"/>
    <p:sldId id="1057" r:id="rId9"/>
    <p:sldId id="1085" r:id="rId10"/>
    <p:sldId id="1133" r:id="rId11"/>
    <p:sldId id="1134" r:id="rId12"/>
    <p:sldId id="1135" r:id="rId13"/>
    <p:sldId id="1136" r:id="rId14"/>
    <p:sldId id="1137" r:id="rId15"/>
    <p:sldId id="1138" r:id="rId16"/>
    <p:sldId id="1087" r:id="rId17"/>
    <p:sldId id="1082" r:id="rId18"/>
    <p:sldId id="1050" r:id="rId19"/>
    <p:sldId id="1051" r:id="rId20"/>
    <p:sldId id="1139" r:id="rId21"/>
    <p:sldId id="1124" r:id="rId22"/>
    <p:sldId id="1144" r:id="rId23"/>
    <p:sldId id="1084" r:id="rId24"/>
    <p:sldId id="1053" r:id="rId25"/>
    <p:sldId id="1090" r:id="rId26"/>
    <p:sldId id="1071" r:id="rId27"/>
    <p:sldId id="1140" r:id="rId28"/>
    <p:sldId id="1141" r:id="rId29"/>
    <p:sldId id="1101" r:id="rId30"/>
    <p:sldId id="1143" r:id="rId31"/>
    <p:sldId id="1103" r:id="rId32"/>
    <p:sldId id="1146" r:id="rId33"/>
    <p:sldId id="1147" r:id="rId34"/>
    <p:sldId id="1128" r:id="rId35"/>
    <p:sldId id="1148" r:id="rId3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8E8E8E"/>
    <a:srgbClr val="008040"/>
    <a:srgbClr val="FF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 snapToGrid="0" snapToObjects="1">
      <p:cViewPr varScale="1">
        <p:scale>
          <a:sx n="89" d="100"/>
          <a:sy n="89" d="100"/>
        </p:scale>
        <p:origin x="160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4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Branching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63B2DB-B6A7-F04A-841C-B4E37AE9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15" y="2863004"/>
            <a:ext cx="4283469" cy="3544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2E4DAD-8AFB-5444-809B-2071654F312E}"/>
              </a:ext>
            </a:extLst>
          </p:cNvPr>
          <p:cNvSpPr/>
          <p:nvPr/>
        </p:nvSpPr>
        <p:spPr>
          <a:xfrm>
            <a:off x="6537432" y="2793923"/>
            <a:ext cx="1524000" cy="658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Multi-Branch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 can be extended to have three or more branches using the </a:t>
            </a:r>
            <a:r>
              <a:rPr lang="en-US" alt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/>
              <a:t> statement</a:t>
            </a:r>
          </a:p>
          <a:p>
            <a:pPr lvl="1" algn="just"/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8000"/>
                </a:solidFill>
              </a:rPr>
              <a:t>chained conditional </a:t>
            </a:r>
            <a:r>
              <a:rPr lang="en-US" altLang="en-US" sz="2000" dirty="0"/>
              <a:t>allows more than two possibilities, and thus needs more than two branches</a:t>
            </a:r>
          </a:p>
          <a:p>
            <a:pPr algn="just"/>
            <a:endParaRPr lang="en-US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095CF-B157-A744-9709-1749BA0072FE}"/>
              </a:ext>
            </a:extLst>
          </p:cNvPr>
          <p:cNvSpPr txBox="1"/>
          <p:nvPr/>
        </p:nvSpPr>
        <p:spPr>
          <a:xfrm>
            <a:off x="457200" y="3282152"/>
            <a:ext cx="3147015" cy="2985433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Boolean expression: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'if'</a:t>
            </a:r>
          </a:p>
          <a:p>
            <a:pPr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 expression: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</a:t>
            </a:r>
            <a:r>
              <a:rPr lang="en-US" sz="16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'else'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D8A03-D712-254D-95D6-37BE893184E6}"/>
              </a:ext>
            </a:extLst>
          </p:cNvPr>
          <p:cNvSpPr txBox="1"/>
          <p:nvPr/>
        </p:nvSpPr>
        <p:spPr>
          <a:xfrm>
            <a:off x="4861811" y="6434515"/>
            <a:ext cx="305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Python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sz="1600" dirty="0"/>
              <a:t> ladder</a:t>
            </a:r>
          </a:p>
        </p:txBody>
      </p:sp>
    </p:spTree>
    <p:extLst>
      <p:ext uri="{BB962C8B-B14F-4D97-AF65-F5344CB8AC3E}">
        <p14:creationId xmlns:p14="http://schemas.microsoft.com/office/powerpoint/2010/main" val="14078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Multi-Branch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 is a two-way branch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However, three, four, or even more branches can be designed using </a:t>
            </a:r>
            <a:r>
              <a:rPr lang="en-US" altLang="en-US" sz="2400" dirty="0">
                <a:solidFill>
                  <a:srgbClr val="008000"/>
                </a:solidFill>
              </a:rPr>
              <a:t>nested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Example: </a:t>
            </a:r>
            <a:r>
              <a:rPr lang="en-US" altLang="en-US" sz="2400" dirty="0">
                <a:solidFill>
                  <a:srgbClr val="008000"/>
                </a:solidFill>
              </a:rPr>
              <a:t>Number Guessing Game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A random number is stored in variable </a:t>
            </a: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A user then guesses the number, storing the result in </a:t>
            </a: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How do we give hints?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621D8-62C0-3D4C-BCA2-E1463155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07" y="4347808"/>
            <a:ext cx="2599975" cy="18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Multi-Branch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The following nested statements implement the hints for our number guessing game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FB83A-D221-0F46-8726-1F39227C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20" y="2653745"/>
            <a:ext cx="5563222" cy="3421233"/>
          </a:xfrm>
          <a:custGeom>
            <a:avLst/>
            <a:gdLst>
              <a:gd name="connsiteX0" fmla="*/ 0 w 5563222"/>
              <a:gd name="connsiteY0" fmla="*/ 0 h 3421233"/>
              <a:gd name="connsiteX1" fmla="*/ 751035 w 5563222"/>
              <a:gd name="connsiteY1" fmla="*/ 0 h 3421233"/>
              <a:gd name="connsiteX2" fmla="*/ 1279541 w 5563222"/>
              <a:gd name="connsiteY2" fmla="*/ 0 h 3421233"/>
              <a:gd name="connsiteX3" fmla="*/ 1919312 w 5563222"/>
              <a:gd name="connsiteY3" fmla="*/ 0 h 3421233"/>
              <a:gd name="connsiteX4" fmla="*/ 2725979 w 5563222"/>
              <a:gd name="connsiteY4" fmla="*/ 0 h 3421233"/>
              <a:gd name="connsiteX5" fmla="*/ 3421382 w 5563222"/>
              <a:gd name="connsiteY5" fmla="*/ 0 h 3421233"/>
              <a:gd name="connsiteX6" fmla="*/ 4172417 w 5563222"/>
              <a:gd name="connsiteY6" fmla="*/ 0 h 3421233"/>
              <a:gd name="connsiteX7" fmla="*/ 4812187 w 5563222"/>
              <a:gd name="connsiteY7" fmla="*/ 0 h 3421233"/>
              <a:gd name="connsiteX8" fmla="*/ 5563222 w 5563222"/>
              <a:gd name="connsiteY8" fmla="*/ 0 h 3421233"/>
              <a:gd name="connsiteX9" fmla="*/ 5563222 w 5563222"/>
              <a:gd name="connsiteY9" fmla="*/ 752671 h 3421233"/>
              <a:gd name="connsiteX10" fmla="*/ 5563222 w 5563222"/>
              <a:gd name="connsiteY10" fmla="*/ 1368493 h 3421233"/>
              <a:gd name="connsiteX11" fmla="*/ 5563222 w 5563222"/>
              <a:gd name="connsiteY11" fmla="*/ 1950103 h 3421233"/>
              <a:gd name="connsiteX12" fmla="*/ 5563222 w 5563222"/>
              <a:gd name="connsiteY12" fmla="*/ 2565925 h 3421233"/>
              <a:gd name="connsiteX13" fmla="*/ 5563222 w 5563222"/>
              <a:gd name="connsiteY13" fmla="*/ 3421233 h 3421233"/>
              <a:gd name="connsiteX14" fmla="*/ 4867819 w 5563222"/>
              <a:gd name="connsiteY14" fmla="*/ 3421233 h 3421233"/>
              <a:gd name="connsiteX15" fmla="*/ 4172417 w 5563222"/>
              <a:gd name="connsiteY15" fmla="*/ 3421233 h 3421233"/>
              <a:gd name="connsiteX16" fmla="*/ 3588278 w 5563222"/>
              <a:gd name="connsiteY16" fmla="*/ 3421233 h 3421233"/>
              <a:gd name="connsiteX17" fmla="*/ 2892875 w 5563222"/>
              <a:gd name="connsiteY17" fmla="*/ 3421233 h 3421233"/>
              <a:gd name="connsiteX18" fmla="*/ 2197473 w 5563222"/>
              <a:gd name="connsiteY18" fmla="*/ 3421233 h 3421233"/>
              <a:gd name="connsiteX19" fmla="*/ 1502070 w 5563222"/>
              <a:gd name="connsiteY19" fmla="*/ 3421233 h 3421233"/>
              <a:gd name="connsiteX20" fmla="*/ 806667 w 5563222"/>
              <a:gd name="connsiteY20" fmla="*/ 3421233 h 3421233"/>
              <a:gd name="connsiteX21" fmla="*/ 0 w 5563222"/>
              <a:gd name="connsiteY21" fmla="*/ 3421233 h 3421233"/>
              <a:gd name="connsiteX22" fmla="*/ 0 w 5563222"/>
              <a:gd name="connsiteY22" fmla="*/ 2702774 h 3421233"/>
              <a:gd name="connsiteX23" fmla="*/ 0 w 5563222"/>
              <a:gd name="connsiteY23" fmla="*/ 1984315 h 3421233"/>
              <a:gd name="connsiteX24" fmla="*/ 0 w 5563222"/>
              <a:gd name="connsiteY24" fmla="*/ 1265856 h 3421233"/>
              <a:gd name="connsiteX25" fmla="*/ 0 w 5563222"/>
              <a:gd name="connsiteY25" fmla="*/ 0 h 34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63222" h="3421233" fill="none" extrusionOk="0">
                <a:moveTo>
                  <a:pt x="0" y="0"/>
                </a:moveTo>
                <a:cubicBezTo>
                  <a:pt x="170971" y="-26070"/>
                  <a:pt x="566723" y="-9222"/>
                  <a:pt x="751035" y="0"/>
                </a:cubicBezTo>
                <a:cubicBezTo>
                  <a:pt x="935348" y="9222"/>
                  <a:pt x="1166249" y="-810"/>
                  <a:pt x="1279541" y="0"/>
                </a:cubicBezTo>
                <a:cubicBezTo>
                  <a:pt x="1392833" y="810"/>
                  <a:pt x="1671644" y="14239"/>
                  <a:pt x="1919312" y="0"/>
                </a:cubicBezTo>
                <a:cubicBezTo>
                  <a:pt x="2166980" y="-14239"/>
                  <a:pt x="2477102" y="-35263"/>
                  <a:pt x="2725979" y="0"/>
                </a:cubicBezTo>
                <a:cubicBezTo>
                  <a:pt x="2974856" y="35263"/>
                  <a:pt x="3083621" y="-2637"/>
                  <a:pt x="3421382" y="0"/>
                </a:cubicBezTo>
                <a:cubicBezTo>
                  <a:pt x="3759143" y="2637"/>
                  <a:pt x="3891092" y="19890"/>
                  <a:pt x="4172417" y="0"/>
                </a:cubicBezTo>
                <a:cubicBezTo>
                  <a:pt x="4453743" y="-19890"/>
                  <a:pt x="4562728" y="6148"/>
                  <a:pt x="4812187" y="0"/>
                </a:cubicBezTo>
                <a:cubicBezTo>
                  <a:pt x="5061646" y="-6148"/>
                  <a:pt x="5295803" y="-21382"/>
                  <a:pt x="5563222" y="0"/>
                </a:cubicBezTo>
                <a:cubicBezTo>
                  <a:pt x="5580053" y="287301"/>
                  <a:pt x="5591872" y="503136"/>
                  <a:pt x="5563222" y="752671"/>
                </a:cubicBezTo>
                <a:cubicBezTo>
                  <a:pt x="5534572" y="1002206"/>
                  <a:pt x="5574356" y="1235814"/>
                  <a:pt x="5563222" y="1368493"/>
                </a:cubicBezTo>
                <a:cubicBezTo>
                  <a:pt x="5552088" y="1501172"/>
                  <a:pt x="5541615" y="1719895"/>
                  <a:pt x="5563222" y="1950103"/>
                </a:cubicBezTo>
                <a:cubicBezTo>
                  <a:pt x="5584830" y="2180311"/>
                  <a:pt x="5542883" y="2342138"/>
                  <a:pt x="5563222" y="2565925"/>
                </a:cubicBezTo>
                <a:cubicBezTo>
                  <a:pt x="5583561" y="2789712"/>
                  <a:pt x="5567439" y="3044124"/>
                  <a:pt x="5563222" y="3421233"/>
                </a:cubicBezTo>
                <a:cubicBezTo>
                  <a:pt x="5405106" y="3416343"/>
                  <a:pt x="5180826" y="3453356"/>
                  <a:pt x="4867819" y="3421233"/>
                </a:cubicBezTo>
                <a:cubicBezTo>
                  <a:pt x="4554812" y="3389110"/>
                  <a:pt x="4487779" y="3429839"/>
                  <a:pt x="4172417" y="3421233"/>
                </a:cubicBezTo>
                <a:cubicBezTo>
                  <a:pt x="3857055" y="3412627"/>
                  <a:pt x="3795384" y="3408830"/>
                  <a:pt x="3588278" y="3421233"/>
                </a:cubicBezTo>
                <a:cubicBezTo>
                  <a:pt x="3381172" y="3433636"/>
                  <a:pt x="3091588" y="3449873"/>
                  <a:pt x="2892875" y="3421233"/>
                </a:cubicBezTo>
                <a:cubicBezTo>
                  <a:pt x="2694162" y="3392593"/>
                  <a:pt x="2448499" y="3452325"/>
                  <a:pt x="2197473" y="3421233"/>
                </a:cubicBezTo>
                <a:cubicBezTo>
                  <a:pt x="1946447" y="3390141"/>
                  <a:pt x="1738823" y="3433354"/>
                  <a:pt x="1502070" y="3421233"/>
                </a:cubicBezTo>
                <a:cubicBezTo>
                  <a:pt x="1265317" y="3409112"/>
                  <a:pt x="1058389" y="3396962"/>
                  <a:pt x="806667" y="3421233"/>
                </a:cubicBezTo>
                <a:cubicBezTo>
                  <a:pt x="554945" y="3445504"/>
                  <a:pt x="310347" y="3433754"/>
                  <a:pt x="0" y="3421233"/>
                </a:cubicBezTo>
                <a:cubicBezTo>
                  <a:pt x="22071" y="3250847"/>
                  <a:pt x="-10034" y="2931174"/>
                  <a:pt x="0" y="2702774"/>
                </a:cubicBezTo>
                <a:cubicBezTo>
                  <a:pt x="10034" y="2474374"/>
                  <a:pt x="-26364" y="2278999"/>
                  <a:pt x="0" y="1984315"/>
                </a:cubicBezTo>
                <a:cubicBezTo>
                  <a:pt x="26364" y="1689631"/>
                  <a:pt x="-29561" y="1460310"/>
                  <a:pt x="0" y="1265856"/>
                </a:cubicBezTo>
                <a:cubicBezTo>
                  <a:pt x="29561" y="1071402"/>
                  <a:pt x="-42486" y="312831"/>
                  <a:pt x="0" y="0"/>
                </a:cubicBezTo>
                <a:close/>
              </a:path>
              <a:path w="5563222" h="3421233" stroke="0" extrusionOk="0">
                <a:moveTo>
                  <a:pt x="0" y="0"/>
                </a:moveTo>
                <a:cubicBezTo>
                  <a:pt x="316649" y="6532"/>
                  <a:pt x="484676" y="20082"/>
                  <a:pt x="639771" y="0"/>
                </a:cubicBezTo>
                <a:cubicBezTo>
                  <a:pt x="794866" y="-20082"/>
                  <a:pt x="1062193" y="-4468"/>
                  <a:pt x="1168277" y="0"/>
                </a:cubicBezTo>
                <a:cubicBezTo>
                  <a:pt x="1274361" y="4468"/>
                  <a:pt x="1630053" y="-18649"/>
                  <a:pt x="1974944" y="0"/>
                </a:cubicBezTo>
                <a:cubicBezTo>
                  <a:pt x="2319835" y="18649"/>
                  <a:pt x="2326470" y="-26335"/>
                  <a:pt x="2614714" y="0"/>
                </a:cubicBezTo>
                <a:cubicBezTo>
                  <a:pt x="2902958" y="26335"/>
                  <a:pt x="3040351" y="-2386"/>
                  <a:pt x="3254485" y="0"/>
                </a:cubicBezTo>
                <a:cubicBezTo>
                  <a:pt x="3468619" y="2386"/>
                  <a:pt x="3680857" y="39648"/>
                  <a:pt x="4061152" y="0"/>
                </a:cubicBezTo>
                <a:cubicBezTo>
                  <a:pt x="4441447" y="-39648"/>
                  <a:pt x="4497499" y="13411"/>
                  <a:pt x="4645290" y="0"/>
                </a:cubicBezTo>
                <a:cubicBezTo>
                  <a:pt x="4793081" y="-13411"/>
                  <a:pt x="5262690" y="-35705"/>
                  <a:pt x="5563222" y="0"/>
                </a:cubicBezTo>
                <a:cubicBezTo>
                  <a:pt x="5554182" y="171879"/>
                  <a:pt x="5552787" y="553174"/>
                  <a:pt x="5563222" y="752671"/>
                </a:cubicBezTo>
                <a:cubicBezTo>
                  <a:pt x="5573657" y="952168"/>
                  <a:pt x="5573443" y="1077543"/>
                  <a:pt x="5563222" y="1368493"/>
                </a:cubicBezTo>
                <a:cubicBezTo>
                  <a:pt x="5553001" y="1659443"/>
                  <a:pt x="5588547" y="1787888"/>
                  <a:pt x="5563222" y="2052740"/>
                </a:cubicBezTo>
                <a:cubicBezTo>
                  <a:pt x="5537897" y="2317592"/>
                  <a:pt x="5554829" y="2509199"/>
                  <a:pt x="5563222" y="2771199"/>
                </a:cubicBezTo>
                <a:cubicBezTo>
                  <a:pt x="5571615" y="3033199"/>
                  <a:pt x="5591901" y="3288613"/>
                  <a:pt x="5563222" y="3421233"/>
                </a:cubicBezTo>
                <a:cubicBezTo>
                  <a:pt x="5328273" y="3453814"/>
                  <a:pt x="5070794" y="3429363"/>
                  <a:pt x="4867819" y="3421233"/>
                </a:cubicBezTo>
                <a:cubicBezTo>
                  <a:pt x="4664844" y="3413103"/>
                  <a:pt x="4558427" y="3410916"/>
                  <a:pt x="4283681" y="3421233"/>
                </a:cubicBezTo>
                <a:cubicBezTo>
                  <a:pt x="4008935" y="3431550"/>
                  <a:pt x="3852142" y="3422943"/>
                  <a:pt x="3588278" y="3421233"/>
                </a:cubicBezTo>
                <a:cubicBezTo>
                  <a:pt x="3324414" y="3419523"/>
                  <a:pt x="2995317" y="3405543"/>
                  <a:pt x="2781611" y="3421233"/>
                </a:cubicBezTo>
                <a:cubicBezTo>
                  <a:pt x="2567905" y="3436923"/>
                  <a:pt x="2246812" y="3453603"/>
                  <a:pt x="2086208" y="3421233"/>
                </a:cubicBezTo>
                <a:cubicBezTo>
                  <a:pt x="1925604" y="3388863"/>
                  <a:pt x="1695881" y="3400538"/>
                  <a:pt x="1557702" y="3421233"/>
                </a:cubicBezTo>
                <a:cubicBezTo>
                  <a:pt x="1419523" y="3441928"/>
                  <a:pt x="1140462" y="3405588"/>
                  <a:pt x="973564" y="3421233"/>
                </a:cubicBezTo>
                <a:cubicBezTo>
                  <a:pt x="806666" y="3436878"/>
                  <a:pt x="284331" y="3409142"/>
                  <a:pt x="0" y="3421233"/>
                </a:cubicBezTo>
                <a:cubicBezTo>
                  <a:pt x="27222" y="3156051"/>
                  <a:pt x="-32818" y="2875286"/>
                  <a:pt x="0" y="2736986"/>
                </a:cubicBezTo>
                <a:cubicBezTo>
                  <a:pt x="32818" y="2598686"/>
                  <a:pt x="30644" y="2285317"/>
                  <a:pt x="0" y="2052740"/>
                </a:cubicBezTo>
                <a:cubicBezTo>
                  <a:pt x="-30644" y="1820163"/>
                  <a:pt x="-25871" y="1693199"/>
                  <a:pt x="0" y="1402706"/>
                </a:cubicBezTo>
                <a:cubicBezTo>
                  <a:pt x="25871" y="1112213"/>
                  <a:pt x="-28496" y="954021"/>
                  <a:pt x="0" y="821096"/>
                </a:cubicBezTo>
                <a:cubicBezTo>
                  <a:pt x="28496" y="688171"/>
                  <a:pt x="-31431" y="370151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8794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Multi-Branch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Notice how the code on the previous slide crept across the page, leaving less and less 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Use this alternative for indenting several nested </a:t>
            </a: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000" dirty="0"/>
              <a:t> statements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2AAC4B-0316-FD49-B934-51011A4C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21" y="3106342"/>
            <a:ext cx="5959828" cy="3153348"/>
          </a:xfrm>
          <a:custGeom>
            <a:avLst/>
            <a:gdLst>
              <a:gd name="connsiteX0" fmla="*/ 0 w 5959828"/>
              <a:gd name="connsiteY0" fmla="*/ 0 h 3153348"/>
              <a:gd name="connsiteX1" fmla="*/ 781400 w 5959828"/>
              <a:gd name="connsiteY1" fmla="*/ 0 h 3153348"/>
              <a:gd name="connsiteX2" fmla="*/ 1562799 w 5959828"/>
              <a:gd name="connsiteY2" fmla="*/ 0 h 3153348"/>
              <a:gd name="connsiteX3" fmla="*/ 2225002 w 5959828"/>
              <a:gd name="connsiteY3" fmla="*/ 0 h 3153348"/>
              <a:gd name="connsiteX4" fmla="*/ 2946804 w 5959828"/>
              <a:gd name="connsiteY4" fmla="*/ 0 h 3153348"/>
              <a:gd name="connsiteX5" fmla="*/ 3549409 w 5959828"/>
              <a:gd name="connsiteY5" fmla="*/ 0 h 3153348"/>
              <a:gd name="connsiteX6" fmla="*/ 4211612 w 5959828"/>
              <a:gd name="connsiteY6" fmla="*/ 0 h 3153348"/>
              <a:gd name="connsiteX7" fmla="*/ 4993011 w 5959828"/>
              <a:gd name="connsiteY7" fmla="*/ 0 h 3153348"/>
              <a:gd name="connsiteX8" fmla="*/ 5959828 w 5959828"/>
              <a:gd name="connsiteY8" fmla="*/ 0 h 3153348"/>
              <a:gd name="connsiteX9" fmla="*/ 5959828 w 5959828"/>
              <a:gd name="connsiteY9" fmla="*/ 662203 h 3153348"/>
              <a:gd name="connsiteX10" fmla="*/ 5959828 w 5959828"/>
              <a:gd name="connsiteY10" fmla="*/ 1229806 h 3153348"/>
              <a:gd name="connsiteX11" fmla="*/ 5959828 w 5959828"/>
              <a:gd name="connsiteY11" fmla="*/ 1828942 h 3153348"/>
              <a:gd name="connsiteX12" fmla="*/ 5959828 w 5959828"/>
              <a:gd name="connsiteY12" fmla="*/ 2459611 h 3153348"/>
              <a:gd name="connsiteX13" fmla="*/ 5959828 w 5959828"/>
              <a:gd name="connsiteY13" fmla="*/ 3153348 h 3153348"/>
              <a:gd name="connsiteX14" fmla="*/ 5178428 w 5959828"/>
              <a:gd name="connsiteY14" fmla="*/ 3153348 h 3153348"/>
              <a:gd name="connsiteX15" fmla="*/ 4516225 w 5959828"/>
              <a:gd name="connsiteY15" fmla="*/ 3153348 h 3153348"/>
              <a:gd name="connsiteX16" fmla="*/ 3854022 w 5959828"/>
              <a:gd name="connsiteY16" fmla="*/ 3153348 h 3153348"/>
              <a:gd name="connsiteX17" fmla="*/ 3191819 w 5959828"/>
              <a:gd name="connsiteY17" fmla="*/ 3153348 h 3153348"/>
              <a:gd name="connsiteX18" fmla="*/ 2529616 w 5959828"/>
              <a:gd name="connsiteY18" fmla="*/ 3153348 h 3153348"/>
              <a:gd name="connsiteX19" fmla="*/ 1927011 w 5959828"/>
              <a:gd name="connsiteY19" fmla="*/ 3153348 h 3153348"/>
              <a:gd name="connsiteX20" fmla="*/ 1205210 w 5959828"/>
              <a:gd name="connsiteY20" fmla="*/ 3153348 h 3153348"/>
              <a:gd name="connsiteX21" fmla="*/ 0 w 5959828"/>
              <a:gd name="connsiteY21" fmla="*/ 3153348 h 3153348"/>
              <a:gd name="connsiteX22" fmla="*/ 0 w 5959828"/>
              <a:gd name="connsiteY22" fmla="*/ 2459611 h 3153348"/>
              <a:gd name="connsiteX23" fmla="*/ 0 w 5959828"/>
              <a:gd name="connsiteY23" fmla="*/ 1797408 h 3153348"/>
              <a:gd name="connsiteX24" fmla="*/ 0 w 5959828"/>
              <a:gd name="connsiteY24" fmla="*/ 1103672 h 3153348"/>
              <a:gd name="connsiteX25" fmla="*/ 0 w 5959828"/>
              <a:gd name="connsiteY25" fmla="*/ 0 h 315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59828" h="3153348" fill="none" extrusionOk="0">
                <a:moveTo>
                  <a:pt x="0" y="0"/>
                </a:moveTo>
                <a:cubicBezTo>
                  <a:pt x="297653" y="-20764"/>
                  <a:pt x="484840" y="-19928"/>
                  <a:pt x="781400" y="0"/>
                </a:cubicBezTo>
                <a:cubicBezTo>
                  <a:pt x="1077960" y="19928"/>
                  <a:pt x="1233027" y="21230"/>
                  <a:pt x="1562799" y="0"/>
                </a:cubicBezTo>
                <a:cubicBezTo>
                  <a:pt x="1892571" y="-21230"/>
                  <a:pt x="2016403" y="9346"/>
                  <a:pt x="2225002" y="0"/>
                </a:cubicBezTo>
                <a:cubicBezTo>
                  <a:pt x="2433601" y="-9346"/>
                  <a:pt x="2588523" y="-22787"/>
                  <a:pt x="2946804" y="0"/>
                </a:cubicBezTo>
                <a:cubicBezTo>
                  <a:pt x="3305085" y="22787"/>
                  <a:pt x="3270682" y="23290"/>
                  <a:pt x="3549409" y="0"/>
                </a:cubicBezTo>
                <a:cubicBezTo>
                  <a:pt x="3828136" y="-23290"/>
                  <a:pt x="4055945" y="12626"/>
                  <a:pt x="4211612" y="0"/>
                </a:cubicBezTo>
                <a:cubicBezTo>
                  <a:pt x="4367279" y="-12626"/>
                  <a:pt x="4735726" y="4312"/>
                  <a:pt x="4993011" y="0"/>
                </a:cubicBezTo>
                <a:cubicBezTo>
                  <a:pt x="5250296" y="-4312"/>
                  <a:pt x="5517887" y="38643"/>
                  <a:pt x="5959828" y="0"/>
                </a:cubicBezTo>
                <a:cubicBezTo>
                  <a:pt x="5948685" y="202616"/>
                  <a:pt x="5975028" y="374106"/>
                  <a:pt x="5959828" y="662203"/>
                </a:cubicBezTo>
                <a:cubicBezTo>
                  <a:pt x="5944628" y="950300"/>
                  <a:pt x="5981126" y="974015"/>
                  <a:pt x="5959828" y="1229806"/>
                </a:cubicBezTo>
                <a:cubicBezTo>
                  <a:pt x="5938530" y="1485597"/>
                  <a:pt x="5980223" y="1553381"/>
                  <a:pt x="5959828" y="1828942"/>
                </a:cubicBezTo>
                <a:cubicBezTo>
                  <a:pt x="5939433" y="2104503"/>
                  <a:pt x="5968514" y="2159931"/>
                  <a:pt x="5959828" y="2459611"/>
                </a:cubicBezTo>
                <a:cubicBezTo>
                  <a:pt x="5951142" y="2759291"/>
                  <a:pt x="5982876" y="2920712"/>
                  <a:pt x="5959828" y="3153348"/>
                </a:cubicBezTo>
                <a:cubicBezTo>
                  <a:pt x="5760258" y="3161887"/>
                  <a:pt x="5481189" y="3152445"/>
                  <a:pt x="5178428" y="3153348"/>
                </a:cubicBezTo>
                <a:cubicBezTo>
                  <a:pt x="4875667" y="3154251"/>
                  <a:pt x="4844044" y="3161132"/>
                  <a:pt x="4516225" y="3153348"/>
                </a:cubicBezTo>
                <a:cubicBezTo>
                  <a:pt x="4188406" y="3145564"/>
                  <a:pt x="4164684" y="3163721"/>
                  <a:pt x="3854022" y="3153348"/>
                </a:cubicBezTo>
                <a:cubicBezTo>
                  <a:pt x="3543360" y="3142975"/>
                  <a:pt x="3349485" y="3165422"/>
                  <a:pt x="3191819" y="3153348"/>
                </a:cubicBezTo>
                <a:cubicBezTo>
                  <a:pt x="3034153" y="3141274"/>
                  <a:pt x="2735126" y="3150169"/>
                  <a:pt x="2529616" y="3153348"/>
                </a:cubicBezTo>
                <a:cubicBezTo>
                  <a:pt x="2324106" y="3156527"/>
                  <a:pt x="2138568" y="3156438"/>
                  <a:pt x="1927011" y="3153348"/>
                </a:cubicBezTo>
                <a:cubicBezTo>
                  <a:pt x="1715455" y="3150258"/>
                  <a:pt x="1421975" y="3135517"/>
                  <a:pt x="1205210" y="3153348"/>
                </a:cubicBezTo>
                <a:cubicBezTo>
                  <a:pt x="988445" y="3171179"/>
                  <a:pt x="250037" y="3099742"/>
                  <a:pt x="0" y="3153348"/>
                </a:cubicBezTo>
                <a:cubicBezTo>
                  <a:pt x="30948" y="2817220"/>
                  <a:pt x="27285" y="2768776"/>
                  <a:pt x="0" y="2459611"/>
                </a:cubicBezTo>
                <a:cubicBezTo>
                  <a:pt x="-27285" y="2150446"/>
                  <a:pt x="27573" y="2057557"/>
                  <a:pt x="0" y="1797408"/>
                </a:cubicBezTo>
                <a:cubicBezTo>
                  <a:pt x="-27573" y="1537259"/>
                  <a:pt x="27810" y="1367724"/>
                  <a:pt x="0" y="1103672"/>
                </a:cubicBezTo>
                <a:cubicBezTo>
                  <a:pt x="-27810" y="839620"/>
                  <a:pt x="47409" y="538349"/>
                  <a:pt x="0" y="0"/>
                </a:cubicBezTo>
                <a:close/>
              </a:path>
              <a:path w="5959828" h="3153348" stroke="0" extrusionOk="0">
                <a:moveTo>
                  <a:pt x="0" y="0"/>
                </a:moveTo>
                <a:cubicBezTo>
                  <a:pt x="289134" y="-13874"/>
                  <a:pt x="463157" y="14949"/>
                  <a:pt x="602605" y="0"/>
                </a:cubicBezTo>
                <a:cubicBezTo>
                  <a:pt x="742053" y="-14949"/>
                  <a:pt x="896391" y="-14654"/>
                  <a:pt x="1086013" y="0"/>
                </a:cubicBezTo>
                <a:cubicBezTo>
                  <a:pt x="1275635" y="14654"/>
                  <a:pt x="1657404" y="-27229"/>
                  <a:pt x="1867413" y="0"/>
                </a:cubicBezTo>
                <a:cubicBezTo>
                  <a:pt x="2077422" y="27229"/>
                  <a:pt x="2257884" y="-6426"/>
                  <a:pt x="2470018" y="0"/>
                </a:cubicBezTo>
                <a:cubicBezTo>
                  <a:pt x="2682152" y="6426"/>
                  <a:pt x="2910192" y="-5269"/>
                  <a:pt x="3072622" y="0"/>
                </a:cubicBezTo>
                <a:cubicBezTo>
                  <a:pt x="3235052" y="5269"/>
                  <a:pt x="3575627" y="1021"/>
                  <a:pt x="3854022" y="0"/>
                </a:cubicBezTo>
                <a:cubicBezTo>
                  <a:pt x="4132417" y="-1021"/>
                  <a:pt x="4248146" y="-15458"/>
                  <a:pt x="4397029" y="0"/>
                </a:cubicBezTo>
                <a:cubicBezTo>
                  <a:pt x="4545912" y="15458"/>
                  <a:pt x="5017035" y="-33571"/>
                  <a:pt x="5178428" y="0"/>
                </a:cubicBezTo>
                <a:cubicBezTo>
                  <a:pt x="5339821" y="33571"/>
                  <a:pt x="5778442" y="-3897"/>
                  <a:pt x="5959828" y="0"/>
                </a:cubicBezTo>
                <a:cubicBezTo>
                  <a:pt x="5957569" y="246338"/>
                  <a:pt x="5964067" y="501066"/>
                  <a:pt x="5959828" y="630670"/>
                </a:cubicBezTo>
                <a:cubicBezTo>
                  <a:pt x="5955590" y="760274"/>
                  <a:pt x="5982513" y="949254"/>
                  <a:pt x="5959828" y="1261339"/>
                </a:cubicBezTo>
                <a:cubicBezTo>
                  <a:pt x="5937143" y="1573424"/>
                  <a:pt x="5951387" y="1785547"/>
                  <a:pt x="5959828" y="1923542"/>
                </a:cubicBezTo>
                <a:cubicBezTo>
                  <a:pt x="5968269" y="2061537"/>
                  <a:pt x="5953974" y="2206206"/>
                  <a:pt x="5959828" y="2459611"/>
                </a:cubicBezTo>
                <a:cubicBezTo>
                  <a:pt x="5965682" y="2713016"/>
                  <a:pt x="5941304" y="2907470"/>
                  <a:pt x="5959828" y="3153348"/>
                </a:cubicBezTo>
                <a:cubicBezTo>
                  <a:pt x="5738691" y="3139822"/>
                  <a:pt x="5575145" y="3134838"/>
                  <a:pt x="5297625" y="3153348"/>
                </a:cubicBezTo>
                <a:cubicBezTo>
                  <a:pt x="5020105" y="3171858"/>
                  <a:pt x="4812137" y="3143481"/>
                  <a:pt x="4635422" y="3153348"/>
                </a:cubicBezTo>
                <a:cubicBezTo>
                  <a:pt x="4458707" y="3163215"/>
                  <a:pt x="4208846" y="3160058"/>
                  <a:pt x="3854022" y="3153348"/>
                </a:cubicBezTo>
                <a:cubicBezTo>
                  <a:pt x="3499198" y="3146638"/>
                  <a:pt x="3413525" y="3178754"/>
                  <a:pt x="3191819" y="3153348"/>
                </a:cubicBezTo>
                <a:cubicBezTo>
                  <a:pt x="2970113" y="3127942"/>
                  <a:pt x="2904874" y="3135941"/>
                  <a:pt x="2708411" y="3153348"/>
                </a:cubicBezTo>
                <a:cubicBezTo>
                  <a:pt x="2511948" y="3170755"/>
                  <a:pt x="2379947" y="3169030"/>
                  <a:pt x="2165404" y="3153348"/>
                </a:cubicBezTo>
                <a:cubicBezTo>
                  <a:pt x="1950861" y="3137666"/>
                  <a:pt x="1693908" y="3178437"/>
                  <a:pt x="1384005" y="3153348"/>
                </a:cubicBezTo>
                <a:cubicBezTo>
                  <a:pt x="1074102" y="3128259"/>
                  <a:pt x="888738" y="3147895"/>
                  <a:pt x="721801" y="3153348"/>
                </a:cubicBezTo>
                <a:cubicBezTo>
                  <a:pt x="554864" y="3158801"/>
                  <a:pt x="283588" y="3126297"/>
                  <a:pt x="0" y="3153348"/>
                </a:cubicBezTo>
                <a:cubicBezTo>
                  <a:pt x="-19655" y="2893398"/>
                  <a:pt x="-22596" y="2830743"/>
                  <a:pt x="0" y="2522678"/>
                </a:cubicBezTo>
                <a:cubicBezTo>
                  <a:pt x="22596" y="2214613"/>
                  <a:pt x="-24773" y="2178162"/>
                  <a:pt x="0" y="1986609"/>
                </a:cubicBezTo>
                <a:cubicBezTo>
                  <a:pt x="24773" y="1795056"/>
                  <a:pt x="-6846" y="1690705"/>
                  <a:pt x="0" y="1450540"/>
                </a:cubicBezTo>
                <a:cubicBezTo>
                  <a:pt x="6846" y="1210375"/>
                  <a:pt x="-7411" y="1117904"/>
                  <a:pt x="0" y="788337"/>
                </a:cubicBezTo>
                <a:cubicBezTo>
                  <a:pt x="7411" y="458770"/>
                  <a:pt x="2777" y="204718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4337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Multi-Branch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When the conditions tested in an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 are mutually exclusive, the final </a:t>
            </a:r>
            <a:r>
              <a:rPr lang="en-US" alt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/>
              <a:t> can sometimes be omitted and replaced with a simple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The previous example can be written as follows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FC799-D49E-AD46-8797-B4BF8D75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444760"/>
            <a:ext cx="5600418" cy="2963184"/>
          </a:xfrm>
          <a:custGeom>
            <a:avLst/>
            <a:gdLst>
              <a:gd name="connsiteX0" fmla="*/ 0 w 5600418"/>
              <a:gd name="connsiteY0" fmla="*/ 0 h 2963184"/>
              <a:gd name="connsiteX1" fmla="*/ 734277 w 5600418"/>
              <a:gd name="connsiteY1" fmla="*/ 0 h 2963184"/>
              <a:gd name="connsiteX2" fmla="*/ 1468554 w 5600418"/>
              <a:gd name="connsiteY2" fmla="*/ 0 h 2963184"/>
              <a:gd name="connsiteX3" fmla="*/ 2090823 w 5600418"/>
              <a:gd name="connsiteY3" fmla="*/ 0 h 2963184"/>
              <a:gd name="connsiteX4" fmla="*/ 2769096 w 5600418"/>
              <a:gd name="connsiteY4" fmla="*/ 0 h 2963184"/>
              <a:gd name="connsiteX5" fmla="*/ 3335360 w 5600418"/>
              <a:gd name="connsiteY5" fmla="*/ 0 h 2963184"/>
              <a:gd name="connsiteX6" fmla="*/ 3957629 w 5600418"/>
              <a:gd name="connsiteY6" fmla="*/ 0 h 2963184"/>
              <a:gd name="connsiteX7" fmla="*/ 4691906 w 5600418"/>
              <a:gd name="connsiteY7" fmla="*/ 0 h 2963184"/>
              <a:gd name="connsiteX8" fmla="*/ 5600418 w 5600418"/>
              <a:gd name="connsiteY8" fmla="*/ 0 h 2963184"/>
              <a:gd name="connsiteX9" fmla="*/ 5600418 w 5600418"/>
              <a:gd name="connsiteY9" fmla="*/ 622269 h 2963184"/>
              <a:gd name="connsiteX10" fmla="*/ 5600418 w 5600418"/>
              <a:gd name="connsiteY10" fmla="*/ 1155642 h 2963184"/>
              <a:gd name="connsiteX11" fmla="*/ 5600418 w 5600418"/>
              <a:gd name="connsiteY11" fmla="*/ 1718647 h 2963184"/>
              <a:gd name="connsiteX12" fmla="*/ 5600418 w 5600418"/>
              <a:gd name="connsiteY12" fmla="*/ 2311284 h 2963184"/>
              <a:gd name="connsiteX13" fmla="*/ 5600418 w 5600418"/>
              <a:gd name="connsiteY13" fmla="*/ 2963184 h 2963184"/>
              <a:gd name="connsiteX14" fmla="*/ 4866141 w 5600418"/>
              <a:gd name="connsiteY14" fmla="*/ 2963184 h 2963184"/>
              <a:gd name="connsiteX15" fmla="*/ 4243872 w 5600418"/>
              <a:gd name="connsiteY15" fmla="*/ 2963184 h 2963184"/>
              <a:gd name="connsiteX16" fmla="*/ 3621604 w 5600418"/>
              <a:gd name="connsiteY16" fmla="*/ 2963184 h 2963184"/>
              <a:gd name="connsiteX17" fmla="*/ 2999335 w 5600418"/>
              <a:gd name="connsiteY17" fmla="*/ 2963184 h 2963184"/>
              <a:gd name="connsiteX18" fmla="*/ 2377066 w 5600418"/>
              <a:gd name="connsiteY18" fmla="*/ 2963184 h 2963184"/>
              <a:gd name="connsiteX19" fmla="*/ 1810802 w 5600418"/>
              <a:gd name="connsiteY19" fmla="*/ 2963184 h 2963184"/>
              <a:gd name="connsiteX20" fmla="*/ 1132529 w 5600418"/>
              <a:gd name="connsiteY20" fmla="*/ 2963184 h 2963184"/>
              <a:gd name="connsiteX21" fmla="*/ 0 w 5600418"/>
              <a:gd name="connsiteY21" fmla="*/ 2963184 h 2963184"/>
              <a:gd name="connsiteX22" fmla="*/ 0 w 5600418"/>
              <a:gd name="connsiteY22" fmla="*/ 2311284 h 2963184"/>
              <a:gd name="connsiteX23" fmla="*/ 0 w 5600418"/>
              <a:gd name="connsiteY23" fmla="*/ 1689015 h 2963184"/>
              <a:gd name="connsiteX24" fmla="*/ 0 w 5600418"/>
              <a:gd name="connsiteY24" fmla="*/ 1037114 h 2963184"/>
              <a:gd name="connsiteX25" fmla="*/ 0 w 5600418"/>
              <a:gd name="connsiteY25" fmla="*/ 0 h 296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0418" h="2963184" fill="none" extrusionOk="0">
                <a:moveTo>
                  <a:pt x="0" y="0"/>
                </a:moveTo>
                <a:cubicBezTo>
                  <a:pt x="334466" y="12077"/>
                  <a:pt x="563090" y="-25215"/>
                  <a:pt x="734277" y="0"/>
                </a:cubicBezTo>
                <a:cubicBezTo>
                  <a:pt x="905464" y="25215"/>
                  <a:pt x="1194608" y="20343"/>
                  <a:pt x="1468554" y="0"/>
                </a:cubicBezTo>
                <a:cubicBezTo>
                  <a:pt x="1742500" y="-20343"/>
                  <a:pt x="1895973" y="-23715"/>
                  <a:pt x="2090823" y="0"/>
                </a:cubicBezTo>
                <a:cubicBezTo>
                  <a:pt x="2285673" y="23715"/>
                  <a:pt x="2533681" y="31994"/>
                  <a:pt x="2769096" y="0"/>
                </a:cubicBezTo>
                <a:cubicBezTo>
                  <a:pt x="3004511" y="-31994"/>
                  <a:pt x="3125985" y="10944"/>
                  <a:pt x="3335360" y="0"/>
                </a:cubicBezTo>
                <a:cubicBezTo>
                  <a:pt x="3544735" y="-10944"/>
                  <a:pt x="3827352" y="-13879"/>
                  <a:pt x="3957629" y="0"/>
                </a:cubicBezTo>
                <a:cubicBezTo>
                  <a:pt x="4087906" y="13879"/>
                  <a:pt x="4471084" y="-21173"/>
                  <a:pt x="4691906" y="0"/>
                </a:cubicBezTo>
                <a:cubicBezTo>
                  <a:pt x="4912728" y="21173"/>
                  <a:pt x="5371193" y="-42626"/>
                  <a:pt x="5600418" y="0"/>
                </a:cubicBezTo>
                <a:cubicBezTo>
                  <a:pt x="5613680" y="230353"/>
                  <a:pt x="5601405" y="383125"/>
                  <a:pt x="5600418" y="622269"/>
                </a:cubicBezTo>
                <a:cubicBezTo>
                  <a:pt x="5599431" y="861413"/>
                  <a:pt x="5581633" y="891218"/>
                  <a:pt x="5600418" y="1155642"/>
                </a:cubicBezTo>
                <a:cubicBezTo>
                  <a:pt x="5619203" y="1420066"/>
                  <a:pt x="5613519" y="1470203"/>
                  <a:pt x="5600418" y="1718647"/>
                </a:cubicBezTo>
                <a:cubicBezTo>
                  <a:pt x="5587317" y="1967091"/>
                  <a:pt x="5609877" y="2043378"/>
                  <a:pt x="5600418" y="2311284"/>
                </a:cubicBezTo>
                <a:cubicBezTo>
                  <a:pt x="5590959" y="2579190"/>
                  <a:pt x="5597340" y="2725923"/>
                  <a:pt x="5600418" y="2963184"/>
                </a:cubicBezTo>
                <a:cubicBezTo>
                  <a:pt x="5371884" y="2939003"/>
                  <a:pt x="5141643" y="2938105"/>
                  <a:pt x="4866141" y="2963184"/>
                </a:cubicBezTo>
                <a:cubicBezTo>
                  <a:pt x="4590639" y="2988263"/>
                  <a:pt x="4436438" y="2980942"/>
                  <a:pt x="4243872" y="2963184"/>
                </a:cubicBezTo>
                <a:cubicBezTo>
                  <a:pt x="4051306" y="2945426"/>
                  <a:pt x="3902062" y="2939096"/>
                  <a:pt x="3621604" y="2963184"/>
                </a:cubicBezTo>
                <a:cubicBezTo>
                  <a:pt x="3341146" y="2987272"/>
                  <a:pt x="3166978" y="2992397"/>
                  <a:pt x="2999335" y="2963184"/>
                </a:cubicBezTo>
                <a:cubicBezTo>
                  <a:pt x="2831692" y="2933971"/>
                  <a:pt x="2505077" y="2935332"/>
                  <a:pt x="2377066" y="2963184"/>
                </a:cubicBezTo>
                <a:cubicBezTo>
                  <a:pt x="2249055" y="2991036"/>
                  <a:pt x="1985293" y="2988451"/>
                  <a:pt x="1810802" y="2963184"/>
                </a:cubicBezTo>
                <a:cubicBezTo>
                  <a:pt x="1636311" y="2937917"/>
                  <a:pt x="1381747" y="2996540"/>
                  <a:pt x="1132529" y="2963184"/>
                </a:cubicBezTo>
                <a:cubicBezTo>
                  <a:pt x="883311" y="2929828"/>
                  <a:pt x="248042" y="2952400"/>
                  <a:pt x="0" y="2963184"/>
                </a:cubicBezTo>
                <a:cubicBezTo>
                  <a:pt x="-947" y="2664247"/>
                  <a:pt x="28308" y="2567706"/>
                  <a:pt x="0" y="2311284"/>
                </a:cubicBezTo>
                <a:cubicBezTo>
                  <a:pt x="-28308" y="2054862"/>
                  <a:pt x="29138" y="1979773"/>
                  <a:pt x="0" y="1689015"/>
                </a:cubicBezTo>
                <a:cubicBezTo>
                  <a:pt x="-29138" y="1398257"/>
                  <a:pt x="14458" y="1186742"/>
                  <a:pt x="0" y="1037114"/>
                </a:cubicBezTo>
                <a:cubicBezTo>
                  <a:pt x="-14458" y="887486"/>
                  <a:pt x="25449" y="499529"/>
                  <a:pt x="0" y="0"/>
                </a:cubicBezTo>
                <a:close/>
              </a:path>
              <a:path w="5600418" h="2963184" stroke="0" extrusionOk="0">
                <a:moveTo>
                  <a:pt x="0" y="0"/>
                </a:moveTo>
                <a:cubicBezTo>
                  <a:pt x="261709" y="-14189"/>
                  <a:pt x="350359" y="24886"/>
                  <a:pt x="566264" y="0"/>
                </a:cubicBezTo>
                <a:cubicBezTo>
                  <a:pt x="782169" y="-24886"/>
                  <a:pt x="893201" y="-21396"/>
                  <a:pt x="1020521" y="0"/>
                </a:cubicBezTo>
                <a:cubicBezTo>
                  <a:pt x="1147841" y="21396"/>
                  <a:pt x="1569133" y="-6002"/>
                  <a:pt x="1754798" y="0"/>
                </a:cubicBezTo>
                <a:cubicBezTo>
                  <a:pt x="1940463" y="6002"/>
                  <a:pt x="2063361" y="15737"/>
                  <a:pt x="2321062" y="0"/>
                </a:cubicBezTo>
                <a:cubicBezTo>
                  <a:pt x="2578763" y="-15737"/>
                  <a:pt x="2660149" y="11853"/>
                  <a:pt x="2887327" y="0"/>
                </a:cubicBezTo>
                <a:cubicBezTo>
                  <a:pt x="3114506" y="-11853"/>
                  <a:pt x="3444815" y="29506"/>
                  <a:pt x="3621604" y="0"/>
                </a:cubicBezTo>
                <a:cubicBezTo>
                  <a:pt x="3798393" y="-29506"/>
                  <a:pt x="4005996" y="-20798"/>
                  <a:pt x="4131864" y="0"/>
                </a:cubicBezTo>
                <a:cubicBezTo>
                  <a:pt x="4257732" y="20798"/>
                  <a:pt x="4699341" y="13673"/>
                  <a:pt x="4866141" y="0"/>
                </a:cubicBezTo>
                <a:cubicBezTo>
                  <a:pt x="5032941" y="-13673"/>
                  <a:pt x="5242179" y="10127"/>
                  <a:pt x="5600418" y="0"/>
                </a:cubicBezTo>
                <a:cubicBezTo>
                  <a:pt x="5626719" y="273802"/>
                  <a:pt x="5573214" y="471841"/>
                  <a:pt x="5600418" y="592637"/>
                </a:cubicBezTo>
                <a:cubicBezTo>
                  <a:pt x="5627622" y="713433"/>
                  <a:pt x="5595898" y="1012873"/>
                  <a:pt x="5600418" y="1185274"/>
                </a:cubicBezTo>
                <a:cubicBezTo>
                  <a:pt x="5604938" y="1357675"/>
                  <a:pt x="5569992" y="1588392"/>
                  <a:pt x="5600418" y="1807542"/>
                </a:cubicBezTo>
                <a:cubicBezTo>
                  <a:pt x="5630844" y="2026692"/>
                  <a:pt x="5583229" y="2111945"/>
                  <a:pt x="5600418" y="2311284"/>
                </a:cubicBezTo>
                <a:cubicBezTo>
                  <a:pt x="5617607" y="2510623"/>
                  <a:pt x="5603344" y="2677668"/>
                  <a:pt x="5600418" y="2963184"/>
                </a:cubicBezTo>
                <a:cubicBezTo>
                  <a:pt x="5338522" y="2963266"/>
                  <a:pt x="5184955" y="2978559"/>
                  <a:pt x="4978149" y="2963184"/>
                </a:cubicBezTo>
                <a:cubicBezTo>
                  <a:pt x="4771343" y="2947809"/>
                  <a:pt x="4545919" y="2963814"/>
                  <a:pt x="4355881" y="2963184"/>
                </a:cubicBezTo>
                <a:cubicBezTo>
                  <a:pt x="4165843" y="2962554"/>
                  <a:pt x="3860561" y="2958078"/>
                  <a:pt x="3621604" y="2963184"/>
                </a:cubicBezTo>
                <a:cubicBezTo>
                  <a:pt x="3382647" y="2968290"/>
                  <a:pt x="3130889" y="2987461"/>
                  <a:pt x="2999335" y="2963184"/>
                </a:cubicBezTo>
                <a:cubicBezTo>
                  <a:pt x="2867781" y="2938907"/>
                  <a:pt x="2759460" y="2976988"/>
                  <a:pt x="2545079" y="2963184"/>
                </a:cubicBezTo>
                <a:cubicBezTo>
                  <a:pt x="2330698" y="2949380"/>
                  <a:pt x="2238369" y="2954208"/>
                  <a:pt x="2034819" y="2963184"/>
                </a:cubicBezTo>
                <a:cubicBezTo>
                  <a:pt x="1831269" y="2972160"/>
                  <a:pt x="1491785" y="2960045"/>
                  <a:pt x="1300542" y="2963184"/>
                </a:cubicBezTo>
                <a:cubicBezTo>
                  <a:pt x="1109299" y="2966323"/>
                  <a:pt x="816159" y="2971638"/>
                  <a:pt x="678273" y="2963184"/>
                </a:cubicBezTo>
                <a:cubicBezTo>
                  <a:pt x="540387" y="2954730"/>
                  <a:pt x="138138" y="2980640"/>
                  <a:pt x="0" y="2963184"/>
                </a:cubicBezTo>
                <a:cubicBezTo>
                  <a:pt x="-24081" y="2835013"/>
                  <a:pt x="5933" y="2525726"/>
                  <a:pt x="0" y="2370547"/>
                </a:cubicBezTo>
                <a:cubicBezTo>
                  <a:pt x="-5933" y="2215368"/>
                  <a:pt x="-16117" y="1980804"/>
                  <a:pt x="0" y="1866806"/>
                </a:cubicBezTo>
                <a:cubicBezTo>
                  <a:pt x="16117" y="1752808"/>
                  <a:pt x="-7321" y="1485600"/>
                  <a:pt x="0" y="1363065"/>
                </a:cubicBezTo>
                <a:cubicBezTo>
                  <a:pt x="7321" y="1240530"/>
                  <a:pt x="25456" y="1039755"/>
                  <a:pt x="0" y="740796"/>
                </a:cubicBezTo>
                <a:cubicBezTo>
                  <a:pt x="-25456" y="441837"/>
                  <a:pt x="-6657" y="294860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7792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4.3 More If-Else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DE15D-6C62-224C-818A-349056050A85}"/>
              </a:ext>
            </a:extLst>
          </p:cNvPr>
          <p:cNvSpPr txBox="1"/>
          <p:nvPr/>
        </p:nvSpPr>
        <p:spPr>
          <a:xfrm>
            <a:off x="1901910" y="4849404"/>
            <a:ext cx="534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statements covered in Section 4.2)</a:t>
            </a:r>
          </a:p>
        </p:txBody>
      </p:sp>
    </p:spTree>
    <p:extLst>
      <p:ext uri="{BB962C8B-B14F-4D97-AF65-F5344CB8AC3E}">
        <p14:creationId xmlns:p14="http://schemas.microsoft.com/office/powerpoint/2010/main" val="158507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Multiple Distinct if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Using multiple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/>
              <a:t> statements in a sequence yields different results than nested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statements</a:t>
            </a:r>
            <a:endParaRPr lang="en-US" altLang="en-US" sz="2000" dirty="0">
              <a:solidFill>
                <a:srgbClr val="2F02F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5543ED-341F-0641-91BB-61978902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46" y="3418342"/>
            <a:ext cx="4468286" cy="1836282"/>
          </a:xfrm>
          <a:custGeom>
            <a:avLst/>
            <a:gdLst>
              <a:gd name="connsiteX0" fmla="*/ 0 w 4468286"/>
              <a:gd name="connsiteY0" fmla="*/ 0 h 1836282"/>
              <a:gd name="connsiteX1" fmla="*/ 593644 w 4468286"/>
              <a:gd name="connsiteY1" fmla="*/ 0 h 1836282"/>
              <a:gd name="connsiteX2" fmla="*/ 1142605 w 4468286"/>
              <a:gd name="connsiteY2" fmla="*/ 0 h 1836282"/>
              <a:gd name="connsiteX3" fmla="*/ 1825614 w 4468286"/>
              <a:gd name="connsiteY3" fmla="*/ 0 h 1836282"/>
              <a:gd name="connsiteX4" fmla="*/ 2463941 w 4468286"/>
              <a:gd name="connsiteY4" fmla="*/ 0 h 1836282"/>
              <a:gd name="connsiteX5" fmla="*/ 3102267 w 4468286"/>
              <a:gd name="connsiteY5" fmla="*/ 0 h 1836282"/>
              <a:gd name="connsiteX6" fmla="*/ 3829959 w 4468286"/>
              <a:gd name="connsiteY6" fmla="*/ 0 h 1836282"/>
              <a:gd name="connsiteX7" fmla="*/ 4468286 w 4468286"/>
              <a:gd name="connsiteY7" fmla="*/ 0 h 1836282"/>
              <a:gd name="connsiteX8" fmla="*/ 4468286 w 4468286"/>
              <a:gd name="connsiteY8" fmla="*/ 557006 h 1836282"/>
              <a:gd name="connsiteX9" fmla="*/ 4468286 w 4468286"/>
              <a:gd name="connsiteY9" fmla="*/ 1187462 h 1836282"/>
              <a:gd name="connsiteX10" fmla="*/ 4468286 w 4468286"/>
              <a:gd name="connsiteY10" fmla="*/ 1836282 h 1836282"/>
              <a:gd name="connsiteX11" fmla="*/ 3785277 w 4468286"/>
              <a:gd name="connsiteY11" fmla="*/ 1836282 h 1836282"/>
              <a:gd name="connsiteX12" fmla="*/ 3102267 w 4468286"/>
              <a:gd name="connsiteY12" fmla="*/ 1836282 h 1836282"/>
              <a:gd name="connsiteX13" fmla="*/ 2374575 w 4468286"/>
              <a:gd name="connsiteY13" fmla="*/ 1836282 h 1836282"/>
              <a:gd name="connsiteX14" fmla="*/ 1780931 w 4468286"/>
              <a:gd name="connsiteY14" fmla="*/ 1836282 h 1836282"/>
              <a:gd name="connsiteX15" fmla="*/ 1053239 w 4468286"/>
              <a:gd name="connsiteY15" fmla="*/ 1836282 h 1836282"/>
              <a:gd name="connsiteX16" fmla="*/ 0 w 4468286"/>
              <a:gd name="connsiteY16" fmla="*/ 1836282 h 1836282"/>
              <a:gd name="connsiteX17" fmla="*/ 0 w 4468286"/>
              <a:gd name="connsiteY17" fmla="*/ 1279276 h 1836282"/>
              <a:gd name="connsiteX18" fmla="*/ 0 w 4468286"/>
              <a:gd name="connsiteY18" fmla="*/ 648820 h 1836282"/>
              <a:gd name="connsiteX19" fmla="*/ 0 w 4468286"/>
              <a:gd name="connsiteY19" fmla="*/ 0 h 183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68286" h="1836282" fill="none" extrusionOk="0">
                <a:moveTo>
                  <a:pt x="0" y="0"/>
                </a:moveTo>
                <a:cubicBezTo>
                  <a:pt x="147908" y="-8749"/>
                  <a:pt x="449886" y="7628"/>
                  <a:pt x="593644" y="0"/>
                </a:cubicBezTo>
                <a:cubicBezTo>
                  <a:pt x="737402" y="-7628"/>
                  <a:pt x="1026475" y="-2651"/>
                  <a:pt x="1142605" y="0"/>
                </a:cubicBezTo>
                <a:cubicBezTo>
                  <a:pt x="1258735" y="2651"/>
                  <a:pt x="1529672" y="-6463"/>
                  <a:pt x="1825614" y="0"/>
                </a:cubicBezTo>
                <a:cubicBezTo>
                  <a:pt x="2121556" y="6463"/>
                  <a:pt x="2174044" y="17663"/>
                  <a:pt x="2463941" y="0"/>
                </a:cubicBezTo>
                <a:cubicBezTo>
                  <a:pt x="2753838" y="-17663"/>
                  <a:pt x="2907510" y="12596"/>
                  <a:pt x="3102267" y="0"/>
                </a:cubicBezTo>
                <a:cubicBezTo>
                  <a:pt x="3297024" y="-12596"/>
                  <a:pt x="3530367" y="-21738"/>
                  <a:pt x="3829959" y="0"/>
                </a:cubicBezTo>
                <a:cubicBezTo>
                  <a:pt x="4129551" y="21738"/>
                  <a:pt x="4308442" y="11917"/>
                  <a:pt x="4468286" y="0"/>
                </a:cubicBezTo>
                <a:cubicBezTo>
                  <a:pt x="4465277" y="131059"/>
                  <a:pt x="4460012" y="308903"/>
                  <a:pt x="4468286" y="557006"/>
                </a:cubicBezTo>
                <a:cubicBezTo>
                  <a:pt x="4476560" y="805109"/>
                  <a:pt x="4475200" y="915000"/>
                  <a:pt x="4468286" y="1187462"/>
                </a:cubicBezTo>
                <a:cubicBezTo>
                  <a:pt x="4461372" y="1459924"/>
                  <a:pt x="4456281" y="1518051"/>
                  <a:pt x="4468286" y="1836282"/>
                </a:cubicBezTo>
                <a:cubicBezTo>
                  <a:pt x="4300688" y="1815674"/>
                  <a:pt x="4043711" y="1858646"/>
                  <a:pt x="3785277" y="1836282"/>
                </a:cubicBezTo>
                <a:cubicBezTo>
                  <a:pt x="3526843" y="1813918"/>
                  <a:pt x="3403780" y="1811705"/>
                  <a:pt x="3102267" y="1836282"/>
                </a:cubicBezTo>
                <a:cubicBezTo>
                  <a:pt x="2800754" y="1860860"/>
                  <a:pt x="2603108" y="1869128"/>
                  <a:pt x="2374575" y="1836282"/>
                </a:cubicBezTo>
                <a:cubicBezTo>
                  <a:pt x="2146042" y="1803436"/>
                  <a:pt x="1968230" y="1842181"/>
                  <a:pt x="1780931" y="1836282"/>
                </a:cubicBezTo>
                <a:cubicBezTo>
                  <a:pt x="1593632" y="1830383"/>
                  <a:pt x="1363278" y="1866315"/>
                  <a:pt x="1053239" y="1836282"/>
                </a:cubicBezTo>
                <a:cubicBezTo>
                  <a:pt x="743200" y="1806249"/>
                  <a:pt x="282866" y="1808745"/>
                  <a:pt x="0" y="1836282"/>
                </a:cubicBezTo>
                <a:cubicBezTo>
                  <a:pt x="-3976" y="1682599"/>
                  <a:pt x="-10369" y="1502883"/>
                  <a:pt x="0" y="1279276"/>
                </a:cubicBezTo>
                <a:cubicBezTo>
                  <a:pt x="10369" y="1055669"/>
                  <a:pt x="27292" y="938612"/>
                  <a:pt x="0" y="648820"/>
                </a:cubicBezTo>
                <a:cubicBezTo>
                  <a:pt x="-27292" y="359028"/>
                  <a:pt x="-23810" y="169436"/>
                  <a:pt x="0" y="0"/>
                </a:cubicBezTo>
                <a:close/>
              </a:path>
              <a:path w="4468286" h="1836282" stroke="0" extrusionOk="0">
                <a:moveTo>
                  <a:pt x="0" y="0"/>
                </a:moveTo>
                <a:cubicBezTo>
                  <a:pt x="139409" y="12936"/>
                  <a:pt x="300839" y="16884"/>
                  <a:pt x="593644" y="0"/>
                </a:cubicBezTo>
                <a:cubicBezTo>
                  <a:pt x="886449" y="-16884"/>
                  <a:pt x="985275" y="-13423"/>
                  <a:pt x="1097922" y="0"/>
                </a:cubicBezTo>
                <a:cubicBezTo>
                  <a:pt x="1210569" y="13423"/>
                  <a:pt x="1615573" y="22549"/>
                  <a:pt x="1825614" y="0"/>
                </a:cubicBezTo>
                <a:cubicBezTo>
                  <a:pt x="2035655" y="-22549"/>
                  <a:pt x="2188091" y="-25461"/>
                  <a:pt x="2419258" y="0"/>
                </a:cubicBezTo>
                <a:cubicBezTo>
                  <a:pt x="2650425" y="25461"/>
                  <a:pt x="2725083" y="-13134"/>
                  <a:pt x="3012901" y="0"/>
                </a:cubicBezTo>
                <a:cubicBezTo>
                  <a:pt x="3300719" y="13134"/>
                  <a:pt x="3562367" y="9867"/>
                  <a:pt x="3740594" y="0"/>
                </a:cubicBezTo>
                <a:cubicBezTo>
                  <a:pt x="3918821" y="-9867"/>
                  <a:pt x="4278502" y="1099"/>
                  <a:pt x="4468286" y="0"/>
                </a:cubicBezTo>
                <a:cubicBezTo>
                  <a:pt x="4464764" y="250366"/>
                  <a:pt x="4437732" y="370093"/>
                  <a:pt x="4468286" y="648820"/>
                </a:cubicBezTo>
                <a:cubicBezTo>
                  <a:pt x="4498840" y="927547"/>
                  <a:pt x="4476983" y="1036631"/>
                  <a:pt x="4468286" y="1224188"/>
                </a:cubicBezTo>
                <a:cubicBezTo>
                  <a:pt x="4459589" y="1411745"/>
                  <a:pt x="4477512" y="1614239"/>
                  <a:pt x="4468286" y="1836282"/>
                </a:cubicBezTo>
                <a:cubicBezTo>
                  <a:pt x="4266876" y="1833420"/>
                  <a:pt x="4050020" y="1825350"/>
                  <a:pt x="3829959" y="1836282"/>
                </a:cubicBezTo>
                <a:cubicBezTo>
                  <a:pt x="3609898" y="1847214"/>
                  <a:pt x="3473288" y="1832888"/>
                  <a:pt x="3236316" y="1836282"/>
                </a:cubicBezTo>
                <a:cubicBezTo>
                  <a:pt x="2999344" y="1839676"/>
                  <a:pt x="2796527" y="1801293"/>
                  <a:pt x="2508623" y="1836282"/>
                </a:cubicBezTo>
                <a:cubicBezTo>
                  <a:pt x="2220719" y="1871271"/>
                  <a:pt x="1936806" y="1840762"/>
                  <a:pt x="1780931" y="1836282"/>
                </a:cubicBezTo>
                <a:cubicBezTo>
                  <a:pt x="1625056" y="1831802"/>
                  <a:pt x="1473337" y="1848455"/>
                  <a:pt x="1231970" y="1836282"/>
                </a:cubicBezTo>
                <a:cubicBezTo>
                  <a:pt x="990603" y="1824109"/>
                  <a:pt x="839931" y="1814815"/>
                  <a:pt x="593644" y="1836282"/>
                </a:cubicBezTo>
                <a:cubicBezTo>
                  <a:pt x="347357" y="1857749"/>
                  <a:pt x="266787" y="1815770"/>
                  <a:pt x="0" y="1836282"/>
                </a:cubicBezTo>
                <a:cubicBezTo>
                  <a:pt x="15316" y="1643842"/>
                  <a:pt x="-19075" y="1355792"/>
                  <a:pt x="0" y="1224188"/>
                </a:cubicBezTo>
                <a:cubicBezTo>
                  <a:pt x="19075" y="1092584"/>
                  <a:pt x="15471" y="783836"/>
                  <a:pt x="0" y="648820"/>
                </a:cubicBezTo>
                <a:cubicBezTo>
                  <a:pt x="-15471" y="513804"/>
                  <a:pt x="-5859" y="131236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C10C04C3-F4E6-BA46-844A-A2E1B6FF2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90" y="3418342"/>
            <a:ext cx="3974314" cy="1967713"/>
          </a:xfrm>
          <a:custGeom>
            <a:avLst/>
            <a:gdLst>
              <a:gd name="connsiteX0" fmla="*/ 0 w 3974314"/>
              <a:gd name="connsiteY0" fmla="*/ 0 h 1967713"/>
              <a:gd name="connsiteX1" fmla="*/ 582899 w 3974314"/>
              <a:gd name="connsiteY1" fmla="*/ 0 h 1967713"/>
              <a:gd name="connsiteX2" fmla="*/ 1205542 w 3974314"/>
              <a:gd name="connsiteY2" fmla="*/ 0 h 1967713"/>
              <a:gd name="connsiteX3" fmla="*/ 1867928 w 3974314"/>
              <a:gd name="connsiteY3" fmla="*/ 0 h 1967713"/>
              <a:gd name="connsiteX4" fmla="*/ 2570056 w 3974314"/>
              <a:gd name="connsiteY4" fmla="*/ 0 h 1967713"/>
              <a:gd name="connsiteX5" fmla="*/ 3152956 w 3974314"/>
              <a:gd name="connsiteY5" fmla="*/ 0 h 1967713"/>
              <a:gd name="connsiteX6" fmla="*/ 3974314 w 3974314"/>
              <a:gd name="connsiteY6" fmla="*/ 0 h 1967713"/>
              <a:gd name="connsiteX7" fmla="*/ 3974314 w 3974314"/>
              <a:gd name="connsiteY7" fmla="*/ 636227 h 1967713"/>
              <a:gd name="connsiteX8" fmla="*/ 3974314 w 3974314"/>
              <a:gd name="connsiteY8" fmla="*/ 1331486 h 1967713"/>
              <a:gd name="connsiteX9" fmla="*/ 3974314 w 3974314"/>
              <a:gd name="connsiteY9" fmla="*/ 1967713 h 1967713"/>
              <a:gd name="connsiteX10" fmla="*/ 3391415 w 3974314"/>
              <a:gd name="connsiteY10" fmla="*/ 1967713 h 1967713"/>
              <a:gd name="connsiteX11" fmla="*/ 2848258 w 3974314"/>
              <a:gd name="connsiteY11" fmla="*/ 1967713 h 1967713"/>
              <a:gd name="connsiteX12" fmla="*/ 2305102 w 3974314"/>
              <a:gd name="connsiteY12" fmla="*/ 1967713 h 1967713"/>
              <a:gd name="connsiteX13" fmla="*/ 1602973 w 3974314"/>
              <a:gd name="connsiteY13" fmla="*/ 1967713 h 1967713"/>
              <a:gd name="connsiteX14" fmla="*/ 861101 w 3974314"/>
              <a:gd name="connsiteY14" fmla="*/ 1967713 h 1967713"/>
              <a:gd name="connsiteX15" fmla="*/ 0 w 3974314"/>
              <a:gd name="connsiteY15" fmla="*/ 1967713 h 1967713"/>
              <a:gd name="connsiteX16" fmla="*/ 0 w 3974314"/>
              <a:gd name="connsiteY16" fmla="*/ 1272454 h 1967713"/>
              <a:gd name="connsiteX17" fmla="*/ 0 w 3974314"/>
              <a:gd name="connsiteY17" fmla="*/ 636227 h 1967713"/>
              <a:gd name="connsiteX18" fmla="*/ 0 w 3974314"/>
              <a:gd name="connsiteY18" fmla="*/ 0 h 196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74314" h="1967713" fill="none" extrusionOk="0">
                <a:moveTo>
                  <a:pt x="0" y="0"/>
                </a:moveTo>
                <a:cubicBezTo>
                  <a:pt x="266818" y="-3489"/>
                  <a:pt x="348899" y="-4331"/>
                  <a:pt x="582899" y="0"/>
                </a:cubicBezTo>
                <a:cubicBezTo>
                  <a:pt x="816899" y="4331"/>
                  <a:pt x="1012016" y="-26235"/>
                  <a:pt x="1205542" y="0"/>
                </a:cubicBezTo>
                <a:cubicBezTo>
                  <a:pt x="1399068" y="26235"/>
                  <a:pt x="1574320" y="-32997"/>
                  <a:pt x="1867928" y="0"/>
                </a:cubicBezTo>
                <a:cubicBezTo>
                  <a:pt x="2161536" y="32997"/>
                  <a:pt x="2339608" y="-28054"/>
                  <a:pt x="2570056" y="0"/>
                </a:cubicBezTo>
                <a:cubicBezTo>
                  <a:pt x="2800504" y="28054"/>
                  <a:pt x="2878030" y="-6277"/>
                  <a:pt x="3152956" y="0"/>
                </a:cubicBezTo>
                <a:cubicBezTo>
                  <a:pt x="3427882" y="6277"/>
                  <a:pt x="3794617" y="20981"/>
                  <a:pt x="3974314" y="0"/>
                </a:cubicBezTo>
                <a:cubicBezTo>
                  <a:pt x="3962813" y="284828"/>
                  <a:pt x="3972836" y="423414"/>
                  <a:pt x="3974314" y="636227"/>
                </a:cubicBezTo>
                <a:cubicBezTo>
                  <a:pt x="3975792" y="849040"/>
                  <a:pt x="4001363" y="1040532"/>
                  <a:pt x="3974314" y="1331486"/>
                </a:cubicBezTo>
                <a:cubicBezTo>
                  <a:pt x="3947265" y="1622440"/>
                  <a:pt x="3989751" y="1698136"/>
                  <a:pt x="3974314" y="1967713"/>
                </a:cubicBezTo>
                <a:cubicBezTo>
                  <a:pt x="3810807" y="1976802"/>
                  <a:pt x="3520898" y="1990164"/>
                  <a:pt x="3391415" y="1967713"/>
                </a:cubicBezTo>
                <a:cubicBezTo>
                  <a:pt x="3261932" y="1945262"/>
                  <a:pt x="3055816" y="1963250"/>
                  <a:pt x="2848258" y="1967713"/>
                </a:cubicBezTo>
                <a:cubicBezTo>
                  <a:pt x="2640700" y="1972176"/>
                  <a:pt x="2455581" y="1959702"/>
                  <a:pt x="2305102" y="1967713"/>
                </a:cubicBezTo>
                <a:cubicBezTo>
                  <a:pt x="2154623" y="1975724"/>
                  <a:pt x="1903977" y="1990780"/>
                  <a:pt x="1602973" y="1967713"/>
                </a:cubicBezTo>
                <a:cubicBezTo>
                  <a:pt x="1301969" y="1944646"/>
                  <a:pt x="1147245" y="1940971"/>
                  <a:pt x="861101" y="1967713"/>
                </a:cubicBezTo>
                <a:cubicBezTo>
                  <a:pt x="574957" y="1994455"/>
                  <a:pt x="311566" y="1975779"/>
                  <a:pt x="0" y="1967713"/>
                </a:cubicBezTo>
                <a:cubicBezTo>
                  <a:pt x="-21196" y="1669547"/>
                  <a:pt x="30408" y="1430689"/>
                  <a:pt x="0" y="1272454"/>
                </a:cubicBezTo>
                <a:cubicBezTo>
                  <a:pt x="-30408" y="1114219"/>
                  <a:pt x="-29295" y="943853"/>
                  <a:pt x="0" y="636227"/>
                </a:cubicBezTo>
                <a:cubicBezTo>
                  <a:pt x="29295" y="328601"/>
                  <a:pt x="-19337" y="229907"/>
                  <a:pt x="0" y="0"/>
                </a:cubicBezTo>
                <a:close/>
              </a:path>
              <a:path w="3974314" h="1967713" stroke="0" extrusionOk="0">
                <a:moveTo>
                  <a:pt x="0" y="0"/>
                </a:moveTo>
                <a:cubicBezTo>
                  <a:pt x="148704" y="-25789"/>
                  <a:pt x="512283" y="-13157"/>
                  <a:pt x="702129" y="0"/>
                </a:cubicBezTo>
                <a:cubicBezTo>
                  <a:pt x="891975" y="13157"/>
                  <a:pt x="1193420" y="-7267"/>
                  <a:pt x="1324771" y="0"/>
                </a:cubicBezTo>
                <a:cubicBezTo>
                  <a:pt x="1456122" y="7267"/>
                  <a:pt x="1813964" y="28653"/>
                  <a:pt x="1987157" y="0"/>
                </a:cubicBezTo>
                <a:cubicBezTo>
                  <a:pt x="2160350" y="-28653"/>
                  <a:pt x="2288822" y="4733"/>
                  <a:pt x="2570056" y="0"/>
                </a:cubicBezTo>
                <a:cubicBezTo>
                  <a:pt x="2851290" y="-4733"/>
                  <a:pt x="3076145" y="28900"/>
                  <a:pt x="3232442" y="0"/>
                </a:cubicBezTo>
                <a:cubicBezTo>
                  <a:pt x="3388739" y="-28900"/>
                  <a:pt x="3632141" y="-4071"/>
                  <a:pt x="3974314" y="0"/>
                </a:cubicBezTo>
                <a:cubicBezTo>
                  <a:pt x="3967603" y="222493"/>
                  <a:pt x="3996147" y="355322"/>
                  <a:pt x="3974314" y="655904"/>
                </a:cubicBezTo>
                <a:cubicBezTo>
                  <a:pt x="3952481" y="956486"/>
                  <a:pt x="3981860" y="992712"/>
                  <a:pt x="3974314" y="1272454"/>
                </a:cubicBezTo>
                <a:cubicBezTo>
                  <a:pt x="3966769" y="1552196"/>
                  <a:pt x="3947824" y="1809125"/>
                  <a:pt x="3974314" y="1967713"/>
                </a:cubicBezTo>
                <a:cubicBezTo>
                  <a:pt x="3696960" y="1941843"/>
                  <a:pt x="3519397" y="1985748"/>
                  <a:pt x="3351671" y="1967713"/>
                </a:cubicBezTo>
                <a:cubicBezTo>
                  <a:pt x="3183945" y="1949678"/>
                  <a:pt x="3039639" y="1995993"/>
                  <a:pt x="2768772" y="1967713"/>
                </a:cubicBezTo>
                <a:cubicBezTo>
                  <a:pt x="2497905" y="1939433"/>
                  <a:pt x="2305000" y="1993436"/>
                  <a:pt x="2146130" y="1967713"/>
                </a:cubicBezTo>
                <a:cubicBezTo>
                  <a:pt x="1987260" y="1941990"/>
                  <a:pt x="1574113" y="1959946"/>
                  <a:pt x="1404258" y="1967713"/>
                </a:cubicBezTo>
                <a:cubicBezTo>
                  <a:pt x="1234403" y="1975480"/>
                  <a:pt x="980497" y="1959783"/>
                  <a:pt x="741872" y="1967713"/>
                </a:cubicBezTo>
                <a:cubicBezTo>
                  <a:pt x="503247" y="1975643"/>
                  <a:pt x="328695" y="1993170"/>
                  <a:pt x="0" y="1967713"/>
                </a:cubicBezTo>
                <a:cubicBezTo>
                  <a:pt x="32430" y="1660104"/>
                  <a:pt x="13834" y="1617963"/>
                  <a:pt x="0" y="1292132"/>
                </a:cubicBezTo>
                <a:cubicBezTo>
                  <a:pt x="-13834" y="966301"/>
                  <a:pt x="23246" y="901946"/>
                  <a:pt x="0" y="695259"/>
                </a:cubicBezTo>
                <a:cubicBezTo>
                  <a:pt x="-23246" y="488572"/>
                  <a:pt x="578" y="145076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857AA3-8210-2C4B-BEC3-AE18C1FC60BD}"/>
              </a:ext>
            </a:extLst>
          </p:cNvPr>
          <p:cNvSpPr txBox="1"/>
          <p:nvPr/>
        </p:nvSpPr>
        <p:spPr>
          <a:xfrm>
            <a:off x="214159" y="2908407"/>
            <a:ext cx="396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Multiple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 statements in 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336A-8205-0641-AF3E-AD521B59EEA9}"/>
              </a:ext>
            </a:extLst>
          </p:cNvPr>
          <p:cNvSpPr txBox="1"/>
          <p:nvPr/>
        </p:nvSpPr>
        <p:spPr>
          <a:xfrm>
            <a:off x="5137221" y="2908407"/>
            <a:ext cx="3283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Nested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dirty="0"/>
              <a:t> statements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458DE1-631B-1246-AFE8-C9050A8B8DCD}"/>
              </a:ext>
            </a:extLst>
          </p:cNvPr>
          <p:cNvSpPr/>
          <p:nvPr/>
        </p:nvSpPr>
        <p:spPr>
          <a:xfrm>
            <a:off x="1952216" y="5852228"/>
            <a:ext cx="5114628" cy="492186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these yield the same result?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9145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4.4 Equality and Relational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Boolean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Boolean expressions evaluate to either</a:t>
            </a:r>
            <a:r>
              <a:rPr lang="en-US" sz="2400" dirty="0">
                <a:solidFill>
                  <a:srgbClr val="008000"/>
                </a:solidFill>
              </a:rPr>
              <a:t> true or false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</a:rPr>
              <a:t>Relational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8000"/>
                </a:solidFill>
              </a:rPr>
              <a:t> equality operators </a:t>
            </a:r>
            <a:r>
              <a:rPr lang="en-US" sz="2400" dirty="0"/>
              <a:t>such as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 (greater than) 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(equal to), respectively, are used to compare operands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expression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 &gt; 40</a:t>
            </a:r>
            <a:r>
              <a:rPr lang="en-US" sz="2000" dirty="0"/>
              <a:t> is the Boolean expression from the wages 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few of the comparison operators use two symbols with no spaces allowed between them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70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2000" dirty="0"/>
              <a:t>  	greater than or equal to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70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/>
              <a:t>    	less than or equal to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70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000" dirty="0"/>
              <a:t>     	not equal or inequality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70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/>
              <a:t>   	equal or equivalent</a:t>
            </a:r>
          </a:p>
        </p:txBody>
      </p:sp>
    </p:spTree>
    <p:extLst>
      <p:ext uri="{BB962C8B-B14F-4D97-AF65-F5344CB8AC3E}">
        <p14:creationId xmlns:p14="http://schemas.microsoft.com/office/powerpoint/2010/main" val="132908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Equality and Relational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4" y="1600199"/>
            <a:ext cx="7052416" cy="498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72384" y="1609282"/>
            <a:ext cx="2891557" cy="286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4EA17-F744-FA49-954B-6CAF0642B97E}"/>
              </a:ext>
            </a:extLst>
          </p:cNvPr>
          <p:cNvSpPr/>
          <p:nvPr/>
        </p:nvSpPr>
        <p:spPr>
          <a:xfrm>
            <a:off x="3130989" y="2088676"/>
            <a:ext cx="968402" cy="286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4EE7E-B1B2-544F-B194-22A01A610121}"/>
              </a:ext>
            </a:extLst>
          </p:cNvPr>
          <p:cNvSpPr/>
          <p:nvPr/>
        </p:nvSpPr>
        <p:spPr>
          <a:xfrm>
            <a:off x="4354099" y="2155482"/>
            <a:ext cx="1283017" cy="27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D874-F521-9140-B53C-0C114F96DDCC}"/>
              </a:ext>
            </a:extLst>
          </p:cNvPr>
          <p:cNvSpPr txBox="1"/>
          <p:nvPr/>
        </p:nvSpPr>
        <p:spPr>
          <a:xfrm>
            <a:off x="3280849" y="2036758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8E756-C1E3-4A4A-898C-F5E244899C36}"/>
              </a:ext>
            </a:extLst>
          </p:cNvPr>
          <p:cNvSpPr txBox="1"/>
          <p:nvPr/>
        </p:nvSpPr>
        <p:spPr>
          <a:xfrm>
            <a:off x="4511606" y="2040626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Sample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41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4.1 If-Else Branches (General)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Operator Chaining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 Python, comparisons can be chained together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0 &lt; x &lt; y &lt;= 100: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evaluates to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0 &lt; x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&lt; y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 &lt;= 100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x</a:t>
            </a:r>
            <a:r>
              <a:rPr lang="en-US" sz="2000" dirty="0">
                <a:cs typeface="Courier New" panose="02070309020205020404" pitchFamily="49" charset="0"/>
              </a:rPr>
              <a:t> is not true, then there is no need to evaluate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</a:t>
            </a:r>
            <a:r>
              <a:rPr lang="en-US" sz="2000" dirty="0">
                <a:cs typeface="Courier New" panose="02070309020205020404" pitchFamily="49" charset="0"/>
              </a:rPr>
              <a:t> and so forth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This notation is common in mathematics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But not in most programming languages such as C/C++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following both evaluate to the same Boolean value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60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 &lt;= z</a:t>
            </a: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 and y &lt;= z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subtle difference between them is that in the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chained comparison</a:t>
            </a:r>
            <a:r>
              <a:rPr lang="en-US" sz="2000" dirty="0">
                <a:cs typeface="Courier New" panose="02070309020205020404" pitchFamily="49" charset="0"/>
              </a:rPr>
              <a:t>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cs typeface="Courier New" panose="02070309020205020404" pitchFamily="49" charset="0"/>
              </a:rPr>
              <a:t> is evaluated only once</a:t>
            </a:r>
          </a:p>
        </p:txBody>
      </p:sp>
    </p:spTree>
    <p:extLst>
      <p:ext uri="{BB962C8B-B14F-4D97-AF65-F5344CB8AC3E}">
        <p14:creationId xmlns:p14="http://schemas.microsoft.com/office/powerpoint/2010/main" val="101442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Comparison Rules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Comparisons are generally made based on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Numbers are arithmetically compared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Strings are compared using ASCII or Unicode values and order for each character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Lists and tuples are compared via an ordered comparison of every element in the sequence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Dictionaries are compared only 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Must have the same keys and corresponding values to be true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66FFA3-94BB-D247-BD97-36A7D1ADD28B}"/>
              </a:ext>
            </a:extLst>
          </p:cNvPr>
          <p:cNvSpPr/>
          <p:nvPr/>
        </p:nvSpPr>
        <p:spPr>
          <a:xfrm>
            <a:off x="4790100" y="5128588"/>
            <a:ext cx="3190461" cy="82494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Comparisons that make no sense result in a </a:t>
            </a:r>
            <a:r>
              <a:rPr lang="en-US" sz="2000" dirty="0" err="1">
                <a:solidFill>
                  <a:srgbClr val="008000"/>
                </a:solidFill>
              </a:rPr>
              <a:t>TypeError</a:t>
            </a: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E5FDFB-A204-AF40-8AC1-981417FB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83" y="4662280"/>
            <a:ext cx="2814385" cy="21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Comparison Rules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Floating-point numbers use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 rather than equality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2000" dirty="0"/>
              <a:t>Remember that floating-point types are only approximations</a:t>
            </a:r>
          </a:p>
          <a:p>
            <a:pPr lvl="1" algn="just"/>
            <a:r>
              <a:rPr lang="en-US" sz="2000" dirty="0"/>
              <a:t>E.g.,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0.50000000001</a:t>
            </a:r>
            <a:r>
              <a:rPr lang="en-US" sz="2000" dirty="0"/>
              <a:t>, what would happen if you have the following check?</a:t>
            </a:r>
          </a:p>
          <a:p>
            <a:pPr marL="914400" lvl="2" indent="0" algn="just"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 == 0.5:</a:t>
            </a:r>
          </a:p>
          <a:p>
            <a:pPr marL="914400" lvl="2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Comparing strings</a:t>
            </a:r>
          </a:p>
          <a:p>
            <a:pPr lvl="1" algn="just"/>
            <a:r>
              <a:rPr lang="en-US" sz="2000" dirty="0"/>
              <a:t>String comparisons are case sensitive</a:t>
            </a:r>
          </a:p>
          <a:p>
            <a:pPr lvl="1" algn="just"/>
            <a:r>
              <a:rPr lang="en-US" altLang="en-US" sz="2000" dirty="0"/>
              <a:t>Compared </a:t>
            </a:r>
            <a:r>
              <a:rPr lang="en-US" altLang="en-US" sz="2000" dirty="0">
                <a:solidFill>
                  <a:srgbClr val="008000"/>
                </a:solidFill>
              </a:rPr>
              <a:t>character-by-character</a:t>
            </a:r>
            <a:r>
              <a:rPr lang="en-US" altLang="en-US" sz="2000" dirty="0"/>
              <a:t> based on the ASCII values for each character</a:t>
            </a:r>
          </a:p>
          <a:p>
            <a:pPr lvl="1" algn="just"/>
            <a:r>
              <a:rPr lang="en-US" altLang="en-US" sz="2000" dirty="0"/>
              <a:t>If shorter word is substring of longer word, longer word is greater than shorter word</a:t>
            </a:r>
            <a:endParaRPr lang="en-US" sz="20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097A428-91BB-0847-B341-C08E14644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96" y="3048974"/>
            <a:ext cx="1499152" cy="15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A87624-E258-7143-BDF1-59B78EEBBE39}"/>
              </a:ext>
            </a:extLst>
          </p:cNvPr>
          <p:cNvSpPr/>
          <p:nvPr/>
        </p:nvSpPr>
        <p:spPr>
          <a:xfrm>
            <a:off x="7063298" y="3370823"/>
            <a:ext cx="1766854" cy="90790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Comparing each character in a string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E8B5E8-78D3-0C46-807D-6FB45AB2CF24}"/>
              </a:ext>
            </a:extLst>
          </p:cNvPr>
          <p:cNvSpPr/>
          <p:nvPr/>
        </p:nvSpPr>
        <p:spPr>
          <a:xfrm>
            <a:off x="5414996" y="2922104"/>
            <a:ext cx="3500404" cy="1678470"/>
          </a:xfrm>
          <a:prstGeom prst="rect">
            <a:avLst/>
          </a:prstGeom>
          <a:noFill/>
          <a:ln>
            <a:solidFill>
              <a:srgbClr val="008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4.5 Boolean Operators and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Logical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logical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/>
              <a:t> and the logical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operators allow you to connect multiple Boolean expressions to create a compound expression</a:t>
            </a:r>
          </a:p>
          <a:p>
            <a:pPr lvl="1" algn="just"/>
            <a:r>
              <a:rPr lang="en-US" sz="2000" dirty="0"/>
              <a:t>The logical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/>
              <a:t> operator reverses the truth of a Boolean expression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065BA5-83AE-4C42-9BEC-DCC5B145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3455"/>
            <a:ext cx="8229600" cy="25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67164" y="5000041"/>
            <a:ext cx="5045627" cy="157081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Evaluating Boolean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8000"/>
                </a:solidFill>
              </a:rPr>
              <a:t>truth table </a:t>
            </a:r>
            <a:r>
              <a:rPr lang="en-US" sz="2400" dirty="0"/>
              <a:t>is a tool for making sense of complex Boolean expressions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318" y="5000041"/>
            <a:ext cx="470584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For example,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8</a:t>
            </a:r>
            <a:r>
              <a:rPr lang="en-US" sz="2000" dirty="0"/>
              <a:t>, then the expression</a:t>
            </a:r>
          </a:p>
          <a:p>
            <a:pPr>
              <a:spcAft>
                <a:spcPts val="600"/>
              </a:spcAft>
              <a:tabLst>
                <a:tab pos="2286000" algn="ctr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((y &lt; 3) or (y &gt; 7))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is evaluated in the following sequence:</a:t>
            </a:r>
          </a:p>
          <a:p>
            <a:pPr algn="ctr">
              <a:spcAft>
                <a:spcPts val="600"/>
              </a:spcAft>
              <a:tabLst>
                <a:tab pos="2286000" algn="ctr"/>
              </a:tabLst>
            </a:pPr>
            <a:r>
              <a:rPr lang="en-US" sz="2000" dirty="0">
                <a:solidFill>
                  <a:srgbClr val="2F02F0"/>
                </a:solidFill>
              </a:rPr>
              <a:t>	not (false or true) 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 </a:t>
            </a:r>
            <a:r>
              <a:rPr lang="en-US" sz="2000" dirty="0">
                <a:solidFill>
                  <a:srgbClr val="2F02F0"/>
                </a:solidFill>
                <a:sym typeface="Wingdings"/>
              </a:rPr>
              <a:t>not true </a:t>
            </a:r>
            <a:r>
              <a:rPr lang="en-US" sz="2000" dirty="0">
                <a:sym typeface="Wingdings"/>
              </a:rPr>
              <a:t>   </a:t>
            </a:r>
            <a:r>
              <a:rPr lang="en-US" sz="2000" dirty="0">
                <a:solidFill>
                  <a:srgbClr val="2F02F0"/>
                </a:solidFill>
                <a:sym typeface="Wingdings"/>
              </a:rPr>
              <a:t>false</a:t>
            </a:r>
            <a:endParaRPr lang="en-US" sz="2000" dirty="0">
              <a:solidFill>
                <a:srgbClr val="2F02F0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3024FAA-DAAA-DA4A-946A-7114F0F9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8646"/>
              </p:ext>
            </p:extLst>
          </p:nvPr>
        </p:nvGraphicFramePr>
        <p:xfrm>
          <a:off x="1012136" y="2687821"/>
          <a:ext cx="154731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068BC8-EE4B-4243-AEEA-B5D42458E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84455"/>
              </p:ext>
            </p:extLst>
          </p:nvPr>
        </p:nvGraphicFramePr>
        <p:xfrm>
          <a:off x="3199956" y="2690194"/>
          <a:ext cx="236897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C31DD4E-418A-7740-BD6E-F76768C0F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70727"/>
              </p:ext>
            </p:extLst>
          </p:nvPr>
        </p:nvGraphicFramePr>
        <p:xfrm>
          <a:off x="6209427" y="2687821"/>
          <a:ext cx="220795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or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4.6 Membership and Identity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4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Membership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Python’s membership operators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sz="2400" dirty="0"/>
              <a:t> test for </a:t>
            </a:r>
            <a:r>
              <a:rPr lang="en-US" sz="2400" dirty="0">
                <a:solidFill>
                  <a:srgbClr val="008000"/>
                </a:solidFill>
              </a:rPr>
              <a:t>membership</a:t>
            </a:r>
            <a:r>
              <a:rPr lang="en-US" sz="2400" dirty="0"/>
              <a:t> in a </a:t>
            </a:r>
            <a:r>
              <a:rPr lang="en-US" sz="2400" i="1" dirty="0"/>
              <a:t>sequence</a:t>
            </a:r>
            <a:r>
              <a:rPr lang="en-US" sz="2400" dirty="0"/>
              <a:t>, such as strings, lists, or tuples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be used to check whether a substring is found in a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</a:pPr>
            <a:endParaRPr lang="en-US" sz="2000" dirty="0"/>
          </a:p>
          <a:p>
            <a:pPr marL="457200" lvl="1" indent="0" algn="just">
              <a:spcBef>
                <a:spcPts val="0"/>
              </a:spcBef>
              <a:buNone/>
            </a:pPr>
            <a:endParaRPr lang="en-US" sz="900" dirty="0"/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10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[21, 13, 10, 17]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in list1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not in list1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subbookkeeper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'book' in str1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C96E2-8F41-4101-AF44-073CB3D4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28706"/>
            <a:ext cx="8229600" cy="14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23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Identity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Identity operators compare </a:t>
            </a:r>
            <a:r>
              <a:rPr lang="en-US" sz="2400" dirty="0">
                <a:solidFill>
                  <a:srgbClr val="008000"/>
                </a:solidFill>
              </a:rPr>
              <a:t>memory locations </a:t>
            </a:r>
            <a:r>
              <a:rPr lang="en-US" sz="2400" dirty="0"/>
              <a:t>of two objects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Do operands on both sides of operator point to </a:t>
            </a:r>
            <a:r>
              <a:rPr lang="en-US" sz="2000" dirty="0">
                <a:solidFill>
                  <a:srgbClr val="008000"/>
                </a:solidFill>
              </a:rPr>
              <a:t>same object</a:t>
            </a:r>
            <a:r>
              <a:rPr lang="en-US" sz="2000" dirty="0"/>
              <a:t>?</a:t>
            </a:r>
          </a:p>
          <a:p>
            <a:pPr lvl="2" algn="just">
              <a:spcBef>
                <a:spcPts val="0"/>
              </a:spcBef>
            </a:pPr>
            <a:r>
              <a:rPr lang="en-US" sz="2000" dirty="0"/>
              <a:t>Python interpreters typically pre-create objects for a small range of numbers to avoid constantly recreating objects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Can use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id()</a:t>
            </a:r>
            <a:r>
              <a:rPr lang="en-US" sz="2000" dirty="0"/>
              <a:t> function to get the memory location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14470-402C-4DE2-8781-2C660C1D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90564"/>
            <a:ext cx="8229600" cy="1465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1E27B-352A-413B-91E8-BDD38CE6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0" y="4846170"/>
            <a:ext cx="7438571" cy="19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3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4.7 Order of Evaluation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as Decision Making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Branches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Let program choose between two (or more) alternatives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decision is dependent on a condition that can be answered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 (i.e.,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Boolean expression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When alternative courses of action are possible, each action may produce a different result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provides the following conditional (i.e., decision-making)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sz="2000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Nested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273109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Precedence Rules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8AAF4-20DF-044C-9F41-9495DD09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10556"/>
            <a:ext cx="8229497" cy="3806901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02A5B1D-1F0D-1143-9F71-FF21FD9E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Arithmetic, logical, and relational operators are evaluated in the order shown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622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4.8 Code Blocks and Indentation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02A5B1D-1F0D-1143-9F71-FF21FD9E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Python statement is one instruction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Most of the time, there is exactly one Python statement per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 is possible to have multiple statements separated by a semi-colon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2F02F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on a single line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 + 6; y = x**2; print(y)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1085850" lvl="2" indent="-285750" algn="just"/>
            <a:r>
              <a:rPr lang="en-US" sz="2000" dirty="0">
                <a:cs typeface="Courier New" panose="02070309020205020404" pitchFamily="49" charset="0"/>
              </a:rPr>
              <a:t>Doing so is not recommended as it reduces code readability</a:t>
            </a:r>
          </a:p>
          <a:p>
            <a:pPr marL="285750" algn="just"/>
            <a:r>
              <a:rPr lang="en-US" sz="2400" dirty="0">
                <a:cs typeface="Courier New" panose="02070309020205020404" pitchFamily="49" charset="0"/>
              </a:rPr>
              <a:t>There are two ways to make a statement span multiple lines</a:t>
            </a:r>
          </a:p>
          <a:p>
            <a:pPr marL="800100" lvl="2" indent="0">
              <a:buNone/>
              <a:tabLst>
                <a:tab pos="410686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 + \	&gt;&gt;&gt; x = (4</a:t>
            </a:r>
          </a:p>
          <a:p>
            <a:pPr marL="800100" lvl="2" indent="0">
              <a:buNone/>
              <a:tabLst>
                <a:tab pos="410686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6	... +</a:t>
            </a:r>
          </a:p>
          <a:p>
            <a:pPr marL="800100" lvl="2" indent="0">
              <a:buNone/>
              <a:tabLst>
                <a:tab pos="410686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	... 6)</a:t>
            </a:r>
          </a:p>
          <a:p>
            <a:pPr marL="800100" lvl="2" indent="0">
              <a:buNone/>
              <a:tabLst>
                <a:tab pos="410686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	&gt;&gt;&gt; x</a:t>
            </a:r>
          </a:p>
          <a:p>
            <a:pPr marL="800100" lvl="2" indent="0">
              <a:buNone/>
              <a:tabLst>
                <a:tab pos="410686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</a:t>
            </a:r>
          </a:p>
          <a:p>
            <a:pPr marL="685800" lvl="1" algn="just"/>
            <a:r>
              <a:rPr lang="en-US" sz="2000" dirty="0">
                <a:cs typeface="Courier New" panose="02070309020205020404" pitchFamily="49" charset="0"/>
              </a:rPr>
              <a:t>Use it if it improves code readability by breaking a very long statement</a:t>
            </a:r>
          </a:p>
        </p:txBody>
      </p:sp>
    </p:spTree>
    <p:extLst>
      <p:ext uri="{BB962C8B-B14F-4D97-AF65-F5344CB8AC3E}">
        <p14:creationId xmlns:p14="http://schemas.microsoft.com/office/powerpoint/2010/main" val="350907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Code Blocks and Indentation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02A5B1D-1F0D-1143-9F71-FF21FD9E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code block is a set of statements that will be executed together, one after the other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Code blocks have no explicit begin or end (i.e., there are no explicit braces, brackets, or keywords)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have already seen an example of indention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 statements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Code blocks are defined by their indentation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Indenting starts a block and unindenting ends 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Lines within the code block are indented at the same level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only delimiter is the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/>
              <a:t> and the indentation of the code itself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Lines of code that begin a block end in a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75F19-C35C-0141-8292-535D2B24AF4B}"/>
              </a:ext>
            </a:extLst>
          </p:cNvPr>
          <p:cNvSpPr/>
          <p:nvPr/>
        </p:nvSpPr>
        <p:spPr>
          <a:xfrm>
            <a:off x="1065797" y="5731292"/>
            <a:ext cx="7302950" cy="51317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means that white space is </a:t>
            </a:r>
            <a:r>
              <a:rPr lang="en-US" sz="2000" i="1" dirty="0"/>
              <a:t>significant</a:t>
            </a:r>
            <a:r>
              <a:rPr lang="en-US" sz="2000" dirty="0"/>
              <a:t> and must be </a:t>
            </a:r>
            <a:r>
              <a:rPr lang="en-US" sz="2000" i="1" dirty="0"/>
              <a:t>consistent</a:t>
            </a:r>
            <a:endParaRPr lang="en-US" sz="2000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4.9 Conditional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Conditional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02A5B1D-1F0D-1143-9F71-FF21FD9E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also supports a </a:t>
            </a:r>
            <a:r>
              <a:rPr lang="en-US" sz="2400" dirty="0">
                <a:solidFill>
                  <a:srgbClr val="008000"/>
                </a:solidFill>
              </a:rPr>
              <a:t>conditional expression</a:t>
            </a:r>
            <a:r>
              <a:rPr lang="en-US" sz="2400" dirty="0"/>
              <a:t>, or an </a:t>
            </a:r>
            <a:r>
              <a:rPr lang="en-US" sz="2400" i="1" dirty="0"/>
              <a:t>inline </a:t>
            </a:r>
            <a:r>
              <a:rPr lang="en-US" sz="2400" i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400" i="1" dirty="0"/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With three operands, it is often referred to as a </a:t>
            </a:r>
            <a:r>
              <a:rPr lang="en-US" sz="2000" dirty="0">
                <a:solidFill>
                  <a:srgbClr val="008000"/>
                </a:solidFill>
              </a:rPr>
              <a:t>ternary operation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middle expression is evaluated first, and based on that result, one of the expressions on the ends is returned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60	&gt;&gt;&gt; x = 60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x &gt;= 70:	&gt;&gt;&gt; grade = "pass" if x &gt;= 70 else "fail"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grade = "pass”	&gt;&gt;&gt; print(grade)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else:	fail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grade = "fail"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print(grade)</a:t>
            </a:r>
          </a:p>
          <a:p>
            <a:pPr marL="465138" lvl="2" indent="0">
              <a:spcBef>
                <a:spcPts val="0"/>
              </a:spcBef>
              <a:buNone/>
              <a:tabLst>
                <a:tab pos="342265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3F918-64C8-9A48-A6A3-C49150AAE788}"/>
              </a:ext>
            </a:extLst>
          </p:cNvPr>
          <p:cNvSpPr txBox="1"/>
          <p:nvPr/>
        </p:nvSpPr>
        <p:spPr>
          <a:xfrm>
            <a:off x="457200" y="2980342"/>
            <a:ext cx="4628190" cy="723275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expr1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expr2</a:t>
            </a:r>
          </a:p>
        </p:txBody>
      </p:sp>
    </p:spTree>
    <p:extLst>
      <p:ext uri="{BB962C8B-B14F-4D97-AF65-F5344CB8AC3E}">
        <p14:creationId xmlns:p14="http://schemas.microsoft.com/office/powerpoint/2010/main" val="41247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To calculate hourly wages there are two choices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program must choose which of these expressions to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Regular time (up to 40 hours)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</a:rPr>
              <a:t>gross_pay</a:t>
            </a:r>
            <a:r>
              <a:rPr lang="en-US" sz="2000" dirty="0">
                <a:solidFill>
                  <a:srgbClr val="2F02F0"/>
                </a:solidFill>
              </a:rPr>
              <a:t>  =  rate * hours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Overtime (over 40 hours)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</a:rPr>
              <a:t>gross_pay</a:t>
            </a:r>
            <a:r>
              <a:rPr lang="en-US" sz="2000" dirty="0">
                <a:solidFill>
                  <a:srgbClr val="2F02F0"/>
                </a:solidFill>
              </a:rPr>
              <a:t>  =  rate * 40 + 1.5 * rate * (hours - 40)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Decide </a:t>
            </a:r>
            <a:r>
              <a:rPr lang="en-US" sz="2400" dirty="0">
                <a:solidFill>
                  <a:srgbClr val="008000"/>
                </a:solidFill>
              </a:rPr>
              <a:t>if (hours &gt; 40) </a:t>
            </a:r>
            <a:r>
              <a:rPr lang="en-US" sz="2400" dirty="0"/>
              <a:t>is 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it is true, then use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2F02F0"/>
                </a:solidFill>
              </a:rPr>
              <a:t>gross_pay</a:t>
            </a:r>
            <a:r>
              <a:rPr lang="en-US" sz="2000" dirty="0">
                <a:solidFill>
                  <a:srgbClr val="2F02F0"/>
                </a:solidFill>
              </a:rPr>
              <a:t>  =  rate * 40 + 1.5 * rate * (hours - 40)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it is not true, then use</a:t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err="1">
                <a:solidFill>
                  <a:srgbClr val="2F02F0"/>
                </a:solidFill>
              </a:rPr>
              <a:t>gross_pay</a:t>
            </a:r>
            <a:r>
              <a:rPr lang="en-US" sz="2000" dirty="0">
                <a:solidFill>
                  <a:srgbClr val="2F02F0"/>
                </a:solidFill>
              </a:rPr>
              <a:t> = rate * hours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3426" y="4011028"/>
            <a:ext cx="124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Regular 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6722" y="4024313"/>
            <a:ext cx="2448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Overtime for hours over 40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5C5A236-ACE7-C645-AE0A-832F9D3E3604}"/>
              </a:ext>
            </a:extLst>
          </p:cNvPr>
          <p:cNvSpPr/>
          <p:nvPr/>
        </p:nvSpPr>
        <p:spPr>
          <a:xfrm rot="5400000">
            <a:off x="3461082" y="3479229"/>
            <a:ext cx="108556" cy="955041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DC3F5D0-4FA0-154D-9F25-D381A8438BD7}"/>
              </a:ext>
            </a:extLst>
          </p:cNvPr>
          <p:cNvSpPr/>
          <p:nvPr/>
        </p:nvSpPr>
        <p:spPr>
          <a:xfrm rot="5400000">
            <a:off x="5394489" y="2744705"/>
            <a:ext cx="108556" cy="2424090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4.2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if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561848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statement is used to create a </a:t>
            </a:r>
            <a:r>
              <a:rPr lang="en-US" sz="2400" dirty="0">
                <a:solidFill>
                  <a:srgbClr val="008000"/>
                </a:solidFill>
              </a:rPr>
              <a:t>decision structure</a:t>
            </a:r>
            <a:r>
              <a:rPr lang="en-US" sz="2400" dirty="0"/>
              <a:t>, which allows a program to have more than one path of execution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 statement causes one or more statements to execute only when a Boolean expression is true</a:t>
            </a: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92A83E0-C61F-7448-95F6-FDBCF09B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78" y="3884160"/>
            <a:ext cx="2375350" cy="2536391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1FB0C3-A698-B146-94DB-53A69EF7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93" y="1662390"/>
            <a:ext cx="2597259" cy="4418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00831-8392-1F4A-A0CC-E6AB23DC3D03}"/>
              </a:ext>
            </a:extLst>
          </p:cNvPr>
          <p:cNvSpPr txBox="1"/>
          <p:nvPr/>
        </p:nvSpPr>
        <p:spPr>
          <a:xfrm>
            <a:off x="3850606" y="6459597"/>
            <a:ext cx="243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simple decision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D25D3-E427-5A46-8CF2-2FFF27FC049A}"/>
              </a:ext>
            </a:extLst>
          </p:cNvPr>
          <p:cNvSpPr txBox="1"/>
          <p:nvPr/>
        </p:nvSpPr>
        <p:spPr>
          <a:xfrm>
            <a:off x="6169995" y="6080716"/>
            <a:ext cx="272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decision structure that performs three 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AE4BB-0A25-C145-A687-F95768BA19AC}"/>
              </a:ext>
            </a:extLst>
          </p:cNvPr>
          <p:cNvSpPr txBox="1"/>
          <p:nvPr/>
        </p:nvSpPr>
        <p:spPr>
          <a:xfrm>
            <a:off x="313848" y="4552190"/>
            <a:ext cx="2900153" cy="1046440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Boolean expression: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DBC7A-9F67-A344-BADE-DAAE65C7CECF}"/>
              </a:ext>
            </a:extLst>
          </p:cNvPr>
          <p:cNvSpPr txBox="1"/>
          <p:nvPr/>
        </p:nvSpPr>
        <p:spPr>
          <a:xfrm>
            <a:off x="130968" y="6015974"/>
            <a:ext cx="205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Note: Indenting the body is mandatory!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F66A3-D99D-F946-BDEB-44651038DF90}"/>
              </a:ext>
            </a:extLst>
          </p:cNvPr>
          <p:cNvCxnSpPr>
            <a:cxnSpLocks/>
          </p:cNvCxnSpPr>
          <p:nvPr/>
        </p:nvCxnSpPr>
        <p:spPr>
          <a:xfrm flipV="1">
            <a:off x="954157" y="5598630"/>
            <a:ext cx="188921" cy="482086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Boolean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The general format for a Boolean expression can be given in the following form: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operand1  </a:t>
            </a:r>
            <a:r>
              <a:rPr lang="en-US" altLang="en-US" sz="18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relational_operator</a:t>
            </a:r>
            <a:r>
              <a:rPr lang="en-US" altLang="en-US" sz="1800" b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operand2:</a:t>
            </a:r>
            <a:endParaRPr lang="en-US" altLang="en-US" sz="1800" b="1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Some </a:t>
            </a:r>
            <a:r>
              <a:rPr lang="en-US" altLang="en-US" sz="2400" dirty="0">
                <a:solidFill>
                  <a:srgbClr val="008000"/>
                </a:solidFill>
              </a:rPr>
              <a:t>operand types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integer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float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Boolean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033930-9541-9C44-BD23-DA0FD1E83B69}"/>
              </a:ext>
            </a:extLst>
          </p:cNvPr>
          <p:cNvSpPr/>
          <p:nvPr/>
        </p:nvSpPr>
        <p:spPr>
          <a:xfrm>
            <a:off x="205290" y="5257800"/>
            <a:ext cx="3866548" cy="958026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sure that you are comparing operands of the same type, or at the very least they must be comparable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903A26-3E9C-F94E-8916-C5A37616B639}"/>
              </a:ext>
            </a:extLst>
          </p:cNvPr>
          <p:cNvGrpSpPr/>
          <p:nvPr/>
        </p:nvGrpSpPr>
        <p:grpSpPr>
          <a:xfrm>
            <a:off x="5255251" y="3215320"/>
            <a:ext cx="3365702" cy="3288619"/>
            <a:chOff x="4152698" y="2212848"/>
            <a:chExt cx="4495187" cy="4370514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ECC3E6-DF64-2745-8B18-72055C12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2698" y="2214562"/>
              <a:ext cx="1536700" cy="4356100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2CA416-CA71-1949-BC87-5486B70EF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398" y="2214562"/>
              <a:ext cx="2844800" cy="4368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F1B452-6C1A-0F43-80B9-8F48D044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3585" y="2212848"/>
              <a:ext cx="114300" cy="43688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5C0276-9984-8B4A-8E66-E20DB1291E8F}"/>
              </a:ext>
            </a:extLst>
          </p:cNvPr>
          <p:cNvSpPr txBox="1"/>
          <p:nvPr/>
        </p:nvSpPr>
        <p:spPr>
          <a:xfrm>
            <a:off x="4895027" y="2753655"/>
            <a:ext cx="376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</a:t>
            </a:r>
            <a:r>
              <a:rPr lang="en-US" sz="2400" dirty="0">
                <a:solidFill>
                  <a:srgbClr val="008000"/>
                </a:solidFill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774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72" y="2332863"/>
            <a:ext cx="3200400" cy="219227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Pitfall Using = or ==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8000"/>
                </a:solidFill>
              </a:rPr>
              <a:t>assignment operator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is used to assign values to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Example:      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8000"/>
                </a:solidFill>
              </a:rPr>
              <a:t>equality operator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is used to compare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Example:      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== 3: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68425" algn="l"/>
              </a:tabLst>
            </a:pPr>
            <a:r>
              <a:rPr lang="en-US" sz="2400" dirty="0"/>
              <a:t>Luckily, the Python interpreter will catch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= 3:</a:t>
            </a:r>
          </a:p>
          <a:p>
            <a:pPr marL="350838" lvl="1" indent="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as a syntax error</a:t>
            </a:r>
          </a:p>
          <a:p>
            <a:pPr marL="350838" lvl="1" indent="0">
              <a:spcBef>
                <a:spcPts val="0"/>
              </a:spcBef>
              <a:buNone/>
              <a:tabLst>
                <a:tab pos="13684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x = 3:</a:t>
            </a:r>
          </a:p>
          <a:p>
            <a:pPr marL="350838" lvl="1" indent="0">
              <a:spcBef>
                <a:spcPts val="0"/>
              </a:spcBef>
              <a:buNone/>
              <a:tabLst>
                <a:tab pos="13684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</a:t>
            </a:r>
          </a:p>
          <a:p>
            <a:pPr marL="350838" lvl="1" indent="0">
              <a:spcBef>
                <a:spcPts val="0"/>
              </a:spcBef>
              <a:buNone/>
              <a:tabLst>
                <a:tab pos="13684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= 3:</a:t>
            </a:r>
          </a:p>
          <a:p>
            <a:pPr marL="350838" lvl="1" indent="0">
              <a:spcBef>
                <a:spcPts val="0"/>
              </a:spcBef>
              <a:buNone/>
              <a:tabLst>
                <a:tab pos="13684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^</a:t>
            </a:r>
          </a:p>
          <a:p>
            <a:pPr marL="350838" lvl="1" indent="0">
              <a:spcBef>
                <a:spcPts val="0"/>
              </a:spcBef>
              <a:buNone/>
              <a:tabLst>
                <a:tab pos="13684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9385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if-else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 will execute one block of statements if the condition is true, or another block if the condition is false</a:t>
            </a:r>
          </a:p>
          <a:p>
            <a:pPr algn="just"/>
            <a:endParaRPr lang="en-US" altLang="en-US" sz="2400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7CA464C-324B-3D47-BCDF-B0050280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12" y="2499540"/>
            <a:ext cx="4556795" cy="2376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095CF-B157-A744-9709-1749BA0072FE}"/>
              </a:ext>
            </a:extLst>
          </p:cNvPr>
          <p:cNvSpPr txBox="1"/>
          <p:nvPr/>
        </p:nvSpPr>
        <p:spPr>
          <a:xfrm>
            <a:off x="457200" y="2879029"/>
            <a:ext cx="2900153" cy="201593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Boolean expression: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'if'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'else'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FD802-1C3A-6143-BD64-38900EA39ED2}"/>
              </a:ext>
            </a:extLst>
          </p:cNvPr>
          <p:cNvSpPr txBox="1"/>
          <p:nvPr/>
        </p:nvSpPr>
        <p:spPr>
          <a:xfrm>
            <a:off x="5048918" y="4869154"/>
            <a:ext cx="321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dual alternative decision structure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70B47-623C-D74C-88A7-7E09813F0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83" y="5519566"/>
            <a:ext cx="6893390" cy="10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28861</TotalTime>
  <Words>1789</Words>
  <Application>Microsoft Macintosh PowerPoint</Application>
  <PresentationFormat>On-screen Show (4:3)</PresentationFormat>
  <Paragraphs>297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Aharoni</vt:lpstr>
      <vt:lpstr>Arial</vt:lpstr>
      <vt:lpstr>Calibri</vt:lpstr>
      <vt:lpstr>Courier New</vt:lpstr>
      <vt:lpstr>Office Theme</vt:lpstr>
      <vt:lpstr>CSCE 1035 Computer Programming I    Chapter 4 Branching</vt:lpstr>
      <vt:lpstr>4.1 If-Else Branches (General)</vt:lpstr>
      <vt:lpstr>Branching as Decision Making</vt:lpstr>
      <vt:lpstr>Branching Example</vt:lpstr>
      <vt:lpstr>4.2 If-Else Statement</vt:lpstr>
      <vt:lpstr>The if Statement</vt:lpstr>
      <vt:lpstr>Boolean Expressions</vt:lpstr>
      <vt:lpstr>Pitfall Using = or ==</vt:lpstr>
      <vt:lpstr>The if-else Statement</vt:lpstr>
      <vt:lpstr>Multi-Branch if-else Statement</vt:lpstr>
      <vt:lpstr>Multi-Branch if-else Statement</vt:lpstr>
      <vt:lpstr>Multi-Branch if-else Statement</vt:lpstr>
      <vt:lpstr>Multi-Branch if-else Statement</vt:lpstr>
      <vt:lpstr>Multi-Branch if-else Statement</vt:lpstr>
      <vt:lpstr>4.3 More If-Else</vt:lpstr>
      <vt:lpstr>Multiple Distinct if Statements</vt:lpstr>
      <vt:lpstr>4.4 Equality and Relational Operators</vt:lpstr>
      <vt:lpstr>Boolean Expressions</vt:lpstr>
      <vt:lpstr>Equality and Relational Operators</vt:lpstr>
      <vt:lpstr>Operator Chaining</vt:lpstr>
      <vt:lpstr>Comparison Rules</vt:lpstr>
      <vt:lpstr>Comparison Rules (cont’d)</vt:lpstr>
      <vt:lpstr>4.5 Boolean Operators and Expressions</vt:lpstr>
      <vt:lpstr>Logical Operators</vt:lpstr>
      <vt:lpstr>Evaluating Boolean Expressions</vt:lpstr>
      <vt:lpstr>4.6 Membership and Identity Operators</vt:lpstr>
      <vt:lpstr>Membership Operators</vt:lpstr>
      <vt:lpstr>Identity Operators</vt:lpstr>
      <vt:lpstr>4.7 Order of Evaluation</vt:lpstr>
      <vt:lpstr>Precedence Rules</vt:lpstr>
      <vt:lpstr>4.8 Code Blocks and Indentation</vt:lpstr>
      <vt:lpstr>Python Statements</vt:lpstr>
      <vt:lpstr>Code Blocks and Indentation</vt:lpstr>
      <vt:lpstr>4.9 Conditional Expressions</vt:lpstr>
      <vt:lpstr>Conditional Expressions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1262</cp:revision>
  <cp:lastPrinted>2020-09-17T08:24:52Z</cp:lastPrinted>
  <dcterms:created xsi:type="dcterms:W3CDTF">2011-09-18T04:52:00Z</dcterms:created>
  <dcterms:modified xsi:type="dcterms:W3CDTF">2021-02-04T07:16:41Z</dcterms:modified>
  <cp:category/>
</cp:coreProperties>
</file>