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985" r:id="rId3"/>
    <p:sldId id="1184" r:id="rId4"/>
    <p:sldId id="1094" r:id="rId5"/>
    <p:sldId id="993" r:id="rId6"/>
    <p:sldId id="1185" r:id="rId7"/>
    <p:sldId id="1160" r:id="rId8"/>
    <p:sldId id="1149" r:id="rId9"/>
    <p:sldId id="1158" r:id="rId10"/>
    <p:sldId id="1003" r:id="rId11"/>
    <p:sldId id="1132" r:id="rId12"/>
    <p:sldId id="1133" r:id="rId13"/>
    <p:sldId id="1161" r:id="rId14"/>
    <p:sldId id="1152" r:id="rId15"/>
    <p:sldId id="1162" r:id="rId16"/>
    <p:sldId id="1102" r:id="rId17"/>
    <p:sldId id="1188" r:id="rId18"/>
    <p:sldId id="1187" r:id="rId19"/>
    <p:sldId id="1190" r:id="rId20"/>
    <p:sldId id="1181" r:id="rId21"/>
    <p:sldId id="1189" r:id="rId22"/>
    <p:sldId id="1191" r:id="rId23"/>
    <p:sldId id="1163" r:id="rId24"/>
    <p:sldId id="1192" r:id="rId25"/>
    <p:sldId id="1182" r:id="rId26"/>
    <p:sldId id="1193" r:id="rId27"/>
    <p:sldId id="1197" r:id="rId28"/>
    <p:sldId id="1180" r:id="rId29"/>
    <p:sldId id="1194" r:id="rId30"/>
    <p:sldId id="1195" r:id="rId31"/>
    <p:sldId id="1164" r:id="rId32"/>
    <p:sldId id="1196" r:id="rId33"/>
    <p:sldId id="1198" r:id="rId34"/>
    <p:sldId id="1166" r:id="rId35"/>
    <p:sldId id="1199" r:id="rId36"/>
    <p:sldId id="1186" r:id="rId37"/>
    <p:sldId id="1200" r:id="rId38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02F0"/>
    <a:srgbClr val="008000"/>
    <a:srgbClr val="D4F0E1"/>
    <a:srgbClr val="FFFEBA"/>
    <a:srgbClr val="008040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063" autoAdjust="0"/>
    <p:restoredTop sz="96327" autoAdjust="0"/>
  </p:normalViewPr>
  <p:slideViewPr>
    <p:cSldViewPr snapToGrid="0" snapToObjects="1">
      <p:cViewPr varScale="1">
        <p:scale>
          <a:sx n="109" d="100"/>
          <a:sy n="109" d="100"/>
        </p:scale>
        <p:origin x="192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195F823-FBE8-6048-B841-B3220ABD8363}" type="datetimeFigureOut">
              <a:rPr lang="en-US" smtClean="0"/>
              <a:t>2/9/21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DB7497-E878-754A-8726-6E6A4B18C1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49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E46FAF-C616-EA40-83A4-B2A0DDA83D16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60E75C1-6578-9B4C-8589-654870D3F7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9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119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80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8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5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9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19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22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16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91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0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2F47-8935-344A-90C8-F4A39DBE2C41}" type="datetimeFigureOut">
              <a:rPr lang="en-US" smtClean="0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Triangle 23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Title 8"/>
          <p:cNvSpPr>
            <a:spLocks noGrp="1"/>
          </p:cNvSpPr>
          <p:nvPr>
            <p:ph type="ctrTitle"/>
          </p:nvPr>
        </p:nvSpPr>
        <p:spPr>
          <a:xfrm>
            <a:off x="685800" y="1355903"/>
            <a:ext cx="7772400" cy="2561277"/>
          </a:xfrm>
        </p:spPr>
        <p:txBody>
          <a:bodyPr vert="horz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z="4900" dirty="0">
                <a:solidFill>
                  <a:srgbClr val="008000"/>
                </a:solidFill>
              </a:rPr>
              <a:t>CSCE 1035</a:t>
            </a:r>
            <a:br>
              <a:rPr kumimoji="0" lang="en-US" sz="4000" dirty="0">
                <a:solidFill>
                  <a:srgbClr val="008000"/>
                </a:solidFill>
              </a:rPr>
            </a:br>
            <a:r>
              <a:rPr lang="en-US" sz="4000" dirty="0">
                <a:solidFill>
                  <a:srgbClr val="008000"/>
                </a:solidFill>
              </a:rPr>
              <a:t>Computer Programming I</a:t>
            </a:r>
            <a:br>
              <a:rPr lang="en-US" sz="4000" dirty="0">
                <a:solidFill>
                  <a:srgbClr val="008000"/>
                </a:solidFill>
              </a:rPr>
            </a:br>
            <a:br>
              <a:rPr kumimoji="0" lang="en-US" sz="4000" dirty="0">
                <a:solidFill>
                  <a:srgbClr val="008000"/>
                </a:solidFill>
              </a:rPr>
            </a:br>
            <a:r>
              <a:rPr kumimoji="0" lang="en-US" sz="2700" dirty="0">
                <a:solidFill>
                  <a:srgbClr val="008000"/>
                </a:solidFill>
              </a:rPr>
              <a:t> </a:t>
            </a:r>
            <a:br>
              <a:rPr kumimoji="0" lang="en-US" sz="2700" dirty="0">
                <a:solidFill>
                  <a:srgbClr val="008000"/>
                </a:solidFill>
              </a:rPr>
            </a:br>
            <a:r>
              <a:rPr kumimoji="0" lang="en-US" sz="3100" dirty="0">
                <a:solidFill>
                  <a:srgbClr val="008000"/>
                </a:solidFill>
              </a:rPr>
              <a:t>Chapter 5</a:t>
            </a:r>
            <a:br>
              <a:rPr kumimoji="0" lang="en-US" sz="3100" dirty="0">
                <a:solidFill>
                  <a:srgbClr val="008000"/>
                </a:solidFill>
              </a:rPr>
            </a:br>
            <a:r>
              <a:rPr lang="en-US" sz="3100" dirty="0">
                <a:solidFill>
                  <a:srgbClr val="008000"/>
                </a:solidFill>
              </a:rPr>
              <a:t>Loops</a:t>
            </a:r>
            <a:endParaRPr kumimoji="0" lang="en-US" sz="4000" dirty="0">
              <a:solidFill>
                <a:srgbClr val="008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  <a:solidFill>
            <a:srgbClr val="008000"/>
          </a:solidFill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grp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8244" y="5787973"/>
            <a:ext cx="810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University of North Texas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5.3 More While Examples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docstrings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Strings at the top of module files (and the top of functions and classes) become "docstrings", which are automatically inserted into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__doc__</a:t>
            </a:r>
            <a:r>
              <a:rPr lang="en-US" sz="2400" dirty="0"/>
              <a:t> attribute of the object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Can use single or double quotes to delimit the string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print(__doc__)</a:t>
            </a:r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Can print the docstrings for built-in Python objects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sys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sys.__doc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 err="1"/>
              <a:t>PyDoc</a:t>
            </a:r>
            <a:r>
              <a:rPr lang="en-US" sz="2400" dirty="0"/>
              <a:t> is a tool that can extract the docstrings and display them, either via 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en-US" sz="2400" dirty="0"/>
              <a:t> command or via a GUI/HTML interface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help(list)</a:t>
            </a:r>
          </a:p>
        </p:txBody>
      </p:sp>
    </p:spTree>
    <p:extLst>
      <p:ext uri="{BB962C8B-B14F-4D97-AF65-F5344CB8AC3E}">
        <p14:creationId xmlns:p14="http://schemas.microsoft.com/office/powerpoint/2010/main" val="1617879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Random Numbers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300"/>
              </a:spcAft>
              <a:tabLst>
                <a:tab pos="460375" algn="l"/>
                <a:tab pos="909638" algn="l"/>
                <a:tab pos="1544638" algn="l"/>
              </a:tabLst>
            </a:pPr>
            <a:r>
              <a:rPr lang="en-US" sz="2400" dirty="0"/>
              <a:t>Random numbers are useful in a lot of programming tasks</a:t>
            </a:r>
          </a:p>
          <a:p>
            <a:pPr algn="just">
              <a:spcBef>
                <a:spcPts val="0"/>
              </a:spcBef>
              <a:spcAft>
                <a:spcPts val="300"/>
              </a:spcAft>
              <a:tabLst>
                <a:tab pos="460375" algn="l"/>
                <a:tab pos="909638" algn="l"/>
                <a:tab pos="1544638" algn="l"/>
              </a:tabLst>
            </a:pPr>
            <a:r>
              <a:rPr lang="en-US" sz="2400" dirty="0"/>
              <a:t>Python supports a random number generator</a:t>
            </a:r>
          </a:p>
          <a:p>
            <a:pPr marL="40005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460375" algn="l"/>
                <a:tab pos="909638" algn="l"/>
                <a:tab pos="1544638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algn="just">
              <a:spcBef>
                <a:spcPts val="0"/>
              </a:spcBef>
              <a:spcAft>
                <a:spcPts val="300"/>
              </a:spcAft>
              <a:tabLst>
                <a:tab pos="460375" algn="l"/>
                <a:tab pos="909638" algn="l"/>
                <a:tab pos="1544638" algn="l"/>
              </a:tabLst>
            </a:pPr>
            <a:r>
              <a:rPr lang="en-US" sz="2400" dirty="0"/>
              <a:t>The </a:t>
            </a: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function generates a random integer in the range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[min, max]</a:t>
            </a:r>
            <a:r>
              <a:rPr lang="en-US" sz="2400" dirty="0"/>
              <a:t>, inclusive</a:t>
            </a:r>
          </a:p>
          <a:p>
            <a:pPr marL="40005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460375" algn="l"/>
                <a:tab pos="909638" algn="l"/>
                <a:tab pos="1544638" algn="l"/>
              </a:tabLst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(min, max)</a:t>
            </a:r>
          </a:p>
          <a:p>
            <a:pPr algn="just">
              <a:spcBef>
                <a:spcPts val="0"/>
              </a:spcBef>
              <a:spcAft>
                <a:spcPts val="300"/>
              </a:spcAft>
              <a:tabLst>
                <a:tab pos="460375" algn="l"/>
                <a:tab pos="909638" algn="l"/>
                <a:tab pos="1544638" algn="l"/>
              </a:tabLst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choice()</a:t>
            </a:r>
            <a:r>
              <a:rPr lang="en-US" sz="2400" dirty="0"/>
              <a:t> function returns a randomly chosen value from the given sequence, which can be a range, a string, a list, etc.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random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(range(4, 20, 2))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random import choice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choice("hello")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345E99F-E760-AB49-9F02-8B17333BC4F3}"/>
              </a:ext>
            </a:extLst>
          </p:cNvPr>
          <p:cNvSpPr/>
          <p:nvPr/>
        </p:nvSpPr>
        <p:spPr>
          <a:xfrm>
            <a:off x="5379567" y="4905252"/>
            <a:ext cx="3307233" cy="1502692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Can use a different seed with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random.seed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in order to get different series of random numbers</a:t>
            </a:r>
          </a:p>
        </p:txBody>
      </p:sp>
    </p:spTree>
    <p:extLst>
      <p:ext uri="{BB962C8B-B14F-4D97-AF65-F5344CB8AC3E}">
        <p14:creationId xmlns:p14="http://schemas.microsoft.com/office/powerpoint/2010/main" val="31689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5.4 Counting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08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Counters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Often when creating and using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/>
              <a:t> loops, we need to keep count of how many times the loop has executed</a:t>
            </a:r>
          </a:p>
          <a:p>
            <a:pPr lvl="1" algn="just"/>
            <a:r>
              <a:rPr lang="en-US" sz="2000" dirty="0"/>
              <a:t>Usually used as the test condition for 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/>
              <a:t> loop</a:t>
            </a:r>
          </a:p>
          <a:p>
            <a:pPr algn="just"/>
            <a:r>
              <a:rPr lang="en-US" sz="2400" dirty="0"/>
              <a:t>Example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1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count &lt; 10: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print('Hello')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count = count +1</a:t>
            </a:r>
            <a:endParaRPr lang="en-US" altLang="en-US" sz="16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en-US" sz="2000" dirty="0"/>
              <a:t>In this simple example,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000" dirty="0"/>
              <a:t> is referred to as the </a:t>
            </a:r>
            <a:r>
              <a:rPr lang="en-US" sz="2000" dirty="0">
                <a:solidFill>
                  <a:srgbClr val="008000"/>
                </a:solidFill>
              </a:rPr>
              <a:t>counter</a:t>
            </a:r>
          </a:p>
          <a:p>
            <a:pPr algn="just"/>
            <a:r>
              <a:rPr lang="en-US" sz="2400" dirty="0"/>
              <a:t>Other forms of counting</a:t>
            </a:r>
          </a:p>
          <a:p>
            <a:pPr lvl="1" algn="just"/>
            <a:r>
              <a:rPr lang="en-US" sz="2000" dirty="0"/>
              <a:t>Count down</a:t>
            </a:r>
          </a:p>
          <a:p>
            <a:pPr lvl="1" algn="just"/>
            <a:r>
              <a:rPr lang="en-US" sz="2000" dirty="0"/>
              <a:t>Count by 2’s</a:t>
            </a:r>
          </a:p>
          <a:p>
            <a:pPr lvl="1" algn="just"/>
            <a:r>
              <a:rPr lang="en-US" sz="2000" dirty="0"/>
              <a:t>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30965" y="5567054"/>
            <a:ext cx="3541583" cy="126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13832" y="5223579"/>
            <a:ext cx="1422994" cy="406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7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5.5 For Loops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63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for Loop">
            <a:extLst>
              <a:ext uri="{FF2B5EF4-FFF2-40B4-BE49-F238E27FC236}">
                <a16:creationId xmlns:a16="http://schemas.microsoft.com/office/drawing/2014/main" id="{72A4FC67-D4F6-AC4C-A981-9EF46B117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632" y="2120602"/>
            <a:ext cx="2545168" cy="446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for Loop Syntax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/>
              <a:t> loop is a </a:t>
            </a:r>
            <a:r>
              <a:rPr lang="en-US" sz="2400" dirty="0">
                <a:solidFill>
                  <a:srgbClr val="008000"/>
                </a:solidFill>
              </a:rPr>
              <a:t>count-controlled loop </a:t>
            </a:r>
            <a:r>
              <a:rPr lang="en-US" sz="2400" dirty="0"/>
              <a:t>that iterates a specific number of times through a sequence of values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D04582-00AA-5B4E-92AF-6AF6BB83EE25}"/>
              </a:ext>
            </a:extLst>
          </p:cNvPr>
          <p:cNvSpPr txBox="1"/>
          <p:nvPr/>
        </p:nvSpPr>
        <p:spPr>
          <a:xfrm>
            <a:off x="341587" y="2560638"/>
            <a:ext cx="2900153" cy="1369606"/>
          </a:xfrm>
          <a:prstGeom prst="rect">
            <a:avLst/>
          </a:prstGeom>
          <a:solidFill>
            <a:srgbClr val="D4F0E1"/>
          </a:solidFill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u="sng" dirty="0">
                <a:cs typeface="Courier New" panose="02070309020205020404" pitchFamily="49" charset="0"/>
              </a:rPr>
              <a:t>General Format</a:t>
            </a:r>
            <a:endParaRPr lang="en-US" sz="2000" dirty="0"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item in container:</a:t>
            </a:r>
          </a:p>
          <a:p>
            <a:pPr lvl="1"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 body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additional statements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5190109-BB18-1C43-BD9B-FA314870F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488" y="6270256"/>
            <a:ext cx="1600551" cy="381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E81FAA8-A709-C746-AD6C-6CFE37D54918}"/>
              </a:ext>
            </a:extLst>
          </p:cNvPr>
          <p:cNvSpPr txBox="1"/>
          <p:nvPr/>
        </p:nvSpPr>
        <p:spPr>
          <a:xfrm>
            <a:off x="6108808" y="6232854"/>
            <a:ext cx="2723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operation of 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/>
              <a:t> loop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A402E655-6904-FB49-BB6C-57EBC7630E25}"/>
              </a:ext>
            </a:extLst>
          </p:cNvPr>
          <p:cNvSpPr txBox="1">
            <a:spLocks/>
          </p:cNvSpPr>
          <p:nvPr/>
        </p:nvSpPr>
        <p:spPr>
          <a:xfrm>
            <a:off x="454455" y="4118178"/>
            <a:ext cx="5473182" cy="2323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200"/>
              </a:spcAft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/>
              <a:t> loop statement loops over each element in a container, one at a time</a:t>
            </a:r>
          </a:p>
          <a:p>
            <a:pPr lvl="1" algn="just">
              <a:spcBef>
                <a:spcPts val="0"/>
              </a:spcBef>
              <a:spcAft>
                <a:spcPts val="200"/>
              </a:spcAft>
            </a:pPr>
            <a:r>
              <a:rPr lang="en-US" sz="2000" dirty="0"/>
              <a:t>Container can be a list, a tuple, a string, etc.</a:t>
            </a:r>
          </a:p>
          <a:p>
            <a:pPr lvl="1" algn="just">
              <a:spcBef>
                <a:spcPts val="0"/>
              </a:spcBef>
              <a:spcAft>
                <a:spcPts val="200"/>
              </a:spcAft>
            </a:pPr>
            <a:r>
              <a:rPr lang="en-US" sz="2000" dirty="0"/>
              <a:t>The loop index item takes on each successive value in the sequence</a:t>
            </a:r>
          </a:p>
          <a:p>
            <a:pPr lvl="1" algn="just">
              <a:spcBef>
                <a:spcPts val="0"/>
              </a:spcBef>
              <a:spcAft>
                <a:spcPts val="200"/>
              </a:spcAft>
            </a:pPr>
            <a:r>
              <a:rPr lang="en-US" sz="2000" dirty="0"/>
              <a:t>The statements in the body of the loop are executed once for each value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528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for Loop Iterations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/>
              <a:t> loop steps through each of the items in a container, or any other type of object that is </a:t>
            </a:r>
            <a:r>
              <a:rPr lang="en-US" sz="2400" dirty="0" err="1">
                <a:solidFill>
                  <a:srgbClr val="008000"/>
                </a:solidFill>
              </a:rPr>
              <a:t>iterable</a:t>
            </a:r>
            <a:endParaRPr lang="en-US" sz="2400" dirty="0">
              <a:solidFill>
                <a:srgbClr val="008000"/>
              </a:solidFill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If container is a list or a tuple, then loop steps through each element of the sequence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fruits = ['banana', 'apple', 'mango']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fruit in fruits: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print('Current fruit:', fruit)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 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 fruit: banana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 fruit: apple</a:t>
            </a:r>
          </a:p>
          <a:p>
            <a:pPr marL="8001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 fruit: mango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If the container is a string, then the loop steps through each character of the string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some_char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"Hello World":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some_char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5190109-BB18-1C43-BD9B-FA314870F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488" y="6270256"/>
            <a:ext cx="1600551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6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for Loop Example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5190109-BB18-1C43-BD9B-FA314870F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488" y="6270256"/>
            <a:ext cx="1600551" cy="381000"/>
          </a:xfrm>
          <a:prstGeom prst="rect">
            <a:avLst/>
          </a:prstGeom>
        </p:spPr>
      </p:pic>
      <p:pic>
        <p:nvPicPr>
          <p:cNvPr id="4" name="Picture 3" descr="A picture containing bird, tree&#10;&#10;Description automatically generated">
            <a:extLst>
              <a:ext uri="{FF2B5EF4-FFF2-40B4-BE49-F238E27FC236}">
                <a16:creationId xmlns:a16="http://schemas.microsoft.com/office/drawing/2014/main" id="{6BC6C5BB-1096-4F4E-958B-B23B6EB5A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584" y="1648401"/>
            <a:ext cx="3749147" cy="4668056"/>
          </a:xfrm>
          <a:prstGeom prst="rect">
            <a:avLst/>
          </a:prstGeom>
        </p:spPr>
      </p:pic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29D6638F-374F-EA4C-A625-C8349D01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639384" cy="48077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num in [1, 2, 3, 4, 5]: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    print(num)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Can also iterate </a:t>
            </a:r>
            <a:r>
              <a:rPr lang="en-US" sz="2400" dirty="0">
                <a:solidFill>
                  <a:srgbClr val="008000"/>
                </a:solidFill>
              </a:rPr>
              <a:t>backwards</a:t>
            </a:r>
            <a:r>
              <a:rPr lang="en-US" sz="2400" dirty="0"/>
              <a:t> over a sequence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 = [1, 2, 3, 4, 5]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num in reversed(list1):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print(num)</a:t>
            </a:r>
          </a:p>
        </p:txBody>
      </p:sp>
    </p:spTree>
    <p:extLst>
      <p:ext uri="{BB962C8B-B14F-4D97-AF65-F5344CB8AC3E}">
        <p14:creationId xmlns:p14="http://schemas.microsoft.com/office/powerpoint/2010/main" val="222026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for Loop Iterations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item, or target variable, in 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/>
              <a:t> loop can be more than a single variable name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When the container elements are themselves sequences, then the item can match the structure of the elements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This multiple assignment can make it easier to access the </a:t>
            </a:r>
            <a:r>
              <a:rPr lang="en-US" sz="2000" dirty="0">
                <a:solidFill>
                  <a:srgbClr val="008000"/>
                </a:solidFill>
                <a:cs typeface="Courier New" panose="02070309020205020404" pitchFamily="49" charset="0"/>
              </a:rPr>
              <a:t>individual</a:t>
            </a:r>
            <a:r>
              <a:rPr lang="en-US" sz="2000" dirty="0">
                <a:cs typeface="Courier New" panose="02070309020205020404" pitchFamily="49" charset="0"/>
              </a:rPr>
              <a:t> parts of each element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(x, y) in [('a', 1), ('b', 2), ('c', 3), ('d', 4)]: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print(x)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if x == 'b':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print(x * y)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 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bb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5190109-BB18-1C43-BD9B-FA314870F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488" y="6270256"/>
            <a:ext cx="1600551" cy="381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3AC51E-5757-3845-8D0A-CD2F4EC2E232}"/>
              </a:ext>
            </a:extLst>
          </p:cNvPr>
          <p:cNvSpPr/>
          <p:nvPr/>
        </p:nvSpPr>
        <p:spPr>
          <a:xfrm>
            <a:off x="3148294" y="5232568"/>
            <a:ext cx="5335862" cy="1215717"/>
          </a:xfrm>
          <a:prstGeom prst="rect">
            <a:avLst/>
          </a:prstGeom>
          <a:solidFill>
            <a:srgbClr val="D4F0E1"/>
          </a:solidFill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Using 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 loop to iterate over a dictionary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 = {"Sam": 4, "Mary": 3, "Bill": 2}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name in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ages.keys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print(name, ages[name])</a:t>
            </a:r>
          </a:p>
        </p:txBody>
      </p:sp>
    </p:spTree>
    <p:extLst>
      <p:ext uri="{BB962C8B-B14F-4D97-AF65-F5344CB8AC3E}">
        <p14:creationId xmlns:p14="http://schemas.microsoft.com/office/powerpoint/2010/main" val="177905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5.1 Loops (General)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33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5.6 Counting Using the Range() Function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95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range Function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The </a:t>
            </a:r>
            <a:r>
              <a:rPr lang="en-US" sz="2400" dirty="0">
                <a:solidFill>
                  <a:srgbClr val="008000"/>
                </a:solidFill>
                <a:cs typeface="Courier New" panose="02070309020205020404" pitchFamily="49" charset="0"/>
              </a:rPr>
              <a:t>range</a:t>
            </a:r>
            <a:r>
              <a:rPr lang="en-US" sz="2400" dirty="0"/>
              <a:t> function creates an </a:t>
            </a:r>
            <a:r>
              <a:rPr lang="en-US" sz="2400" dirty="0" err="1"/>
              <a:t>iterable</a:t>
            </a:r>
            <a:r>
              <a:rPr lang="en-US" sz="2400" dirty="0"/>
              <a:t> list of values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range([start,] stop[, step])</a:t>
            </a:r>
          </a:p>
          <a:p>
            <a:pPr lvl="1" indent="-3429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Repeats for values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2000" dirty="0">
                <a:cs typeface="Courier New" panose="02070309020205020404" pitchFamily="49" charset="0"/>
              </a:rPr>
              <a:t> (inclusive) to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2000" dirty="0">
                <a:cs typeface="Courier New" panose="02070309020205020404" pitchFamily="49" charset="0"/>
              </a:rPr>
              <a:t> (exclusive)</a:t>
            </a:r>
          </a:p>
          <a:p>
            <a:pPr lvl="1" indent="-3429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Default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2000" dirty="0">
                <a:cs typeface="Courier New" panose="02070309020205020404" pitchFamily="49" charset="0"/>
              </a:rPr>
              <a:t> value is 0,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en-US" sz="2000" dirty="0">
                <a:cs typeface="Courier New" panose="02070309020205020404" pitchFamily="49" charset="0"/>
              </a:rPr>
              <a:t> value is 1</a:t>
            </a:r>
          </a:p>
          <a:p>
            <a:pPr lvl="1" indent="-3429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Provides a range of </a:t>
            </a:r>
            <a:r>
              <a:rPr lang="en-US" sz="2000" dirty="0" err="1">
                <a:cs typeface="Courier New" panose="02070309020205020404" pitchFamily="49" charset="0"/>
              </a:rPr>
              <a:t>iterable</a:t>
            </a:r>
            <a:r>
              <a:rPr lang="en-US" sz="2000" dirty="0">
                <a:cs typeface="Courier New" panose="02070309020205020404" pitchFamily="49" charset="0"/>
              </a:rPr>
              <a:t> values</a:t>
            </a:r>
          </a:p>
          <a:p>
            <a:pPr lvl="2" indent="-3429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Counting forward</a:t>
            </a:r>
          </a:p>
          <a:p>
            <a:pPr marL="1257300" lvl="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range(10, 20)</a:t>
            </a:r>
          </a:p>
          <a:p>
            <a:pPr lvl="2" indent="-3429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Counting backward</a:t>
            </a:r>
          </a:p>
          <a:p>
            <a:pPr marL="1257300" lvl="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range(20, 10, -1)</a:t>
            </a:r>
          </a:p>
          <a:p>
            <a:pPr lvl="2" indent="-3429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 panose="02070309020205020404" pitchFamily="49" charset="0"/>
              </a:rPr>
              <a:t>Counting by different amounts</a:t>
            </a:r>
          </a:p>
          <a:p>
            <a:pPr marL="1257300" lvl="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range(0, 50, 5)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5190109-BB18-1C43-BD9B-FA314870F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488" y="6270256"/>
            <a:ext cx="1600551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00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for Loops </a:t>
            </a:r>
            <a:r>
              <a:rPr lang="en-US" sz="4000"/>
              <a:t>with range() </a:t>
            </a:r>
            <a:r>
              <a:rPr lang="en-US" sz="4000" dirty="0"/>
              <a:t>Examples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x in range(1, 6):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print(x, 'squared is', x * x)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squared is 1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squared is 4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squared is 9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squared is 16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5 squared is 25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5190109-BB18-1C43-BD9B-FA314870F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488" y="6270256"/>
            <a:ext cx="1600551" cy="381000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9A6547D6-8A3C-EF4D-998C-1D16559DD6B1}"/>
              </a:ext>
            </a:extLst>
          </p:cNvPr>
          <p:cNvSpPr txBox="1">
            <a:spLocks/>
          </p:cNvSpPr>
          <p:nvPr/>
        </p:nvSpPr>
        <p:spPr>
          <a:xfrm>
            <a:off x="3289963" y="3079857"/>
            <a:ext cx="5357309" cy="3380899"/>
          </a:xfrm>
          <a:prstGeom prst="rect">
            <a:avLst/>
          </a:prstGeom>
          <a:solidFill>
            <a:srgbClr val="D4F0E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 panose="02070309020205020404" pitchFamily="49" charset="0"/>
              </a:rPr>
              <a:t>How would we print every second element in a list?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data = [8, 23, 18, 14, 20, 5, 8]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(data), 2):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print(data[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 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68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5.7 While vs. For Loops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29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Choosing a Loop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As a general rule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Use 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/>
              <a:t> loop when number of iterations is computable before entering the loop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E.g., counting down from N to 0, printing results N times, etc.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Use 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/>
              <a:t> loop when accessing the elements of a container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e.g., adding 1 to every element in list, printing the key of every entry in a dictionary, etc.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Use 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/>
              <a:t> loop when the number of iterations is not computable before entering the loop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E.g., iterating until a user enters a sentinel value, etc.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5190109-BB18-1C43-BD9B-FA314870F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488" y="6270256"/>
            <a:ext cx="1600551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35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5.8 Nested Loops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40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Nested Loops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body of a loop may contain any type of statement, including another loop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008000"/>
                </a:solidFill>
              </a:rPr>
              <a:t>nested loop </a:t>
            </a:r>
            <a:r>
              <a:rPr lang="en-US" sz="2000" dirty="0"/>
              <a:t>is simply a loop contained inside another loop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When loops are nested, all iterations of the </a:t>
            </a:r>
            <a:r>
              <a:rPr lang="en-US" sz="2000" dirty="0">
                <a:solidFill>
                  <a:srgbClr val="008000"/>
                </a:solidFill>
              </a:rPr>
              <a:t>inner</a:t>
            </a:r>
            <a:r>
              <a:rPr lang="en-US" sz="2000" dirty="0"/>
              <a:t> loop are executed for each iteration of the </a:t>
            </a:r>
            <a:r>
              <a:rPr lang="en-US" sz="2000" dirty="0">
                <a:solidFill>
                  <a:srgbClr val="008000"/>
                </a:solidFill>
              </a:rPr>
              <a:t>outer</a:t>
            </a:r>
            <a:r>
              <a:rPr lang="en-US" sz="2000" dirty="0"/>
              <a:t> loop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Can mix-and-match between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/>
              <a:t> loops and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/>
              <a:t> loops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Total number of iterations in a nested loop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number_iterations_inner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number_iterations_outer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59FAF9-B41D-1443-B64C-25B249DACDA7}"/>
              </a:ext>
            </a:extLst>
          </p:cNvPr>
          <p:cNvSpPr txBox="1"/>
          <p:nvPr/>
        </p:nvSpPr>
        <p:spPr>
          <a:xfrm>
            <a:off x="2875061" y="4132312"/>
            <a:ext cx="4106652" cy="1308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item in container: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 condition: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statement(s)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B693F72-F470-3E43-A40A-4AA4C7CB87CB}"/>
              </a:ext>
            </a:extLst>
          </p:cNvPr>
          <p:cNvSpPr/>
          <p:nvPr/>
        </p:nvSpPr>
        <p:spPr>
          <a:xfrm>
            <a:off x="5521605" y="4495768"/>
            <a:ext cx="136918" cy="603357"/>
          </a:xfrm>
          <a:prstGeom prst="righ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2CF5E9-EF38-1340-8CAF-8793241E60D6}"/>
              </a:ext>
            </a:extLst>
          </p:cNvPr>
          <p:cNvSpPr txBox="1"/>
          <p:nvPr/>
        </p:nvSpPr>
        <p:spPr>
          <a:xfrm>
            <a:off x="5685864" y="4612780"/>
            <a:ext cx="119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 Loop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EEA6049-BF46-3642-A253-878797581283}"/>
              </a:ext>
            </a:extLst>
          </p:cNvPr>
          <p:cNvSpPr/>
          <p:nvPr/>
        </p:nvSpPr>
        <p:spPr>
          <a:xfrm>
            <a:off x="2607976" y="4132312"/>
            <a:ext cx="157585" cy="1308050"/>
          </a:xfrm>
          <a:prstGeom prst="lef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69808E-425C-8040-96F2-7970A278D9B1}"/>
              </a:ext>
            </a:extLst>
          </p:cNvPr>
          <p:cNvSpPr txBox="1"/>
          <p:nvPr/>
        </p:nvSpPr>
        <p:spPr>
          <a:xfrm>
            <a:off x="1355423" y="4601671"/>
            <a:ext cx="124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Outer Loop</a:t>
            </a:r>
          </a:p>
        </p:txBody>
      </p:sp>
    </p:spTree>
    <p:extLst>
      <p:ext uri="{BB962C8B-B14F-4D97-AF65-F5344CB8AC3E}">
        <p14:creationId xmlns:p14="http://schemas.microsoft.com/office/powerpoint/2010/main" val="90040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Nested Loop Example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list_of_lists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[['hammerhead', 'great white', 'dogfish'], \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[0, 1, 2], [9.9, 8.8, 7.7]]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list in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list_of_lists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print(list)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 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['hammerhead', 'great white', 'dogfish']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[0, 1, 2]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[9.9, 8.8, 7.7]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list in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list_of_lists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for item in list: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print(item)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 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hammerhead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great white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dogfish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9.9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8.8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7.7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3B2C45-C059-BA4C-8469-BBF59A75289C}"/>
              </a:ext>
            </a:extLst>
          </p:cNvPr>
          <p:cNvSpPr txBox="1"/>
          <p:nvPr/>
        </p:nvSpPr>
        <p:spPr>
          <a:xfrm>
            <a:off x="3860120" y="4103827"/>
            <a:ext cx="4787152" cy="1938992"/>
          </a:xfrm>
          <a:prstGeom prst="rect">
            <a:avLst/>
          </a:prstGeom>
          <a:solidFill>
            <a:srgbClr val="D4F0E1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When just one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/>
              <a:t> loop is used, the program will output each internal list as an item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When we utilize a nested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/>
              <a:t> loop, we are able to iterate over the individual items contained in the lists</a:t>
            </a:r>
          </a:p>
        </p:txBody>
      </p:sp>
    </p:spTree>
    <p:extLst>
      <p:ext uri="{BB962C8B-B14F-4D97-AF65-F5344CB8AC3E}">
        <p14:creationId xmlns:p14="http://schemas.microsoft.com/office/powerpoint/2010/main" val="3968837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5.9 Developing Programs Incrementally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7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Common Loop Errors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</a:rPr>
              <a:t>Off-by-one</a:t>
            </a:r>
            <a:r>
              <a:rPr lang="en-US" sz="2000" dirty="0"/>
              <a:t> errors, where the loop executes one too many or one too few times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Check your comparison if should be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Check that the initialization uses the correct value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Does the loop handle the zero iterations case?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Step through the loop with changing variables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sz="2000" dirty="0"/>
              <a:t> statements can be used to trace a value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</a:rPr>
              <a:t>Infinite loops </a:t>
            </a:r>
            <a:r>
              <a:rPr lang="en-US" sz="2000" dirty="0"/>
              <a:t>usually result from an error in the condition that controls the loop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Check the direction of inequalities whether it should be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Test for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/>
              <a:t> rather than equality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Recall that 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dirty="0"/>
              <a:t> is really only an approximation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2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Motivation for Loops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What should you do if a teacher asked you to write 500 times "</a:t>
            </a:r>
            <a:r>
              <a:rPr lang="en-US" sz="2400" dirty="0">
                <a:solidFill>
                  <a:srgbClr val="008000"/>
                </a:solidFill>
              </a:rPr>
              <a:t>I will not throw paper airplanes in class</a:t>
            </a:r>
            <a:r>
              <a:rPr lang="en-US" sz="2400" dirty="0"/>
              <a:t>"?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I will not throw paper airplanes in class.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I will not throw paper airplanes in class.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I will not throw paper airplanes in class.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I will not throw paper airplanes in class.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…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2424" y="3547872"/>
            <a:ext cx="3437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000" dirty="0">
                <a:solidFill>
                  <a:srgbClr val="008000"/>
                </a:solidFill>
              </a:rPr>
              <a:t>… or what about the following?</a:t>
            </a:r>
            <a:endParaRPr lang="en-US" sz="2000" dirty="0">
              <a:solidFill>
                <a:srgbClr val="008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8E14BF-FD29-8B43-909E-20358494E417}"/>
              </a:ext>
            </a:extLst>
          </p:cNvPr>
          <p:cNvGrpSpPr/>
          <p:nvPr/>
        </p:nvGrpSpPr>
        <p:grpSpPr>
          <a:xfrm>
            <a:off x="417671" y="4017308"/>
            <a:ext cx="8229601" cy="2728932"/>
            <a:chOff x="417671" y="4017308"/>
            <a:chExt cx="8229601" cy="2728932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32F2340-7F94-6749-BA5F-4735C21D2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671" y="4017308"/>
              <a:ext cx="8229601" cy="272893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FD50B7-2FA6-8B49-ACAE-1769FBF96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728" y="5067300"/>
              <a:ext cx="4733688" cy="381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1A9A27-7358-9F49-B4EB-27DD033F0A00}"/>
                </a:ext>
              </a:extLst>
            </p:cNvPr>
            <p:cNvSpPr txBox="1"/>
            <p:nvPr/>
          </p:nvSpPr>
          <p:spPr>
            <a:xfrm>
              <a:off x="666400" y="4418326"/>
              <a:ext cx="4434227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Noteworthy Light" panose="02000400000000000000" pitchFamily="2" charset="77"/>
                  <a:ea typeface="Noteworthy Light" panose="02000400000000000000" pitchFamily="2" charset="77"/>
                </a:rPr>
                <a:t>count = 1</a:t>
              </a:r>
            </a:p>
            <a:p>
              <a:endParaRPr lang="en-US" sz="1600" dirty="0">
                <a:solidFill>
                  <a:schemeClr val="bg1"/>
                </a:solidFill>
                <a:latin typeface="Noteworthy Light" panose="02000400000000000000" pitchFamily="2" charset="77"/>
                <a:ea typeface="Noteworthy Light" panose="02000400000000000000" pitchFamily="2" charset="77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Noteworthy Light" panose="02000400000000000000" pitchFamily="2" charset="77"/>
                  <a:ea typeface="Noteworthy Light" panose="02000400000000000000" pitchFamily="2" charset="77"/>
                </a:rPr>
                <a:t>while count &lt;= 500: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Noteworthy Light" panose="02000400000000000000" pitchFamily="2" charset="77"/>
                  <a:ea typeface="Noteworthy Light" panose="02000400000000000000" pitchFamily="2" charset="77"/>
                </a:rPr>
                <a:t>    print('I will not throw paper airplanes in class.')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Noteworthy Light" panose="02000400000000000000" pitchFamily="2" charset="77"/>
                  <a:ea typeface="Noteworthy Light" panose="02000400000000000000" pitchFamily="2" charset="77"/>
                </a:rPr>
                <a:t>    count = count + 1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44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Incremental Development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Goal of incremental development is to avoid debugging large, complex programs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Instead, incrementally write code and then test it periodically to ensure each new part works as expected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Benefits include that errors are easier to isolate, find, and fix</a:t>
            </a:r>
          </a:p>
        </p:txBody>
      </p:sp>
    </p:spTree>
    <p:extLst>
      <p:ext uri="{BB962C8B-B14F-4D97-AF65-F5344CB8AC3E}">
        <p14:creationId xmlns:p14="http://schemas.microsoft.com/office/powerpoint/2010/main" val="4053503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5.10 Break and Continue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34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break and continue Statements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400" dirty="0"/>
              <a:t> statement terminates the current loop and transfers execution at the next statement following that loop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most common use for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dirty="0"/>
              <a:t> is when some external condition is triggered that requires an exit from a loop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400" dirty="0"/>
              <a:t> statement skips all the remaining statements in the current iteration of the loop and moves control back to the top of the loop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000" dirty="0"/>
              <a:t> statement will cause program to immediately retest its condition prior to the next iteration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Both 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400" dirty="0"/>
              <a:t> statements can be used in both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/>
              <a:t> loops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5233006-6D67-1B4F-BD43-C26AA0C392BE}"/>
              </a:ext>
            </a:extLst>
          </p:cNvPr>
          <p:cNvSpPr/>
          <p:nvPr/>
        </p:nvSpPr>
        <p:spPr>
          <a:xfrm>
            <a:off x="1178843" y="5892413"/>
            <a:ext cx="7271436" cy="698093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en-US" sz="2000" dirty="0"/>
              <a:t> statement is used when a statement is required syntactically, but you do not want any code to execute</a:t>
            </a:r>
          </a:p>
        </p:txBody>
      </p:sp>
    </p:spTree>
    <p:extLst>
      <p:ext uri="{BB962C8B-B14F-4D97-AF65-F5344CB8AC3E}">
        <p14:creationId xmlns:p14="http://schemas.microsoft.com/office/powerpoint/2010/main" val="352348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break and continue Statements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C2C36943-DCCE-F04A-AA98-61CCADD83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= 30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number &gt;=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print(number, "", end='')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if number &lt; 15: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break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number -=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print('done')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5B33FEA8-493F-C344-9B25-FC0E758FADB8}"/>
              </a:ext>
            </a:extLst>
          </p:cNvPr>
          <p:cNvSpPr txBox="1">
            <a:spLocks/>
          </p:cNvSpPr>
          <p:nvPr/>
        </p:nvSpPr>
        <p:spPr>
          <a:xfrm>
            <a:off x="4374915" y="4286165"/>
            <a:ext cx="4638117" cy="2297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= 30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number &gt;=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number -=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if number &lt; 15: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continue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print(number, "", end='')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print('done')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2E0278-FC62-3843-8804-EFCEF63449EC}"/>
              </a:ext>
            </a:extLst>
          </p:cNvPr>
          <p:cNvCxnSpPr>
            <a:cxnSpLocks/>
          </p:cNvCxnSpPr>
          <p:nvPr/>
        </p:nvCxnSpPr>
        <p:spPr>
          <a:xfrm>
            <a:off x="2668891" y="3003537"/>
            <a:ext cx="1295400" cy="0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575EA8-546D-894E-B6F2-6A6CCB064BED}"/>
              </a:ext>
            </a:extLst>
          </p:cNvPr>
          <p:cNvCxnSpPr>
            <a:cxnSpLocks/>
          </p:cNvCxnSpPr>
          <p:nvPr/>
        </p:nvCxnSpPr>
        <p:spPr>
          <a:xfrm>
            <a:off x="3964291" y="3003537"/>
            <a:ext cx="0" cy="617487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16202D-1D89-2840-AE1A-1A4138036818}"/>
              </a:ext>
            </a:extLst>
          </p:cNvPr>
          <p:cNvCxnSpPr/>
          <p:nvPr/>
        </p:nvCxnSpPr>
        <p:spPr>
          <a:xfrm flipH="1">
            <a:off x="2668891" y="3621024"/>
            <a:ext cx="1295400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4EA1EA3-2AD6-5F45-B8F8-5C2EAB6A01CC}"/>
              </a:ext>
            </a:extLst>
          </p:cNvPr>
          <p:cNvSpPr txBox="1"/>
          <p:nvPr/>
        </p:nvSpPr>
        <p:spPr>
          <a:xfrm>
            <a:off x="3981488" y="2953512"/>
            <a:ext cx="3245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This iteration is over and there are no more iterations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F7521E-5BD2-EF4C-99B7-1F81239A7EFA}"/>
              </a:ext>
            </a:extLst>
          </p:cNvPr>
          <p:cNvCxnSpPr>
            <a:cxnSpLocks/>
          </p:cNvCxnSpPr>
          <p:nvPr/>
        </p:nvCxnSpPr>
        <p:spPr>
          <a:xfrm>
            <a:off x="3399670" y="5715000"/>
            <a:ext cx="2164040" cy="0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4A5B03-FC75-5640-AC72-D2739E46A49E}"/>
              </a:ext>
            </a:extLst>
          </p:cNvPr>
          <p:cNvCxnSpPr>
            <a:cxnSpLocks/>
          </p:cNvCxnSpPr>
          <p:nvPr/>
        </p:nvCxnSpPr>
        <p:spPr>
          <a:xfrm>
            <a:off x="3399670" y="4802322"/>
            <a:ext cx="0" cy="912678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14D9B9-0852-7A41-B020-C1F6654E5C5D}"/>
              </a:ext>
            </a:extLst>
          </p:cNvPr>
          <p:cNvCxnSpPr>
            <a:cxnSpLocks/>
          </p:cNvCxnSpPr>
          <p:nvPr/>
        </p:nvCxnSpPr>
        <p:spPr>
          <a:xfrm flipH="1">
            <a:off x="3399670" y="4802322"/>
            <a:ext cx="895788" cy="0"/>
          </a:xfrm>
          <a:prstGeom prst="straightConnector1">
            <a:avLst/>
          </a:prstGeom>
          <a:ln w="28575" cmpd="sng">
            <a:solidFill>
              <a:srgbClr val="008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0C12A8A-A050-C741-A777-441A0F20CB2D}"/>
              </a:ext>
            </a:extLst>
          </p:cNvPr>
          <p:cNvSpPr txBox="1"/>
          <p:nvPr/>
        </p:nvSpPr>
        <p:spPr>
          <a:xfrm>
            <a:off x="758062" y="4903857"/>
            <a:ext cx="2558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This iteration is over; do the next iteration</a:t>
            </a:r>
          </a:p>
        </p:txBody>
      </p:sp>
    </p:spTree>
    <p:extLst>
      <p:ext uri="{BB962C8B-B14F-4D97-AF65-F5344CB8AC3E}">
        <p14:creationId xmlns:p14="http://schemas.microsoft.com/office/powerpoint/2010/main" val="25249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5.11 Loop Else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76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break and continue Statements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 loop may optionally include an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/>
              <a:t> clause that executes only if the loop terminates normally (i.e., not using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400" dirty="0"/>
              <a:t>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If used with 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/>
              <a:t> loop,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/>
              <a:t> statement is executed when the loop has exhausted iterating the list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If used with 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/>
              <a:t> loop,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/>
              <a:t> statement is executed when the condition becomes 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4F7222-2533-AA46-95EF-0AD46B7ABA92}"/>
              </a:ext>
            </a:extLst>
          </p:cNvPr>
          <p:cNvSpPr txBox="1"/>
          <p:nvPr/>
        </p:nvSpPr>
        <p:spPr>
          <a:xfrm>
            <a:off x="1179689" y="4004072"/>
            <a:ext cx="2776722" cy="2015936"/>
          </a:xfrm>
          <a:prstGeom prst="rect">
            <a:avLst/>
          </a:prstGeom>
          <a:solidFill>
            <a:srgbClr val="D4F0E1"/>
          </a:solidFill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u="sng" dirty="0">
                <a:cs typeface="Courier New" panose="02070309020205020404" pitchFamily="49" charset="0"/>
              </a:rPr>
              <a:t>General Format</a:t>
            </a:r>
            <a:endParaRPr lang="en-US" sz="2000" dirty="0"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condition:</a:t>
            </a:r>
          </a:p>
          <a:p>
            <a:pPr lvl="1"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 body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lvl="1">
              <a:spcAft>
                <a:spcPts val="600"/>
              </a:spcAft>
            </a:pP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body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additional statements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2BBB3-E286-5648-AFA3-8591EC046E59}"/>
              </a:ext>
            </a:extLst>
          </p:cNvPr>
          <p:cNvSpPr txBox="1"/>
          <p:nvPr/>
        </p:nvSpPr>
        <p:spPr>
          <a:xfrm>
            <a:off x="4764976" y="4004072"/>
            <a:ext cx="2900153" cy="2015936"/>
          </a:xfrm>
          <a:prstGeom prst="rect">
            <a:avLst/>
          </a:prstGeom>
          <a:solidFill>
            <a:srgbClr val="D4F0E1"/>
          </a:solidFill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u="sng" dirty="0">
                <a:cs typeface="Courier New" panose="02070309020205020404" pitchFamily="49" charset="0"/>
              </a:rPr>
              <a:t>General Format</a:t>
            </a:r>
            <a:endParaRPr lang="en-US" sz="2000" dirty="0"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item in container:</a:t>
            </a:r>
          </a:p>
          <a:p>
            <a:pPr lvl="1"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 body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lvl="1">
              <a:spcAft>
                <a:spcPts val="600"/>
              </a:spcAft>
            </a:pP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body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115350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5.12 Getting Both Index and Value When Looping: Enumerate()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33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break and continue Statements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enumerate()</a:t>
            </a:r>
            <a:r>
              <a:rPr lang="en-US" sz="2400" dirty="0"/>
              <a:t> function can be used to retrieve the position index and values in a sequence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# tell users where odd numbers are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 = [5, 7, 4, 2, 3, 8, 1]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index, value in enumerate(list):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if value % 2 == 1: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    print('odd number', value, 'at position', index)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 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odd number 5 at position 0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odd number 7 at position 1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odd number 3 at position 4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odd number 1 at position 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1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Loop Basics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5921566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When an action must be repeated, a </a:t>
            </a:r>
            <a:r>
              <a:rPr lang="en-US" sz="2400" dirty="0">
                <a:solidFill>
                  <a:srgbClr val="008000"/>
                </a:solidFill>
              </a:rPr>
              <a:t>loop</a:t>
            </a:r>
            <a:r>
              <a:rPr lang="en-US" sz="2400" dirty="0"/>
              <a:t> can be used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 loop is a program construct that repeats a statement or sequence of statements a number of times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body of the loop is the statement or statements that are repeated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Each repetition of the loop is an </a:t>
            </a:r>
            <a:r>
              <a:rPr lang="en-US" sz="2000" dirty="0">
                <a:solidFill>
                  <a:srgbClr val="008000"/>
                </a:solidFill>
              </a:rPr>
              <a:t>iteration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Loop design questions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What should be included in the loop body?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How many times should the loop be iterated?</a:t>
            </a:r>
          </a:p>
          <a:p>
            <a:pPr algn="just"/>
            <a:r>
              <a:rPr lang="en-US" sz="2400" dirty="0"/>
              <a:t>Pythons supports several loops</a:t>
            </a:r>
          </a:p>
          <a:p>
            <a:pPr lvl="1" algn="just"/>
            <a:r>
              <a:rPr lang="en-US" sz="2000" dirty="0"/>
              <a:t>We can use 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/>
              <a:t> loop or 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/>
              <a:t> loop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769F4A7-EC64-184B-B608-DA35A22AC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766" y="2050357"/>
            <a:ext cx="2576137" cy="390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1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5.2 While Loops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while Loop Syntax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165811" y="3896891"/>
            <a:ext cx="2844080" cy="462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CA85150-8B72-4647-AF20-5AF00D7BD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55" y="3563288"/>
            <a:ext cx="4379855" cy="2898667"/>
          </a:xfrm>
          <a:prstGeom prst="rect">
            <a:avLst/>
          </a:prstGeom>
        </p:spPr>
      </p:pic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445893A2-BA63-FA43-A3A9-0EFC76A24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/>
              <a:t> loop is a </a:t>
            </a:r>
            <a:r>
              <a:rPr lang="en-US" sz="2400" dirty="0">
                <a:solidFill>
                  <a:srgbClr val="008000"/>
                </a:solidFill>
              </a:rPr>
              <a:t>condition-controlled loop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 condition-controlled loop causes a statement or set of statements to repeat </a:t>
            </a:r>
            <a:r>
              <a:rPr lang="en-US" sz="2000" i="1" dirty="0"/>
              <a:t>as long as a condition is 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CCD6D6-31C7-E144-BB00-1C8F427DE2FD}"/>
              </a:ext>
            </a:extLst>
          </p:cNvPr>
          <p:cNvSpPr txBox="1"/>
          <p:nvPr/>
        </p:nvSpPr>
        <p:spPr>
          <a:xfrm>
            <a:off x="5757219" y="5666202"/>
            <a:ext cx="2723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logic of 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/>
              <a:t> loop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633F7D-61E0-9240-9C42-A3CF030DE0AC}"/>
              </a:ext>
            </a:extLst>
          </p:cNvPr>
          <p:cNvSpPr txBox="1"/>
          <p:nvPr/>
        </p:nvSpPr>
        <p:spPr>
          <a:xfrm>
            <a:off x="457200" y="2961599"/>
            <a:ext cx="2776722" cy="1369606"/>
          </a:xfrm>
          <a:prstGeom prst="rect">
            <a:avLst/>
          </a:prstGeom>
          <a:solidFill>
            <a:srgbClr val="D4F0E1"/>
          </a:solidFill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u="sng" dirty="0">
                <a:cs typeface="Courier New" panose="02070309020205020404" pitchFamily="49" charset="0"/>
              </a:rPr>
              <a:t>General Format</a:t>
            </a:r>
            <a:endParaRPr lang="en-US" sz="2000" dirty="0"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condition:</a:t>
            </a:r>
          </a:p>
          <a:p>
            <a:pPr lvl="1"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 body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additional statements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9A9E0D-88A8-3F41-A00E-9FF564BF7166}"/>
              </a:ext>
            </a:extLst>
          </p:cNvPr>
          <p:cNvSpPr txBox="1"/>
          <p:nvPr/>
        </p:nvSpPr>
        <p:spPr>
          <a:xfrm>
            <a:off x="3719105" y="2818139"/>
            <a:ext cx="4121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Loop body can include one or more statements to be executed if condition is true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31881F-961E-E243-9BCA-1AD49B04D88F}"/>
              </a:ext>
            </a:extLst>
          </p:cNvPr>
          <p:cNvCxnSpPr>
            <a:cxnSpLocks/>
          </p:cNvCxnSpPr>
          <p:nvPr/>
        </p:nvCxnSpPr>
        <p:spPr>
          <a:xfrm flipH="1">
            <a:off x="2236425" y="3225493"/>
            <a:ext cx="1929386" cy="584435"/>
          </a:xfrm>
          <a:prstGeom prst="straightConnector1">
            <a:avLst/>
          </a:prstGeom>
          <a:ln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C2E498D-93AE-D244-ACE4-F7DB21A0A0DF}"/>
              </a:ext>
            </a:extLst>
          </p:cNvPr>
          <p:cNvSpPr/>
          <p:nvPr/>
        </p:nvSpPr>
        <p:spPr>
          <a:xfrm>
            <a:off x="274377" y="4955173"/>
            <a:ext cx="3924095" cy="1369606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/>
              <a:t> loop is a </a:t>
            </a:r>
            <a:r>
              <a:rPr lang="en-US" sz="2000" dirty="0">
                <a:solidFill>
                  <a:srgbClr val="008000"/>
                </a:solidFill>
              </a:rPr>
              <a:t>pretest loop</a:t>
            </a:r>
            <a:r>
              <a:rPr lang="en-US" sz="2000" dirty="0"/>
              <a:t>, meaning that the condition will be tested before performing an iteration</a:t>
            </a:r>
          </a:p>
        </p:txBody>
      </p:sp>
    </p:spTree>
    <p:extLst>
      <p:ext uri="{BB962C8B-B14F-4D97-AF65-F5344CB8AC3E}">
        <p14:creationId xmlns:p14="http://schemas.microsoft.com/office/powerpoint/2010/main" val="372233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27" grpId="0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while Loop Template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Example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count_down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6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count_down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0:</a:t>
            </a:r>
          </a:p>
          <a:p>
            <a:pPr marL="85725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print('Hello')</a:t>
            </a:r>
          </a:p>
          <a:p>
            <a:pPr marL="85725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count_down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count_down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- 2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print('done')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909638" algn="l"/>
                <a:tab pos="1368425" algn="l"/>
              </a:tabLst>
            </a:pPr>
            <a:endParaRPr lang="en-US" sz="2400" dirty="0">
              <a:solidFill>
                <a:srgbClr val="2F02F0"/>
              </a:solidFill>
            </a:endParaRPr>
          </a:p>
          <a:p>
            <a:pPr marL="457200" indent="-4572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909638" algn="l"/>
                <a:tab pos="1368425" algn="l"/>
              </a:tabLst>
            </a:pPr>
            <a:r>
              <a:rPr lang="en-US" sz="2400" dirty="0"/>
              <a:t>If condition is true, indented code in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/>
              <a:t> block runs</a:t>
            </a:r>
          </a:p>
          <a:p>
            <a:pPr marL="457200" indent="-45720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909638" algn="l"/>
                <a:tab pos="1368425" algn="l"/>
              </a:tabLst>
            </a:pPr>
            <a:r>
              <a:rPr lang="en-US" sz="2400" dirty="0"/>
              <a:t>At end of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/>
              <a:t> block, control automatically goes back to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/>
              <a:t> condition line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>
            <a:off x="3022679" y="2189814"/>
            <a:ext cx="888309" cy="276246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67155" y="1789704"/>
            <a:ext cx="2194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Initialization Action</a:t>
            </a:r>
          </a:p>
        </p:txBody>
      </p:sp>
      <p:sp>
        <p:nvSpPr>
          <p:cNvPr id="8" name="Oval 7"/>
          <p:cNvSpPr/>
          <p:nvPr/>
        </p:nvSpPr>
        <p:spPr>
          <a:xfrm>
            <a:off x="781894" y="2502155"/>
            <a:ext cx="2614795" cy="352438"/>
          </a:xfrm>
          <a:prstGeom prst="ellipse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4312647" y="2806367"/>
            <a:ext cx="917769" cy="268566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30416" y="2478319"/>
            <a:ext cx="2212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Boolean Expression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5133861" y="3531267"/>
            <a:ext cx="1320135" cy="97062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53996" y="3312626"/>
            <a:ext cx="1683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Update Action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A17316-225D-D347-9175-7CA0FFA9B941}"/>
              </a:ext>
            </a:extLst>
          </p:cNvPr>
          <p:cNvSpPr/>
          <p:nvPr/>
        </p:nvSpPr>
        <p:spPr>
          <a:xfrm>
            <a:off x="1750166" y="2852928"/>
            <a:ext cx="2469294" cy="400111"/>
          </a:xfrm>
          <a:prstGeom prst="ellipse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AFF806-B7F3-6A41-BBAA-F0E38242848D}"/>
              </a:ext>
            </a:extLst>
          </p:cNvPr>
          <p:cNvSpPr/>
          <p:nvPr/>
        </p:nvSpPr>
        <p:spPr>
          <a:xfrm>
            <a:off x="1270560" y="3628329"/>
            <a:ext cx="4370076" cy="400111"/>
          </a:xfrm>
          <a:prstGeom prst="ellipse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E982FDA-31A2-8D4D-A802-CB17BF51E6FD}"/>
              </a:ext>
            </a:extLst>
          </p:cNvPr>
          <p:cNvSpPr/>
          <p:nvPr/>
        </p:nvSpPr>
        <p:spPr>
          <a:xfrm>
            <a:off x="1135813" y="6025172"/>
            <a:ext cx="7271436" cy="514323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This process continues indefinitely until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/>
              <a:t> condition is false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210121B7-9E33-F64D-A378-1474128EB947}"/>
              </a:ext>
            </a:extLst>
          </p:cNvPr>
          <p:cNvSpPr/>
          <p:nvPr/>
        </p:nvSpPr>
        <p:spPr>
          <a:xfrm>
            <a:off x="872104" y="3312626"/>
            <a:ext cx="263709" cy="715814"/>
          </a:xfrm>
          <a:prstGeom prst="lef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42C056-0C97-8047-B76B-108B05A32057}"/>
              </a:ext>
            </a:extLst>
          </p:cNvPr>
          <p:cNvSpPr txBox="1"/>
          <p:nvPr/>
        </p:nvSpPr>
        <p:spPr>
          <a:xfrm rot="16200000">
            <a:off x="-53281" y="3512681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/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187936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4" grpId="0"/>
      <p:bldP spid="17" grpId="0"/>
      <p:bldP spid="28" grpId="0" animBg="1"/>
      <p:bldP spid="30" grpId="0" animBg="1"/>
      <p:bldP spid="35" grpId="0" animBg="1"/>
      <p:bldP spid="36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Sentinel Loops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008000"/>
                </a:solidFill>
              </a:rPr>
              <a:t>sentinel loop </a:t>
            </a:r>
            <a:r>
              <a:rPr lang="en-US" sz="2400" dirty="0"/>
              <a:t>continues to process data until reaching </a:t>
            </a:r>
            <a:r>
              <a:rPr lang="en-US" sz="2400" i="1" dirty="0"/>
              <a:t>a special value that signals the end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This special value is called a </a:t>
            </a:r>
            <a:r>
              <a:rPr lang="en-US" sz="2000" dirty="0">
                <a:solidFill>
                  <a:srgbClr val="008000"/>
                </a:solidFill>
              </a:rPr>
              <a:t>sentinel</a:t>
            </a:r>
            <a:r>
              <a:rPr lang="en-US" sz="2000" dirty="0"/>
              <a:t>, which must be distinguishable from the data since it is not processed as part of the data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General format (not syntax)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get the first data item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while item is not the sentinel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process the item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get the next data item</a:t>
            </a:r>
            <a:endParaRPr lang="en-US" sz="2000" b="1" dirty="0"/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first item is retrieved before the loop starts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Called the </a:t>
            </a:r>
            <a:r>
              <a:rPr lang="en-US" sz="2000" dirty="0">
                <a:solidFill>
                  <a:srgbClr val="008000"/>
                </a:solidFill>
              </a:rPr>
              <a:t>priming read</a:t>
            </a:r>
            <a:r>
              <a:rPr lang="en-US" sz="2000" dirty="0"/>
              <a:t>, since it gets the process started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If first item is the sentinel, the loop terminates with no data processed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Otherwise, the item is processed and the next one is read</a:t>
            </a:r>
          </a:p>
        </p:txBody>
      </p:sp>
    </p:spTree>
    <p:extLst>
      <p:ext uri="{BB962C8B-B14F-4D97-AF65-F5344CB8AC3E}">
        <p14:creationId xmlns:p14="http://schemas.microsoft.com/office/powerpoint/2010/main" val="720601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Infinite Loops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Loops that never stop are </a:t>
            </a:r>
            <a:r>
              <a:rPr lang="en-US" sz="2400" dirty="0">
                <a:solidFill>
                  <a:srgbClr val="008000"/>
                </a:solidFill>
              </a:rPr>
              <a:t>infinite loops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Would have to send an interrupt (i.e.,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2000" dirty="0"/>
              <a:t>) to end the program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Loop body should contain a line that will eventually cause the Boolean expression to become false (i.e., </a:t>
            </a:r>
            <a:r>
              <a:rPr lang="en-US" sz="2400" i="1" dirty="0"/>
              <a:t>update condition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68425" algn="l"/>
                <a:tab pos="1831975" algn="l"/>
              </a:tabLst>
            </a:pPr>
            <a:r>
              <a:rPr lang="en-US" sz="2400" dirty="0"/>
              <a:t>Example: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368425" algn="l"/>
                <a:tab pos="1831975" algn="l"/>
              </a:tabLst>
            </a:pPr>
            <a:r>
              <a:rPr lang="en-US" sz="2000" dirty="0"/>
              <a:t>Print the odd numbers less than 12</a:t>
            </a:r>
          </a:p>
          <a:p>
            <a:pPr marL="85725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 marL="85725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!= 12:</a:t>
            </a:r>
          </a:p>
          <a:p>
            <a:pPr marL="85725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print(x)</a:t>
            </a:r>
          </a:p>
          <a:p>
            <a:pPr marL="85725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x = x + 2</a:t>
            </a:r>
          </a:p>
          <a:p>
            <a:pPr marL="85725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print('done')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Better to use  the comparison 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12:</a:t>
            </a:r>
          </a:p>
        </p:txBody>
      </p:sp>
    </p:spTree>
    <p:extLst>
      <p:ext uri="{BB962C8B-B14F-4D97-AF65-F5344CB8AC3E}">
        <p14:creationId xmlns:p14="http://schemas.microsoft.com/office/powerpoint/2010/main" val="201008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28561</TotalTime>
  <Words>2499</Words>
  <Application>Microsoft Macintosh PowerPoint</Application>
  <PresentationFormat>On-screen Show (4:3)</PresentationFormat>
  <Paragraphs>373</Paragraphs>
  <Slides>37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Menlo</vt:lpstr>
      <vt:lpstr>Noteworthy Light</vt:lpstr>
      <vt:lpstr>Office Theme</vt:lpstr>
      <vt:lpstr>CSCE 1035 Computer Programming I    Chapter 5 Loops</vt:lpstr>
      <vt:lpstr>5.1 Loops (General)</vt:lpstr>
      <vt:lpstr>Motivation for Loops</vt:lpstr>
      <vt:lpstr>Loop Basics</vt:lpstr>
      <vt:lpstr>5.2 While Loops</vt:lpstr>
      <vt:lpstr>while Loop Syntax</vt:lpstr>
      <vt:lpstr>while Loop Template</vt:lpstr>
      <vt:lpstr>Sentinel Loops</vt:lpstr>
      <vt:lpstr>Infinite Loops</vt:lpstr>
      <vt:lpstr>5.3 More While Examples</vt:lpstr>
      <vt:lpstr>docstrings</vt:lpstr>
      <vt:lpstr>Random Numbers</vt:lpstr>
      <vt:lpstr>5.4 Counting</vt:lpstr>
      <vt:lpstr>Counters</vt:lpstr>
      <vt:lpstr>5.5 For Loops</vt:lpstr>
      <vt:lpstr>for Loop Syntax</vt:lpstr>
      <vt:lpstr>for Loop Iterations</vt:lpstr>
      <vt:lpstr>for Loop Example</vt:lpstr>
      <vt:lpstr>for Loop Iterations</vt:lpstr>
      <vt:lpstr>5.6 Counting Using the Range() Function</vt:lpstr>
      <vt:lpstr>The range Function</vt:lpstr>
      <vt:lpstr>for Loops with range() Examples</vt:lpstr>
      <vt:lpstr>5.7 While vs. For Loops</vt:lpstr>
      <vt:lpstr>Choosing a Loop</vt:lpstr>
      <vt:lpstr>5.8 Nested Loops</vt:lpstr>
      <vt:lpstr>Nested Loops</vt:lpstr>
      <vt:lpstr>Nested Loop Example</vt:lpstr>
      <vt:lpstr>5.9 Developing Programs Incrementally</vt:lpstr>
      <vt:lpstr>Common Loop Errors</vt:lpstr>
      <vt:lpstr>Incremental Development</vt:lpstr>
      <vt:lpstr>5.10 Break and Continue</vt:lpstr>
      <vt:lpstr>break and continue Statements</vt:lpstr>
      <vt:lpstr>break and continue Statements</vt:lpstr>
      <vt:lpstr>5.11 Loop Else</vt:lpstr>
      <vt:lpstr>break and continue Statements</vt:lpstr>
      <vt:lpstr>5.12 Getting Both Index and Value When Looping: Enumerate()</vt:lpstr>
      <vt:lpstr>break and continue Statements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1030 Computer Science I</dc:title>
  <dc:subject>Introduction</dc:subject>
  <dc:creator>Thompson, Mark</dc:creator>
  <cp:keywords/>
  <dc:description/>
  <cp:lastModifiedBy>Thompson, Mark</cp:lastModifiedBy>
  <cp:revision>1225</cp:revision>
  <cp:lastPrinted>2021-02-09T10:20:04Z</cp:lastPrinted>
  <dcterms:created xsi:type="dcterms:W3CDTF">2011-09-18T04:52:00Z</dcterms:created>
  <dcterms:modified xsi:type="dcterms:W3CDTF">2021-02-09T10:26:33Z</dcterms:modified>
  <cp:category/>
</cp:coreProperties>
</file>