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985" r:id="rId3"/>
    <p:sldId id="1184" r:id="rId4"/>
    <p:sldId id="1202" r:id="rId5"/>
    <p:sldId id="1201" r:id="rId6"/>
    <p:sldId id="1203" r:id="rId7"/>
    <p:sldId id="993" r:id="rId8"/>
    <p:sldId id="1149" r:id="rId9"/>
    <p:sldId id="1204" r:id="rId10"/>
    <p:sldId id="1003" r:id="rId11"/>
    <p:sldId id="1132" r:id="rId12"/>
    <p:sldId id="1161" r:id="rId13"/>
    <p:sldId id="1152" r:id="rId14"/>
    <p:sldId id="1162" r:id="rId15"/>
    <p:sldId id="1188" r:id="rId16"/>
    <p:sldId id="1217" r:id="rId17"/>
    <p:sldId id="1181" r:id="rId18"/>
    <p:sldId id="1189" r:id="rId19"/>
    <p:sldId id="1182" r:id="rId20"/>
    <p:sldId id="1193" r:id="rId21"/>
    <p:sldId id="1180" r:id="rId22"/>
    <p:sldId id="1208" r:id="rId23"/>
    <p:sldId id="1209" r:id="rId24"/>
    <p:sldId id="1210" r:id="rId25"/>
    <p:sldId id="1164" r:id="rId26"/>
    <p:sldId id="1211" r:id="rId27"/>
    <p:sldId id="1212" r:id="rId28"/>
    <p:sldId id="1213" r:id="rId29"/>
    <p:sldId id="1219" r:id="rId30"/>
    <p:sldId id="1166" r:id="rId31"/>
    <p:sldId id="1158" r:id="rId32"/>
    <p:sldId id="1186" r:id="rId33"/>
    <p:sldId id="1200" r:id="rId34"/>
    <p:sldId id="1205" r:id="rId35"/>
    <p:sldId id="1214" r:id="rId36"/>
    <p:sldId id="1215" r:id="rId37"/>
    <p:sldId id="1206" r:id="rId38"/>
    <p:sldId id="1216" r:id="rId39"/>
    <p:sldId id="1207" r:id="rId40"/>
    <p:sldId id="1218" r:id="rId4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 autoAdjust="0"/>
    <p:restoredTop sz="96327" autoAdjust="0"/>
  </p:normalViewPr>
  <p:slideViewPr>
    <p:cSldViewPr snapToGrid="0" snapToObjects="1">
      <p:cViewPr varScale="1">
        <p:scale>
          <a:sx n="118" d="100"/>
          <a:sy n="118" d="100"/>
        </p:scale>
        <p:origin x="224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8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2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2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2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0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5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3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6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Functions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6.3 Returning Values from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Returns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When Python encounters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cs typeface="Courier New" panose="02070309020205020404" pitchFamily="49" charset="0"/>
              </a:rPr>
              <a:t> statement, it exits the function and returns control to the point where the function was called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item (as a variable, container, expression, or even a function call) provided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cs typeface="Courier New" panose="02070309020205020404" pitchFamily="49" charset="0"/>
              </a:rPr>
              <a:t> statement is sent back to the caller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We can assign the returned item to a variable object or print out the returned result</a:t>
            </a:r>
            <a:endParaRPr lang="en-US" sz="20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All functions have a </a:t>
            </a:r>
            <a:r>
              <a:rPr lang="en-US" sz="2400" dirty="0">
                <a:solidFill>
                  <a:srgbClr val="008000"/>
                </a:solidFill>
              </a:rPr>
              <a:t>return</a:t>
            </a:r>
            <a:r>
              <a:rPr lang="en-US" sz="2400" dirty="0"/>
              <a:t> value, even if no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/>
              <a:t>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function may </a:t>
            </a:r>
            <a:r>
              <a:rPr lang="en-US" sz="2000" dirty="0">
                <a:solidFill>
                  <a:srgbClr val="008000"/>
                </a:solidFill>
              </a:rPr>
              <a:t>return one item </a:t>
            </a:r>
            <a:r>
              <a:rPr lang="en-US" sz="2000" dirty="0"/>
              <a:t>using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/>
              <a:t> statement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Although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/>
              <a:t> with multiple elements can be returned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Functions without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cs typeface="Courier New" panose="02070309020205020404" pitchFamily="49" charset="0"/>
              </a:rPr>
              <a:t> return the special value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cs typeface="Courier New" panose="02070309020205020404" pitchFamily="49" charset="0"/>
              </a:rPr>
              <a:t> is a special constant used like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cs typeface="Courier New" panose="02070309020205020404" pitchFamily="49" charset="0"/>
              </a:rPr>
              <a:t> is also the logical equivalent to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6.4 Dynamic Typing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Dynamic Typing and Polymorphism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uses </a:t>
            </a:r>
            <a:r>
              <a:rPr lang="en-US" sz="2400" dirty="0">
                <a:solidFill>
                  <a:srgbClr val="008000"/>
                </a:solidFill>
              </a:rPr>
              <a:t>dynamic typing </a:t>
            </a:r>
            <a:r>
              <a:rPr lang="en-US" sz="2400" dirty="0"/>
              <a:t>to determine the type of objects </a:t>
            </a:r>
            <a:r>
              <a:rPr lang="en-US" sz="2400" i="1" dirty="0"/>
              <a:t>as</a:t>
            </a:r>
            <a:r>
              <a:rPr lang="en-US" sz="2400" dirty="0"/>
              <a:t> a program executes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type of a variable can change during a program, depending on the value it references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  <a:tabLst>
                <a:tab pos="2047875" algn="l"/>
              </a:tabLst>
            </a:pPr>
            <a:r>
              <a:rPr lang="en-US" sz="2000" dirty="0"/>
              <a:t>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'7'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interpreter is responsible for checking that all operations are valid as the program executes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</a:rPr>
              <a:t>Polymorphism</a:t>
            </a:r>
            <a:r>
              <a:rPr lang="en-US" sz="2400" dirty="0"/>
              <a:t> means that we can call the same function with parameters, and depending on the parameters, it will yield different results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function that </a:t>
            </a:r>
            <a:r>
              <a:rPr lang="en-US" sz="2000"/>
              <a:t>can operate </a:t>
            </a:r>
            <a:r>
              <a:rPr lang="en-US" sz="2000" dirty="0"/>
              <a:t>on different object types is said to be </a:t>
            </a:r>
            <a:r>
              <a:rPr lang="en-US" sz="2000" dirty="0">
                <a:solidFill>
                  <a:srgbClr val="008000"/>
                </a:solidFill>
              </a:rPr>
              <a:t>polymorphic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17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6.5 Reasons for Defining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6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Motivation for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3C71E17-9FF0-FB41-95C8-8C9ED378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727446"/>
            <a:ext cx="2430196" cy="473121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1342F73-50B5-864C-8A98-D71455F6D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3" y="1775617"/>
            <a:ext cx="2745042" cy="480774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3F376D5B-8DF2-914B-8BFC-5BEB3AC91E89}"/>
              </a:ext>
            </a:extLst>
          </p:cNvPr>
          <p:cNvSpPr/>
          <p:nvPr/>
        </p:nvSpPr>
        <p:spPr>
          <a:xfrm>
            <a:off x="3464858" y="3968385"/>
            <a:ext cx="978946" cy="249334"/>
          </a:xfrm>
          <a:prstGeom prst="rightArrow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Benefits of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benefits of using functions include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Simpler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Code re-use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Write the code once, and call it multiple times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Better testing and debugging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test and debug each function individually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Faster development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Easier facilitation of teamwork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Different team members can write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318791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6.6 Function Stubs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Stubs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When writing a program with functions, we have a problem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How does incremental development fit in?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our program calls a function, then we need a definition for it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there are many functions, this means that a large amount of code needs writing before we can test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solution is to create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function stubs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stub is a skeleton function that acts as a placeholder until a final version is completed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Another alternative is to test out a function before actually adding it to a program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Write a small program that supplies the function with the necessary information to work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These are called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driver programs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6.9 Functions: Common Errors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6.1 User-Defined Function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Problems with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Copy-and-paste errors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Copy-and-paste code among functions, but forgetting to complete all necessary modifications to the pasted code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Return errors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Every function returns something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Functions without an explicit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/>
              <a:t> pass back a special object called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 is the absence of a 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Writing a function that returns a value, but forgetting to…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include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/>
              <a:t> statement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assign that value to anything</a:t>
            </a:r>
          </a:p>
        </p:txBody>
      </p:sp>
    </p:spTree>
    <p:extLst>
      <p:ext uri="{BB962C8B-B14F-4D97-AF65-F5344CB8AC3E}">
        <p14:creationId xmlns:p14="http://schemas.microsoft.com/office/powerpoint/2010/main" val="90040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6.10 Scope of Variables and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Local and Global Scope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All variables in a program may not be accessible to all locations in that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This depends on where the variable is declared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8000"/>
                </a:solidFill>
              </a:rPr>
              <a:t>scope</a:t>
            </a:r>
            <a:r>
              <a:rPr lang="en-US" sz="2400" dirty="0"/>
              <a:t> of a variable determines the portion of the program where you can access a particular identifier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Variables defined inside a function body have a </a:t>
            </a:r>
            <a:r>
              <a:rPr lang="en-US" sz="2000" dirty="0">
                <a:solidFill>
                  <a:srgbClr val="008000"/>
                </a:solidFill>
              </a:rPr>
              <a:t>local scope</a:t>
            </a:r>
            <a:r>
              <a:rPr lang="en-US" sz="2000" dirty="0"/>
              <a:t>, while those defined outside have a </a:t>
            </a:r>
            <a:r>
              <a:rPr lang="en-US" sz="2000" dirty="0">
                <a:solidFill>
                  <a:srgbClr val="008000"/>
                </a:solidFill>
              </a:rPr>
              <a:t>global scope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This means that local variables can be accessed only inside the function in which they are declared whereas global variables can be accessed throughout the program body by all functions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When you call a function, the variables declared inside it are brought into scope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31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83A5019-BFEE-EA47-8933-7EDEA158F2EE}"/>
              </a:ext>
            </a:extLst>
          </p:cNvPr>
          <p:cNvSpPr/>
          <p:nvPr/>
        </p:nvSpPr>
        <p:spPr>
          <a:xfrm>
            <a:off x="6106510" y="4225395"/>
            <a:ext cx="1954924" cy="2505007"/>
          </a:xfrm>
          <a:prstGeom prst="roundRect">
            <a:avLst/>
          </a:prstGeom>
          <a:solidFill>
            <a:srgbClr val="D4F0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Local and Global Scope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print(b)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How can we fix this?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We can define the variable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/>
              <a:t> outside of the function, which will make it a global variable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print(b)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3C765BC-B1D2-124A-A90B-422EA07C04AC}"/>
              </a:ext>
            </a:extLst>
          </p:cNvPr>
          <p:cNvSpPr/>
          <p:nvPr/>
        </p:nvSpPr>
        <p:spPr>
          <a:xfrm>
            <a:off x="2490952" y="1891862"/>
            <a:ext cx="136634" cy="430924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B5047-032E-A644-BA87-543C31FD3F89}"/>
              </a:ext>
            </a:extLst>
          </p:cNvPr>
          <p:cNvSpPr txBox="1"/>
          <p:nvPr/>
        </p:nvSpPr>
        <p:spPr>
          <a:xfrm>
            <a:off x="2743200" y="1922658"/>
            <a:ext cx="446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is local and only known inside function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9BE14-E01A-9E49-B631-481E9D6D32ED}"/>
              </a:ext>
            </a:extLst>
          </p:cNvPr>
          <p:cNvSpPr/>
          <p:nvPr/>
        </p:nvSpPr>
        <p:spPr>
          <a:xfrm>
            <a:off x="2170385" y="2789762"/>
            <a:ext cx="5123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will generate an error since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 is not defined here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B7237-AFEA-4B4C-A09B-760C294C54BB}"/>
              </a:ext>
            </a:extLst>
          </p:cNvPr>
          <p:cNvCxnSpPr/>
          <p:nvPr/>
        </p:nvCxnSpPr>
        <p:spPr>
          <a:xfrm flipH="1">
            <a:off x="1576552" y="2974428"/>
            <a:ext cx="504496" cy="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42093D-DF19-A940-A390-EB3A14F9CA32}"/>
              </a:ext>
            </a:extLst>
          </p:cNvPr>
          <p:cNvSpPr/>
          <p:nvPr/>
        </p:nvSpPr>
        <p:spPr>
          <a:xfrm>
            <a:off x="2243959" y="4985309"/>
            <a:ext cx="2328041" cy="909606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is known globally and will print in both locations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8EBA1-984E-E642-9E5A-957190F90CC6}"/>
              </a:ext>
            </a:extLst>
          </p:cNvPr>
          <p:cNvSpPr txBox="1"/>
          <p:nvPr/>
        </p:nvSpPr>
        <p:spPr>
          <a:xfrm>
            <a:off x="6251506" y="4594727"/>
            <a:ext cx="1665841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10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print(b)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 = 20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05C44-9605-8F4A-9DDA-0B49885AD173}"/>
              </a:ext>
            </a:extLst>
          </p:cNvPr>
          <p:cNvSpPr txBox="1"/>
          <p:nvPr/>
        </p:nvSpPr>
        <p:spPr>
          <a:xfrm>
            <a:off x="6182033" y="4225395"/>
            <a:ext cx="180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30345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/>
      <p:bldP spid="4" grpId="0"/>
      <p:bldP spid="16" grpId="0" animBg="1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Forcing Local Assignment to Global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can force a local assignment to a global variable using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dirty="0"/>
              <a:t> keyword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10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a():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 b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= 20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print(b)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</a:pPr>
            <a:r>
              <a:rPr lang="en-US" sz="2000" dirty="0"/>
              <a:t>But be careful about using global variables in functions as they can be confusing or have side effects that make it hard for a programmer to recognize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Good practice is to limit the use of global variables to defining constants that are independent of any function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649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6.11 Namespaces and Scope Resolution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Namespaces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namespace</a:t>
            </a:r>
            <a:r>
              <a:rPr lang="en-US" sz="2400" dirty="0"/>
              <a:t> is a mapping from names to objects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More precisely, a namespace is a dictionary of variable names (keys) with their corresponding objects (values)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Python statement can access variables in a local namespace and in the global namespace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a local and a global variable have the same name, the local variable </a:t>
            </a:r>
            <a:r>
              <a:rPr lang="en-US" sz="2000" dirty="0">
                <a:solidFill>
                  <a:srgbClr val="008000"/>
                </a:solidFill>
              </a:rPr>
              <a:t>shadows</a:t>
            </a:r>
            <a:r>
              <a:rPr lang="en-US" sz="2000" dirty="0"/>
              <a:t> the global variable so that the global name is not accessible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Each function has its own local namespace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Class methods (i.e., member functions) follow the same scoping rule as ordinary functions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989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dir</a:t>
            </a:r>
            <a:r>
              <a:rPr lang="en-US" sz="4000" dirty="0"/>
              <a:t>() Function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built-in function returns a sorted list of strings containing the names defined by a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list contains the names of all the modules, variables, and functions that are defined in a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(math)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print(content)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'cos',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'degrees', 'e', 'erf',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'fabs', 'factorial', 'floor',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'inf',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isclose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'log2',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'nan', 'pi', 'pow', 'radians', 'sin',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'sqrt', 'tan', 'tanh', 'tau',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00758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globals</a:t>
            </a:r>
            <a:r>
              <a:rPr lang="en-US" sz="4000" dirty="0"/>
              <a:t>() and locals()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sz="2400" dirty="0"/>
              <a:t> functions can be used to return the names in the global and local namespaces, respectively, depending on the location from where they are called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sz="2000" dirty="0">
                <a:cs typeface="Courier New" panose="02070309020205020404" pitchFamily="49" charset="0"/>
              </a:rPr>
              <a:t> is called from within a function, it will return all the names that can be accessed locally from that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is called from within a function, it will return all the names that can be accessed globally from that function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return type of both these functions is a dictionary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Therefore, names can be extracted using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  <a:r>
              <a:rPr lang="en-US" sz="2000" dirty="0">
                <a:cs typeface="Courier New" panose="02070309020205020404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2508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Scope Resolution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supports the following namespaces in the following order of lookup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Local namespace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Courier New" panose="02070309020205020404" pitchFamily="49" charset="0"/>
              </a:rPr>
              <a:t>Specific to the current function or class method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Courier New" panose="02070309020205020404" pitchFamily="49" charset="0"/>
              </a:rPr>
              <a:t>Same as global scope if no function is executing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Global namespace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Specific to the current module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Contains all globally defined names outside of any functions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Built-in namespace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Global to all modules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Contains all built-in names such as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dirty="0">
                <a:cs typeface="Courier New" panose="020703090202050204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0353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function</a:t>
            </a:r>
            <a:r>
              <a:rPr lang="en-US" sz="2400" dirty="0"/>
              <a:t> is a block of organized, reusable code that is used to perform a single, related action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Functions provide better modularity for applications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have already seen that Python supports many built-in functions such as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But Python also allows you to create your own functions, called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user-defined functions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user-defined function is like 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subprogram</a:t>
            </a:r>
            <a:r>
              <a:rPr lang="en-US" sz="2400" dirty="0">
                <a:cs typeface="Courier New" panose="02070309020205020404" pitchFamily="49" charset="0"/>
              </a:rPr>
              <a:t>, a small program inside a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basic idea is to write a sequence of statements and then give that sequence a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We can execute this sequence at any time by referring to the name</a:t>
            </a:r>
          </a:p>
        </p:txBody>
      </p: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6.12 Function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6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Passing Arguments to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Two ways in which arguments can be passed to functions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Pass by value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Function creates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copy of the object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passed</a:t>
            </a:r>
            <a:r>
              <a:rPr lang="en-US" sz="2000" dirty="0">
                <a:cs typeface="Courier New" panose="02070309020205020404" pitchFamily="49" charset="0"/>
              </a:rPr>
              <a:t> to it as an argument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actual object is not affected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object is an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immutable type</a:t>
            </a:r>
            <a:r>
              <a:rPr lang="en-US" sz="2000" dirty="0">
                <a:cs typeface="Courier New" panose="02070309020205020404" pitchFamily="49" charset="0"/>
              </a:rPr>
              <a:t> (cannot be modified)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Pass by reference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actual object is passed </a:t>
            </a:r>
            <a:r>
              <a:rPr lang="en-US" sz="2000" dirty="0">
                <a:cs typeface="Courier New" panose="02070309020205020404" pitchFamily="49" charset="0"/>
              </a:rPr>
              <a:t>to the called function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All changes made to object inside function affect its original value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object is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mutable type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Since mutable objects can be changed, the passed objects are updated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 make a mutable object immutable by passing a copy of it instead (e.g., passing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dirty="0">
                <a:cs typeface="Courier New" panose="02070309020205020404" pitchFamily="49" charset="0"/>
              </a:rPr>
              <a:t> instead of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0089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6.13 Keyword Arguments and Default Parameter Values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33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Keyword and Default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It is possible to assign a name to the arguments of a function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rgbClr val="008000"/>
                </a:solidFill>
              </a:rPr>
              <a:t>Keyword arguments </a:t>
            </a:r>
            <a:r>
              <a:rPr lang="en-US" sz="2000" dirty="0"/>
              <a:t>identify arguments by parameter name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In this case, the order is not important if all arguments have keywords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Keyword arguments can be mixed with positional arguments, but only if the keyword arguments come last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It is also possible to use </a:t>
            </a:r>
            <a:r>
              <a:rPr lang="en-US" sz="2400" dirty="0">
                <a:solidFill>
                  <a:srgbClr val="008000"/>
                </a:solidFill>
              </a:rPr>
              <a:t>default arguments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A parameter’s default value is used in the absence of an argument in the function call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These optional arguments must be placed in the last position(s) of the function definition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Be careful about working with mutable objects (e.g.,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) using a default parameter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Default arguments are created only once, so a default empty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 with multiple calls may not be empty after first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96110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6.14 Arbitrary Argument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Non-Keyword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special syntax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/>
              <a:t> in function definitions is used to pass a variable number of arguments to a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is used to pass a non-key worded, variable-length argument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syntax is to use the symbol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 to take in a variable number of arguments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By convention, it is often used with the word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/>
              <a:t> allows more arguments than the number of formal arguments defined by the function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With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/>
              <a:t>, any number of extra arguments can be tacked on to your current formal parameters (including zero extra arguments)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Using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, the variable that we associate with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 becomes an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dirty="0"/>
              <a:t>, meaning that you can do things like iterate over it</a:t>
            </a:r>
          </a:p>
        </p:txBody>
      </p:sp>
    </p:spTree>
    <p:extLst>
      <p:ext uri="{BB962C8B-B14F-4D97-AF65-F5344CB8AC3E}">
        <p14:creationId xmlns:p14="http://schemas.microsoft.com/office/powerpoint/2010/main" val="3257269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Keyword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special syntax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/>
              <a:t> in function definitions is used to pass a key-worded, variable-length argument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name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000" dirty="0"/>
              <a:t> is used with the double star because it allows us to pass through keyword arguments (and any number of them)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keyword argument is where you provide a name to the variable as you pass it into the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can think of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000" dirty="0"/>
              <a:t> as being a dictionary that maps each keyword to the value that we pass alongside it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That is why when we iterate over the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000" dirty="0"/>
              <a:t>, there does not seem to be any order in which they were printed out</a:t>
            </a:r>
          </a:p>
        </p:txBody>
      </p:sp>
    </p:spTree>
    <p:extLst>
      <p:ext uri="{BB962C8B-B14F-4D97-AF65-F5344CB8AC3E}">
        <p14:creationId xmlns:p14="http://schemas.microsoft.com/office/powerpoint/2010/main" val="3117204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6.15 Multiple Function Outputs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8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Returning Multiple Values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 Python, a function can return multiple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Specified in the return statement separated by commas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expression1, expression2,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When you call a function with multiple return values in an assignment statement, you need to separate the variables on the left side of the assignment operator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/>
              <a:t> with commas to receive each returned value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multiple():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return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123, [4, 'd']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print(multiple())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123, [4, 'd'])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print(type(multiple()))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x, y, z = multiple()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print(x, y, z)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123 [4, 'd']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57DAEF-928F-8E46-AAB8-B67831603022}"/>
              </a:ext>
            </a:extLst>
          </p:cNvPr>
          <p:cNvSpPr/>
          <p:nvPr/>
        </p:nvSpPr>
        <p:spPr>
          <a:xfrm>
            <a:off x="5388071" y="4834759"/>
            <a:ext cx="3104287" cy="1030012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Assigning multiple return values to different variables is known as </a:t>
            </a:r>
            <a:r>
              <a:rPr lang="en-US" dirty="0">
                <a:solidFill>
                  <a:srgbClr val="008000"/>
                </a:solidFill>
              </a:rPr>
              <a:t>unpacking</a:t>
            </a:r>
          </a:p>
        </p:txBody>
      </p:sp>
    </p:spTree>
    <p:extLst>
      <p:ext uri="{BB962C8B-B14F-4D97-AF65-F5344CB8AC3E}">
        <p14:creationId xmlns:p14="http://schemas.microsoft.com/office/powerpoint/2010/main" val="29388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6.16 Help! Using docstrings to Document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Definition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part of the program that creates a function is called the </a:t>
            </a:r>
            <a:r>
              <a:rPr lang="en-US" sz="2400" dirty="0">
                <a:solidFill>
                  <a:srgbClr val="008000"/>
                </a:solidFill>
              </a:rPr>
              <a:t>function definition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Function blocks begin with the keyword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/>
              <a:t> followed by the </a:t>
            </a:r>
            <a:r>
              <a:rPr lang="en-US" sz="2400" dirty="0">
                <a:solidFill>
                  <a:srgbClr val="008000"/>
                </a:solidFill>
              </a:rPr>
              <a:t>function name</a:t>
            </a:r>
            <a:r>
              <a:rPr lang="en-US" sz="2400" dirty="0"/>
              <a:t> and parentheses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Any input parameters or arguments should be placed within these parentheses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code block within every function starts with a 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/>
              <a:t> and is indented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statement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[expression]</a:t>
            </a:r>
            <a:r>
              <a:rPr lang="en-US" sz="2000" dirty="0"/>
              <a:t> exits a function, optionally passing back an expression to the caller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/>
              <a:t> with no arguments is the same as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4762B3-7ADD-BF41-9F5A-82E1DEA036D1}"/>
              </a:ext>
            </a:extLst>
          </p:cNvPr>
          <p:cNvSpPr/>
          <p:nvPr/>
        </p:nvSpPr>
        <p:spPr>
          <a:xfrm>
            <a:off x="1883750" y="5844198"/>
            <a:ext cx="5376499" cy="73916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When the function is used in a program, we say the definition is </a:t>
            </a:r>
            <a:r>
              <a:rPr lang="en-US" sz="2000" dirty="0">
                <a:solidFill>
                  <a:srgbClr val="008000"/>
                </a:solidFill>
              </a:rPr>
              <a:t>called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8000"/>
                </a:solidFill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7117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Docstrings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has a feature called </a:t>
            </a:r>
            <a:r>
              <a:rPr lang="en-US" sz="2400" i="1" dirty="0"/>
              <a:t>documentation strings</a:t>
            </a:r>
            <a:r>
              <a:rPr lang="en-US" sz="2400" dirty="0"/>
              <a:t>, usually referred to as </a:t>
            </a:r>
            <a:r>
              <a:rPr lang="en-US" sz="2400" dirty="0">
                <a:solidFill>
                  <a:srgbClr val="008000"/>
                </a:solidFill>
              </a:rPr>
              <a:t>docstrings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Docstrings provide a convenient way of associating documentation with Python modules, functions, classes, and methods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They are specified in source code that is used, similar to a comment, to document a specific segment of code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allows the program to inspect these comments at run time, for instance, as an interactive help system, or as metadata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docstring should begin with a capital letter and end with a period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docstring is printed out when you call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  <a:r>
              <a:rPr lang="en-US" sz="2400" dirty="0">
                <a:cs typeface="Courier New" panose="02070309020205020404" pitchFamily="49" charset="0"/>
              </a:rPr>
              <a:t> on the function</a:t>
            </a:r>
          </a:p>
        </p:txBody>
      </p:sp>
    </p:spTree>
    <p:extLst>
      <p:ext uri="{BB962C8B-B14F-4D97-AF65-F5344CB8AC3E}">
        <p14:creationId xmlns:p14="http://schemas.microsoft.com/office/powerpoint/2010/main" val="215631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Definition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26" name="Picture 2" descr="Python Functions - Learn By Example">
            <a:extLst>
              <a:ext uri="{FF2B5EF4-FFF2-40B4-BE49-F238E27FC236}">
                <a16:creationId xmlns:a16="http://schemas.microsoft.com/office/drawing/2014/main" id="{7479FFD2-C324-9440-AA9B-B44B594B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6382"/>
            <a:ext cx="8190072" cy="42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3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Defining and Calling a Function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27F988-0814-AB4B-B500-8CA25409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3761"/>
            <a:ext cx="8190072" cy="4248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AF3D1-E8DE-9C43-8DC4-F2667DA2D17A}"/>
              </a:ext>
            </a:extLst>
          </p:cNvPr>
          <p:cNvSpPr txBox="1"/>
          <p:nvPr/>
        </p:nvSpPr>
        <p:spPr>
          <a:xfrm>
            <a:off x="3733597" y="5933469"/>
            <a:ext cx="387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function definition and the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661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6.2 Function Parameters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Parameters act as input to a function as function variables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Every Python object can be passed as argument to a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Even a function call be be the argument of a function too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</a:rPr>
              <a:t>Multiple parameters </a:t>
            </a:r>
            <a:r>
              <a:rPr lang="en-US" sz="2400" dirty="0"/>
              <a:t>can be passed to a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 this case, the order of the arguments in the caller (i.e., the statement that calls the function) must be exactly the same as in the function definition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These are called </a:t>
            </a:r>
            <a:r>
              <a:rPr lang="en-US" sz="2000" dirty="0">
                <a:solidFill>
                  <a:srgbClr val="008000"/>
                </a:solidFill>
              </a:rPr>
              <a:t>positional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72060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02CE9016-39BF-5C43-8B65-A10F3DE0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9879"/>
            <a:ext cx="4622800" cy="387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3491C1-3EE8-6A40-A56E-777460DFBE41}"/>
              </a:ext>
            </a:extLst>
          </p:cNvPr>
          <p:cNvSpPr/>
          <p:nvPr/>
        </p:nvSpPr>
        <p:spPr>
          <a:xfrm>
            <a:off x="5499278" y="2935662"/>
            <a:ext cx="3330874" cy="1754326"/>
          </a:xfrm>
          <a:prstGeom prst="rect">
            <a:avLst/>
          </a:prstGeom>
          <a:solidFill>
            <a:srgbClr val="D4F0E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we reverse the order in which the arguments are listed in the function call, then 45 would be passed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dirty="0"/>
              <a:t> parameter and 12 would be passed to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dirty="0"/>
              <a:t> 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0A8A0-7F88-1A48-B6A5-C5942BD75609}"/>
              </a:ext>
            </a:extLst>
          </p:cNvPr>
          <p:cNvSpPr txBox="1"/>
          <p:nvPr/>
        </p:nvSpPr>
        <p:spPr>
          <a:xfrm>
            <a:off x="832833" y="5974032"/>
            <a:ext cx="387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Two arguments passed to two parameters</a:t>
            </a:r>
          </a:p>
        </p:txBody>
      </p:sp>
    </p:spTree>
    <p:extLst>
      <p:ext uri="{BB962C8B-B14F-4D97-AF65-F5344CB8AC3E}">
        <p14:creationId xmlns:p14="http://schemas.microsoft.com/office/powerpoint/2010/main" val="37502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29284</TotalTime>
  <Words>2453</Words>
  <Application>Microsoft Macintosh PowerPoint</Application>
  <PresentationFormat>On-screen Show (4:3)</PresentationFormat>
  <Paragraphs>286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CSCE 1035 Computer Programming I    Chapter 6 Functions</vt:lpstr>
      <vt:lpstr>6.1 User-Defined Function Basics</vt:lpstr>
      <vt:lpstr>Function Basics</vt:lpstr>
      <vt:lpstr>Function Definition</vt:lpstr>
      <vt:lpstr>Function Definition</vt:lpstr>
      <vt:lpstr>Defining and Calling a Function</vt:lpstr>
      <vt:lpstr>6.2 Function Parameters</vt:lpstr>
      <vt:lpstr>Function Arguments</vt:lpstr>
      <vt:lpstr>Function Arguments</vt:lpstr>
      <vt:lpstr>6.3 Returning Values from Functions</vt:lpstr>
      <vt:lpstr>Function Returns</vt:lpstr>
      <vt:lpstr>6.4 Dynamic Typing</vt:lpstr>
      <vt:lpstr>Dynamic Typing and Polymorphism</vt:lpstr>
      <vt:lpstr>6.5 Reasons for Defining Functions</vt:lpstr>
      <vt:lpstr>Motivation for Functions</vt:lpstr>
      <vt:lpstr>Benefits of Functions</vt:lpstr>
      <vt:lpstr>6.6 Function Stubs</vt:lpstr>
      <vt:lpstr>Function Stubs</vt:lpstr>
      <vt:lpstr>6.9 Functions: Common Errors</vt:lpstr>
      <vt:lpstr>Common Problems with Functions</vt:lpstr>
      <vt:lpstr>6.10 Scope of Variables and Functions</vt:lpstr>
      <vt:lpstr>Local and Global Scope</vt:lpstr>
      <vt:lpstr>Local and Global Scope</vt:lpstr>
      <vt:lpstr>Forcing Local Assignment to Global</vt:lpstr>
      <vt:lpstr>6.11 Namespaces and Scope Resolution</vt:lpstr>
      <vt:lpstr>Namespaces</vt:lpstr>
      <vt:lpstr>The dir() Function</vt:lpstr>
      <vt:lpstr>The globals() and locals() Functions</vt:lpstr>
      <vt:lpstr>Scope Resolution</vt:lpstr>
      <vt:lpstr>6.12 Function Arguments</vt:lpstr>
      <vt:lpstr>Passing Arguments to Functions</vt:lpstr>
      <vt:lpstr>6.13 Keyword Arguments and Default Parameter Values</vt:lpstr>
      <vt:lpstr>Keyword and Default Arguments</vt:lpstr>
      <vt:lpstr>6.14 Arbitrary Argument Lists</vt:lpstr>
      <vt:lpstr>Non-Keyword Arguments</vt:lpstr>
      <vt:lpstr>Keyword Arguments</vt:lpstr>
      <vt:lpstr>6.15 Multiple Function Outputs</vt:lpstr>
      <vt:lpstr>Returning Multiple Values</vt:lpstr>
      <vt:lpstr>6.16 Help! Using docstrings to Document Functions</vt:lpstr>
      <vt:lpstr>Docstrings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1279</cp:revision>
  <cp:lastPrinted>2020-10-06T08:03:17Z</cp:lastPrinted>
  <dcterms:created xsi:type="dcterms:W3CDTF">2011-09-18T04:52:00Z</dcterms:created>
  <dcterms:modified xsi:type="dcterms:W3CDTF">2021-02-25T09:40:34Z</dcterms:modified>
  <cp:category/>
</cp:coreProperties>
</file>