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985" r:id="rId3"/>
    <p:sldId id="1184" r:id="rId4"/>
    <p:sldId id="1202" r:id="rId5"/>
    <p:sldId id="1220" r:id="rId6"/>
    <p:sldId id="993" r:id="rId7"/>
    <p:sldId id="1149" r:id="rId8"/>
    <p:sldId id="1221" r:id="rId9"/>
    <p:sldId id="1222" r:id="rId10"/>
    <p:sldId id="1223" r:id="rId11"/>
    <p:sldId id="1224" r:id="rId12"/>
    <p:sldId id="1003" r:id="rId13"/>
    <p:sldId id="1132" r:id="rId14"/>
    <p:sldId id="1225" r:id="rId15"/>
    <p:sldId id="1226" r:id="rId16"/>
    <p:sldId id="1227" r:id="rId17"/>
    <p:sldId id="1228" r:id="rId18"/>
    <p:sldId id="1229" r:id="rId19"/>
    <p:sldId id="1161" r:id="rId20"/>
    <p:sldId id="1152" r:id="rId21"/>
    <p:sldId id="1230" r:id="rId2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02F0"/>
    <a:srgbClr val="008000"/>
    <a:srgbClr val="D4F0E1"/>
    <a:srgbClr val="FFFEBA"/>
    <a:srgbClr val="008040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67" autoAdjust="0"/>
    <p:restoredTop sz="96327" autoAdjust="0"/>
  </p:normalViewPr>
  <p:slideViewPr>
    <p:cSldViewPr snapToGrid="0" snapToObjects="1">
      <p:cViewPr varScale="1">
        <p:scale>
          <a:sx n="114" d="100"/>
          <a:sy n="114" d="100"/>
        </p:scale>
        <p:origin x="160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1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5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5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7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ring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Triangle 2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Title 8"/>
          <p:cNvSpPr>
            <a:spLocks noGrp="1"/>
          </p:cNvSpPr>
          <p:nvPr>
            <p:ph type="ctrTitle"/>
          </p:nvPr>
        </p:nvSpPr>
        <p:spPr>
          <a:xfrm>
            <a:off x="685800" y="1355903"/>
            <a:ext cx="7772400" cy="2561277"/>
          </a:xfr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z="4900" dirty="0">
                <a:solidFill>
                  <a:srgbClr val="008000"/>
                </a:solidFill>
              </a:rPr>
              <a:t>CSCE 1035</a:t>
            </a:r>
            <a:br>
              <a:rPr kumimoji="0" lang="en-US" sz="4000" dirty="0">
                <a:solidFill>
                  <a:srgbClr val="008000"/>
                </a:solidFill>
              </a:rPr>
            </a:br>
            <a:r>
              <a:rPr lang="en-US" sz="4000" dirty="0">
                <a:solidFill>
                  <a:srgbClr val="008000"/>
                </a:solidFill>
              </a:rPr>
              <a:t>Computer Programming I</a:t>
            </a:r>
            <a:br>
              <a:rPr lang="en-US" sz="4000" dirty="0">
                <a:solidFill>
                  <a:srgbClr val="008000"/>
                </a:solidFill>
              </a:rPr>
            </a:br>
            <a:br>
              <a:rPr kumimoji="0" lang="en-US" sz="4000" dirty="0">
                <a:solidFill>
                  <a:srgbClr val="008000"/>
                </a:solidFill>
              </a:rPr>
            </a:br>
            <a:r>
              <a:rPr kumimoji="0" lang="en-US" sz="2700" dirty="0">
                <a:solidFill>
                  <a:srgbClr val="008000"/>
                </a:solidFill>
              </a:rPr>
              <a:t> </a:t>
            </a:r>
            <a:br>
              <a:rPr kumimoji="0" lang="en-US" sz="2700" dirty="0">
                <a:solidFill>
                  <a:srgbClr val="008000"/>
                </a:solidFill>
              </a:rPr>
            </a:br>
            <a:r>
              <a:rPr kumimoji="0" lang="en-US" sz="3100" dirty="0">
                <a:solidFill>
                  <a:srgbClr val="008000"/>
                </a:solidFill>
              </a:rPr>
              <a:t>Chapter 7</a:t>
            </a:r>
            <a:br>
              <a:rPr kumimoji="0" lang="en-US" sz="3100" dirty="0">
                <a:solidFill>
                  <a:srgbClr val="008000"/>
                </a:solidFill>
              </a:rPr>
            </a:br>
            <a:r>
              <a:rPr lang="en-US" sz="3100" dirty="0">
                <a:solidFill>
                  <a:srgbClr val="008000"/>
                </a:solidFill>
              </a:rPr>
              <a:t>Strings</a:t>
            </a:r>
            <a:endParaRPr kumimoji="0" lang="en-US" sz="4000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  <a:solidFill>
            <a:srgbClr val="008000"/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grp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8244" y="5787973"/>
            <a:ext cx="81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University of North Texas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Python Format Specification</a:t>
            </a:r>
            <a:r>
              <a:rPr lang="en-US" sz="3200" dirty="0"/>
              <a:t> (cont’d)</a:t>
            </a:r>
            <a:endParaRPr lang="en-US" sz="32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8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8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800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sz="2000" dirty="0"/>
              <a:t> specifies that output should be sign aware and padded with zeros as needed to provide consistent output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000" dirty="0"/>
              <a:t> determines the full width of the data field (even if the data won’t fit in the space provided)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2000" dirty="0"/>
              <a:t> specifies that numeric data should have commas as a thousands operator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.precision</a:t>
            </a:r>
            <a:r>
              <a:rPr lang="en-US" sz="2000" dirty="0"/>
              <a:t> determines number of characters after the decimal point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B754FA0-1E75-9445-A114-C6852C16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28897"/>
            <a:ext cx="8229600" cy="14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5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Python Format Specification</a:t>
            </a:r>
            <a:r>
              <a:rPr lang="en-US" sz="3200" dirty="0"/>
              <a:t> (cont’d)</a:t>
            </a:r>
            <a:endParaRPr lang="en-US" sz="32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8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8000"/>
              </a:solidFill>
            </a:endParaRPr>
          </a:p>
          <a:p>
            <a:pPr algn="just">
              <a:spcBef>
                <a:spcPts val="0"/>
              </a:spcBef>
            </a:pPr>
            <a:endParaRPr lang="en-US" sz="2400" dirty="0">
              <a:solidFill>
                <a:srgbClr val="008000"/>
              </a:solidFill>
            </a:endParaRPr>
          </a:p>
          <a:p>
            <a:pPr lvl="1" algn="just">
              <a:spcBef>
                <a:spcPts val="0"/>
              </a:spcBef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/>
              <a:t> specifies the output type, even if the input type doesn’t match</a:t>
            </a:r>
          </a:p>
          <a:p>
            <a:pPr lvl="2" algn="just">
              <a:spcBef>
                <a:spcPts val="0"/>
              </a:spcBef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3" algn="just">
              <a:spcBef>
                <a:spcPts val="0"/>
              </a:spcBef>
            </a:pPr>
            <a:r>
              <a:rPr lang="en-US" dirty="0"/>
              <a:t>Use an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or nothing at all to specify a string</a:t>
            </a:r>
          </a:p>
          <a:p>
            <a:pPr lvl="2" algn="just">
              <a:spcBef>
                <a:spcPts val="0"/>
              </a:spcBef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en-US" sz="2000" dirty="0"/>
          </a:p>
          <a:p>
            <a:pPr lvl="3" algn="just">
              <a:spcBef>
                <a:spcPts val="0"/>
              </a:spcBef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(binary),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(character),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(decimal),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/>
              <a:t> (octal),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(hexadecimal), and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(locale-sensitive decimal)</a:t>
            </a:r>
          </a:p>
          <a:p>
            <a:pPr lvl="2" algn="just">
              <a:spcBef>
                <a:spcPts val="0"/>
              </a:spcBef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Floating Point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(exponent),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(fixed point),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 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 (general format),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(locale-sensitive general format), and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/>
              <a:t> (percentage)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B754FA0-1E75-9445-A114-C6852C16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28897"/>
            <a:ext cx="8229600" cy="14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4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7.3 String Methods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Replacing Substrings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Recall that strings are immutable, meaning that they cannot be changed once created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They can be discarded, however, with the variable name reassigned to another string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general format for the string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replace()</a:t>
            </a:r>
            <a:r>
              <a:rPr lang="en-US" sz="2400" dirty="0">
                <a:cs typeface="Courier New" panose="02070309020205020404" pitchFamily="49" charset="0"/>
              </a:rPr>
              <a:t> method is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 object&gt;.replace(old, new[, count])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replace()</a:t>
            </a:r>
            <a:r>
              <a:rPr lang="en-US" sz="2400" dirty="0">
                <a:cs typeface="Courier New" panose="02070309020205020404" pitchFamily="49" charset="0"/>
              </a:rPr>
              <a:t> returns a copy of string with occurrences of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2400" dirty="0">
                <a:cs typeface="Courier New" panose="02070309020205020404" pitchFamily="49" charset="0"/>
              </a:rPr>
              <a:t> replaced by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cs typeface="Courier New" panose="02070309020205020404" pitchFamily="49" charset="0"/>
              </a:rPr>
              <a:t>, limiting number of replacements to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 = 'That is fun!'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id(str)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3080141664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('is', 'was')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print(id(str), str)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3079361624 That was fun!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79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Searching for Substrings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US" sz="2400" dirty="0">
                <a:cs typeface="Courier New" panose="02070309020205020404" pitchFamily="49" charset="0"/>
              </a:rPr>
              <a:t> method searches for specified substring within string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Returns the index of the first occurrence of the substring, if found, or returns -1 otherwise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general format for the string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US" sz="2000" dirty="0">
                <a:cs typeface="Courier New" panose="02070309020205020404" pitchFamily="49" charset="0"/>
              </a:rPr>
              <a:t> method is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 object&gt;.find(substring[, start[, end]])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cs typeface="Courier New" panose="02070309020205020404" pitchFamily="49" charset="0"/>
              </a:rPr>
              <a:t>where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sz="2000" dirty="0">
                <a:cs typeface="Courier New" panose="02070309020205020404" pitchFamily="49" charset="0"/>
              </a:rPr>
              <a:t> can be a string variable or literal,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000" dirty="0">
                <a:cs typeface="Courier New" panose="02070309020205020404" pitchFamily="49" charset="0"/>
              </a:rPr>
              <a:t> is the starting index with a default of 0, and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000" dirty="0">
                <a:cs typeface="Courier New" panose="02070309020205020404" pitchFamily="49" charset="0"/>
              </a:rPr>
              <a:t> is the ending index with a default equal to the length of the string (i.e.,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lang="en-US" sz="2000" dirty="0">
                <a:cs typeface="Courier New" panose="02070309020205020404" pitchFamily="49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index()</a:t>
            </a:r>
            <a:r>
              <a:rPr lang="en-US" sz="2400" dirty="0">
                <a:cs typeface="Courier New" panose="02070309020205020404" pitchFamily="49" charset="0"/>
              </a:rPr>
              <a:t> works the same as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US" sz="2400" dirty="0">
                <a:cs typeface="Courier New" panose="02070309020205020404" pitchFamily="49" charset="0"/>
              </a:rPr>
              <a:t> method, except that it raises an exception if the substring does not exist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rfind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cs typeface="Courier New" panose="02070309020205020404" pitchFamily="49" charset="0"/>
              </a:rPr>
              <a:t> returns the last index where the substring is found, or -1 otherwise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sz="2400" dirty="0">
                <a:cs typeface="Courier New" panose="02070309020205020404" pitchFamily="49" charset="0"/>
              </a:rPr>
              <a:t> returns number of times a substring occurs in string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3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Comparing Strings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Comparison between strings is typically performed character-by-character using the ASCII values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Criteria also includes character order and length of string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String objects can be compared using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Relational operators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598613" algn="l"/>
                <a:tab pos="2281238" algn="l"/>
                <a:tab pos="2962275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	&lt;=	&gt;	&gt;=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Equality operators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598613" algn="l"/>
                <a:tab pos="2281238" algn="l"/>
                <a:tab pos="2962275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	!=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Membership operators (does substring exist in string?)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598613" algn="l"/>
                <a:tab pos="2281238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	not in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Identity operators (are strings bound to same object?)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598613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	is not</a:t>
            </a:r>
          </a:p>
        </p:txBody>
      </p:sp>
    </p:spTree>
    <p:extLst>
      <p:ext uri="{BB962C8B-B14F-4D97-AF65-F5344CB8AC3E}">
        <p14:creationId xmlns:p14="http://schemas.microsoft.com/office/powerpoint/2010/main" val="123273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String Testing Methods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5AD7C1-AFA7-FC43-B185-473F0AA9E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090035"/>
            <a:ext cx="8229600" cy="3818457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B0ECAE23-0237-644D-84F5-02FA5C06F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String methods can test a string for specific characteristics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Also test if a string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cs typeface="Courier New" panose="02070309020205020404" pitchFamily="49" charset="0"/>
              </a:rPr>
              <a:t> or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cs typeface="Courier New" panose="02070309020205020404" pitchFamily="49" charset="0"/>
              </a:rPr>
              <a:t> a specific value</a:t>
            </a:r>
          </a:p>
        </p:txBody>
      </p:sp>
    </p:spTree>
    <p:extLst>
      <p:ext uri="{BB962C8B-B14F-4D97-AF65-F5344CB8AC3E}">
        <p14:creationId xmlns:p14="http://schemas.microsoft.com/office/powerpoint/2010/main" val="140383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String Modification Methods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FBF286-78D0-6345-B9CF-4F91C3316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56" y="1659475"/>
            <a:ext cx="7565232" cy="46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9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Available String Methods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help(str)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'__contains__',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'__eq__', '__format__',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getnewargs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'__hash__',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init_subclass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'__le__',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'__mod__',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'__ne__', '__new__', '__reduce__',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'__str__', '__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subclasshook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__', 'capitalize',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casefold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'center', 'count', 'encode',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expandtabs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'find', 'format',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'index',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isdecimal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isidentifier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isnumeric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isprintable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'join',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'lower',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maketrans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'partition', 'replace',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rjust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rpartition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'split',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splitlines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'strip',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swapcase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'title', 'translate', 'upper',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zfill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str.title.__doc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-&gt; str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titlecased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version of S, i.e. words start with title case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characters, all remaining cased characters have lower case.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callable(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3607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7.4 Splitting and Joining Strings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0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7.1 String Slicing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3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Splitting a String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split()</a:t>
            </a:r>
            <a:r>
              <a:rPr lang="en-US" sz="2400" dirty="0"/>
              <a:t> method returns a list of </a:t>
            </a:r>
            <a:r>
              <a:rPr lang="en-US" sz="2400" dirty="0">
                <a:solidFill>
                  <a:srgbClr val="008000"/>
                </a:solidFill>
              </a:rPr>
              <a:t>tokens</a:t>
            </a:r>
            <a:r>
              <a:rPr lang="en-US" sz="2400" dirty="0"/>
              <a:t> (such as words) that form a part of a larger string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general format for the string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split()</a:t>
            </a:r>
            <a:r>
              <a:rPr lang="en-US" sz="2000" dirty="0">
                <a:cs typeface="Courier New" panose="02070309020205020404" pitchFamily="49" charset="0"/>
              </a:rPr>
              <a:t> method is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 object&gt;.split([separator][,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maxsplit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cs typeface="Courier New" panose="02070309020205020404" pitchFamily="49" charset="0"/>
              </a:rPr>
              <a:t>where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  <a:r>
              <a:rPr lang="en-US" sz="2000" dirty="0">
                <a:cs typeface="Courier New" panose="02070309020205020404" pitchFamily="49" charset="0"/>
              </a:rPr>
              <a:t> specifies the delimiter to use when splitting the string, with a space being the default and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maxsplit</a:t>
            </a:r>
            <a:r>
              <a:rPr lang="en-US" sz="2000" dirty="0">
                <a:cs typeface="Courier New" panose="02070309020205020404" pitchFamily="49" charset="0"/>
              </a:rPr>
              <a:t> indicating how many splits to perform </a:t>
            </a:r>
          </a:p>
          <a:p>
            <a:pPr marL="1200150" lvl="2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Default value for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maxsplit</a:t>
            </a:r>
            <a:r>
              <a:rPr lang="en-US" sz="2000" dirty="0">
                <a:cs typeface="Courier New" panose="02070309020205020404" pitchFamily="49" charset="0"/>
              </a:rPr>
              <a:t> is -1, which means all occurrences</a:t>
            </a:r>
          </a:p>
          <a:p>
            <a:pPr marL="9144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str1 = 'Python is a lot of fun'</a:t>
            </a:r>
          </a:p>
          <a:p>
            <a:pPr marL="9144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list1 = str1.split()</a:t>
            </a:r>
          </a:p>
          <a:p>
            <a:pPr marL="9144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print(list1)</a:t>
            </a:r>
          </a:p>
          <a:p>
            <a:pPr marL="9144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['Python', 'is', 'a', 'lot', 'of', 'fun']</a:t>
            </a:r>
          </a:p>
        </p:txBody>
      </p:sp>
    </p:spTree>
    <p:extLst>
      <p:ext uri="{BB962C8B-B14F-4D97-AF65-F5344CB8AC3E}">
        <p14:creationId xmlns:p14="http://schemas.microsoft.com/office/powerpoint/2010/main" val="537171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Joining a String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sz="2400" dirty="0"/>
              <a:t> method performs the inverse of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split()</a:t>
            </a:r>
            <a:r>
              <a:rPr lang="en-US" sz="2400" dirty="0"/>
              <a:t> by joining a list of strings together to create a single string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general format for the string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sz="2000" dirty="0">
                <a:cs typeface="Courier New" panose="02070309020205020404" pitchFamily="49" charset="0"/>
              </a:rPr>
              <a:t> method is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 object&gt;.join(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cs typeface="Courier New" panose="02070309020205020404" pitchFamily="49" charset="0"/>
              </a:rPr>
              <a:t>where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object</a:t>
            </a:r>
            <a:r>
              <a:rPr lang="en-US" sz="2000" dirty="0">
                <a:cs typeface="Courier New" panose="02070309020205020404" pitchFamily="49" charset="0"/>
              </a:rPr>
              <a:t> is used the separator and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000" dirty="0">
                <a:cs typeface="Courier New" panose="02070309020205020404" pitchFamily="49" charset="0"/>
              </a:rPr>
              <a:t> is any </a:t>
            </a:r>
            <a:r>
              <a:rPr lang="en-US" sz="2000" dirty="0" err="1">
                <a:cs typeface="Courier New" panose="02070309020205020404" pitchFamily="49" charset="0"/>
              </a:rPr>
              <a:t>iterable</a:t>
            </a:r>
            <a:r>
              <a:rPr lang="en-US" sz="2000" dirty="0">
                <a:cs typeface="Courier New" panose="02070309020205020404" pitchFamily="49" charset="0"/>
              </a:rPr>
              <a:t> object where all the returned values are strings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print(list1)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['Python', 'is', 'a', 'lot', 'of', 'fun']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str2 = '#'.join(list1)</a:t>
            </a:r>
          </a:p>
          <a:p>
            <a:pPr marL="800100" lvl="2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print(str2)</a:t>
            </a:r>
          </a:p>
          <a:p>
            <a:pPr marL="800100" lvl="2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Python#is#a#lot#of#fun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0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Selecting Characters from a String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8000"/>
                </a:solidFill>
              </a:rPr>
              <a:t>string</a:t>
            </a:r>
            <a:r>
              <a:rPr lang="en-US" sz="2400" dirty="0"/>
              <a:t> is an ordered collection of characters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character positions are identified by an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index</a:t>
            </a:r>
            <a:r>
              <a:rPr lang="en-US" sz="2000" dirty="0">
                <a:cs typeface="Courier New" panose="02070309020205020404" pitchFamily="49" charset="0"/>
              </a:rPr>
              <a:t> beginning at 0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If string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cs typeface="Courier New" panose="02070309020205020404" pitchFamily="49" charset="0"/>
              </a:rPr>
              <a:t> is initialized as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'hello, world'</a:t>
            </a:r>
            <a:r>
              <a:rPr lang="en-US" sz="2000" dirty="0">
                <a:cs typeface="Courier New" panose="02070309020205020404" pitchFamily="49" charset="0"/>
              </a:rPr>
              <a:t>, the characters in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cs typeface="Courier New" panose="02070309020205020404" pitchFamily="49" charset="0"/>
              </a:rPr>
              <a:t> would be arranged as follows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You can select an individual character using the syntax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str[k]</a:t>
            </a:r>
            <a:r>
              <a:rPr lang="en-US" sz="2000" dirty="0">
                <a:cs typeface="Courier New" panose="02070309020205020404" pitchFamily="49" charset="0"/>
              </a:rPr>
              <a:t>, where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>
                <a:cs typeface="Courier New" panose="02070309020205020404" pitchFamily="49" charset="0"/>
              </a:rPr>
              <a:t> is the index of the desired character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You can also specify a character position in a string by using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negative indexing</a:t>
            </a:r>
            <a:r>
              <a:rPr lang="en-US" sz="2000" dirty="0">
                <a:cs typeface="Courier New" panose="02070309020205020404" pitchFamily="49" charset="0"/>
              </a:rPr>
              <a:t>, which counts backwards from the end of the string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The expressions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str[7]</a:t>
            </a:r>
            <a:r>
              <a:rPr lang="en-US" sz="2000" dirty="0">
                <a:cs typeface="Courier New" panose="02070309020205020404" pitchFamily="49" charset="0"/>
              </a:rPr>
              <a:t> and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str[-5]</a:t>
            </a:r>
            <a:r>
              <a:rPr lang="en-US" sz="2000" dirty="0">
                <a:cs typeface="Courier New" panose="02070309020205020404" pitchFamily="49" charset="0"/>
              </a:rPr>
              <a:t> both return the one-character string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sz="2000" dirty="0">
                <a:cs typeface="Courier New" panose="02070309020205020404" pitchFamily="49" charset="0"/>
              </a:rPr>
              <a:t> that appears at index 7 or -5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278EFD-0EB6-334B-B482-504D7FF9B203}"/>
              </a:ext>
            </a:extLst>
          </p:cNvPr>
          <p:cNvGrpSpPr/>
          <p:nvPr/>
        </p:nvGrpSpPr>
        <p:grpSpPr>
          <a:xfrm>
            <a:off x="1828799" y="3347743"/>
            <a:ext cx="5486401" cy="695774"/>
            <a:chOff x="1905000" y="4104826"/>
            <a:chExt cx="5486401" cy="695774"/>
          </a:xfrm>
        </p:grpSpPr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D11E813D-0281-DE48-A647-EADBB6183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9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0</a:t>
              </a: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537E374F-901B-9742-9B5C-2721EBC34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01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1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895CA054-D82E-FA4B-BE80-9B55D2606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73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2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BCEF695C-365E-7749-85CB-342D17475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5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3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F9735481-1B71-ED47-A83C-A05704994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7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4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D8C9C346-AA44-404F-AED9-63DEE9176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89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5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2D7F8D2D-62F5-E846-B96D-7EC496C01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1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6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31045A6F-79FC-A945-8D3F-21023472F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33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7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0214AC7E-20DA-F742-BA57-8DEB116F7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5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8</a:t>
              </a:r>
            </a:p>
          </p:txBody>
        </p:sp>
        <p:sp>
          <p:nvSpPr>
            <p:cNvPr id="22" name="Text Box 25">
              <a:extLst>
                <a:ext uri="{FF2B5EF4-FFF2-40B4-BE49-F238E27FC236}">
                  <a16:creationId xmlns:a16="http://schemas.microsoft.com/office/drawing/2014/main" id="{79D850DD-7EDB-7045-A880-E1B4C6DDE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77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9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68DB43E1-9ECB-7345-B110-C7AB6A8BC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49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10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EB368FF0-440E-954A-8C46-D28D51C06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21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11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FA188A9-E083-074C-A1DE-BAD456C1A16D}"/>
                </a:ext>
              </a:extLst>
            </p:cNvPr>
            <p:cNvGrpSpPr/>
            <p:nvPr/>
          </p:nvGrpSpPr>
          <p:grpSpPr>
            <a:xfrm>
              <a:off x="1905000" y="4104826"/>
              <a:ext cx="5486400" cy="457201"/>
              <a:chOff x="1905000" y="4032256"/>
              <a:chExt cx="5486400" cy="45720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BA3C5E8-4BF3-4C44-8577-3E0D247237E4}"/>
                  </a:ext>
                </a:extLst>
              </p:cNvPr>
              <p:cNvSpPr/>
              <p:nvPr/>
            </p:nvSpPr>
            <p:spPr bwMode="auto">
              <a:xfrm>
                <a:off x="1905000" y="4032256"/>
                <a:ext cx="5486400" cy="457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37F65EB-3C89-E741-AD14-3BB0C3C082E8}"/>
                  </a:ext>
                </a:extLst>
              </p:cNvPr>
              <p:cNvCxnSpPr/>
              <p:nvPr/>
            </p:nvCxnSpPr>
            <p:spPr bwMode="auto">
              <a:xfrm rot="16200000" flipH="1">
                <a:off x="2134328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279EB26-E4C0-2C40-8320-1BD9051ACD6E}"/>
                  </a:ext>
                </a:extLst>
              </p:cNvPr>
              <p:cNvCxnSpPr/>
              <p:nvPr/>
            </p:nvCxnSpPr>
            <p:spPr bwMode="auto">
              <a:xfrm rot="16200000" flipH="1">
                <a:off x="2591462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D71AEFD-8C00-BB47-86C1-5A22FCCCFF3A}"/>
                  </a:ext>
                </a:extLst>
              </p:cNvPr>
              <p:cNvCxnSpPr/>
              <p:nvPr/>
            </p:nvCxnSpPr>
            <p:spPr bwMode="auto">
              <a:xfrm rot="16200000" flipH="1">
                <a:off x="3048596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99AAED3-D8BB-C140-9220-4F91CF171F3D}"/>
                  </a:ext>
                </a:extLst>
              </p:cNvPr>
              <p:cNvCxnSpPr/>
              <p:nvPr/>
            </p:nvCxnSpPr>
            <p:spPr bwMode="auto">
              <a:xfrm rot="16200000" flipH="1">
                <a:off x="3505730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571C88B-DC0C-8F4E-9B9B-A6ECAC980A95}"/>
                  </a:ext>
                </a:extLst>
              </p:cNvPr>
              <p:cNvCxnSpPr/>
              <p:nvPr/>
            </p:nvCxnSpPr>
            <p:spPr bwMode="auto">
              <a:xfrm rot="16200000" flipH="1">
                <a:off x="3962864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058E7A3-9603-5F47-8C2C-514D17700936}"/>
                  </a:ext>
                </a:extLst>
              </p:cNvPr>
              <p:cNvCxnSpPr/>
              <p:nvPr/>
            </p:nvCxnSpPr>
            <p:spPr bwMode="auto">
              <a:xfrm rot="16200000" flipH="1">
                <a:off x="4419998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89F666F-AB0D-F644-97A4-85FEB7C05FB6}"/>
                  </a:ext>
                </a:extLst>
              </p:cNvPr>
              <p:cNvCxnSpPr/>
              <p:nvPr/>
            </p:nvCxnSpPr>
            <p:spPr bwMode="auto">
              <a:xfrm rot="16200000" flipH="1">
                <a:off x="4877132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1A8556A-1D32-C642-BE81-06E5725C0554}"/>
                  </a:ext>
                </a:extLst>
              </p:cNvPr>
              <p:cNvCxnSpPr/>
              <p:nvPr/>
            </p:nvCxnSpPr>
            <p:spPr bwMode="auto">
              <a:xfrm rot="16200000" flipH="1">
                <a:off x="5334266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3513015-73AF-CD47-8D6D-4FA386BD3D5A}"/>
                  </a:ext>
                </a:extLst>
              </p:cNvPr>
              <p:cNvCxnSpPr/>
              <p:nvPr/>
            </p:nvCxnSpPr>
            <p:spPr bwMode="auto">
              <a:xfrm rot="16200000" flipH="1">
                <a:off x="5791400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4A4844C-14FF-3741-A029-C078DBB6426E}"/>
                  </a:ext>
                </a:extLst>
              </p:cNvPr>
              <p:cNvCxnSpPr/>
              <p:nvPr/>
            </p:nvCxnSpPr>
            <p:spPr bwMode="auto">
              <a:xfrm rot="16200000" flipH="1">
                <a:off x="6248534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3C2F52C-3023-C142-BD90-400BFDE5DEF7}"/>
                  </a:ext>
                </a:extLst>
              </p:cNvPr>
              <p:cNvCxnSpPr/>
              <p:nvPr/>
            </p:nvCxnSpPr>
            <p:spPr bwMode="auto">
              <a:xfrm rot="16200000" flipH="1">
                <a:off x="6705668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377F15-329C-D346-910C-B21AAFE05310}"/>
                </a:ext>
              </a:extLst>
            </p:cNvPr>
            <p:cNvSpPr txBox="1"/>
            <p:nvPr/>
          </p:nvSpPr>
          <p:spPr>
            <a:xfrm>
              <a:off x="1911890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7A8C9E-3F58-7346-8695-0ED9242C70B1}"/>
                </a:ext>
              </a:extLst>
            </p:cNvPr>
            <p:cNvSpPr txBox="1"/>
            <p:nvPr/>
          </p:nvSpPr>
          <p:spPr>
            <a:xfrm>
              <a:off x="2368464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C83691-41EB-A94D-B775-1D613E63155F}"/>
                </a:ext>
              </a:extLst>
            </p:cNvPr>
            <p:cNvSpPr txBox="1"/>
            <p:nvPr/>
          </p:nvSpPr>
          <p:spPr>
            <a:xfrm>
              <a:off x="2825038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20718B-EC8C-FF4A-ADD1-C5E9A6549277}"/>
                </a:ext>
              </a:extLst>
            </p:cNvPr>
            <p:cNvSpPr txBox="1"/>
            <p:nvPr/>
          </p:nvSpPr>
          <p:spPr>
            <a:xfrm>
              <a:off x="3281612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37DA79-78C2-BA44-B096-DBA7B76CDF12}"/>
                </a:ext>
              </a:extLst>
            </p:cNvPr>
            <p:cNvSpPr txBox="1"/>
            <p:nvPr/>
          </p:nvSpPr>
          <p:spPr>
            <a:xfrm>
              <a:off x="3738186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5E5734-8E04-234B-A4DF-8E5D033F201B}"/>
                </a:ext>
              </a:extLst>
            </p:cNvPr>
            <p:cNvSpPr txBox="1"/>
            <p:nvPr/>
          </p:nvSpPr>
          <p:spPr>
            <a:xfrm>
              <a:off x="4194760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,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280C8C-3CE1-B242-8831-978858E4F89C}"/>
                </a:ext>
              </a:extLst>
            </p:cNvPr>
            <p:cNvSpPr txBox="1"/>
            <p:nvPr/>
          </p:nvSpPr>
          <p:spPr>
            <a:xfrm>
              <a:off x="4651334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ourier New"/>
                  <a:cs typeface="Courier New"/>
                </a:rPr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DD6BCA-97F9-A44E-807F-D67281AB7777}"/>
                </a:ext>
              </a:extLst>
            </p:cNvPr>
            <p:cNvSpPr txBox="1"/>
            <p:nvPr/>
          </p:nvSpPr>
          <p:spPr>
            <a:xfrm>
              <a:off x="5107908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w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1EE81D-4D1C-724C-93C2-44C03D1752CC}"/>
                </a:ext>
              </a:extLst>
            </p:cNvPr>
            <p:cNvSpPr txBox="1"/>
            <p:nvPr/>
          </p:nvSpPr>
          <p:spPr>
            <a:xfrm>
              <a:off x="5564482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o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1B6BE4-B1F7-754F-AD81-6C24AC7F4FAC}"/>
                </a:ext>
              </a:extLst>
            </p:cNvPr>
            <p:cNvSpPr txBox="1"/>
            <p:nvPr/>
          </p:nvSpPr>
          <p:spPr>
            <a:xfrm>
              <a:off x="6021056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98344F4-C534-8641-BEFA-9DB7D7293182}"/>
                </a:ext>
              </a:extLst>
            </p:cNvPr>
            <p:cNvSpPr txBox="1"/>
            <p:nvPr/>
          </p:nvSpPr>
          <p:spPr>
            <a:xfrm>
              <a:off x="6477630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6160DC-D269-4E42-933F-09570594CE44}"/>
                </a:ext>
              </a:extLst>
            </p:cNvPr>
            <p:cNvSpPr txBox="1"/>
            <p:nvPr/>
          </p:nvSpPr>
          <p:spPr>
            <a:xfrm>
              <a:off x="6934200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d</a:t>
              </a:r>
            </a:p>
          </p:txBody>
        </p:sp>
      </p:grpSp>
      <p:sp>
        <p:nvSpPr>
          <p:cNvPr id="50" name="Text Box 7">
            <a:extLst>
              <a:ext uri="{FF2B5EF4-FFF2-40B4-BE49-F238E27FC236}">
                <a16:creationId xmlns:a16="http://schemas.microsoft.com/office/drawing/2014/main" id="{6ACE8550-29F1-F942-8CAB-215AAF196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34668"/>
            <a:ext cx="44926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0" dirty="0"/>
              <a:t>-</a:t>
            </a:r>
            <a:r>
              <a:rPr lang="en-US" sz="1200" b="0" dirty="0"/>
              <a:t>12</a:t>
            </a:r>
          </a:p>
        </p:txBody>
      </p:sp>
      <p:sp>
        <p:nvSpPr>
          <p:cNvPr id="51" name="Text Box 9">
            <a:extLst>
              <a:ext uri="{FF2B5EF4-FFF2-40B4-BE49-F238E27FC236}">
                <a16:creationId xmlns:a16="http://schemas.microsoft.com/office/drawing/2014/main" id="{CE2FFFC9-E75C-9440-A158-E601F5688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934668"/>
            <a:ext cx="44926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0" dirty="0"/>
              <a:t>-</a:t>
            </a:r>
            <a:r>
              <a:rPr lang="en-US" sz="1200" b="0" dirty="0"/>
              <a:t>11</a:t>
            </a:r>
          </a:p>
        </p:txBody>
      </p:sp>
      <p:sp>
        <p:nvSpPr>
          <p:cNvPr id="52" name="Text Box 11">
            <a:extLst>
              <a:ext uri="{FF2B5EF4-FFF2-40B4-BE49-F238E27FC236}">
                <a16:creationId xmlns:a16="http://schemas.microsoft.com/office/drawing/2014/main" id="{067859CF-A12A-E443-A4A5-FB7070641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934668"/>
            <a:ext cx="44926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0" dirty="0"/>
              <a:t>-</a:t>
            </a:r>
            <a:r>
              <a:rPr lang="en-US" sz="1200" b="0" dirty="0"/>
              <a:t>10</a:t>
            </a:r>
          </a:p>
        </p:txBody>
      </p:sp>
      <p:sp>
        <p:nvSpPr>
          <p:cNvPr id="53" name="Text Box 13">
            <a:extLst>
              <a:ext uri="{FF2B5EF4-FFF2-40B4-BE49-F238E27FC236}">
                <a16:creationId xmlns:a16="http://schemas.microsoft.com/office/drawing/2014/main" id="{37551EC6-FC04-3248-9DA2-226077286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934668"/>
            <a:ext cx="44926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0" dirty="0"/>
              <a:t>-</a:t>
            </a:r>
            <a:r>
              <a:rPr lang="en-US" sz="1200" b="0" dirty="0"/>
              <a:t>9</a:t>
            </a:r>
          </a:p>
        </p:txBody>
      </p:sp>
      <p:sp>
        <p:nvSpPr>
          <p:cNvPr id="54" name="Text Box 15">
            <a:extLst>
              <a:ext uri="{FF2B5EF4-FFF2-40B4-BE49-F238E27FC236}">
                <a16:creationId xmlns:a16="http://schemas.microsoft.com/office/drawing/2014/main" id="{DB361374-25E1-BF44-8087-32138F188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934668"/>
            <a:ext cx="44926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0" dirty="0"/>
              <a:t>-</a:t>
            </a:r>
            <a:r>
              <a:rPr lang="en-US" sz="1200" b="0" dirty="0"/>
              <a:t>8</a:t>
            </a:r>
          </a:p>
        </p:txBody>
      </p:sp>
      <p:sp>
        <p:nvSpPr>
          <p:cNvPr id="55" name="Text Box 17">
            <a:extLst>
              <a:ext uri="{FF2B5EF4-FFF2-40B4-BE49-F238E27FC236}">
                <a16:creationId xmlns:a16="http://schemas.microsoft.com/office/drawing/2014/main" id="{79122DF8-AA59-7949-BEA4-C5C55B1FB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34668"/>
            <a:ext cx="44926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0" dirty="0"/>
              <a:t>-</a:t>
            </a:r>
            <a:r>
              <a:rPr lang="en-US" sz="1200" b="0" dirty="0"/>
              <a:t>7</a:t>
            </a:r>
          </a:p>
        </p:txBody>
      </p:sp>
      <p:sp>
        <p:nvSpPr>
          <p:cNvPr id="56" name="Text Box 19">
            <a:extLst>
              <a:ext uri="{FF2B5EF4-FFF2-40B4-BE49-F238E27FC236}">
                <a16:creationId xmlns:a16="http://schemas.microsoft.com/office/drawing/2014/main" id="{BAADA6EC-B847-C947-9B74-0563D4D35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34668"/>
            <a:ext cx="44926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0" dirty="0"/>
              <a:t>-</a:t>
            </a:r>
            <a:r>
              <a:rPr lang="en-US" sz="1200" b="0" dirty="0"/>
              <a:t>6</a:t>
            </a:r>
          </a:p>
        </p:txBody>
      </p:sp>
      <p:sp>
        <p:nvSpPr>
          <p:cNvPr id="57" name="Text Box 21">
            <a:extLst>
              <a:ext uri="{FF2B5EF4-FFF2-40B4-BE49-F238E27FC236}">
                <a16:creationId xmlns:a16="http://schemas.microsoft.com/office/drawing/2014/main" id="{39C0AA03-6784-A444-9E95-AD1F68938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934668"/>
            <a:ext cx="44926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0" dirty="0"/>
              <a:t>-</a:t>
            </a:r>
            <a:r>
              <a:rPr lang="en-US" sz="1200" b="0" dirty="0"/>
              <a:t>5</a:t>
            </a: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67FAC3EC-4F1F-B640-97B3-CAAD2AFDB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934668"/>
            <a:ext cx="44926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0" dirty="0"/>
              <a:t>-</a:t>
            </a:r>
            <a:r>
              <a:rPr lang="en-US" sz="1200" b="0" dirty="0"/>
              <a:t>4</a:t>
            </a:r>
          </a:p>
        </p:txBody>
      </p:sp>
      <p:sp>
        <p:nvSpPr>
          <p:cNvPr id="59" name="Text Box 25">
            <a:extLst>
              <a:ext uri="{FF2B5EF4-FFF2-40B4-BE49-F238E27FC236}">
                <a16:creationId xmlns:a16="http://schemas.microsoft.com/office/drawing/2014/main" id="{C4ED7A4B-A11A-DD48-BEED-F25BBB3F6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934668"/>
            <a:ext cx="44926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0" dirty="0"/>
              <a:t>-</a:t>
            </a:r>
            <a:r>
              <a:rPr lang="en-US" sz="1200" b="0" dirty="0"/>
              <a:t>3</a:t>
            </a:r>
          </a:p>
        </p:txBody>
      </p:sp>
      <p:sp>
        <p:nvSpPr>
          <p:cNvPr id="60" name="Text Box 27">
            <a:extLst>
              <a:ext uri="{FF2B5EF4-FFF2-40B4-BE49-F238E27FC236}">
                <a16:creationId xmlns:a16="http://schemas.microsoft.com/office/drawing/2014/main" id="{B8272C26-DB0C-9049-9D44-039BD0D87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934668"/>
            <a:ext cx="44926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0" dirty="0"/>
              <a:t>-</a:t>
            </a:r>
            <a:r>
              <a:rPr lang="en-US" sz="1200" b="0" dirty="0"/>
              <a:t>2</a:t>
            </a:r>
          </a:p>
        </p:txBody>
      </p:sp>
      <p:sp>
        <p:nvSpPr>
          <p:cNvPr id="61" name="Text Box 29">
            <a:extLst>
              <a:ext uri="{FF2B5EF4-FFF2-40B4-BE49-F238E27FC236}">
                <a16:creationId xmlns:a16="http://schemas.microsoft.com/office/drawing/2014/main" id="{1A384B9E-2D8D-7343-803B-F57FD69C3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934668"/>
            <a:ext cx="44926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b="0" dirty="0"/>
              <a:t>-</a:t>
            </a:r>
            <a:r>
              <a:rPr lang="en-US" sz="1200" b="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44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String Slicing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/>
              <a:t>You can extract a substring by specifying a range of index positions inside the square brackets known as </a:t>
            </a:r>
            <a:r>
              <a:rPr lang="en-US" sz="2400" dirty="0">
                <a:solidFill>
                  <a:srgbClr val="008000"/>
                </a:solidFill>
              </a:rPr>
              <a:t>slicing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cs typeface="Courier New" panose="02070309020205020404" pitchFamily="49" charset="0"/>
              </a:rPr>
              <a:t>The simplest specification of a slice is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start:limit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cs typeface="Courier New" panose="02070309020205020404" pitchFamily="49" charset="0"/>
              </a:rPr>
              <a:t>, where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400" dirty="0">
                <a:cs typeface="Courier New" panose="02070309020205020404" pitchFamily="49" charset="0"/>
              </a:rPr>
              <a:t> is the index position where the slice begins and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400" dirty="0">
                <a:cs typeface="Courier New" panose="02070309020205020404" pitchFamily="49" charset="0"/>
              </a:rPr>
              <a:t> is the index position before the slice ends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000" dirty="0">
                <a:cs typeface="Courier New" panose="02070309020205020404" pitchFamily="49" charset="0"/>
              </a:rPr>
              <a:t> and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cs typeface="Courier New" panose="02070309020205020404" pitchFamily="49" charset="0"/>
              </a:rPr>
              <a:t> components of a slice are optional, but the colon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cs typeface="Courier New" panose="02070309020205020404" pitchFamily="49" charset="0"/>
              </a:rPr>
              <a:t> must be present</a:t>
            </a:r>
          </a:p>
          <a:p>
            <a:pPr lvl="2" algn="just"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000" dirty="0">
                <a:cs typeface="Courier New" panose="02070309020205020404" pitchFamily="49" charset="0"/>
              </a:rPr>
              <a:t> is missing, it defaults to 0</a:t>
            </a:r>
          </a:p>
          <a:p>
            <a:pPr lvl="2" algn="just"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cs typeface="Courier New" panose="02070309020205020404" pitchFamily="49" charset="0"/>
              </a:rPr>
              <a:t> is missing, it defaults to the length of the string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A slice specification may also contain a third component called a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stride</a:t>
            </a:r>
            <a:r>
              <a:rPr lang="en-US" sz="2000" dirty="0">
                <a:cs typeface="Courier New" panose="02070309020205020404" pitchFamily="49" charset="0"/>
              </a:rPr>
              <a:t>, as with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start:limit:stride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 algn="just"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A stride indicates how many positions are omitted between selected characters</a:t>
            </a:r>
          </a:p>
          <a:p>
            <a:pPr lvl="2" algn="just"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The stride component can be negative, in which case the selection occurs backwards from the end of the string</a:t>
            </a:r>
          </a:p>
        </p:txBody>
      </p:sp>
    </p:spTree>
    <p:extLst>
      <p:ext uri="{BB962C8B-B14F-4D97-AF65-F5344CB8AC3E}">
        <p14:creationId xmlns:p14="http://schemas.microsoft.com/office/powerpoint/2010/main" val="371175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String Slicing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63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Consider a string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ALPHABET</a:t>
            </a:r>
            <a:r>
              <a:rPr lang="en-US" sz="2400" dirty="0"/>
              <a:t> initialized as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ALPHABET = 'ABCDEFGHIJKLMNOPQRSTUVWXYZ'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cs typeface="Courier New" panose="02070309020205020404" pitchFamily="49" charset="0"/>
              </a:rPr>
              <a:t>so that the index numbers (in both directions) appear as follows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What are the values of the following slice expressions?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132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ALPHABET[7:9]	ALPHABET[1:-1]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132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ALPHABET[-3:-1]	ALPHABET[0:5:2]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132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ALPHABET[:3]	ALPHABET[::-1]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132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ALPHABET[-1:]	ALPHABET[5:2:-1]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1132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ALPHABET[14:-12]	ALPHABET[14:10:-2]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F0C99C-6835-284A-B590-57BA0A5665A2}"/>
              </a:ext>
            </a:extLst>
          </p:cNvPr>
          <p:cNvGrpSpPr/>
          <p:nvPr/>
        </p:nvGrpSpPr>
        <p:grpSpPr>
          <a:xfrm>
            <a:off x="794570" y="2920463"/>
            <a:ext cx="7708070" cy="861932"/>
            <a:chOff x="914400" y="3276600"/>
            <a:chExt cx="7708070" cy="861932"/>
          </a:xfrm>
        </p:grpSpPr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58180B29-D560-AD44-9CC2-3D7039076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0648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12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D04BA5D6-E9F8-A941-A13F-BB9817230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0380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11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16DCF2B0-D844-5640-BFC0-315E77C59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0112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10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101828C3-E0E8-3041-8E32-44B8E06E4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9844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9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3CC2ACD7-014A-4244-94DC-A6E3A2424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576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8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82C61734-8374-1B4C-80D1-DD7BBA993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9308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7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DDF0F221-8F01-584D-BEB1-5472D636E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9040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6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BF501584-7EEE-5943-A869-C420CA288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8772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5</a:t>
              </a: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5933BB0E-C581-0441-ABB7-10F3A0876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8504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4</a:t>
              </a:r>
            </a:p>
          </p:txBody>
        </p:sp>
        <p:sp>
          <p:nvSpPr>
            <p:cNvPr id="21" name="Text Box 25">
              <a:extLst>
                <a:ext uri="{FF2B5EF4-FFF2-40B4-BE49-F238E27FC236}">
                  <a16:creationId xmlns:a16="http://schemas.microsoft.com/office/drawing/2014/main" id="{1A1A940E-CBF4-8B43-AFCD-DB408335A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8236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3</a:t>
              </a:r>
            </a:p>
          </p:txBody>
        </p:sp>
        <p:sp>
          <p:nvSpPr>
            <p:cNvPr id="22" name="Text Box 27">
              <a:extLst>
                <a:ext uri="{FF2B5EF4-FFF2-40B4-BE49-F238E27FC236}">
                  <a16:creationId xmlns:a16="http://schemas.microsoft.com/office/drawing/2014/main" id="{3D39CA8E-0ACA-FF47-A9AE-BFDCA9B54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7968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2</a:t>
              </a:r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1DBB86E5-424D-2E4E-BE90-E2E9CCDDB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7707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D10FC93-6C07-9345-BBDB-F9D5680C5F68}"/>
                </a:ext>
              </a:extLst>
            </p:cNvPr>
            <p:cNvGrpSpPr/>
            <p:nvPr/>
          </p:nvGrpSpPr>
          <p:grpSpPr>
            <a:xfrm>
              <a:off x="990600" y="3276600"/>
              <a:ext cx="7543800" cy="457201"/>
              <a:chOff x="990600" y="3276600"/>
              <a:chExt cx="7543800" cy="457201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A1CE54C-8CEF-0644-B487-B8E8A66E3354}"/>
                  </a:ext>
                </a:extLst>
              </p:cNvPr>
              <p:cNvSpPr/>
              <p:nvPr/>
            </p:nvSpPr>
            <p:spPr bwMode="auto">
              <a:xfrm>
                <a:off x="990600" y="3276600"/>
                <a:ext cx="7543800" cy="457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E013AFD-204A-C84C-86B0-399F82214326}"/>
                  </a:ext>
                </a:extLst>
              </p:cNvPr>
              <p:cNvCxnSpPr/>
              <p:nvPr/>
            </p:nvCxnSpPr>
            <p:spPr bwMode="auto">
              <a:xfrm rot="16200000" flipH="1">
                <a:off x="1052147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6F84243-D5B9-914D-AA53-F501573EA656}"/>
                  </a:ext>
                </a:extLst>
              </p:cNvPr>
              <p:cNvCxnSpPr/>
              <p:nvPr/>
            </p:nvCxnSpPr>
            <p:spPr bwMode="auto">
              <a:xfrm rot="16200000" flipH="1">
                <a:off x="1342293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990210D-8FAA-D041-86E4-42B66757F473}"/>
                  </a:ext>
                </a:extLst>
              </p:cNvPr>
              <p:cNvCxnSpPr/>
              <p:nvPr/>
            </p:nvCxnSpPr>
            <p:spPr bwMode="auto">
              <a:xfrm rot="16200000" flipH="1">
                <a:off x="1632439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B5A9341-EB2C-D042-B307-B14EF35F91CE}"/>
                  </a:ext>
                </a:extLst>
              </p:cNvPr>
              <p:cNvCxnSpPr/>
              <p:nvPr/>
            </p:nvCxnSpPr>
            <p:spPr bwMode="auto">
              <a:xfrm rot="16200000" flipH="1">
                <a:off x="1922585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4057BA8-044B-FD4B-9648-41E485555D1A}"/>
                  </a:ext>
                </a:extLst>
              </p:cNvPr>
              <p:cNvCxnSpPr/>
              <p:nvPr/>
            </p:nvCxnSpPr>
            <p:spPr bwMode="auto">
              <a:xfrm rot="16200000" flipH="1">
                <a:off x="2212731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6C66C11-C345-6744-9E27-065A79C10CC4}"/>
                  </a:ext>
                </a:extLst>
              </p:cNvPr>
              <p:cNvCxnSpPr/>
              <p:nvPr/>
            </p:nvCxnSpPr>
            <p:spPr bwMode="auto">
              <a:xfrm rot="16200000" flipH="1">
                <a:off x="3083169" y="35052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14A0ECC-37E7-4A45-92CC-63D3EF53E113}"/>
                  </a:ext>
                </a:extLst>
              </p:cNvPr>
              <p:cNvCxnSpPr/>
              <p:nvPr/>
            </p:nvCxnSpPr>
            <p:spPr bwMode="auto">
              <a:xfrm rot="16200000" flipH="1">
                <a:off x="3953607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647739C-FEC2-3147-BEE8-9E064E7A9780}"/>
                  </a:ext>
                </a:extLst>
              </p:cNvPr>
              <p:cNvCxnSpPr/>
              <p:nvPr/>
            </p:nvCxnSpPr>
            <p:spPr bwMode="auto">
              <a:xfrm rot="16200000" flipH="1">
                <a:off x="4824045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6450A51-195E-CA47-9723-E1144DB20457}"/>
                  </a:ext>
                </a:extLst>
              </p:cNvPr>
              <p:cNvCxnSpPr/>
              <p:nvPr/>
            </p:nvCxnSpPr>
            <p:spPr bwMode="auto">
              <a:xfrm rot="16200000" flipH="1">
                <a:off x="5694483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2DF0F5FD-EB46-A34D-AAFA-E061F63E8146}"/>
                  </a:ext>
                </a:extLst>
              </p:cNvPr>
              <p:cNvCxnSpPr/>
              <p:nvPr/>
            </p:nvCxnSpPr>
            <p:spPr bwMode="auto">
              <a:xfrm rot="16200000" flipH="1">
                <a:off x="6564921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B15FCDD-3F84-9849-A36A-40A6C9AAC33B}"/>
                  </a:ext>
                </a:extLst>
              </p:cNvPr>
              <p:cNvCxnSpPr/>
              <p:nvPr/>
            </p:nvCxnSpPr>
            <p:spPr bwMode="auto">
              <a:xfrm rot="16200000" flipH="1">
                <a:off x="7435359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B6057C0-BF81-0A48-9897-420BC7046587}"/>
                  </a:ext>
                </a:extLst>
              </p:cNvPr>
              <p:cNvCxnSpPr/>
              <p:nvPr/>
            </p:nvCxnSpPr>
            <p:spPr bwMode="auto">
              <a:xfrm rot="16200000" flipH="1">
                <a:off x="7725505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A838D21B-6834-6143-89B8-A96A85B1D44B}"/>
                  </a:ext>
                </a:extLst>
              </p:cNvPr>
              <p:cNvCxnSpPr/>
              <p:nvPr/>
            </p:nvCxnSpPr>
            <p:spPr bwMode="auto">
              <a:xfrm rot="16200000" flipH="1">
                <a:off x="8015651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9A06924-7752-B542-9438-765AC9E3E494}"/>
                  </a:ext>
                </a:extLst>
              </p:cNvPr>
              <p:cNvCxnSpPr/>
              <p:nvPr/>
            </p:nvCxnSpPr>
            <p:spPr bwMode="auto">
              <a:xfrm rot="16200000" flipH="1">
                <a:off x="6855067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0395986-FDB5-AE4D-BEB3-FBB53156225B}"/>
                  </a:ext>
                </a:extLst>
              </p:cNvPr>
              <p:cNvCxnSpPr/>
              <p:nvPr/>
            </p:nvCxnSpPr>
            <p:spPr bwMode="auto">
              <a:xfrm rot="16200000" flipH="1">
                <a:off x="7145213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C64D5B8-BC64-8A40-A1C2-99B2291DCE1D}"/>
                  </a:ext>
                </a:extLst>
              </p:cNvPr>
              <p:cNvCxnSpPr/>
              <p:nvPr/>
            </p:nvCxnSpPr>
            <p:spPr bwMode="auto">
              <a:xfrm rot="16200000" flipH="1">
                <a:off x="5984629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B644D52-A191-5044-94DA-14E18D88D557}"/>
                  </a:ext>
                </a:extLst>
              </p:cNvPr>
              <p:cNvCxnSpPr/>
              <p:nvPr/>
            </p:nvCxnSpPr>
            <p:spPr bwMode="auto">
              <a:xfrm rot="16200000" flipH="1">
                <a:off x="6274775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C36DB15-D839-514B-B5F0-11B67ACBBC15}"/>
                  </a:ext>
                </a:extLst>
              </p:cNvPr>
              <p:cNvCxnSpPr/>
              <p:nvPr/>
            </p:nvCxnSpPr>
            <p:spPr bwMode="auto">
              <a:xfrm rot="16200000" flipH="1">
                <a:off x="5114191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3CF92EB-6E05-6D47-9AF3-EC22A662C933}"/>
                  </a:ext>
                </a:extLst>
              </p:cNvPr>
              <p:cNvCxnSpPr/>
              <p:nvPr/>
            </p:nvCxnSpPr>
            <p:spPr bwMode="auto">
              <a:xfrm rot="16200000" flipH="1">
                <a:off x="5404337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151544B-2CFE-8542-B9ED-D1707C476AC2}"/>
                  </a:ext>
                </a:extLst>
              </p:cNvPr>
              <p:cNvCxnSpPr/>
              <p:nvPr/>
            </p:nvCxnSpPr>
            <p:spPr bwMode="auto">
              <a:xfrm rot="16200000" flipH="1">
                <a:off x="4243753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6849DD0-A442-7149-99AF-DAFE9C033BD9}"/>
                  </a:ext>
                </a:extLst>
              </p:cNvPr>
              <p:cNvCxnSpPr/>
              <p:nvPr/>
            </p:nvCxnSpPr>
            <p:spPr bwMode="auto">
              <a:xfrm rot="16200000" flipH="1">
                <a:off x="4533899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71BB0A6-AA22-7944-9944-D2C70DF86C99}"/>
                  </a:ext>
                </a:extLst>
              </p:cNvPr>
              <p:cNvCxnSpPr/>
              <p:nvPr/>
            </p:nvCxnSpPr>
            <p:spPr bwMode="auto">
              <a:xfrm rot="16200000" flipH="1">
                <a:off x="3373315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A0C1228-FB1A-0E45-AEA0-7300BC259908}"/>
                  </a:ext>
                </a:extLst>
              </p:cNvPr>
              <p:cNvCxnSpPr/>
              <p:nvPr/>
            </p:nvCxnSpPr>
            <p:spPr bwMode="auto">
              <a:xfrm rot="16200000" flipH="1">
                <a:off x="3663461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8E0B290-7197-7748-A0AA-47FA367DC6B5}"/>
                  </a:ext>
                </a:extLst>
              </p:cNvPr>
              <p:cNvCxnSpPr/>
              <p:nvPr/>
            </p:nvCxnSpPr>
            <p:spPr bwMode="auto">
              <a:xfrm rot="16200000" flipH="1">
                <a:off x="2502877" y="35052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686E070-08D6-8346-99C4-46E252365873}"/>
                  </a:ext>
                </a:extLst>
              </p:cNvPr>
              <p:cNvCxnSpPr/>
              <p:nvPr/>
            </p:nvCxnSpPr>
            <p:spPr bwMode="auto">
              <a:xfrm rot="16200000" flipH="1">
                <a:off x="2793023" y="35052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E90DA7-CF9C-B044-9841-E0AD219BC5F7}"/>
                </a:ext>
              </a:extLst>
            </p:cNvPr>
            <p:cNvSpPr txBox="1"/>
            <p:nvPr/>
          </p:nvSpPr>
          <p:spPr>
            <a:xfrm>
              <a:off x="120443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6D2024-64CC-ED47-B629-FAA8716CCBE6}"/>
                </a:ext>
              </a:extLst>
            </p:cNvPr>
            <p:cNvSpPr txBox="1"/>
            <p:nvPr/>
          </p:nvSpPr>
          <p:spPr>
            <a:xfrm>
              <a:off x="149447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D8F55C-90DD-344A-ACF3-3FCE74D07B19}"/>
                </a:ext>
              </a:extLst>
            </p:cNvPr>
            <p:cNvSpPr txBox="1"/>
            <p:nvPr/>
          </p:nvSpPr>
          <p:spPr>
            <a:xfrm>
              <a:off x="178450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9D3FF6-3734-3B42-A26C-5746F1A739D4}"/>
                </a:ext>
              </a:extLst>
            </p:cNvPr>
            <p:cNvSpPr txBox="1"/>
            <p:nvPr/>
          </p:nvSpPr>
          <p:spPr>
            <a:xfrm>
              <a:off x="207454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DDABE9-475E-BD48-B1CA-6F639EC0ED29}"/>
                </a:ext>
              </a:extLst>
            </p:cNvPr>
            <p:cNvSpPr txBox="1"/>
            <p:nvPr/>
          </p:nvSpPr>
          <p:spPr>
            <a:xfrm>
              <a:off x="236457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F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385018-AF49-EC47-9902-781CD8D22707}"/>
                </a:ext>
              </a:extLst>
            </p:cNvPr>
            <p:cNvSpPr txBox="1"/>
            <p:nvPr/>
          </p:nvSpPr>
          <p:spPr>
            <a:xfrm>
              <a:off x="265461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D92AC1-1235-AC4D-98D2-EBF79BC5060A}"/>
                </a:ext>
              </a:extLst>
            </p:cNvPr>
            <p:cNvSpPr txBox="1"/>
            <p:nvPr/>
          </p:nvSpPr>
          <p:spPr>
            <a:xfrm>
              <a:off x="294464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H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35D667-5F83-5148-848D-BB6B552BA9F0}"/>
                </a:ext>
              </a:extLst>
            </p:cNvPr>
            <p:cNvSpPr txBox="1"/>
            <p:nvPr/>
          </p:nvSpPr>
          <p:spPr>
            <a:xfrm>
              <a:off x="323468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I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F5A515-BC77-7F45-9A1F-CEC428B0492C}"/>
                </a:ext>
              </a:extLst>
            </p:cNvPr>
            <p:cNvSpPr txBox="1"/>
            <p:nvPr/>
          </p:nvSpPr>
          <p:spPr>
            <a:xfrm>
              <a:off x="352471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J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DC7163-33E9-C748-99E2-2CF3D78F45F2}"/>
                </a:ext>
              </a:extLst>
            </p:cNvPr>
            <p:cNvSpPr txBox="1"/>
            <p:nvPr/>
          </p:nvSpPr>
          <p:spPr>
            <a:xfrm>
              <a:off x="381475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E7BB86-70EF-0B4A-B565-97585F6F9EEE}"/>
                </a:ext>
              </a:extLst>
            </p:cNvPr>
            <p:cNvSpPr txBox="1"/>
            <p:nvPr/>
          </p:nvSpPr>
          <p:spPr>
            <a:xfrm>
              <a:off x="410478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8C1B69-02B8-6A4D-8443-6022FD608555}"/>
                </a:ext>
              </a:extLst>
            </p:cNvPr>
            <p:cNvSpPr txBox="1"/>
            <p:nvPr/>
          </p:nvSpPr>
          <p:spPr>
            <a:xfrm>
              <a:off x="439482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19F210-E6B4-1942-8BC5-FC047537CAC0}"/>
                </a:ext>
              </a:extLst>
            </p:cNvPr>
            <p:cNvSpPr txBox="1"/>
            <p:nvPr/>
          </p:nvSpPr>
          <p:spPr>
            <a:xfrm>
              <a:off x="468485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EB89001-C5C6-6147-AC26-0F4FE0F17AA8}"/>
                </a:ext>
              </a:extLst>
            </p:cNvPr>
            <p:cNvSpPr txBox="1"/>
            <p:nvPr/>
          </p:nvSpPr>
          <p:spPr>
            <a:xfrm>
              <a:off x="497489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O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2735A2-3825-794C-A815-D348153EC0CF}"/>
                </a:ext>
              </a:extLst>
            </p:cNvPr>
            <p:cNvSpPr txBox="1"/>
            <p:nvPr/>
          </p:nvSpPr>
          <p:spPr>
            <a:xfrm>
              <a:off x="526492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P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FC7499-C945-1A41-9462-CA6D43A3DFDD}"/>
                </a:ext>
              </a:extLst>
            </p:cNvPr>
            <p:cNvSpPr txBox="1"/>
            <p:nvPr/>
          </p:nvSpPr>
          <p:spPr>
            <a:xfrm>
              <a:off x="555496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Q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765F61A-20EE-8641-9BAD-1D5929F7EA54}"/>
                </a:ext>
              </a:extLst>
            </p:cNvPr>
            <p:cNvSpPr txBox="1"/>
            <p:nvPr/>
          </p:nvSpPr>
          <p:spPr>
            <a:xfrm>
              <a:off x="584499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FC027B-4186-D44D-BA8B-E407342BF6D8}"/>
                </a:ext>
              </a:extLst>
            </p:cNvPr>
            <p:cNvSpPr txBox="1"/>
            <p:nvPr/>
          </p:nvSpPr>
          <p:spPr>
            <a:xfrm>
              <a:off x="613503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765090-8B30-B04D-BB4B-858D9BD71E16}"/>
                </a:ext>
              </a:extLst>
            </p:cNvPr>
            <p:cNvSpPr txBox="1"/>
            <p:nvPr/>
          </p:nvSpPr>
          <p:spPr>
            <a:xfrm>
              <a:off x="642506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B37AE5-B83B-4441-AA2B-747C47364752}"/>
                </a:ext>
              </a:extLst>
            </p:cNvPr>
            <p:cNvSpPr txBox="1"/>
            <p:nvPr/>
          </p:nvSpPr>
          <p:spPr>
            <a:xfrm>
              <a:off x="671510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U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3A8649-0B99-0047-B47B-C1232FF41FFC}"/>
                </a:ext>
              </a:extLst>
            </p:cNvPr>
            <p:cNvSpPr txBox="1"/>
            <p:nvPr/>
          </p:nvSpPr>
          <p:spPr>
            <a:xfrm>
              <a:off x="700513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Courier New"/>
                  <a:cs typeface="Courier New"/>
                </a:rPr>
                <a:t>V</a:t>
              </a:r>
              <a:endParaRPr lang="en-US" sz="2000" b="1" dirty="0">
                <a:latin typeface="Courier New"/>
                <a:cs typeface="Courier New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F5614DA-AAEF-5E43-9FDB-86B798D637AF}"/>
                </a:ext>
              </a:extLst>
            </p:cNvPr>
            <p:cNvSpPr txBox="1"/>
            <p:nvPr/>
          </p:nvSpPr>
          <p:spPr>
            <a:xfrm>
              <a:off x="729517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W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BAB2AE-91EC-3445-B281-17D3293556D1}"/>
                </a:ext>
              </a:extLst>
            </p:cNvPr>
            <p:cNvSpPr txBox="1"/>
            <p:nvPr/>
          </p:nvSpPr>
          <p:spPr>
            <a:xfrm>
              <a:off x="758520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D88B86-BA7D-264D-A034-DA5A0681E0AA}"/>
                </a:ext>
              </a:extLst>
            </p:cNvPr>
            <p:cNvSpPr txBox="1"/>
            <p:nvPr/>
          </p:nvSpPr>
          <p:spPr>
            <a:xfrm>
              <a:off x="787524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039A01-A357-7944-8239-50F691F4FC64}"/>
                </a:ext>
              </a:extLst>
            </p:cNvPr>
            <p:cNvSpPr txBox="1"/>
            <p:nvPr/>
          </p:nvSpPr>
          <p:spPr>
            <a:xfrm>
              <a:off x="816527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Z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D32092C-1462-CD41-9503-7B2260193D72}"/>
                </a:ext>
              </a:extLst>
            </p:cNvPr>
            <p:cNvSpPr txBox="1"/>
            <p:nvPr/>
          </p:nvSpPr>
          <p:spPr>
            <a:xfrm>
              <a:off x="91440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Courier New"/>
                  <a:cs typeface="Courier New"/>
                </a:rPr>
                <a:t>A</a:t>
              </a:r>
              <a:endParaRPr lang="en-US" sz="2000" b="1" dirty="0">
                <a:latin typeface="Courier New"/>
                <a:cs typeface="Courier New"/>
              </a:endParaRPr>
            </a:p>
          </p:txBody>
        </p:sp>
        <p:sp>
          <p:nvSpPr>
            <p:cNvPr id="51" name="Text Box 7">
              <a:extLst>
                <a:ext uri="{FF2B5EF4-FFF2-40B4-BE49-F238E27FC236}">
                  <a16:creationId xmlns:a16="http://schemas.microsoft.com/office/drawing/2014/main" id="{24C9430B-87DE-5946-904D-301616E2A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64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24</a:t>
              </a:r>
            </a:p>
          </p:txBody>
        </p:sp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DE1F347C-EACF-C947-9210-1F764B82F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596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23</a:t>
              </a:r>
            </a:p>
          </p:txBody>
        </p:sp>
        <p:sp>
          <p:nvSpPr>
            <p:cNvPr id="53" name="Text Box 11">
              <a:extLst>
                <a:ext uri="{FF2B5EF4-FFF2-40B4-BE49-F238E27FC236}">
                  <a16:creationId xmlns:a16="http://schemas.microsoft.com/office/drawing/2014/main" id="{3EBD9688-0765-D74E-ABCE-2561A5581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328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22</a:t>
              </a:r>
            </a:p>
          </p:txBody>
        </p:sp>
        <p:sp>
          <p:nvSpPr>
            <p:cNvPr id="54" name="Text Box 13">
              <a:extLst>
                <a:ext uri="{FF2B5EF4-FFF2-40B4-BE49-F238E27FC236}">
                  <a16:creationId xmlns:a16="http://schemas.microsoft.com/office/drawing/2014/main" id="{C7D616F5-79A1-F74A-9516-719C1FCC6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060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21</a:t>
              </a:r>
            </a:p>
          </p:txBody>
        </p:sp>
        <p:sp>
          <p:nvSpPr>
            <p:cNvPr id="55" name="Text Box 15">
              <a:extLst>
                <a:ext uri="{FF2B5EF4-FFF2-40B4-BE49-F238E27FC236}">
                  <a16:creationId xmlns:a16="http://schemas.microsoft.com/office/drawing/2014/main" id="{FB250779-9093-E841-B74D-332021E45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792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20</a:t>
              </a:r>
            </a:p>
          </p:txBody>
        </p:sp>
        <p:sp>
          <p:nvSpPr>
            <p:cNvPr id="56" name="Text Box 17">
              <a:extLst>
                <a:ext uri="{FF2B5EF4-FFF2-40B4-BE49-F238E27FC236}">
                  <a16:creationId xmlns:a16="http://schemas.microsoft.com/office/drawing/2014/main" id="{5067ABB8-F00D-1C48-9713-990A4B867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524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19</a:t>
              </a:r>
            </a:p>
          </p:txBody>
        </p:sp>
        <p:sp>
          <p:nvSpPr>
            <p:cNvPr id="57" name="Text Box 19">
              <a:extLst>
                <a:ext uri="{FF2B5EF4-FFF2-40B4-BE49-F238E27FC236}">
                  <a16:creationId xmlns:a16="http://schemas.microsoft.com/office/drawing/2014/main" id="{C432365D-3D94-E541-BDB4-41A66FAB1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256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18</a:t>
              </a:r>
            </a:p>
          </p:txBody>
        </p:sp>
        <p:sp>
          <p:nvSpPr>
            <p:cNvPr id="58" name="Text Box 21">
              <a:extLst>
                <a:ext uri="{FF2B5EF4-FFF2-40B4-BE49-F238E27FC236}">
                  <a16:creationId xmlns:a16="http://schemas.microsoft.com/office/drawing/2014/main" id="{2454B077-6666-9D41-A09E-708F6750D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988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17</a:t>
              </a:r>
            </a:p>
          </p:txBody>
        </p:sp>
        <p:sp>
          <p:nvSpPr>
            <p:cNvPr id="59" name="Text Box 23">
              <a:extLst>
                <a:ext uri="{FF2B5EF4-FFF2-40B4-BE49-F238E27FC236}">
                  <a16:creationId xmlns:a16="http://schemas.microsoft.com/office/drawing/2014/main" id="{9B6D0F5F-C8BF-784B-AA27-93F4AA6BC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1720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16</a:t>
              </a:r>
            </a:p>
          </p:txBody>
        </p:sp>
        <p:sp>
          <p:nvSpPr>
            <p:cNvPr id="60" name="Text Box 25">
              <a:extLst>
                <a:ext uri="{FF2B5EF4-FFF2-40B4-BE49-F238E27FC236}">
                  <a16:creationId xmlns:a16="http://schemas.microsoft.com/office/drawing/2014/main" id="{0907ACDB-F225-5143-B8D6-40B4EB3BE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452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15</a:t>
              </a:r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008F9391-3BFC-9B48-B1AA-90B3CA6D6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1184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14</a:t>
              </a:r>
            </a:p>
          </p:txBody>
        </p:sp>
        <p:sp>
          <p:nvSpPr>
            <p:cNvPr id="62" name="Text Box 29">
              <a:extLst>
                <a:ext uri="{FF2B5EF4-FFF2-40B4-BE49-F238E27FC236}">
                  <a16:creationId xmlns:a16="http://schemas.microsoft.com/office/drawing/2014/main" id="{99B28883-B844-7544-AF93-BD2455C02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916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13</a:t>
              </a:r>
            </a:p>
          </p:txBody>
        </p:sp>
        <p:sp>
          <p:nvSpPr>
            <p:cNvPr id="63" name="Text Box 7">
              <a:extLst>
                <a:ext uri="{FF2B5EF4-FFF2-40B4-BE49-F238E27FC236}">
                  <a16:creationId xmlns:a16="http://schemas.microsoft.com/office/drawing/2014/main" id="{FD728885-FFCC-4A43-A19E-E2AA5D61F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26</a:t>
              </a:r>
            </a:p>
          </p:txBody>
        </p:sp>
        <p:sp>
          <p:nvSpPr>
            <p:cNvPr id="64" name="Text Box 9">
              <a:extLst>
                <a:ext uri="{FF2B5EF4-FFF2-40B4-BE49-F238E27FC236}">
                  <a16:creationId xmlns:a16="http://schemas.microsoft.com/office/drawing/2014/main" id="{BFC01921-A5E6-4945-8229-ACD1A497E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132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25</a:t>
              </a:r>
            </a:p>
          </p:txBody>
        </p:sp>
        <p:sp>
          <p:nvSpPr>
            <p:cNvPr id="65" name="Text Box 7">
              <a:extLst>
                <a:ext uri="{FF2B5EF4-FFF2-40B4-BE49-F238E27FC236}">
                  <a16:creationId xmlns:a16="http://schemas.microsoft.com/office/drawing/2014/main" id="{AB753216-7A24-CB4E-A6D4-999822E06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608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14</a:t>
              </a:r>
            </a:p>
          </p:txBody>
        </p:sp>
        <p:sp>
          <p:nvSpPr>
            <p:cNvPr id="66" name="Text Box 9">
              <a:extLst>
                <a:ext uri="{FF2B5EF4-FFF2-40B4-BE49-F238E27FC236}">
                  <a16:creationId xmlns:a16="http://schemas.microsoft.com/office/drawing/2014/main" id="{3E6CDE3F-2A39-5149-892E-8F6EC755F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340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15</a:t>
              </a:r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5FCAAED1-9582-2246-B2C1-F56BC5CEA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0072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16</a:t>
              </a:r>
            </a:p>
          </p:txBody>
        </p:sp>
        <p:sp>
          <p:nvSpPr>
            <p:cNvPr id="68" name="Text Box 13">
              <a:extLst>
                <a:ext uri="{FF2B5EF4-FFF2-40B4-BE49-F238E27FC236}">
                  <a16:creationId xmlns:a16="http://schemas.microsoft.com/office/drawing/2014/main" id="{87CC613E-EFD9-0B44-94F0-7A62A7653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9804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17</a:t>
              </a:r>
            </a:p>
          </p:txBody>
        </p:sp>
        <p:sp>
          <p:nvSpPr>
            <p:cNvPr id="69" name="Text Box 15">
              <a:extLst>
                <a:ext uri="{FF2B5EF4-FFF2-40B4-BE49-F238E27FC236}">
                  <a16:creationId xmlns:a16="http://schemas.microsoft.com/office/drawing/2014/main" id="{37FC3E77-FFE5-7F45-8669-8B2377A3B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9536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18</a:t>
              </a:r>
            </a:p>
          </p:txBody>
        </p:sp>
        <p:sp>
          <p:nvSpPr>
            <p:cNvPr id="70" name="Text Box 17">
              <a:extLst>
                <a:ext uri="{FF2B5EF4-FFF2-40B4-BE49-F238E27FC236}">
                  <a16:creationId xmlns:a16="http://schemas.microsoft.com/office/drawing/2014/main" id="{9B1C309F-73F0-C943-B745-C9DE2C06B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268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19</a:t>
              </a:r>
            </a:p>
          </p:txBody>
        </p:sp>
        <p:sp>
          <p:nvSpPr>
            <p:cNvPr id="71" name="Text Box 19">
              <a:extLst>
                <a:ext uri="{FF2B5EF4-FFF2-40B4-BE49-F238E27FC236}">
                  <a16:creationId xmlns:a16="http://schemas.microsoft.com/office/drawing/2014/main" id="{9356D993-C2A2-4F4B-856F-FD8060B41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000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20</a:t>
              </a:r>
            </a:p>
          </p:txBody>
        </p:sp>
        <p:sp>
          <p:nvSpPr>
            <p:cNvPr id="72" name="Text Box 21">
              <a:extLst>
                <a:ext uri="{FF2B5EF4-FFF2-40B4-BE49-F238E27FC236}">
                  <a16:creationId xmlns:a16="http://schemas.microsoft.com/office/drawing/2014/main" id="{EC7FD51B-3A6F-0B48-BD8E-19BC88B3E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732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21</a:t>
              </a:r>
            </a:p>
          </p:txBody>
        </p:sp>
        <p:sp>
          <p:nvSpPr>
            <p:cNvPr id="73" name="Text Box 23">
              <a:extLst>
                <a:ext uri="{FF2B5EF4-FFF2-40B4-BE49-F238E27FC236}">
                  <a16:creationId xmlns:a16="http://schemas.microsoft.com/office/drawing/2014/main" id="{B2C4F4A3-23D1-EC44-9D1C-96C486E65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8464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22</a:t>
              </a:r>
            </a:p>
          </p:txBody>
        </p:sp>
        <p:sp>
          <p:nvSpPr>
            <p:cNvPr id="74" name="Text Box 25">
              <a:extLst>
                <a:ext uri="{FF2B5EF4-FFF2-40B4-BE49-F238E27FC236}">
                  <a16:creationId xmlns:a16="http://schemas.microsoft.com/office/drawing/2014/main" id="{EE2BFCA6-1742-BA46-96BD-76632E9F5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8196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23</a:t>
              </a:r>
            </a:p>
          </p:txBody>
        </p:sp>
        <p:sp>
          <p:nvSpPr>
            <p:cNvPr id="75" name="Text Box 27">
              <a:extLst>
                <a:ext uri="{FF2B5EF4-FFF2-40B4-BE49-F238E27FC236}">
                  <a16:creationId xmlns:a16="http://schemas.microsoft.com/office/drawing/2014/main" id="{168F0918-E48D-854B-A8B8-83AD552EF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7928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24</a:t>
              </a:r>
            </a:p>
          </p:txBody>
        </p:sp>
        <p:sp>
          <p:nvSpPr>
            <p:cNvPr id="76" name="Text Box 29">
              <a:extLst>
                <a:ext uri="{FF2B5EF4-FFF2-40B4-BE49-F238E27FC236}">
                  <a16:creationId xmlns:a16="http://schemas.microsoft.com/office/drawing/2014/main" id="{6382ED45-2ABF-4445-A194-166D71EC0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67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25</a:t>
              </a:r>
            </a:p>
          </p:txBody>
        </p:sp>
        <p:sp>
          <p:nvSpPr>
            <p:cNvPr id="77" name="Text Box 7">
              <a:extLst>
                <a:ext uri="{FF2B5EF4-FFF2-40B4-BE49-F238E27FC236}">
                  <a16:creationId xmlns:a16="http://schemas.microsoft.com/office/drawing/2014/main" id="{BE5CE6C2-3728-C14B-BCCE-912FE8E84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824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2</a:t>
              </a:r>
            </a:p>
          </p:txBody>
        </p:sp>
        <p:sp>
          <p:nvSpPr>
            <p:cNvPr id="78" name="Text Box 9">
              <a:extLst>
                <a:ext uri="{FF2B5EF4-FFF2-40B4-BE49-F238E27FC236}">
                  <a16:creationId xmlns:a16="http://schemas.microsoft.com/office/drawing/2014/main" id="{4F0FDE1B-B1DC-D346-A96C-6447380B2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556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3</a:t>
              </a:r>
            </a:p>
          </p:txBody>
        </p:sp>
        <p:sp>
          <p:nvSpPr>
            <p:cNvPr id="79" name="Text Box 11">
              <a:extLst>
                <a:ext uri="{FF2B5EF4-FFF2-40B4-BE49-F238E27FC236}">
                  <a16:creationId xmlns:a16="http://schemas.microsoft.com/office/drawing/2014/main" id="{69E85DB5-B9B2-1C4D-B62D-7682EB7A8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288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4</a:t>
              </a:r>
            </a:p>
          </p:txBody>
        </p:sp>
        <p:sp>
          <p:nvSpPr>
            <p:cNvPr id="80" name="Text Box 13">
              <a:extLst>
                <a:ext uri="{FF2B5EF4-FFF2-40B4-BE49-F238E27FC236}">
                  <a16:creationId xmlns:a16="http://schemas.microsoft.com/office/drawing/2014/main" id="{C2B871BE-22BC-CC47-9CB5-7F9301F09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20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5</a:t>
              </a:r>
            </a:p>
          </p:txBody>
        </p:sp>
        <p:sp>
          <p:nvSpPr>
            <p:cNvPr id="81" name="Text Box 15">
              <a:extLst>
                <a:ext uri="{FF2B5EF4-FFF2-40B4-BE49-F238E27FC236}">
                  <a16:creationId xmlns:a16="http://schemas.microsoft.com/office/drawing/2014/main" id="{64D2B354-67C0-D448-8C45-3D4C431D3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752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6</a:t>
              </a:r>
            </a:p>
          </p:txBody>
        </p:sp>
        <p:sp>
          <p:nvSpPr>
            <p:cNvPr id="82" name="Text Box 17">
              <a:extLst>
                <a:ext uri="{FF2B5EF4-FFF2-40B4-BE49-F238E27FC236}">
                  <a16:creationId xmlns:a16="http://schemas.microsoft.com/office/drawing/2014/main" id="{100060C2-D7B3-2B4E-B06F-8DFAEB284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484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7</a:t>
              </a:r>
            </a:p>
          </p:txBody>
        </p:sp>
        <p:sp>
          <p:nvSpPr>
            <p:cNvPr id="83" name="Text Box 19">
              <a:extLst>
                <a:ext uri="{FF2B5EF4-FFF2-40B4-BE49-F238E27FC236}">
                  <a16:creationId xmlns:a16="http://schemas.microsoft.com/office/drawing/2014/main" id="{40915513-56D4-A54C-A11C-E48ED625C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216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8</a:t>
              </a:r>
            </a:p>
          </p:txBody>
        </p:sp>
        <p:sp>
          <p:nvSpPr>
            <p:cNvPr id="84" name="Text Box 21">
              <a:extLst>
                <a:ext uri="{FF2B5EF4-FFF2-40B4-BE49-F238E27FC236}">
                  <a16:creationId xmlns:a16="http://schemas.microsoft.com/office/drawing/2014/main" id="{2EB5047C-2F64-DC48-AA65-8AF0B22E8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948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9</a:t>
              </a:r>
            </a:p>
          </p:txBody>
        </p:sp>
        <p:sp>
          <p:nvSpPr>
            <p:cNvPr id="85" name="Text Box 23">
              <a:extLst>
                <a:ext uri="{FF2B5EF4-FFF2-40B4-BE49-F238E27FC236}">
                  <a16:creationId xmlns:a16="http://schemas.microsoft.com/office/drawing/2014/main" id="{5BB0D200-2B9A-D046-A8A2-E756C8BF6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680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10</a:t>
              </a:r>
            </a:p>
          </p:txBody>
        </p:sp>
        <p:sp>
          <p:nvSpPr>
            <p:cNvPr id="86" name="Text Box 25">
              <a:extLst>
                <a:ext uri="{FF2B5EF4-FFF2-40B4-BE49-F238E27FC236}">
                  <a16:creationId xmlns:a16="http://schemas.microsoft.com/office/drawing/2014/main" id="{F00F4C08-DF6E-F343-94A5-6D5B99C90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1412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11</a:t>
              </a:r>
            </a:p>
          </p:txBody>
        </p:sp>
        <p:sp>
          <p:nvSpPr>
            <p:cNvPr id="87" name="Text Box 27">
              <a:extLst>
                <a:ext uri="{FF2B5EF4-FFF2-40B4-BE49-F238E27FC236}">
                  <a16:creationId xmlns:a16="http://schemas.microsoft.com/office/drawing/2014/main" id="{8C3403E8-266B-4448-A9D3-4FC6BEBFA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1144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12</a:t>
              </a:r>
            </a:p>
          </p:txBody>
        </p:sp>
        <p:sp>
          <p:nvSpPr>
            <p:cNvPr id="88" name="Text Box 29">
              <a:extLst>
                <a:ext uri="{FF2B5EF4-FFF2-40B4-BE49-F238E27FC236}">
                  <a16:creationId xmlns:a16="http://schemas.microsoft.com/office/drawing/2014/main" id="{5957B5D8-019A-E94A-AFC3-EAF8AA2AA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876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13</a:t>
              </a:r>
            </a:p>
          </p:txBody>
        </p:sp>
        <p:sp>
          <p:nvSpPr>
            <p:cNvPr id="89" name="Text Box 7">
              <a:extLst>
                <a:ext uri="{FF2B5EF4-FFF2-40B4-BE49-F238E27FC236}">
                  <a16:creationId xmlns:a16="http://schemas.microsoft.com/office/drawing/2014/main" id="{247D7B05-99CE-1B40-B0B9-14E4DEFD1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360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0</a:t>
              </a:r>
            </a:p>
          </p:txBody>
        </p:sp>
        <p:sp>
          <p:nvSpPr>
            <p:cNvPr id="90" name="Text Box 9">
              <a:extLst>
                <a:ext uri="{FF2B5EF4-FFF2-40B4-BE49-F238E27FC236}">
                  <a16:creationId xmlns:a16="http://schemas.microsoft.com/office/drawing/2014/main" id="{4BA51440-F6F8-7748-869A-7BE3F5233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092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735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7.2 Advanced String Formatting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Python Format Specification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Format strings contain </a:t>
            </a:r>
            <a:r>
              <a:rPr lang="en-US" sz="2400" dirty="0">
                <a:solidFill>
                  <a:srgbClr val="008000"/>
                </a:solidFill>
              </a:rPr>
              <a:t>replacement fields </a:t>
            </a:r>
            <a:r>
              <a:rPr lang="en-US" sz="2400" dirty="0"/>
              <a:t>surrounded by curly braces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Anything that is not contained in the braces is considered literal text that is copied unchanged to the output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grammar for a replacement field is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"{" 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field_name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["!" conversion] [":"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format_spec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"}"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general form of a </a:t>
            </a:r>
            <a:r>
              <a:rPr lang="en-US" sz="2400" dirty="0">
                <a:solidFill>
                  <a:srgbClr val="008000"/>
                </a:solidFill>
              </a:rPr>
              <a:t>standard format specifier </a:t>
            </a:r>
            <a:r>
              <a:rPr lang="en-US" sz="2400" dirty="0"/>
              <a:t>is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full specification gives details about replacement fields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hlinkClick r:id="rId3"/>
              </a:rPr>
              <a:t>https://docs.python.org/3/library/string.html</a:t>
            </a:r>
            <a:r>
              <a:rPr lang="en-US" sz="2000" dirty="0"/>
              <a:t>	</a:t>
            </a:r>
            <a:endParaRPr lang="en-US" sz="2000" dirty="0">
              <a:solidFill>
                <a:srgbClr val="008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008000"/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B754FA0-1E75-9445-A114-C6852C165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29" y="4296806"/>
            <a:ext cx="8229600" cy="14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0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Python Format Specification</a:t>
            </a:r>
            <a:r>
              <a:rPr lang="en-US" sz="3200" dirty="0"/>
              <a:t> (cont’d)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8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8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800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sz="2000" dirty="0"/>
              <a:t> defines the fill character used when displaying data that is too small to fit within the assigned space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sz="2000" dirty="0"/>
              <a:t> specifies the alignment of data within the display space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82245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'&lt;'</a:t>
            </a:r>
            <a:r>
              <a:rPr lang="en-US" sz="2000" dirty="0"/>
              <a:t>	left aligned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82245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'&gt;'</a:t>
            </a:r>
            <a:r>
              <a:rPr lang="en-US" sz="2000" dirty="0"/>
              <a:t>	right aligned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82245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'='</a:t>
            </a:r>
            <a:r>
              <a:rPr lang="en-US" sz="2000" dirty="0"/>
              <a:t>	justified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82245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'^'</a:t>
            </a:r>
            <a:r>
              <a:rPr lang="en-US" sz="2000" dirty="0"/>
              <a:t>	centered</a:t>
            </a:r>
            <a:endParaRPr lang="en-US" sz="2000" dirty="0">
              <a:solidFill>
                <a:srgbClr val="008000"/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B754FA0-1E75-9445-A114-C6852C16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28897"/>
            <a:ext cx="8229600" cy="140884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7F8229A-9D8B-B747-9FF6-A7CE226E038B}"/>
              </a:ext>
            </a:extLst>
          </p:cNvPr>
          <p:cNvSpPr/>
          <p:nvPr/>
        </p:nvSpPr>
        <p:spPr>
          <a:xfrm>
            <a:off x="5041587" y="4846013"/>
            <a:ext cx="3460155" cy="1408847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formatting specification elements must appear in the correct order or Python won’t know what to do with them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7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Python Format Specification</a:t>
            </a:r>
            <a:r>
              <a:rPr lang="en-US" sz="3200" dirty="0"/>
              <a:t> (cont’d)</a:t>
            </a:r>
            <a:endParaRPr lang="en-US" sz="32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8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8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800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2000" dirty="0"/>
              <a:t> determines the use of signs for the output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82245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'+'</a:t>
            </a:r>
            <a:r>
              <a:rPr lang="en-US" sz="2000" dirty="0"/>
              <a:t>	positive numbers have a plus sign and negative numbers 	have a minus sign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82245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lang="en-US" sz="2000" dirty="0"/>
              <a:t>	negative numbers have a minus sign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82245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2000" dirty="0"/>
              <a:t>	positive numbers are preceded by a space and negative 	numbers have a minus sign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'#'</a:t>
            </a:r>
            <a:r>
              <a:rPr lang="en-US" sz="2000" dirty="0"/>
              <a:t> specifies that output should use alternative display for numbers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For example, hexadecimal numbers will have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2000" dirty="0"/>
              <a:t> prefix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B754FA0-1E75-9445-A114-C6852C16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28897"/>
            <a:ext cx="8229600" cy="14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5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29845</TotalTime>
  <Words>1794</Words>
  <Application>Microsoft Macintosh PowerPoint</Application>
  <PresentationFormat>On-screen Show (4:3)</PresentationFormat>
  <Paragraphs>312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Office Theme</vt:lpstr>
      <vt:lpstr>CSCE 1035 Computer Programming I    Chapter 7 Strings</vt:lpstr>
      <vt:lpstr>7.1 String Slicing</vt:lpstr>
      <vt:lpstr>Selecting Characters from a String</vt:lpstr>
      <vt:lpstr>String Slicing</vt:lpstr>
      <vt:lpstr>String Slicing Example</vt:lpstr>
      <vt:lpstr>7.2 Advanced String Formatting</vt:lpstr>
      <vt:lpstr>Python Format Specification</vt:lpstr>
      <vt:lpstr>Python Format Specification (cont’d)</vt:lpstr>
      <vt:lpstr>Python Format Specification (cont’d)</vt:lpstr>
      <vt:lpstr>Python Format Specification (cont’d)</vt:lpstr>
      <vt:lpstr>Python Format Specification (cont’d)</vt:lpstr>
      <vt:lpstr>7.3 String Methods</vt:lpstr>
      <vt:lpstr>Replacing Substrings</vt:lpstr>
      <vt:lpstr>Searching for Substrings</vt:lpstr>
      <vt:lpstr>Comparing Strings</vt:lpstr>
      <vt:lpstr>String Testing Methods</vt:lpstr>
      <vt:lpstr>String Modification Methods</vt:lpstr>
      <vt:lpstr>Available String Methods</vt:lpstr>
      <vt:lpstr>7.4 Splitting and Joining Strings</vt:lpstr>
      <vt:lpstr>Splitting a String</vt:lpstr>
      <vt:lpstr>Joining a String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Thompson, Mark</cp:lastModifiedBy>
  <cp:revision>1308</cp:revision>
  <cp:lastPrinted>2020-10-06T08:03:17Z</cp:lastPrinted>
  <dcterms:created xsi:type="dcterms:W3CDTF">2011-09-18T04:52:00Z</dcterms:created>
  <dcterms:modified xsi:type="dcterms:W3CDTF">2020-10-12T02:49:26Z</dcterms:modified>
  <cp:category/>
</cp:coreProperties>
</file>