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985" r:id="rId3"/>
    <p:sldId id="1184" r:id="rId4"/>
    <p:sldId id="1202" r:id="rId5"/>
    <p:sldId id="1232" r:id="rId6"/>
    <p:sldId id="993" r:id="rId7"/>
    <p:sldId id="1149" r:id="rId8"/>
    <p:sldId id="1221" r:id="rId9"/>
    <p:sldId id="1222" r:id="rId10"/>
    <p:sldId id="1234" r:id="rId11"/>
    <p:sldId id="1003" r:id="rId12"/>
    <p:sldId id="1132" r:id="rId13"/>
    <p:sldId id="1225" r:id="rId14"/>
    <p:sldId id="1161" r:id="rId15"/>
    <p:sldId id="1244" r:id="rId16"/>
    <p:sldId id="1245" r:id="rId17"/>
    <p:sldId id="1246" r:id="rId18"/>
    <p:sldId id="1247" r:id="rId19"/>
    <p:sldId id="1248" r:id="rId20"/>
    <p:sldId id="1249" r:id="rId21"/>
    <p:sldId id="1250" r:id="rId22"/>
    <p:sldId id="1251" r:id="rId23"/>
    <p:sldId id="1235" r:id="rId24"/>
    <p:sldId id="1252" r:id="rId25"/>
    <p:sldId id="1254" r:id="rId26"/>
    <p:sldId id="1253" r:id="rId27"/>
    <p:sldId id="1236" r:id="rId28"/>
    <p:sldId id="1255" r:id="rId29"/>
    <p:sldId id="1237" r:id="rId30"/>
    <p:sldId id="1256" r:id="rId31"/>
    <p:sldId id="1257" r:id="rId32"/>
    <p:sldId id="1258" r:id="rId33"/>
    <p:sldId id="1259" r:id="rId34"/>
    <p:sldId id="1260" r:id="rId35"/>
    <p:sldId id="1261" r:id="rId36"/>
    <p:sldId id="1238" r:id="rId37"/>
    <p:sldId id="1262" r:id="rId38"/>
    <p:sldId id="1263" r:id="rId39"/>
    <p:sldId id="1239" r:id="rId40"/>
    <p:sldId id="1264" r:id="rId41"/>
    <p:sldId id="1240" r:id="rId42"/>
    <p:sldId id="1265" r:id="rId43"/>
    <p:sldId id="1266" r:id="rId44"/>
    <p:sldId id="1267" r:id="rId45"/>
    <p:sldId id="1270" r:id="rId46"/>
    <p:sldId id="1241" r:id="rId47"/>
    <p:sldId id="1268" r:id="rId48"/>
    <p:sldId id="1242" r:id="rId49"/>
    <p:sldId id="1271" r:id="rId50"/>
    <p:sldId id="1243" r:id="rId51"/>
    <p:sldId id="1272" r:id="rId5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2F0"/>
    <a:srgbClr val="008000"/>
    <a:srgbClr val="D4F0E1"/>
    <a:srgbClr val="FFFEBA"/>
    <a:srgbClr val="00804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5" autoAdjust="0"/>
    <p:restoredTop sz="96327" autoAdjust="0"/>
  </p:normalViewPr>
  <p:slideViewPr>
    <p:cSldViewPr snapToGrid="0" snapToObjects="1">
      <p:cViewPr varScale="1">
        <p:scale>
          <a:sx n="143" d="100"/>
          <a:sy n="143" d="100"/>
        </p:scale>
        <p:origin x="200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10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7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8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74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57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67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9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23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96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65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4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53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95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52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17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51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96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83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65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64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52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3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94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05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2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7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9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8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40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1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355903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1035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Computer Programming I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Chapter 8</a:t>
            </a:r>
            <a:br>
              <a:rPr kumimoji="0" lang="en-US" sz="3100" dirty="0">
                <a:solidFill>
                  <a:srgbClr val="008000"/>
                </a:solidFill>
              </a:rPr>
            </a:br>
            <a:r>
              <a:rPr lang="en-US" sz="3100" dirty="0">
                <a:solidFill>
                  <a:srgbClr val="008000"/>
                </a:solidFill>
              </a:rPr>
              <a:t>Lists and Dictionaries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Miscellaneous List Operations</a:t>
            </a:r>
            <a:endParaRPr lang="en-US" sz="32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5A025FC-41FC-6743-A34C-D6E80E32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91849"/>
            <a:ext cx="8229600" cy="23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9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8.3 Iterating Over a List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List Iteration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cs typeface="Courier New" panose="02070309020205020404" pitchFamily="49" charset="0"/>
              </a:rPr>
              <a:t> loop steps through each item in a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Each iteration of the loop creates a new variable by binding the next element of the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built-in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  <a:r>
              <a:rPr lang="en-US" sz="2000" dirty="0">
                <a:cs typeface="Courier New" panose="02070309020205020404" pitchFamily="49" charset="0"/>
              </a:rPr>
              <a:t> function iterates over a list and provides an iteration counter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[90, 70]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index, value in enumerate(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print(index, value)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0 90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1 70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A2E6F-3D26-4049-954B-DEC190CC866F}"/>
              </a:ext>
            </a:extLst>
          </p:cNvPr>
          <p:cNvSpPr txBox="1"/>
          <p:nvPr/>
        </p:nvSpPr>
        <p:spPr>
          <a:xfrm>
            <a:off x="285912" y="2822018"/>
            <a:ext cx="2900153" cy="1369606"/>
          </a:xfrm>
          <a:prstGeom prst="rect">
            <a:avLst/>
          </a:prstGeom>
          <a:solidFill>
            <a:srgbClr val="D4F0E1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>
                <a:cs typeface="Courier New" panose="02070309020205020404" pitchFamily="49" charset="0"/>
              </a:rPr>
              <a:t>General Format</a:t>
            </a:r>
            <a:endParaRPr lang="en-US" sz="2000" dirty="0"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item in container: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body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6178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Built-In Iterating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71A4F36-8914-6E43-8B0C-500079AD5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46612"/>
            <a:ext cx="8229600" cy="27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3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8.5 List Nesting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List Nesting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>
                <a:cs typeface="Courier New" panose="02070309020205020404" pitchFamily="49" charset="0"/>
              </a:rPr>
              <a:t> is a single-dimensional sequence of items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But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cs typeface="Courier New" panose="02070309020205020404" pitchFamily="49" charset="0"/>
              </a:rPr>
              <a:t> can contain any type of object as an element, including another list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Embedding a list inside another list is known as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list nesting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nested list can be created by placing a comma-separated sequence of </a:t>
            </a:r>
            <a:r>
              <a:rPr lang="en-US" sz="2000" dirty="0" err="1">
                <a:cs typeface="Courier New" panose="02070309020205020404" pitchFamily="49" charset="0"/>
              </a:rPr>
              <a:t>sublists</a:t>
            </a:r>
            <a:endParaRPr lang="en-US" sz="20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List nesting allows a programmer to create a multi-dimensional data structure, such as a two-dimensional table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Common to think of two-dimensional lists as having rows and columns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2-D structure can simulate objects like a spreadsheet or game board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To process data in a 2-D list, you need to use two indexes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Typically use nested loops to process</a:t>
            </a:r>
          </a:p>
        </p:txBody>
      </p:sp>
    </p:spTree>
    <p:extLst>
      <p:ext uri="{BB962C8B-B14F-4D97-AF65-F5344CB8AC3E}">
        <p14:creationId xmlns:p14="http://schemas.microsoft.com/office/powerpoint/2010/main" val="263003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Accessing Nested List Items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Consider the following 2-D list called scores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scores = [[89, 67, 41],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[92, 88, 74],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[71, 81, 93]]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Elements can then be accessed using subscripts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B41D949-BD8D-AD43-BBA4-E7476FD02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715" y="3659598"/>
            <a:ext cx="4693638" cy="22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Indexing in a Nested List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'b', ['cc', 'dd', ['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']], 'g', 'h']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print(L[2])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['cc', 'dd', ['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print(L[2][2])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print(L[2][2][0])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277F74F-9410-D549-8C79-48046DADC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406" y="1707946"/>
            <a:ext cx="4779384" cy="271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9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Negative Indexing in a Nested List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'b', ['cc', 'dd', ['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']], 'g', 'h']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print(L[-3])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['cc', 'dd', ['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print(L[-3][-1])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print(L[-3][-1][-2])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E8A029FC-A4FE-3A4D-9892-E2CBEF2C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794" y="1598612"/>
            <a:ext cx="5182411" cy="2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Operating on Nested Lists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Find nested list length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['bb', 'cc'], 'd']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(L))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(L[1]))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Iterate through a nested list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[[1, 2, 3],[4, 5, 6],[7, 8, 9]]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list1 in L: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for number in list1: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    print(number, end=' 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print()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1 2 3 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4 5 6 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7 8 9</a:t>
            </a:r>
          </a:p>
        </p:txBody>
      </p:sp>
    </p:spTree>
    <p:extLst>
      <p:ext uri="{BB962C8B-B14F-4D97-AF65-F5344CB8AC3E}">
        <p14:creationId xmlns:p14="http://schemas.microsoft.com/office/powerpoint/2010/main" val="206830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8.1 Lists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Changing Item Value in Nested List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Change item in a nested list using its index number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['bb', 'cc'], 'd']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L[1][1] = 0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print(L)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['a', ['bb', 0], 'd']</a:t>
            </a:r>
          </a:p>
        </p:txBody>
      </p:sp>
    </p:spTree>
    <p:extLst>
      <p:ext uri="{BB962C8B-B14F-4D97-AF65-F5344CB8AC3E}">
        <p14:creationId xmlns:p14="http://schemas.microsoft.com/office/powerpoint/2010/main" val="162279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Adding Items to a Nested List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Using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400" dirty="0">
                <a:cs typeface="Courier New" panose="02070309020205020404" pitchFamily="49" charset="0"/>
              </a:rPr>
              <a:t> method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['bb', 'cc'], 'd']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L[1].append('xx')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['a', ['bb', 'cc', 'xx'], 'd’]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Using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en-US" sz="2400" dirty="0">
                <a:cs typeface="Courier New" panose="02070309020205020404" pitchFamily="49" charset="0"/>
              </a:rPr>
              <a:t> method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['bb', 'cc'], 'd']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L[1].insert(0, 'xx')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['a', ['xx', 'bb', 'cc'], 'd’]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Using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extend()</a:t>
            </a:r>
            <a:r>
              <a:rPr lang="en-US" sz="2400" dirty="0">
                <a:cs typeface="Courier New" panose="02070309020205020404" pitchFamily="49" charset="0"/>
              </a:rPr>
              <a:t> method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['bb', 'cc'], 'd']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L[1].extend([1, 2, 3])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['a', ['bb', 'cc', 1, 2, 3], 'd']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61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Removing Items from a Nested List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Using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US" sz="2400" dirty="0">
                <a:cs typeface="Courier New" panose="02070309020205020404" pitchFamily="49" charset="0"/>
              </a:rPr>
              <a:t> method if you know the index of the item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['bb', 'cc', 'dd'], 'e']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L[1].pop(1)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['a', ['bb', 'dd'], 'e']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print(x)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Using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US" sz="2400" dirty="0">
                <a:cs typeface="Courier New" panose="02070309020205020404" pitchFamily="49" charset="0"/>
              </a:rPr>
              <a:t> statement if you don’t need the removed value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['bb', 'cc', 'dd'], 'e']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del L[1][1]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['a', ['bb', 'dd'], 'e']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Using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sz="2400" dirty="0">
                <a:cs typeface="Courier New" panose="02070309020205020404" pitchFamily="49" charset="0"/>
              </a:rPr>
              <a:t> method to delete by value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['bb', 'cc', 'dd'], 'e']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L[1].remove('cc')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['a', ['bb', 'dd'], 'e']</a:t>
            </a:r>
          </a:p>
        </p:txBody>
      </p:sp>
    </p:spTree>
    <p:extLst>
      <p:ext uri="{BB962C8B-B14F-4D97-AF65-F5344CB8AC3E}">
        <p14:creationId xmlns:p14="http://schemas.microsoft.com/office/powerpoint/2010/main" val="392336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8.6 List Slicing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35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List Slicing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7D232E39-6CE5-B14E-AAD4-5DE71CA2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314" y="3926541"/>
            <a:ext cx="6302427" cy="2656821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To access a range of items in a list, you need to slice a list using the slicing operator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Slicing allows you to specify where to start the slicing, where to end, and the stride (or step)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>
                <a:cs typeface="Courier New" panose="02070309020205020404" pitchFamily="49" charset="0"/>
              </a:rPr>
              <a:t> is a list, the expression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L[start : end : stride]</a:t>
            </a:r>
            <a:r>
              <a:rPr lang="en-US" sz="2000" dirty="0">
                <a:cs typeface="Courier New" panose="02070309020205020404" pitchFamily="49" charset="0"/>
              </a:rPr>
              <a:t> returns the portion of the list from index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000" dirty="0">
                <a:cs typeface="Courier New" panose="02070309020205020404" pitchFamily="49" charset="0"/>
              </a:rPr>
              <a:t> to index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cs typeface="Courier New" panose="02070309020205020404" pitchFamily="49" charset="0"/>
              </a:rPr>
              <a:t>, at a step size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stride</a:t>
            </a:r>
          </a:p>
        </p:txBody>
      </p:sp>
    </p:spTree>
    <p:extLst>
      <p:ext uri="{BB962C8B-B14F-4D97-AF65-F5344CB8AC3E}">
        <p14:creationId xmlns:p14="http://schemas.microsoft.com/office/powerpoint/2010/main" val="2997001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4E1B47C-E05A-F34A-B8A7-2C7D79E60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Reverse a list by omitting both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cs typeface="Courier New" panose="02070309020205020404" pitchFamily="49" charset="0"/>
              </a:rPr>
              <a:t> and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cs typeface="Courier New" panose="02070309020205020404" pitchFamily="49" charset="0"/>
              </a:rPr>
              <a:t> indices and specifying 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stride</a:t>
            </a:r>
            <a:r>
              <a:rPr lang="en-US" sz="2400" dirty="0">
                <a:cs typeface="Courier New" panose="02070309020205020404" pitchFamily="49" charset="0"/>
              </a:rPr>
              <a:t> as -1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'b', 'c', 'd', 'e']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print(L[::-1])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['e', 'd', 'c', 'b', 'a']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Common List Slicing Operations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8" name="Picture 7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719817A2-E58E-654A-AC65-6CD94B4D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60" y="1598612"/>
            <a:ext cx="7883224" cy="30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95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1E89E2A0-063A-1D4D-943D-CC415613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1" y="4764148"/>
            <a:ext cx="6250193" cy="1851280"/>
          </a:xfrm>
          <a:prstGeom prst="rect">
            <a:avLst/>
          </a:prstGeom>
        </p:spPr>
      </p:pic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13F083E7-AD76-E04C-A99C-94C6C8295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634" y="2093852"/>
            <a:ext cx="4951198" cy="204784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Common List Slicing Operations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Negative indices can also be used to count backwards from the end of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You can specify the step of the slicing using the optional stride parameter that defaults to 1</a:t>
            </a: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0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8.7 Loops Modifying Lists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2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Changing Element Values in List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Changing element values can require the index in the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Combine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 and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sz="2000" dirty="0">
                <a:cs typeface="Courier New" panose="02070309020205020404" pitchFamily="49" charset="0"/>
              </a:rPr>
              <a:t> functions to iterate over a list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[3, 5, 16, 12]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5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[8, 10, 21, 17]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Can also use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  <a:r>
              <a:rPr lang="en-US" sz="2000" dirty="0">
                <a:cs typeface="Courier New" panose="02070309020205020404" pitchFamily="49" charset="0"/>
              </a:rPr>
              <a:t> method to obtain index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[3, 5, 16, 12]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index, value in enumerate(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value + 5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[8, 10, 21, 17]</a:t>
            </a:r>
          </a:p>
        </p:txBody>
      </p:sp>
    </p:spTree>
    <p:extLst>
      <p:ext uri="{BB962C8B-B14F-4D97-AF65-F5344CB8AC3E}">
        <p14:creationId xmlns:p14="http://schemas.microsoft.com/office/powerpoint/2010/main" val="201522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8.8 List Comprehensions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List Basics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/>
              <a:t> is a sequence of values called items or elements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elements can be of any data type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>
                <a:cs typeface="Courier New" panose="02070309020205020404" pitchFamily="49" charset="0"/>
              </a:rPr>
              <a:t> can be written as a list of comma-separated values (items) between square brackets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Lists are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mutable</a:t>
            </a:r>
            <a:r>
              <a:rPr lang="en-US" sz="2400" dirty="0">
                <a:cs typeface="Courier New" panose="02070309020205020404" pitchFamily="49" charset="0"/>
              </a:rPr>
              <a:t>, meaning that their elements can be changed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Creating a list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06863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 	# empty list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06863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 	# list of integers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06863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'Hello', 3.4]	# list with mixed data types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06863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['Hi', [8, 4, 6]]	# nested list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06863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	# empty list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06863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list([1, 2, 3])	# list of integers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0843B20-FFF6-5642-B944-F703E08D6F0D}"/>
              </a:ext>
            </a:extLst>
          </p:cNvPr>
          <p:cNvSpPr/>
          <p:nvPr/>
        </p:nvSpPr>
        <p:spPr>
          <a:xfrm>
            <a:off x="6980663" y="5787484"/>
            <a:ext cx="178420" cy="535258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00E7D-E226-D644-BA52-86FCCA15DAE7}"/>
              </a:ext>
            </a:extLst>
          </p:cNvPr>
          <p:cNvSpPr txBox="1"/>
          <p:nvPr/>
        </p:nvSpPr>
        <p:spPr>
          <a:xfrm>
            <a:off x="7069873" y="5731947"/>
            <a:ext cx="148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list constructor</a:t>
            </a:r>
          </a:p>
        </p:txBody>
      </p:sp>
    </p:spTree>
    <p:extLst>
      <p:ext uri="{BB962C8B-B14F-4D97-AF65-F5344CB8AC3E}">
        <p14:creationId xmlns:p14="http://schemas.microsoft.com/office/powerpoint/2010/main" val="12644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List Comprehensions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list comprehension </a:t>
            </a:r>
            <a:r>
              <a:rPr lang="en-US" sz="2400" dirty="0">
                <a:cs typeface="Courier New" panose="02070309020205020404" pitchFamily="49" charset="0"/>
              </a:rPr>
              <a:t>is a programming language construct for creating 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>
                <a:cs typeface="Courier New" panose="02070309020205020404" pitchFamily="49" charset="0"/>
              </a:rPr>
              <a:t> based on existing lists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term is borrowed from math’s set comprehension notation for defining sets in terms of other sets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Generate a new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cs typeface="Courier New" panose="02070309020205020404" pitchFamily="49" charset="0"/>
              </a:rPr>
              <a:t> by applying a function to every member of an original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general syntax for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cs typeface="Courier New" panose="02070309020205020404" pitchFamily="49" charset="0"/>
              </a:rPr>
              <a:t> comprehension is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cs typeface="Courier New" panose="02070309020205020404" pitchFamily="49" charset="0"/>
              </a:rPr>
              <a:t> can be any collection of objects, like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>
                <a:cs typeface="Courier New" panose="02070309020205020404" pitchFamily="49" charset="0"/>
              </a:rPr>
              <a:t>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5A053-EA81-0B47-906B-B6BA16FB3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75" y="4358183"/>
            <a:ext cx="3873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89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List Comprehensions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[x**2 for x in range(5)]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 1, 4, 9, 16]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This list comprehension has two parts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first part collects the results of an expression on each iteration and uses them to fill out a new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second part is exactly the same as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cs typeface="Courier New" panose="02070309020205020404" pitchFamily="49" charset="0"/>
              </a:rPr>
              <a:t> loop, where you tell Python which </a:t>
            </a:r>
            <a:r>
              <a:rPr lang="en-US" sz="2000" dirty="0" err="1">
                <a:cs typeface="Courier New" panose="02070309020205020404" pitchFamily="49" charset="0"/>
              </a:rPr>
              <a:t>iterable</a:t>
            </a:r>
            <a:r>
              <a:rPr lang="en-US" sz="2000" dirty="0">
                <a:cs typeface="Courier New" panose="02070309020205020404" pitchFamily="49" charset="0"/>
              </a:rPr>
              <a:t> to work on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Every time the loop goes over the </a:t>
            </a:r>
            <a:r>
              <a:rPr lang="en-US" sz="2000" dirty="0" err="1">
                <a:cs typeface="Courier New" panose="02070309020205020404" pitchFamily="49" charset="0"/>
              </a:rPr>
              <a:t>iterable</a:t>
            </a:r>
            <a:r>
              <a:rPr lang="en-US" sz="2000" dirty="0">
                <a:cs typeface="Courier New" panose="02070309020205020404" pitchFamily="49" charset="0"/>
              </a:rPr>
              <a:t>, Python will assign each individual element to a variable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1B51D-971E-1D42-9DCB-BA7D8269D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48" y="3508772"/>
            <a:ext cx="4102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6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List Comprehensions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8" name="Picture 7" descr="Calendar&#10;&#10;Description automatically generated">
            <a:extLst>
              <a:ext uri="{FF2B5EF4-FFF2-40B4-BE49-F238E27FC236}">
                <a16:creationId xmlns:a16="http://schemas.microsoft.com/office/drawing/2014/main" id="{21192947-B5FB-1D4E-8FA4-F62CD327D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70" y="1584525"/>
            <a:ext cx="7565232" cy="51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34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List Comprehensions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If the elements of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>
                <a:cs typeface="Courier New" panose="02070309020205020404" pitchFamily="49" charset="0"/>
              </a:rPr>
              <a:t> are other containers, then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cs typeface="Courier New" panose="02070309020205020404" pitchFamily="49" charset="0"/>
              </a:rPr>
              <a:t> can consist of a container of names matching the type and "shape" of the list members </a:t>
            </a:r>
          </a:p>
          <a:p>
            <a:pPr marL="400050" lvl="1" indent="0">
              <a:spcBef>
                <a:spcPts val="384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[('a', 1), ('b', 2), ('c', 7)]</a:t>
            </a:r>
          </a:p>
          <a:p>
            <a:pPr marL="400050" lvl="1" indent="0">
              <a:spcBef>
                <a:spcPts val="384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 n * 3 for (x, n) in L]</a:t>
            </a:r>
          </a:p>
          <a:p>
            <a:pPr marL="400050" lvl="1" indent="0">
              <a:spcBef>
                <a:spcPts val="384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[3, 6, 21]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000" dirty="0">
                <a:cs typeface="Courier New" panose="02070309020205020404" pitchFamily="49" charset="0"/>
              </a:rPr>
              <a:t> can also contain user-defined functions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subtract(a, b):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return a - b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list1 = [(6, 3), (1, 7), (5, 5)]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[subtract(y, x) for (x, y) in list1]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[-3, 6, 0]</a:t>
            </a:r>
          </a:p>
        </p:txBody>
      </p:sp>
    </p:spTree>
    <p:extLst>
      <p:ext uri="{BB962C8B-B14F-4D97-AF65-F5344CB8AC3E}">
        <p14:creationId xmlns:p14="http://schemas.microsoft.com/office/powerpoint/2010/main" val="4035701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Conditional List Comprehensions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condition, or filter, determines whether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400" dirty="0">
                <a:cs typeface="Courier New" panose="02070309020205020404" pitchFamily="49" charset="0"/>
              </a:rPr>
              <a:t> is performed on each member of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For each element of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cs typeface="Courier New" panose="02070309020205020404" pitchFamily="49" charset="0"/>
              </a:rPr>
              <a:t>, checks if it satisfies the filter condition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the filter condition returns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cs typeface="Courier New" panose="02070309020205020404" pitchFamily="49" charset="0"/>
              </a:rPr>
              <a:t>, that element is omitted from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cs typeface="Courier New" panose="02070309020205020404" pitchFamily="49" charset="0"/>
              </a:rPr>
              <a:t> before the list comprehension is evaluated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[3, 6, 2, 7, 1, 9]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 for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L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4]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[12, 14, 18]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0E920-82B0-1841-B0B6-3492F74A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788" y="2635942"/>
            <a:ext cx="4724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94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Nested List Comprehensions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initial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400" dirty="0">
                <a:cs typeface="Courier New" panose="02070309020205020404" pitchFamily="49" charset="0"/>
              </a:rPr>
              <a:t> in a list comprehension can be an expression, including another list comprehension</a:t>
            </a: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[3, 2, 4, 1]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 for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 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[item + 1 for item in L] ]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[8, 6, 10, 4]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inner comprehension produces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[4, 3, 5, 2]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So the outer comprehension produces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[8, 6, 10, 4]</a:t>
            </a:r>
          </a:p>
        </p:txBody>
      </p:sp>
    </p:spTree>
    <p:extLst>
      <p:ext uri="{BB962C8B-B14F-4D97-AF65-F5344CB8AC3E}">
        <p14:creationId xmlns:p14="http://schemas.microsoft.com/office/powerpoint/2010/main" val="3264152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8.9 Sorting Lists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17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Sorting Lists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sz="2400" dirty="0">
                <a:cs typeface="Courier New" panose="02070309020205020404" pitchFamily="49" charset="0"/>
              </a:rPr>
              <a:t> method performs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in-place</a:t>
            </a:r>
            <a:r>
              <a:rPr lang="en-US" sz="2400" dirty="0">
                <a:cs typeface="Courier New" panose="02070309020205020404" pitchFamily="49" charset="0"/>
              </a:rPr>
              <a:t> rearranging of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>
                <a:cs typeface="Courier New" panose="02070309020205020404" pitchFamily="49" charset="0"/>
              </a:rPr>
              <a:t> elements, comparing element-by-element to determine the final ordering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Usual relational comparison rules are followed 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Numbers compare their values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Strings compare their ASCII encoded values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Consider the following example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[4, 7, 1, 2]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sz="2000" dirty="0">
                <a:cs typeface="Courier New" panose="02070309020205020404" pitchFamily="49" charset="0"/>
              </a:rPr>
              <a:t> changes the order of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cs typeface="Courier New" panose="02070309020205020404" pitchFamily="49" charset="0"/>
              </a:rPr>
              <a:t> in-place, so nothing is returned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For this kind of operation, use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sorted()</a:t>
            </a:r>
            <a:r>
              <a:rPr lang="en-US" sz="2000" dirty="0">
                <a:cs typeface="Courier New" panose="02070309020205020404" pitchFamily="49" charset="0"/>
              </a:rPr>
              <a:t> built-in function that returns a new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cs typeface="Courier New" panose="02070309020205020404" pitchFamily="49" charset="0"/>
              </a:rPr>
              <a:t> instead of modifying an existing list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0369AC4-9535-1C4A-B6F0-99F4C21519A1}"/>
              </a:ext>
            </a:extLst>
          </p:cNvPr>
          <p:cNvSpPr/>
          <p:nvPr/>
        </p:nvSpPr>
        <p:spPr>
          <a:xfrm>
            <a:off x="5253256" y="4682533"/>
            <a:ext cx="2132282" cy="437160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78596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Sorting Lists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Both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sz="2400" dirty="0">
                <a:cs typeface="Courier New" panose="02070309020205020404" pitchFamily="49" charset="0"/>
              </a:rPr>
              <a:t> method and built-in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sorted()</a:t>
            </a:r>
            <a:r>
              <a:rPr lang="en-US" sz="2400" dirty="0">
                <a:cs typeface="Courier New" panose="02070309020205020404" pitchFamily="49" charset="0"/>
              </a:rPr>
              <a:t> function have an optional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400" dirty="0">
                <a:cs typeface="Courier New" panose="02070309020205020404" pitchFamily="49" charset="0"/>
              </a:rPr>
              <a:t> argument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cs typeface="Courier New" panose="02070309020205020404" pitchFamily="49" charset="0"/>
              </a:rPr>
              <a:t> specifies a function to be applied to each element prior to being compared, such as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str.lower</a:t>
            </a:r>
            <a:r>
              <a:rPr lang="en-US" sz="2000" dirty="0">
                <a:cs typeface="Courier New" panose="02070309020205020404" pitchFamily="49" charset="0"/>
              </a:rPr>
              <a:t>, or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str.capitalize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['bread', 'talk', 'apple', 'industrious']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['talk', 'bread', 'apple', 'industrious’]</a:t>
            </a:r>
          </a:p>
          <a:p>
            <a:pPr lvl="1" indent="-342900" algn="just"/>
            <a:r>
              <a:rPr lang="en-US" sz="2000" dirty="0">
                <a:cs typeface="Courier New" panose="02070309020205020404" pitchFamily="49" charset="0"/>
              </a:rPr>
              <a:t>Sorting also supports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sz="2000" dirty="0">
                <a:cs typeface="Courier New" panose="02070309020205020404" pitchFamily="49" charset="0"/>
              </a:rPr>
              <a:t> argument, which can be set to a Boolean value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['red', 'green', 'blue', 'orange']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sorted(L, reverse=True)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['red', 'orange', 'green', 'blue']</a:t>
            </a:r>
          </a:p>
        </p:txBody>
      </p:sp>
    </p:spTree>
    <p:extLst>
      <p:ext uri="{BB962C8B-B14F-4D97-AF65-F5344CB8AC3E}">
        <p14:creationId xmlns:p14="http://schemas.microsoft.com/office/powerpoint/2010/main" val="817283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8.10 Command-Line Arguments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1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Accessing List Elements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Lists can be accessed using the index operator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Lists use a zero-based index to match to a specific position in the list’s sequence of elements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negative index means traversal from the end of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4D1B44A-A2A0-E144-93FB-EBF880E4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074" y="3347505"/>
            <a:ext cx="5082804" cy="13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53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Command Line Arguments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cs typeface="Courier New" panose="02070309020205020404" pitchFamily="49" charset="0"/>
              </a:rPr>
              <a:t>Command line arguments are input parameters passed to the Python script when executing them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cs typeface="Courier New" panose="02070309020205020404" pitchFamily="49" charset="0"/>
              </a:rPr>
              <a:t>Enclose argument within double quotes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"…"</a:t>
            </a:r>
            <a:r>
              <a:rPr lang="en-US" sz="2000" dirty="0">
                <a:cs typeface="Courier New" panose="02070309020205020404" pitchFamily="49" charset="0"/>
              </a:rPr>
              <a:t> if contains a space 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cs typeface="Courier New" panose="02070309020205020404" pitchFamily="49" charset="0"/>
              </a:rPr>
              <a:t>The Python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400" dirty="0">
                <a:cs typeface="Courier New" panose="02070309020205020404" pitchFamily="49" charset="0"/>
              </a:rPr>
              <a:t> module provides access to any command-line arguments using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dirty="0">
                <a:cs typeface="Courier New" panose="02070309020205020404" pitchFamily="49" charset="0"/>
              </a:rPr>
              <a:t> that serves two purposes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dirty="0">
                <a:cs typeface="Courier New" panose="02070309020205020404" pitchFamily="49" charset="0"/>
              </a:rPr>
              <a:t> is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cs typeface="Courier New" panose="02070309020205020404" pitchFamily="49" charset="0"/>
              </a:rPr>
              <a:t> of command-line arguments as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strings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cs typeface="Courier New" panose="02070309020205020404" pitchFamily="49" charset="0"/>
              </a:rPr>
              <a:t> is the number of command-line arguments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cs typeface="Courier New" panose="02070309020205020404" pitchFamily="49" charset="0"/>
              </a:rPr>
              <a:t>You can store arguments given at start of program in variables</a:t>
            </a:r>
          </a:p>
          <a:p>
            <a:pPr marL="400050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 =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>
                <a:cs typeface="Courier New" panose="02070309020205020404" pitchFamily="49" charset="0"/>
              </a:rPr>
              <a:t>You can test for number of arguments passed to the program</a:t>
            </a:r>
          </a:p>
          <a:p>
            <a:pPr marL="400050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!= 3:</a:t>
            </a:r>
          </a:p>
          <a:p>
            <a:pPr marL="400050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print('Too few arguments')</a:t>
            </a:r>
          </a:p>
        </p:txBody>
      </p:sp>
    </p:spTree>
    <p:extLst>
      <p:ext uri="{BB962C8B-B14F-4D97-AF65-F5344CB8AC3E}">
        <p14:creationId xmlns:p14="http://schemas.microsoft.com/office/powerpoint/2010/main" val="3610006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8.12 Dictionaries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02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Dictionaries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Dictionaries are Python’s built-in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mapping</a:t>
            </a:r>
            <a:r>
              <a:rPr lang="en-US" sz="2400" dirty="0">
                <a:cs typeface="Courier New" panose="02070309020205020404" pitchFamily="49" charset="0"/>
              </a:rPr>
              <a:t> type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mapping is an arbitrary collection of objects indexed by arbitrary values called keys (not by the position in the list)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Values are arbitrary objects, may be of different types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Dictionaries are mutable, not ordered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Concatenation, slicing, and other operations that depend on the order of elements do not work on dictionaries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Items in a dictionary form a key-value pair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Can grow and shrink in place like lists</a:t>
            </a:r>
          </a:p>
        </p:txBody>
      </p:sp>
      <p:pic>
        <p:nvPicPr>
          <p:cNvPr id="1026" name="Picture 2" descr="Python Dictionary - Let Us Tweak">
            <a:extLst>
              <a:ext uri="{FF2B5EF4-FFF2-40B4-BE49-F238E27FC236}">
                <a16:creationId xmlns:a16="http://schemas.microsoft.com/office/drawing/2014/main" id="{DB0E237A-48A1-6748-9A57-E0459CDB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05" y="4162181"/>
            <a:ext cx="2717279" cy="242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36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Creating Dictionaries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Use a series of pairs of expressions, separated by commas within braces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{'x': 42, 'y': 3.14, 26: 'z'}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{'x': 42, 'y': 3.14, 26: 'z’}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Use the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function using keyword arguments to specify key-value pairs or by specifying a list of list- or tuple-pairs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42, y = 3.14)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{'x': 42, 'y': 3.14}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([[1, 2], [3, 4]])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{1: 2, 3: 4}</a:t>
            </a:r>
          </a:p>
        </p:txBody>
      </p:sp>
    </p:spTree>
    <p:extLst>
      <p:ext uri="{BB962C8B-B14F-4D97-AF65-F5344CB8AC3E}">
        <p14:creationId xmlns:p14="http://schemas.microsoft.com/office/powerpoint/2010/main" val="1446186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Common Dictionary Operations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6058C9-5B90-3E40-8EC0-B627ED9B5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94665"/>
            <a:ext cx="8229600" cy="19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56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Dictionary Methods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To visualize the methods and attributes of a dictionary, you can see all the methods and attributes that dictionaries implement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['__class__', '__contains__',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'__eq__', '__format__',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'__hash__',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init_subclass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'__le__',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'__ne__', '__new__', '__reduce__',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'__str__', '__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__', 'clear', 'copy',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fromkeys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'get', 'items', 'keys', 'pop',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'update', 'values’]</a:t>
            </a:r>
          </a:p>
          <a:p>
            <a:pPr marL="685800"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Can also use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({})</a:t>
            </a:r>
          </a:p>
        </p:txBody>
      </p:sp>
    </p:spTree>
    <p:extLst>
      <p:ext uri="{BB962C8B-B14F-4D97-AF65-F5344CB8AC3E}">
        <p14:creationId xmlns:p14="http://schemas.microsoft.com/office/powerpoint/2010/main" val="797923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8.13 Dictionary Methods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23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Dictionary Methods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38167AC-DD5B-1F41-B068-F5A2B5E29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53117"/>
            <a:ext cx="8229600" cy="40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27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8.14 Iterating Over a Dictionary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27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Iterating over a Dictionary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EFF7EC-44F7-4F46-9BEA-F6F545829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76170"/>
            <a:ext cx="8229600" cy="46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Common List Operations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CA005DB-546E-DA48-936B-0FE045E2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510795"/>
            <a:ext cx="8229600" cy="52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03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8.15 Dictionary Nesting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1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Dictionary Nesting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dictionary may contain one or more nested dictionaries, in which a dictionary contains another dictionary as a value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nested_dict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{'key_1': 'value_1'},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              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{'key_2': 'value_2'}}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nested_dict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{'key_1': 'value_1'}, 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{'key_2': 'value_2’}}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Indexing operations can be applied to the nested dictionary by using consecutive sets of brackets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9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8.2 List Methods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Adding List Elements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0C73436-F320-704C-BA9F-510CF1F48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1204"/>
            <a:ext cx="8229600" cy="31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Removing List Elements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554EBAF-5499-064F-BE55-FEA0CABF9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18862"/>
            <a:ext cx="8229913" cy="3234813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4FA59F88-36D4-3C41-9B50-87925597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Create an empty list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list.clear</a:t>
            </a: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207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Modifying List Elements</a:t>
            </a:r>
            <a:endParaRPr lang="en-US" sz="32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89F4FC2-8ED4-AB4D-ADD6-164DCBA9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13135"/>
            <a:ext cx="8230320" cy="25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5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30693</TotalTime>
  <Words>2810</Words>
  <Application>Microsoft Macintosh PowerPoint</Application>
  <PresentationFormat>On-screen Show (4:3)</PresentationFormat>
  <Paragraphs>407</Paragraphs>
  <Slides>51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Courier New</vt:lpstr>
      <vt:lpstr>Office Theme</vt:lpstr>
      <vt:lpstr>CSCE 1035 Computer Programming I    Chapter 8 Lists and Dictionaries</vt:lpstr>
      <vt:lpstr>8.1 Lists</vt:lpstr>
      <vt:lpstr>List Basics</vt:lpstr>
      <vt:lpstr>Accessing List Elements</vt:lpstr>
      <vt:lpstr>Common List Operations</vt:lpstr>
      <vt:lpstr>8.2 List Methods</vt:lpstr>
      <vt:lpstr>Adding List Elements</vt:lpstr>
      <vt:lpstr>Removing List Elements</vt:lpstr>
      <vt:lpstr>Modifying List Elements</vt:lpstr>
      <vt:lpstr>Miscellaneous List Operations</vt:lpstr>
      <vt:lpstr>8.3 Iterating Over a List</vt:lpstr>
      <vt:lpstr>List Iteration</vt:lpstr>
      <vt:lpstr>Built-In Iterating Functions</vt:lpstr>
      <vt:lpstr>8.5 List Nesting</vt:lpstr>
      <vt:lpstr>List Nesting</vt:lpstr>
      <vt:lpstr>Accessing Nested List Items</vt:lpstr>
      <vt:lpstr>Indexing in a Nested List</vt:lpstr>
      <vt:lpstr>Negative Indexing in a Nested List</vt:lpstr>
      <vt:lpstr>Operating on Nested Lists</vt:lpstr>
      <vt:lpstr>Changing Item Value in Nested List</vt:lpstr>
      <vt:lpstr>Adding Items to a Nested List</vt:lpstr>
      <vt:lpstr>Removing Items from a Nested List</vt:lpstr>
      <vt:lpstr>8.6 List Slicing</vt:lpstr>
      <vt:lpstr>List Slicing</vt:lpstr>
      <vt:lpstr>Common List Slicing Operations</vt:lpstr>
      <vt:lpstr>Common List Slicing Operations</vt:lpstr>
      <vt:lpstr>8.7 Loops Modifying Lists</vt:lpstr>
      <vt:lpstr>Changing Element Values in List</vt:lpstr>
      <vt:lpstr>8.8 List Comprehensions</vt:lpstr>
      <vt:lpstr>List Comprehensions</vt:lpstr>
      <vt:lpstr>List Comprehensions</vt:lpstr>
      <vt:lpstr>List Comprehensions</vt:lpstr>
      <vt:lpstr>List Comprehensions</vt:lpstr>
      <vt:lpstr>Conditional List Comprehensions</vt:lpstr>
      <vt:lpstr>Nested List Comprehensions</vt:lpstr>
      <vt:lpstr>8.9 Sorting Lists</vt:lpstr>
      <vt:lpstr>Sorting Lists</vt:lpstr>
      <vt:lpstr>Sorting Lists</vt:lpstr>
      <vt:lpstr>8.10 Command-Line Arguments</vt:lpstr>
      <vt:lpstr>Command Line Arguments</vt:lpstr>
      <vt:lpstr>8.12 Dictionaries</vt:lpstr>
      <vt:lpstr>Dictionaries</vt:lpstr>
      <vt:lpstr>Creating Dictionaries</vt:lpstr>
      <vt:lpstr>Common Dictionary Operations</vt:lpstr>
      <vt:lpstr>Dictionary Methods</vt:lpstr>
      <vt:lpstr>8.13 Dictionary Methods</vt:lpstr>
      <vt:lpstr>Dictionary Methods</vt:lpstr>
      <vt:lpstr>8.14 Iterating Over a Dictionary</vt:lpstr>
      <vt:lpstr>Iterating over a Dictionary</vt:lpstr>
      <vt:lpstr>8.15 Dictionary Nesting</vt:lpstr>
      <vt:lpstr>Dictionary Nesting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Thompson, Mark</cp:lastModifiedBy>
  <cp:revision>1365</cp:revision>
  <cp:lastPrinted>2020-10-27T08:40:13Z</cp:lastPrinted>
  <dcterms:created xsi:type="dcterms:W3CDTF">2011-09-18T04:52:00Z</dcterms:created>
  <dcterms:modified xsi:type="dcterms:W3CDTF">2021-03-11T09:07:44Z</dcterms:modified>
  <cp:category/>
</cp:coreProperties>
</file>