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985" r:id="rId3"/>
    <p:sldId id="1184" r:id="rId4"/>
    <p:sldId id="1202" r:id="rId5"/>
    <p:sldId id="1273" r:id="rId6"/>
    <p:sldId id="993" r:id="rId7"/>
    <p:sldId id="1274" r:id="rId8"/>
    <p:sldId id="1275" r:id="rId9"/>
    <p:sldId id="1276" r:id="rId10"/>
    <p:sldId id="1003" r:id="rId11"/>
    <p:sldId id="1277" r:id="rId12"/>
    <p:sldId id="1132" r:id="rId13"/>
    <p:sldId id="1161" r:id="rId14"/>
    <p:sldId id="1244" r:id="rId15"/>
    <p:sldId id="1278" r:id="rId16"/>
    <p:sldId id="1235" r:id="rId17"/>
    <p:sldId id="1252" r:id="rId18"/>
    <p:sldId id="1236" r:id="rId19"/>
    <p:sldId id="1255" r:id="rId20"/>
    <p:sldId id="1279" r:id="rId21"/>
    <p:sldId id="1237" r:id="rId22"/>
    <p:sldId id="1256" r:id="rId23"/>
    <p:sldId id="1284" r:id="rId24"/>
    <p:sldId id="1280" r:id="rId25"/>
    <p:sldId id="1286" r:id="rId26"/>
    <p:sldId id="1282" r:id="rId27"/>
    <p:sldId id="1238" r:id="rId28"/>
    <p:sldId id="1281" r:id="rId29"/>
    <p:sldId id="1285" r:id="rId30"/>
    <p:sldId id="1239" r:id="rId31"/>
    <p:sldId id="1264" r:id="rId32"/>
    <p:sldId id="1287" r:id="rId3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F02F0"/>
    <a:srgbClr val="D4F0E1"/>
    <a:srgbClr val="FFFEBA"/>
    <a:srgbClr val="00804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6327" autoAdjust="0"/>
  </p:normalViewPr>
  <p:slideViewPr>
    <p:cSldViewPr snapToGrid="0" snapToObjects="1">
      <p:cViewPr varScale="1">
        <p:scale>
          <a:sx n="110" d="100"/>
          <a:sy n="110" d="100"/>
        </p:scale>
        <p:origin x="192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43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0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82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21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57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0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51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1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9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6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1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datamodel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355903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1035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Computer Programming I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Chapter 9</a:t>
            </a:r>
            <a:br>
              <a:rPr kumimoji="0" lang="en-US" sz="3100" dirty="0">
                <a:solidFill>
                  <a:srgbClr val="008000"/>
                </a:solidFill>
              </a:rPr>
            </a:br>
            <a:r>
              <a:rPr lang="en-US" sz="3100" dirty="0">
                <a:solidFill>
                  <a:srgbClr val="008000"/>
                </a:solidFill>
              </a:rPr>
              <a:t>Classes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9.3 Instance Methods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Class Methods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Define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cs typeface="Courier New" panose="02070309020205020404" pitchFamily="49" charset="0"/>
              </a:rPr>
              <a:t> methods by including function definitions within the scope of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cs typeface="Courier New" panose="02070309020205020404" pitchFamily="49" charset="0"/>
              </a:rPr>
              <a:t> block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When you define a function inside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cs typeface="Courier New" panose="02070309020205020404" pitchFamily="49" charset="0"/>
              </a:rPr>
              <a:t>, it is a method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Every instance method must have special first parameter called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>
                <a:cs typeface="Courier New" panose="02070309020205020404" pitchFamily="49" charset="0"/>
              </a:rPr>
              <a:t> parameter provides a way for a method to refer to the object itself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Example</a:t>
            </a:r>
          </a:p>
          <a:p>
            <a:pPr marL="400050" lvl="1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849313" algn="l"/>
                <a:tab pos="13081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Rectangle:</a:t>
            </a:r>
          </a:p>
          <a:p>
            <a:pPr marL="400050" lvl="1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849313" algn="l"/>
                <a:tab pos="13081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00050" lvl="1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849313" algn="l"/>
                <a:tab pos="13081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print_attrs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400050" lvl="1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849313" algn="l"/>
                <a:tab pos="13081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self.length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849313" algn="l"/>
                <a:tab pos="13081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shape1 = Rectangle()</a:t>
            </a:r>
          </a:p>
          <a:p>
            <a:pPr marL="400050" lvl="1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849313" algn="l"/>
                <a:tab pos="13081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shape1.print_attrs()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66415-30A5-4D4E-9088-68678C1170F8}"/>
              </a:ext>
            </a:extLst>
          </p:cNvPr>
          <p:cNvSpPr txBox="1"/>
          <p:nvPr/>
        </p:nvSpPr>
        <p:spPr>
          <a:xfrm>
            <a:off x="4033681" y="6175265"/>
            <a:ext cx="370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Every attribute in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must be prefaced with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upon accessing it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5D6770-3F94-D445-AD1A-64279ABBEC16}"/>
              </a:ext>
            </a:extLst>
          </p:cNvPr>
          <p:cNvCxnSpPr>
            <a:cxnSpLocks/>
          </p:cNvCxnSpPr>
          <p:nvPr/>
        </p:nvCxnSpPr>
        <p:spPr>
          <a:xfrm flipV="1">
            <a:off x="4159045" y="4615795"/>
            <a:ext cx="1288026" cy="408490"/>
          </a:xfrm>
          <a:prstGeom prst="straightConnector1">
            <a:avLst/>
          </a:prstGeom>
          <a:ln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08109B-88B1-3A49-BEEA-B9A5B70E1246}"/>
              </a:ext>
            </a:extLst>
          </p:cNvPr>
          <p:cNvSpPr/>
          <p:nvPr/>
        </p:nvSpPr>
        <p:spPr>
          <a:xfrm>
            <a:off x="4159045" y="3929968"/>
            <a:ext cx="3623187" cy="595340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Every method in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must have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as its first parameter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C4EE80-202C-BA4E-A760-FB55E5BE39B3}"/>
              </a:ext>
            </a:extLst>
          </p:cNvPr>
          <p:cNvCxnSpPr>
            <a:cxnSpLocks/>
          </p:cNvCxnSpPr>
          <p:nvPr/>
        </p:nvCxnSpPr>
        <p:spPr>
          <a:xfrm>
            <a:off x="4033681" y="5789582"/>
            <a:ext cx="1272934" cy="407264"/>
          </a:xfrm>
          <a:prstGeom prst="straightConnector1">
            <a:avLst/>
          </a:prstGeom>
          <a:ln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1F56A7-8772-8242-A5FF-27F2A230E823}"/>
              </a:ext>
            </a:extLst>
          </p:cNvPr>
          <p:cNvCxnSpPr/>
          <p:nvPr/>
        </p:nvCxnSpPr>
        <p:spPr>
          <a:xfrm>
            <a:off x="2851355" y="5697869"/>
            <a:ext cx="1406013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9070D7-B094-E84A-9C86-1C2471394D53}"/>
              </a:ext>
            </a:extLst>
          </p:cNvPr>
          <p:cNvCxnSpPr/>
          <p:nvPr/>
        </p:nvCxnSpPr>
        <p:spPr>
          <a:xfrm>
            <a:off x="4744065" y="5697869"/>
            <a:ext cx="1406013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E8DA33-5F7A-954A-9A0E-C777A79C5F95}"/>
              </a:ext>
            </a:extLst>
          </p:cNvPr>
          <p:cNvCxnSpPr>
            <a:cxnSpLocks/>
          </p:cNvCxnSpPr>
          <p:nvPr/>
        </p:nvCxnSpPr>
        <p:spPr>
          <a:xfrm flipH="1">
            <a:off x="5306615" y="5821348"/>
            <a:ext cx="1" cy="375498"/>
          </a:xfrm>
          <a:prstGeom prst="straightConnector1">
            <a:avLst/>
          </a:prstGeom>
          <a:ln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61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Accessors and Mutators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Access methods </a:t>
            </a:r>
            <a:r>
              <a:rPr lang="en-US" sz="2400" dirty="0">
                <a:cs typeface="Courier New" panose="02070309020205020404" pitchFamily="49" charset="0"/>
              </a:rPr>
              <a:t>allow data of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cs typeface="Courier New" panose="02070309020205020404" pitchFamily="49" charset="0"/>
              </a:rPr>
              <a:t> to be read and written in a controlled manner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Accessors </a:t>
            </a:r>
            <a:r>
              <a:rPr lang="en-US" sz="2000" dirty="0">
                <a:cs typeface="Courier New" panose="02070309020205020404" pitchFamily="49" charset="0"/>
              </a:rPr>
              <a:t>(i.e.,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get methods</a:t>
            </a:r>
            <a:r>
              <a:rPr lang="en-US" sz="2000" dirty="0">
                <a:cs typeface="Courier New" panose="02070309020205020404" pitchFamily="49" charset="0"/>
              </a:rPr>
              <a:t>) are methods that return an attribute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1938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Mutators</a:t>
            </a:r>
            <a:r>
              <a:rPr lang="en-US" sz="2000" dirty="0">
                <a:cs typeface="Courier New" panose="02070309020205020404" pitchFamily="49" charset="0"/>
              </a:rPr>
              <a:t> (i.e.,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set methods</a:t>
            </a:r>
            <a:r>
              <a:rPr lang="en-US" sz="2000" dirty="0">
                <a:cs typeface="Courier New" panose="02070309020205020404" pitchFamily="49" charset="0"/>
              </a:rPr>
              <a:t>) modify the data members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1938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1938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342900" algn="just">
              <a:spcBef>
                <a:spcPts val="0"/>
              </a:spcBef>
              <a:spcAft>
                <a:spcPts val="600"/>
              </a:spcAft>
              <a:tabLst>
                <a:tab pos="1193800" algn="l"/>
              </a:tabLst>
            </a:pPr>
            <a:r>
              <a:rPr lang="en-US" sz="2000" dirty="0">
                <a:cs typeface="Courier New" panose="02070309020205020404" pitchFamily="49" charset="0"/>
              </a:rPr>
              <a:t>Can validate data to ensure attribute maintains supported value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Accessors and mutators are a useful coding convention to provide data encapsulation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They hide the internal structure of your class and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161787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9.4 Class and Instance Object Types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Class and Instance Attributes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cs typeface="Courier New" panose="02070309020205020404" pitchFamily="49" charset="0"/>
              </a:rPr>
              <a:t> attributes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Defined within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cs typeface="Courier New" panose="02070309020205020404" pitchFamily="49" charset="0"/>
              </a:rPr>
              <a:t> definition, but outside any method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An assignment statement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cs typeface="Courier New" panose="02070309020205020404" pitchFamily="49" charset="0"/>
              </a:rPr>
              <a:t>, but outside any method creates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cs typeface="Courier New" panose="02070309020205020404" pitchFamily="49" charset="0"/>
              </a:rPr>
              <a:t> attribute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It is an attribute of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cs typeface="Courier New" panose="02070309020205020404" pitchFamily="49" charset="0"/>
              </a:rPr>
              <a:t>, not an object, so it represents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cs typeface="Courier New" panose="02070309020205020404" pitchFamily="49" charset="0"/>
              </a:rPr>
              <a:t>-wide information (i.e., one value for all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cs typeface="Courier New" panose="02070309020205020404" pitchFamily="49" charset="0"/>
              </a:rPr>
              <a:t> instances)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Considered to be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static</a:t>
            </a:r>
            <a:r>
              <a:rPr lang="en-US" sz="2000" dirty="0">
                <a:cs typeface="Courier New" panose="02070309020205020404" pitchFamily="49" charset="0"/>
              </a:rPr>
              <a:t> variables in some languages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Access by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ClassName.name</a:t>
            </a:r>
            <a:r>
              <a:rPr lang="en-US" sz="2000" dirty="0">
                <a:cs typeface="Courier New" panose="02070309020205020404" pitchFamily="49" charset="0"/>
              </a:rPr>
              <a:t> or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self.__class__.name</a:t>
            </a:r>
            <a:r>
              <a:rPr lang="en-US" sz="2000" dirty="0">
                <a:cs typeface="Courier New" panose="02070309020205020404" pitchFamily="49" charset="0"/>
              </a:rPr>
              <a:t> notation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Instance attributes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Associated with a particular instance of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Created and initialized by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sz="2000" dirty="0">
                <a:cs typeface="Courier New" panose="02070309020205020404" pitchFamily="49" charset="0"/>
              </a:rPr>
              <a:t> constructor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Each instance has its own value for it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Access by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object.name</a:t>
            </a:r>
            <a:r>
              <a:rPr lang="en-US" sz="2000" dirty="0">
                <a:cs typeface="Courier New" panose="02070309020205020404" pitchFamily="49" charset="0"/>
              </a:rPr>
              <a:t> or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en-US" sz="2000" dirty="0">
                <a:cs typeface="Courier New" panose="02070309020205020404" pitchFamily="49" charset="0"/>
              </a:rPr>
              <a:t> notation</a:t>
            </a:r>
          </a:p>
        </p:txBody>
      </p:sp>
    </p:spTree>
    <p:extLst>
      <p:ext uri="{BB962C8B-B14F-4D97-AF65-F5344CB8AC3E}">
        <p14:creationId xmlns:p14="http://schemas.microsoft.com/office/powerpoint/2010/main" val="263003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Class and Instance Attribute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Sample: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x = 5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Sample()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a.__class__.x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a.incr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A25B4-B7FD-3841-9FDC-6C68F49F31EA}"/>
              </a:ext>
            </a:extLst>
          </p:cNvPr>
          <p:cNvSpPr txBox="1"/>
          <p:nvPr/>
        </p:nvSpPr>
        <p:spPr>
          <a:xfrm>
            <a:off x="3964773" y="3429000"/>
            <a:ext cx="4722027" cy="2477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Since all instances of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share one copy of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attribute, when any instance changes it, the value is changed for all instances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Sample()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b.__class__.x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40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9.6 Class Constructors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3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Customizing Constructors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sz="2400" dirty="0">
                <a:cs typeface="Courier New" panose="02070309020205020404" pitchFamily="49" charset="0"/>
              </a:rPr>
              <a:t> constructor can be customized with additional parameters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You can even specify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default</a:t>
            </a:r>
            <a:r>
              <a:rPr lang="en-US" sz="2000" dirty="0">
                <a:cs typeface="Courier New" panose="02070309020205020404" pitchFamily="49" charset="0"/>
              </a:rPr>
              <a:t> values as done with functions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Example</a:t>
            </a:r>
          </a:p>
          <a:p>
            <a:pPr marL="400050" lvl="1" indent="0">
              <a:spcBef>
                <a:spcPts val="0"/>
              </a:spcBef>
              <a:buNone/>
              <a:tabLst>
                <a:tab pos="449263" algn="l"/>
                <a:tab pos="908050" algn="l"/>
                <a:tab pos="1366838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Rectangle:</a:t>
            </a:r>
          </a:p>
          <a:p>
            <a:pPr marL="400050" lvl="1" indent="0">
              <a:spcBef>
                <a:spcPts val="0"/>
              </a:spcBef>
              <a:buNone/>
              <a:tabLst>
                <a:tab pos="449263" algn="l"/>
                <a:tab pos="908050" algn="l"/>
                <a:tab pos="1366838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def __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width = 0, length = 0):</a:t>
            </a:r>
          </a:p>
          <a:p>
            <a:pPr marL="400050" lvl="1" indent="0">
              <a:spcBef>
                <a:spcPts val="0"/>
              </a:spcBef>
              <a:buNone/>
              <a:tabLst>
                <a:tab pos="449263" algn="l"/>
                <a:tab pos="908050" algn="l"/>
                <a:tab pos="1366838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= width</a:t>
            </a:r>
          </a:p>
          <a:p>
            <a:pPr marL="400050" lvl="1" indent="0">
              <a:spcBef>
                <a:spcPts val="0"/>
              </a:spcBef>
              <a:buNone/>
              <a:tabLst>
                <a:tab pos="449263" algn="l"/>
                <a:tab pos="908050" algn="l"/>
                <a:tab pos="1366838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self.length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length</a:t>
            </a:r>
          </a:p>
          <a:p>
            <a:pPr marL="400050" lvl="1" indent="0">
              <a:spcBef>
                <a:spcPts val="0"/>
              </a:spcBef>
              <a:buNone/>
              <a:tabLst>
                <a:tab pos="449263" algn="l"/>
                <a:tab pos="908050" algn="l"/>
                <a:tab pos="1366838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Rectangle()</a:t>
            </a:r>
          </a:p>
          <a:p>
            <a:pPr marL="400050" lvl="1" indent="0">
              <a:spcBef>
                <a:spcPts val="0"/>
              </a:spcBef>
              <a:buNone/>
              <a:tabLst>
                <a:tab pos="449263" algn="l"/>
                <a:tab pos="908050" algn="l"/>
                <a:tab pos="1366838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a.width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buNone/>
              <a:tabLst>
                <a:tab pos="449263" algn="l"/>
                <a:tab pos="908050" algn="l"/>
                <a:tab pos="1366838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Rectangle(5, 8)</a:t>
            </a:r>
          </a:p>
          <a:p>
            <a:pPr marL="400050" lvl="1" indent="0">
              <a:spcBef>
                <a:spcPts val="0"/>
              </a:spcBef>
              <a:buNone/>
              <a:tabLst>
                <a:tab pos="449263" algn="l"/>
                <a:tab pos="908050" algn="l"/>
                <a:tab pos="1366838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b.width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b.length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buNone/>
              <a:tabLst>
                <a:tab pos="449263" algn="l"/>
                <a:tab pos="908050" algn="l"/>
                <a:tab pos="1366838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Rectangle(4)</a:t>
            </a:r>
          </a:p>
          <a:p>
            <a:pPr marL="400050" lvl="1" indent="0">
              <a:spcBef>
                <a:spcPts val="0"/>
              </a:spcBef>
              <a:buNone/>
              <a:tabLst>
                <a:tab pos="449263" algn="l"/>
                <a:tab pos="908050" algn="l"/>
                <a:tab pos="1366838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c.width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91A747-73CA-AB47-8BF7-E7DBF0724991}"/>
              </a:ext>
            </a:extLst>
          </p:cNvPr>
          <p:cNvCxnSpPr>
            <a:cxnSpLocks/>
          </p:cNvCxnSpPr>
          <p:nvPr/>
        </p:nvCxnSpPr>
        <p:spPr>
          <a:xfrm flipV="1">
            <a:off x="5855793" y="3286346"/>
            <a:ext cx="1058643" cy="285308"/>
          </a:xfrm>
          <a:prstGeom prst="straightConnector1">
            <a:avLst/>
          </a:prstGeom>
          <a:ln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AF4EB8-4D19-CE40-8662-24088C792BC3}"/>
              </a:ext>
            </a:extLst>
          </p:cNvPr>
          <p:cNvSpPr txBox="1"/>
          <p:nvPr/>
        </p:nvSpPr>
        <p:spPr>
          <a:xfrm>
            <a:off x="5289755" y="3852019"/>
            <a:ext cx="324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realize the importance of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parameter here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2742C58-8903-E349-9773-9CD306296994}"/>
              </a:ext>
            </a:extLst>
          </p:cNvPr>
          <p:cNvSpPr/>
          <p:nvPr/>
        </p:nvSpPr>
        <p:spPr>
          <a:xfrm>
            <a:off x="5289755" y="3906190"/>
            <a:ext cx="108155" cy="537991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8B201B-2968-9F48-97FF-A04501AEC27A}"/>
              </a:ext>
            </a:extLst>
          </p:cNvPr>
          <p:cNvCxnSpPr>
            <a:cxnSpLocks/>
          </p:cNvCxnSpPr>
          <p:nvPr/>
        </p:nvCxnSpPr>
        <p:spPr>
          <a:xfrm flipH="1" flipV="1">
            <a:off x="6914436" y="3286346"/>
            <a:ext cx="674193" cy="282837"/>
          </a:xfrm>
          <a:prstGeom prst="straightConnector1">
            <a:avLst/>
          </a:prstGeom>
          <a:ln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C467FF-ABA0-4E40-8CB9-B9E855870EAE}"/>
              </a:ext>
            </a:extLst>
          </p:cNvPr>
          <p:cNvSpPr txBox="1"/>
          <p:nvPr/>
        </p:nvSpPr>
        <p:spPr>
          <a:xfrm>
            <a:off x="5973097" y="2914543"/>
            <a:ext cx="169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9970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9.7 Class Interfaces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Implementing Abstraction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3D365B-25FD-9346-A4C4-FED78E9F6C66}"/>
              </a:ext>
            </a:extLst>
          </p:cNvPr>
          <p:cNvSpPr txBox="1"/>
          <p:nvPr/>
        </p:nvSpPr>
        <p:spPr>
          <a:xfrm>
            <a:off x="4649472" y="2098973"/>
            <a:ext cx="3033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of object "sees" the abstract version of the object through the public interface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18E223FC-63CB-2B4E-B79E-E6BDF11D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Can we enforce </a:t>
            </a:r>
            <a:r>
              <a:rPr lang="en-US" sz="2400">
                <a:cs typeface="Courier New" panose="02070309020205020404" pitchFamily="49" charset="0"/>
              </a:rPr>
              <a:t>the use </a:t>
            </a:r>
            <a:r>
              <a:rPr lang="en-US" sz="2400" dirty="0">
                <a:cs typeface="Courier New" panose="02070309020205020404" pitchFamily="49" charset="0"/>
              </a:rPr>
              <a:t>of accessors and mutators?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So, does Python support "private" instance variables?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Yes (and no)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Python attributes and methods are made public by default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560638" algn="l"/>
              </a:tabLs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Public attributes</a:t>
            </a:r>
            <a:r>
              <a:rPr lang="en-US" sz="2000" dirty="0">
                <a:cs typeface="Courier New" panose="02070309020205020404" pitchFamily="49" charset="0"/>
              </a:rPr>
              <a:t>:	any other class/function can see and change attribute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560638" algn="l"/>
              </a:tabLs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Public methods</a:t>
            </a:r>
            <a:r>
              <a:rPr lang="en-US" sz="2000" dirty="0">
                <a:cs typeface="Courier New" panose="02070309020205020404" pitchFamily="49" charset="0"/>
              </a:rPr>
              <a:t>:	any other class or function can call the method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B28BA8E2-9A87-B741-B6FC-A601CC685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416" y="1598612"/>
            <a:ext cx="3458584" cy="209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9.1 Classes: Introduction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Implementing Public/Private Interface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Python allows 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cs typeface="Courier New" panose="02070309020205020404" pitchFamily="49" charset="0"/>
              </a:rPr>
              <a:t> to prevent client from accessing data directly using attribute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naming conventions </a:t>
            </a:r>
            <a:r>
              <a:rPr lang="en-US" sz="2400" dirty="0">
                <a:cs typeface="Courier New" panose="02070309020205020404" pitchFamily="49" charset="0"/>
              </a:rPr>
              <a:t>to hide data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Attributes that are not to be accessed directly are preceded with a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single underscore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You can still access and modify attributes directly, but you are not supposed to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Private attributes </a:t>
            </a:r>
            <a:r>
              <a:rPr lang="en-US" sz="2000" dirty="0">
                <a:cs typeface="Courier New" panose="02070309020205020404" pitchFamily="49" charset="0"/>
              </a:rPr>
              <a:t>with a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double underscore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>
                <a:cs typeface="Courier New" panose="02070309020205020404" pitchFamily="49" charset="0"/>
              </a:rPr>
              <a:t> are not to be modified by users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You can still access the attribute directly, but you must use a mutator to modify the attribute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Similarly, methods can be made private by prepending the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double underscore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>
                <a:cs typeface="Courier New" panose="02070309020205020404" pitchFamily="49" charset="0"/>
              </a:rPr>
              <a:t> to the method 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Private methods can (almost) only be called by other methods defined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465846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9.8 Class Customization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0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Class Customization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To customize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cs typeface="Courier New" panose="02070309020205020404" pitchFamily="49" charset="0"/>
              </a:rPr>
              <a:t>, implement instance methods with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special method names </a:t>
            </a:r>
            <a:r>
              <a:rPr lang="en-US" sz="2400" dirty="0">
                <a:cs typeface="Courier New" panose="02070309020205020404" pitchFamily="49" charset="0"/>
              </a:rPr>
              <a:t>that Python interpreter recognizes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GB" sz="2000" dirty="0">
                <a:hlinkClick r:id="rId4"/>
              </a:rPr>
              <a:t>https://docs.python.org/3/reference/datamodel.html</a:t>
            </a:r>
            <a:endParaRPr lang="en-GB" sz="20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Python allows you to override standard methods which are given by the double underscore and trailing underscores called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magic names</a:t>
            </a:r>
            <a:r>
              <a:rPr lang="en-US" sz="2400" dirty="0">
                <a:cs typeface="Courier New" panose="02070309020205020404" pitchFamily="49" charset="0"/>
              </a:rPr>
              <a:t>, such as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They come in three general classes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Numeric type operations (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cs typeface="Courier New" panose="02070309020205020404" pitchFamily="49" charset="0"/>
              </a:rPr>
              <a:t>, etc.)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Container operations (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cs typeface="Courier New" panose="02070309020205020404" pitchFamily="49" charset="0"/>
              </a:rPr>
              <a:t>, etc.)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General operations (printing, construction, etc.)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shape1 = Rectangle()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(shape1)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['__class__',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__’, …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'length', 'width']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BC137-396F-B348-8BCE-625CE8D9CC7C}"/>
              </a:ext>
            </a:extLst>
          </p:cNvPr>
          <p:cNvSpPr txBox="1"/>
          <p:nvPr/>
        </p:nvSpPr>
        <p:spPr>
          <a:xfrm>
            <a:off x="6817132" y="5117196"/>
            <a:ext cx="219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methods left out for space reasons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CD2F36-BF3B-2846-AF75-14A7D9272F19}"/>
              </a:ext>
            </a:extLst>
          </p:cNvPr>
          <p:cNvCxnSpPr>
            <a:cxnSpLocks/>
          </p:cNvCxnSpPr>
          <p:nvPr/>
        </p:nvCxnSpPr>
        <p:spPr>
          <a:xfrm flipV="1">
            <a:off x="7422776" y="5762665"/>
            <a:ext cx="376518" cy="369333"/>
          </a:xfrm>
          <a:prstGeom prst="straightConnector1">
            <a:avLst/>
          </a:prstGeom>
          <a:ln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8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Class Customization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464576F-7612-F546-89A2-25B4CFD27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73" y="1573046"/>
            <a:ext cx="6456223" cy="50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15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Class Customization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special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sz="2400" dirty="0">
                <a:cs typeface="Courier New" panose="02070309020205020404" pitchFamily="49" charset="0"/>
              </a:rPr>
              <a:t> method can be overridden to change how a class instance object is printed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shape1 = Rectangle()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print(shape1)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main__.Rectangle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0xb78a384c&gt;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Override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sz="2400" dirty="0">
                <a:cs typeface="Courier New" panose="02070309020205020404" pitchFamily="49" charset="0"/>
              </a:rPr>
              <a:t> in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2400" dirty="0">
                <a:cs typeface="Courier New" panose="02070309020205020404" pitchFamily="49" charset="0"/>
              </a:rPr>
              <a:t> class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__str__(self):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tabLst>
                <a:tab pos="1141413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	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': width = ' + str(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\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tabLst>
                <a:tab pos="1141413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	' length = ' + str(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shape1 = Rectangle('shape1', 5, 8)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print(shape1)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shape1: width = 5 length = 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2610E-81F2-7E4D-BA73-E515CD23E675}"/>
              </a:ext>
            </a:extLst>
          </p:cNvPr>
          <p:cNvSpPr txBox="1"/>
          <p:nvPr/>
        </p:nvSpPr>
        <p:spPr>
          <a:xfrm>
            <a:off x="6680499" y="3027294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5A3C3D-B858-2948-ABEE-A59DD5328E8B}"/>
              </a:ext>
            </a:extLst>
          </p:cNvPr>
          <p:cNvCxnSpPr>
            <a:cxnSpLocks/>
          </p:cNvCxnSpPr>
          <p:nvPr/>
        </p:nvCxnSpPr>
        <p:spPr>
          <a:xfrm flipV="1">
            <a:off x="6138452" y="3215800"/>
            <a:ext cx="542047" cy="1"/>
          </a:xfrm>
          <a:prstGeom prst="straightConnector1">
            <a:avLst/>
          </a:prstGeom>
          <a:ln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B1B2690-7677-BD42-8070-11BB9895E00A}"/>
              </a:ext>
            </a:extLst>
          </p:cNvPr>
          <p:cNvSpPr/>
          <p:nvPr/>
        </p:nvSpPr>
        <p:spPr>
          <a:xfrm>
            <a:off x="5116332" y="5759303"/>
            <a:ext cx="3382210" cy="462191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 must return a string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Relational Operator Overloading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Class customization can redefine the functionality of built-in relational operators like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cs typeface="Courier New" panose="02070309020205020404" pitchFamily="49" charset="0"/>
              </a:rPr>
              <a:t> and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2400" dirty="0">
                <a:cs typeface="Courier New" panose="02070309020205020404" pitchFamily="49" charset="0"/>
              </a:rPr>
              <a:t> when used with class instances through operator overloading called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rich comparison methods </a:t>
            </a:r>
            <a:endParaRPr lang="en-US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BEAFB2D-FD70-9245-A270-E82AA278A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92" y="3152738"/>
            <a:ext cx="4102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57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Operator Overloading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Rectangle: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	def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width, length):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width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self.length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length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	def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other):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		if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self.length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other.width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other.length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			return True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		else: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			return False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shape1 = Rectangle(5, 8)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shape2 = Rectangle(6, 7)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if shape1 &gt; shape2: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	print('shape1 area &gt; shape2 area')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else: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	print('shape2 area &gt; shape1 area')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9525" lvl="1" indent="0">
              <a:buNone/>
              <a:tabLst>
                <a:tab pos="447675" algn="l"/>
                <a:tab pos="906463" algn="l"/>
                <a:tab pos="1365250" algn="l"/>
                <a:tab pos="18240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shape2 area &gt; shape1 area</a:t>
            </a:r>
          </a:p>
        </p:txBody>
      </p:sp>
    </p:spTree>
    <p:extLst>
      <p:ext uri="{BB962C8B-B14F-4D97-AF65-F5344CB8AC3E}">
        <p14:creationId xmlns:p14="http://schemas.microsoft.com/office/powerpoint/2010/main" val="158980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9.9 More Operator Overloading:</a:t>
            </a:r>
            <a:br>
              <a:rPr lang="en-US" sz="4000" dirty="0"/>
            </a:br>
            <a:r>
              <a:rPr lang="en-US" sz="4000" dirty="0"/>
              <a:t>Classes as Numeric Types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17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Operator Overloading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502075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Built-in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 function returns a Boolean if the object matches a given type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(object, class)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Returns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cs typeface="Courier New" panose="02070309020205020404" pitchFamily="49" charset="0"/>
              </a:rPr>
              <a:t> if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>
                <a:cs typeface="Courier New" panose="02070309020205020404" pitchFamily="49" charset="0"/>
              </a:rPr>
              <a:t> is an instance of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marL="571500" lvl="1" indent="-171450" algn="just">
              <a:spcBef>
                <a:spcPts val="0"/>
              </a:spcBef>
              <a:spcAft>
                <a:spcPts val="600"/>
              </a:spcAft>
            </a:pPr>
            <a:endParaRPr lang="en-US" sz="2400" b="1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39C8D28-4F06-D54D-9F7A-E9C23BA3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416" y="1600200"/>
            <a:ext cx="3652104" cy="4376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BFD90-CCA9-B640-A9AE-5784B7FDD795}"/>
              </a:ext>
            </a:extLst>
          </p:cNvPr>
          <p:cNvSpPr txBox="1"/>
          <p:nvPr/>
        </p:nvSpPr>
        <p:spPr>
          <a:xfrm>
            <a:off x="5230416" y="6038612"/>
            <a:ext cx="373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for emulating numeric types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5AA9876-64CA-B344-9917-BCAAF34EC6F2}"/>
              </a:ext>
            </a:extLst>
          </p:cNvPr>
          <p:cNvSpPr/>
          <p:nvPr/>
        </p:nvSpPr>
        <p:spPr>
          <a:xfrm>
            <a:off x="1183342" y="3865957"/>
            <a:ext cx="3517215" cy="663013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Can be very helpful to ensure operating on correct data type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5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Operator Overloading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Class customization can redefine the functionality of built-in operators like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cs typeface="Courier New" panose="02070309020205020404" pitchFamily="49" charset="0"/>
              </a:rPr>
              <a:t> when used with class instances through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operator overloading</a:t>
            </a:r>
          </a:p>
          <a:p>
            <a:pPr marL="400050" lvl="1" indent="0">
              <a:buNone/>
              <a:tabLst>
                <a:tab pos="1365250" algn="l"/>
                <a:tab pos="18240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Number:</a:t>
            </a:r>
          </a:p>
          <a:p>
            <a:pPr marL="400050" lvl="1" indent="0">
              <a:buNone/>
              <a:tabLst>
                <a:tab pos="1365250" algn="l"/>
                <a:tab pos="18240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start):</a:t>
            </a:r>
          </a:p>
          <a:p>
            <a:pPr marL="400050" lvl="1" indent="0">
              <a:buNone/>
              <a:tabLst>
                <a:tab pos="1365250" algn="l"/>
                <a:tab pos="18240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start</a:t>
            </a:r>
          </a:p>
          <a:p>
            <a:pPr marL="400050" lvl="1" indent="0">
              <a:buNone/>
              <a:tabLst>
                <a:tab pos="1365250" algn="l"/>
                <a:tab pos="18240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def __sub__(self, other):</a:t>
            </a:r>
          </a:p>
          <a:p>
            <a:pPr marL="400050" lvl="1" indent="0">
              <a:buNone/>
              <a:tabLst>
                <a:tab pos="1365250" algn="l"/>
                <a:tab pos="18240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	return Number(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other)</a:t>
            </a:r>
          </a:p>
          <a:p>
            <a:pPr marL="400050" lvl="1" indent="0">
              <a:buNone/>
              <a:tabLst>
                <a:tab pos="1365250" algn="l"/>
                <a:tab pos="18240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400050" lvl="1" indent="0">
              <a:buNone/>
              <a:tabLst>
                <a:tab pos="1365250" algn="l"/>
                <a:tab pos="1824038" algn="l"/>
                <a:tab pos="2741613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Number(5)	</a:t>
            </a: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Number.__</a:t>
            </a:r>
            <a:r>
              <a:rPr lang="en-US" sz="1600" b="1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__(x, 5)</a:t>
            </a:r>
          </a:p>
          <a:p>
            <a:pPr marL="400050" lvl="1" indent="0">
              <a:buNone/>
              <a:tabLst>
                <a:tab pos="1365250" algn="l"/>
                <a:tab pos="1824038" algn="l"/>
                <a:tab pos="2741613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x - 2	</a:t>
            </a: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Number.__sub</a:t>
            </a: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__(x, 2)</a:t>
            </a:r>
          </a:p>
          <a:p>
            <a:pPr marL="400050" lvl="1" indent="0">
              <a:buNone/>
              <a:tabLst>
                <a:tab pos="1365250" algn="l"/>
                <a:tab pos="1824038" algn="l"/>
                <a:tab pos="2741613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 is new Number instance</a:t>
            </a:r>
          </a:p>
          <a:p>
            <a:pPr marL="400050" lvl="1" indent="0">
              <a:buNone/>
              <a:tabLst>
                <a:tab pos="1365250" algn="l"/>
                <a:tab pos="1824038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7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Object Basics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Python supports many different kinds of data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68425" algn="l"/>
                <a:tab pos="2968625" algn="l"/>
                <a:tab pos="4568825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	3.14159	'Hello'	[2, 3, 5, 7, 11, 13]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68425" algn="l"/>
                <a:tab pos="2968625" algn="l"/>
                <a:tab pos="4568825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{'TX': 'Texas', 'LA': 'Louisiana'}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All of these are </a:t>
            </a:r>
            <a:r>
              <a:rPr lang="en-US" sz="2000" dirty="0">
                <a:solidFill>
                  <a:srgbClr val="008000"/>
                </a:solidFill>
              </a:rPr>
              <a:t>objects</a:t>
            </a:r>
            <a:r>
              <a:rPr lang="en-US" sz="2000" dirty="0"/>
              <a:t>, and every object has a </a:t>
            </a:r>
            <a:r>
              <a:rPr lang="en-US" sz="2000" dirty="0">
                <a:solidFill>
                  <a:srgbClr val="008000"/>
                </a:solidFill>
              </a:rPr>
              <a:t>type</a:t>
            </a:r>
          </a:p>
          <a:p>
            <a:pPr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An internal </a:t>
            </a:r>
            <a:r>
              <a:rPr lang="en-US" sz="2000" dirty="0">
                <a:solidFill>
                  <a:srgbClr val="008000"/>
                </a:solidFill>
              </a:rPr>
              <a:t>data representation</a:t>
            </a:r>
            <a:r>
              <a:rPr lang="en-US" sz="2000" dirty="0"/>
              <a:t> (primitive or composite)</a:t>
            </a:r>
          </a:p>
          <a:p>
            <a:pPr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set of methods for </a:t>
            </a:r>
            <a:r>
              <a:rPr lang="en-US" sz="2000" dirty="0">
                <a:solidFill>
                  <a:srgbClr val="008000"/>
                </a:solidFill>
              </a:rPr>
              <a:t>interaction</a:t>
            </a:r>
            <a:r>
              <a:rPr lang="en-US" sz="2000" dirty="0"/>
              <a:t> with the object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An object is an instance of a type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sz="2000" dirty="0"/>
              <a:t> is an instance of an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en-US" sz="2000" dirty="0"/>
              <a:t> is an instance of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Python automatically creates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built-in</a:t>
            </a:r>
            <a:r>
              <a:rPr lang="en-US" sz="2400" dirty="0">
                <a:cs typeface="Courier New" panose="02070309020205020404" pitchFamily="49" charset="0"/>
              </a:rPr>
              <a:t> objects for programmer to use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Including basic data types like integers and strings</a:t>
            </a:r>
          </a:p>
        </p:txBody>
      </p:sp>
    </p:spTree>
    <p:extLst>
      <p:ext uri="{BB962C8B-B14F-4D97-AF65-F5344CB8AC3E}">
        <p14:creationId xmlns:p14="http://schemas.microsoft.com/office/powerpoint/2010/main" val="1264435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9.10 Memory Allocation and</a:t>
            </a:r>
            <a:br>
              <a:rPr lang="en-US" sz="4000" dirty="0"/>
            </a:br>
            <a:r>
              <a:rPr lang="en-US" sz="4000" dirty="0"/>
              <a:t>Garbage Collection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14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References and Reference Count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cs typeface="Courier New" panose="02070309020205020404" pitchFamily="49" charset="0"/>
              </a:rPr>
              <a:t>How are Python objects stored in memory?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cs typeface="Courier New" panose="02070309020205020404" pitchFamily="49" charset="0"/>
              </a:rPr>
              <a:t>A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reference</a:t>
            </a:r>
            <a:r>
              <a:rPr lang="en-US" sz="2000" dirty="0">
                <a:cs typeface="Courier New" panose="02070309020205020404" pitchFamily="49" charset="0"/>
              </a:rPr>
              <a:t> is a name of a container object pointing</a:t>
            </a:r>
          </a:p>
          <a:p>
            <a:pPr marL="746125" lvl="2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cs typeface="Courier New" panose="02070309020205020404" pitchFamily="49" charset="0"/>
              </a:rPr>
              <a:t>at another object</a:t>
            </a:r>
            <a:endParaRPr lang="en-US" dirty="0">
              <a:cs typeface="Courier New" panose="02070309020205020404" pitchFamily="49" charset="0"/>
            </a:endParaRPr>
          </a:p>
          <a:p>
            <a:pPr marL="688975"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cs typeface="Courier New" panose="02070309020205020404" pitchFamily="49" charset="0"/>
              </a:rPr>
              <a:t>A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reference count </a:t>
            </a:r>
            <a:r>
              <a:rPr lang="en-US" sz="2000" dirty="0">
                <a:cs typeface="Courier New" panose="02070309020205020404" pitchFamily="49" charset="0"/>
              </a:rPr>
              <a:t>is integer counter that represents</a:t>
            </a:r>
          </a:p>
          <a:p>
            <a:pPr marL="692150" lvl="2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cs typeface="Courier New" panose="02070309020205020404" pitchFamily="49" charset="0"/>
              </a:rPr>
              <a:t>how many variables reference an object</a:t>
            </a:r>
          </a:p>
          <a:p>
            <a:pPr marL="1035050" lvl="2" indent="-342900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cs typeface="Courier New" panose="02070309020205020404" pitchFamily="49" charset="0"/>
              </a:rPr>
              <a:t>When an object’s reference count is 0, that object is no longer referenced</a:t>
            </a:r>
          </a:p>
          <a:p>
            <a:pPr marL="688975" lvl="1" algn="just">
              <a:spcBef>
                <a:spcPts val="0"/>
              </a:spcBef>
              <a:spcAft>
                <a:spcPts val="400"/>
              </a:spcAft>
            </a:pPr>
            <a:endParaRPr lang="en-US" sz="2000" dirty="0">
              <a:cs typeface="Courier New" panose="02070309020205020404" pitchFamily="49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F237612-D80B-154F-B264-0A098F12F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907" y="1640541"/>
            <a:ext cx="1783893" cy="172423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726FDBE-F6F8-D24B-955C-E60B0B111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82" y="4300650"/>
            <a:ext cx="1188336" cy="376429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E933311-D967-4240-94A5-C65244F15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81" y="4883609"/>
            <a:ext cx="1188336" cy="1391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BD6FA1-62B8-E540-B3E2-E758FDE671F1}"/>
              </a:ext>
            </a:extLst>
          </p:cNvPr>
          <p:cNvSpPr txBox="1"/>
          <p:nvPr/>
        </p:nvSpPr>
        <p:spPr>
          <a:xfrm>
            <a:off x="716053" y="6382288"/>
            <a:ext cx="14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references: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DC48D-D17D-C44D-93FE-D2525FBD6334}"/>
              </a:ext>
            </a:extLst>
          </p:cNvPr>
          <p:cNvSpPr txBox="1"/>
          <p:nvPr/>
        </p:nvSpPr>
        <p:spPr>
          <a:xfrm>
            <a:off x="2813645" y="4144945"/>
            <a:ext cx="351670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US" dirty="0"/>
              <a:t> statement doesn’t delete objects, but rather removes that name as a reference to that object and decrements the reference count by 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F5283-6203-504B-8C25-10D933F5CA3B}"/>
              </a:ext>
            </a:extLst>
          </p:cNvPr>
          <p:cNvGrpSpPr/>
          <p:nvPr/>
        </p:nvGrpSpPr>
        <p:grpSpPr>
          <a:xfrm>
            <a:off x="6825285" y="4813797"/>
            <a:ext cx="1602662" cy="1493162"/>
            <a:chOff x="6736845" y="4352978"/>
            <a:chExt cx="1756337" cy="1654780"/>
          </a:xfrm>
        </p:grpSpPr>
        <p:pic>
          <p:nvPicPr>
            <p:cNvPr id="16" name="Picture 1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09EBA5FA-A79E-F44D-B6CD-086BFC66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36845" y="4352978"/>
              <a:ext cx="1756337" cy="1654780"/>
            </a:xfrm>
            <a:prstGeom prst="rect">
              <a:avLst/>
            </a:prstGeom>
          </p:spPr>
        </p:pic>
        <p:pic>
          <p:nvPicPr>
            <p:cNvPr id="19" name="Picture 18" descr="Icon, circle&#10;&#10;Description automatically generated">
              <a:extLst>
                <a:ext uri="{FF2B5EF4-FFF2-40B4-BE49-F238E27FC236}">
                  <a16:creationId xmlns:a16="http://schemas.microsoft.com/office/drawing/2014/main" id="{1626A708-A8F3-584F-8F6C-BD975D4FB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67282" y="5574373"/>
              <a:ext cx="411869" cy="411869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A66A344-5478-BA4F-8B88-F4D8BF2BCAE1}"/>
              </a:ext>
            </a:extLst>
          </p:cNvPr>
          <p:cNvSpPr txBox="1"/>
          <p:nvPr/>
        </p:nvSpPr>
        <p:spPr>
          <a:xfrm>
            <a:off x="6978961" y="6376771"/>
            <a:ext cx="14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references: 0</a:t>
            </a:r>
          </a:p>
        </p:txBody>
      </p:sp>
      <p:pic>
        <p:nvPicPr>
          <p:cNvPr id="23" name="Picture 22" descr="A picture containing text, gauge&#10;&#10;Description automatically generated">
            <a:extLst>
              <a:ext uri="{FF2B5EF4-FFF2-40B4-BE49-F238E27FC236}">
                <a16:creationId xmlns:a16="http://schemas.microsoft.com/office/drawing/2014/main" id="{75FBEDB4-5D17-DB42-A63A-FE186A9798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8961" y="4300650"/>
            <a:ext cx="1054100" cy="323850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C069637-A001-474A-9CEA-3140B4B0E7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3727" y="5733825"/>
            <a:ext cx="3709891" cy="10122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4E3C274-4855-664B-A69C-F77A8FFFF39B}"/>
              </a:ext>
            </a:extLst>
          </p:cNvPr>
          <p:cNvSpPr txBox="1"/>
          <p:nvPr/>
        </p:nvSpPr>
        <p:spPr>
          <a:xfrm>
            <a:off x="2576020" y="6334830"/>
            <a:ext cx="258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               references</a:t>
            </a:r>
          </a:p>
        </p:txBody>
      </p:sp>
    </p:spTree>
    <p:extLst>
      <p:ext uri="{BB962C8B-B14F-4D97-AF65-F5344CB8AC3E}">
        <p14:creationId xmlns:p14="http://schemas.microsoft.com/office/powerpoint/2010/main" val="3610006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Garbage Collection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Garbage collection </a:t>
            </a:r>
            <a:r>
              <a:rPr lang="en-US" sz="2400" dirty="0">
                <a:cs typeface="Courier New" panose="02070309020205020404" pitchFamily="49" charset="0"/>
              </a:rPr>
              <a:t>is a way for a program to </a:t>
            </a:r>
            <a:r>
              <a:rPr lang="en-US" sz="2400" i="1" dirty="0">
                <a:cs typeface="Courier New" panose="02070309020205020404" pitchFamily="49" charset="0"/>
              </a:rPr>
              <a:t>automatically</a:t>
            </a:r>
            <a:r>
              <a:rPr lang="en-US" sz="2400" dirty="0">
                <a:cs typeface="Courier New" panose="02070309020205020404" pitchFamily="49" charset="0"/>
              </a:rPr>
              <a:t> release memory when the object taking up that space is no longer in use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cs typeface="Courier New" panose="02070309020205020404" pitchFamily="49" charset="0"/>
              </a:rPr>
              <a:t>How does reference counting garbage collection work?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C1669DB-967F-254A-B7D8-852D0A823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75" y="3429000"/>
            <a:ext cx="3778325" cy="1571842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C2931B0-9D25-4645-9769-9510C98FDFF8}"/>
              </a:ext>
            </a:extLst>
          </p:cNvPr>
          <p:cNvSpPr/>
          <p:nvPr/>
        </p:nvSpPr>
        <p:spPr>
          <a:xfrm>
            <a:off x="4948264" y="3883414"/>
            <a:ext cx="3517215" cy="663013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When reference count is 0, objects are immediately deleted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9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Abstract Data Types and Objects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Abstraction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definition that captures general characteristics without details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An abstract triangle is a 3-sided polygon, but it may be scalene, isosceles, equilateral, etc.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Data Type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Defines the kind of values that can be stored and the operations that can be performed on it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user of an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abstract data type </a:t>
            </a:r>
            <a:r>
              <a:rPr lang="en-US" sz="2400" dirty="0"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ADT</a:t>
            </a:r>
            <a:r>
              <a:rPr lang="en-US" sz="2400" dirty="0">
                <a:cs typeface="Courier New" panose="02070309020205020404" pitchFamily="49" charset="0"/>
              </a:rPr>
              <a:t>) does not need to know any implementation details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Such as how the data is stored or how operations on it are carried out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Object-oriented programming </a:t>
            </a:r>
            <a:r>
              <a:rPr lang="en-US" sz="2400" dirty="0">
                <a:cs typeface="Courier New" panose="02070309020205020404" pitchFamily="49" charset="0"/>
              </a:rPr>
              <a:t>is based on objects that </a:t>
            </a:r>
            <a:r>
              <a:rPr lang="en-US" sz="2400" i="1" dirty="0">
                <a:cs typeface="Courier New" panose="02070309020205020404" pitchFamily="49" charset="0"/>
              </a:rPr>
              <a:t>encapsulate</a:t>
            </a:r>
            <a:r>
              <a:rPr lang="en-US" sz="2400" dirty="0">
                <a:cs typeface="Courier New" panose="02070309020205020404" pitchFamily="49" charset="0"/>
              </a:rPr>
              <a:t> the data and the functions that operate on it</a:t>
            </a:r>
          </a:p>
        </p:txBody>
      </p:sp>
    </p:spTree>
    <p:extLst>
      <p:ext uri="{BB962C8B-B14F-4D97-AF65-F5344CB8AC3E}">
        <p14:creationId xmlns:p14="http://schemas.microsoft.com/office/powerpoint/2010/main" val="37117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are Objects?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Objects</a:t>
            </a:r>
            <a:r>
              <a:rPr lang="en-US" sz="2400" dirty="0">
                <a:cs typeface="Courier New" panose="02070309020205020404" pitchFamily="49" charset="0"/>
              </a:rPr>
              <a:t> are a data abstraction that capture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grouping of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data attributes </a:t>
            </a:r>
            <a:r>
              <a:rPr lang="en-US" sz="2000" dirty="0">
                <a:cs typeface="Courier New" panose="02070309020205020404" pitchFamily="49" charset="0"/>
              </a:rPr>
              <a:t>(i.e., member variables)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Behaviors</a:t>
            </a:r>
            <a:r>
              <a:rPr lang="en-US" sz="2000" dirty="0">
                <a:cs typeface="Courier New" panose="02070309020205020404" pitchFamily="49" charset="0"/>
              </a:rPr>
              <a:t> that can be performed on that data (i.e., methods)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Define operations, but hide implementation from user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Classes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Encapsulate data (attributes)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Encapsulate functions (behaviors)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Act as blueprints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Objects are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instantiated</a:t>
            </a:r>
            <a:r>
              <a:rPr lang="en-US" sz="2000" dirty="0">
                <a:cs typeface="Courier New" panose="02070309020205020404" pitchFamily="49" charset="0"/>
              </a:rPr>
              <a:t> from classes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Implement information hiding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8FA4E8-D1D8-F345-8A6F-B7FA99C657F3}"/>
              </a:ext>
            </a:extLst>
          </p:cNvPr>
          <p:cNvSpPr/>
          <p:nvPr/>
        </p:nvSpPr>
        <p:spPr>
          <a:xfrm>
            <a:off x="707571" y="3246437"/>
            <a:ext cx="7369629" cy="365125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We can say that the attributes and behaviors are encapsulated into an object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B3834A8-ACB6-754D-86D0-4FC35FE06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48" y="3768538"/>
            <a:ext cx="1619124" cy="1273220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EEA18772-53E7-3F4E-A6C4-B37421263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770" y="5195473"/>
            <a:ext cx="3287146" cy="12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9.2 Classes: Grouping Data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Class Declaration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BDFB5DC-D58A-4342-98BD-041E8BE9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18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89A8A010-A185-C444-A87A-DDBC4375352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86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cs typeface="Courier New" panose="02070309020205020404" pitchFamily="49" charset="0"/>
              </a:rPr>
              <a:t> is a special data type that defines how to build a certain kind of object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Instances</a:t>
            </a:r>
            <a:r>
              <a:rPr lang="en-US" sz="2000" dirty="0">
                <a:cs typeface="Courier New" panose="02070309020205020404" pitchFamily="49" charset="0"/>
              </a:rPr>
              <a:t> are objects that are created which follow the definition given inside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Defining 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cs typeface="Courier New" panose="02070309020205020404" pitchFamily="49" charset="0"/>
              </a:rPr>
              <a:t> header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Keyword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cs typeface="Courier New" panose="02070309020205020404" pitchFamily="49" charset="0"/>
              </a:rPr>
              <a:t> begins definition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Followed by name of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cs typeface="Courier New" panose="02070309020205020404" pitchFamily="49" charset="0"/>
              </a:rPr>
              <a:t> and colon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Body of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Indented block of code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Documentation string (optional)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Describes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Appears immediately after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cs typeface="Courier New" panose="02070309020205020404" pitchFamily="49" charset="0"/>
              </a:rPr>
              <a:t> 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AB30E-1A44-FE41-9DA7-9638B42962F2}"/>
              </a:ext>
            </a:extLst>
          </p:cNvPr>
          <p:cNvSpPr/>
          <p:nvPr/>
        </p:nvSpPr>
        <p:spPr>
          <a:xfrm>
            <a:off x="6177310" y="4469363"/>
            <a:ext cx="2672606" cy="1631216"/>
          </a:xfrm>
          <a:prstGeom prst="rect">
            <a:avLst/>
          </a:prstGeom>
          <a:solidFill>
            <a:srgbClr val="D4F0E1"/>
          </a:solidFill>
        </p:spPr>
        <p:txBody>
          <a:bodyPr wrap="square">
            <a:spAutoFit/>
          </a:bodyPr>
          <a:lstStyle/>
          <a:p>
            <a:pPr marL="9525" lvl="1">
              <a:buNone/>
              <a:tabLst>
                <a:tab pos="449263" algn="l"/>
              </a:tabLst>
            </a:pPr>
            <a:r>
              <a:rPr lang="en-US" alt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b="1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525" lvl="1">
              <a:buNone/>
              <a:tabLst>
                <a:tab pos="449263" algn="l"/>
              </a:tabLst>
            </a:pPr>
            <a:r>
              <a:rPr lang="en-US" alt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&lt;statement1&gt; </a:t>
            </a:r>
          </a:p>
          <a:p>
            <a:pPr marL="9525" lvl="1">
              <a:buNone/>
              <a:tabLst>
                <a:tab pos="449263" algn="l"/>
              </a:tabLst>
            </a:pPr>
            <a:r>
              <a:rPr lang="en-US" alt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&lt;statement2&gt;</a:t>
            </a:r>
          </a:p>
          <a:p>
            <a:pPr marL="9525" lvl="1">
              <a:buNone/>
              <a:tabLst>
                <a:tab pos="449263" algn="l"/>
              </a:tabLst>
            </a:pPr>
            <a:r>
              <a:rPr lang="en-US" alt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9525" lvl="1">
              <a:buNone/>
              <a:tabLst>
                <a:tab pos="449263" algn="l"/>
              </a:tabLst>
            </a:pPr>
            <a:r>
              <a:rPr lang="en-US" altLang="en-US" sz="2000" b="1" i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statementN</a:t>
            </a:r>
            <a:r>
              <a:rPr lang="en-US" alt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rgbClr val="2F02F0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A262AEE-2243-3A4A-9119-7D239764B956}"/>
              </a:ext>
            </a:extLst>
          </p:cNvPr>
          <p:cNvSpPr/>
          <p:nvPr/>
        </p:nvSpPr>
        <p:spPr>
          <a:xfrm>
            <a:off x="4345858" y="2900516"/>
            <a:ext cx="4340942" cy="924231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Python does not use separate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interface definitions as in some languages – you just define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and then use it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9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Constructors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BDFB5DC-D58A-4342-98BD-041E8BE9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18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800" dirty="0">
              <a:solidFill>
                <a:srgbClr val="008040"/>
              </a:solidFill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89A8A010-A185-C444-A87A-DDBC4375352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86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All classes in Python has a special method called a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constructor</a:t>
            </a:r>
            <a:r>
              <a:rPr lang="en-US" sz="2400" dirty="0">
                <a:cs typeface="Courier New" panose="02070309020205020404" pitchFamily="49" charset="0"/>
              </a:rPr>
              <a:t> that is automatically invoked when a new object is created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Initializes attributes of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Returns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constructor method is called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__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[other parameters]):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body of __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constructor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  <a:endParaRPr lang="en-US" sz="16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A262AEE-2243-3A4A-9119-7D239764B956}"/>
              </a:ext>
            </a:extLst>
          </p:cNvPr>
          <p:cNvSpPr/>
          <p:nvPr/>
        </p:nvSpPr>
        <p:spPr>
          <a:xfrm>
            <a:off x="457200" y="5245193"/>
            <a:ext cx="3974600" cy="1345313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All methods, including the constructor, must at least specify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>
                <a:solidFill>
                  <a:schemeClr val="tx1"/>
                </a:solidFill>
              </a:rPr>
              <a:t> parameter that represents the </a:t>
            </a:r>
            <a:r>
              <a:rPr lang="en-US" dirty="0">
                <a:solidFill>
                  <a:srgbClr val="008000"/>
                </a:solidFill>
              </a:rPr>
              <a:t>object reference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746071-F47B-B84B-AF7E-CA231B7472AD}"/>
              </a:ext>
            </a:extLst>
          </p:cNvPr>
          <p:cNvSpPr/>
          <p:nvPr/>
        </p:nvSpPr>
        <p:spPr>
          <a:xfrm>
            <a:off x="4838254" y="5029090"/>
            <a:ext cx="3642853" cy="1554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9525" lvl="2" algn="just">
              <a:spcBef>
                <a:spcPts val="0"/>
              </a:spcBef>
              <a:spcAft>
                <a:spcPts val="600"/>
              </a:spcAft>
              <a:buNone/>
              <a:tabLst>
                <a:tab pos="449263" algn="l"/>
                <a:tab pos="90805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Rectangle:</a:t>
            </a:r>
          </a:p>
          <a:p>
            <a:pPr marL="9525" lvl="2" algn="just">
              <a:spcBef>
                <a:spcPts val="0"/>
              </a:spcBef>
              <a:spcAft>
                <a:spcPts val="600"/>
              </a:spcAft>
              <a:buNone/>
              <a:tabLst>
                <a:tab pos="449263" algn="l"/>
                <a:tab pos="90805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__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9525" lvl="2" algn="just">
              <a:spcBef>
                <a:spcPts val="0"/>
              </a:spcBef>
              <a:spcAft>
                <a:spcPts val="600"/>
              </a:spcAft>
              <a:buNone/>
              <a:tabLst>
                <a:tab pos="449263" algn="l"/>
                <a:tab pos="90805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0</a:t>
            </a:r>
          </a:p>
          <a:p>
            <a:pPr marL="9525" lvl="2" algn="just">
              <a:spcBef>
                <a:spcPts val="0"/>
              </a:spcBef>
              <a:spcAft>
                <a:spcPts val="600"/>
              </a:spcAft>
              <a:buNone/>
              <a:tabLst>
                <a:tab pos="449263" algn="l"/>
                <a:tab pos="90805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self.length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862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89A8A010-A185-C444-A87A-DDBC4375352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86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To create an instance of 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cs typeface="Courier New" panose="02070309020205020404" pitchFamily="49" charset="0"/>
              </a:rPr>
              <a:t>, you call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cs typeface="Courier New" panose="02070309020205020404" pitchFamily="49" charset="0"/>
              </a:rPr>
              <a:t> using the name of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cs typeface="Courier New" panose="02070309020205020404" pitchFamily="49" charset="0"/>
              </a:rPr>
              <a:t> and pass arguments accepted by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sz="2400" dirty="0">
                <a:cs typeface="Courier New" panose="02070309020205020404" pitchFamily="49" charset="0"/>
              </a:rPr>
              <a:t> method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Although you must specify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dirty="0">
                <a:cs typeface="Courier New" panose="02070309020205020404" pitchFamily="49" charset="0"/>
              </a:rPr>
              <a:t> explicitly when </a:t>
            </a:r>
            <a:r>
              <a:rPr lang="en-US" sz="2000" i="1" dirty="0">
                <a:cs typeface="Courier New" panose="02070309020205020404" pitchFamily="49" charset="0"/>
              </a:rPr>
              <a:t>defining</a:t>
            </a:r>
            <a:r>
              <a:rPr lang="en-US" sz="2000" dirty="0">
                <a:cs typeface="Courier New" panose="02070309020205020404" pitchFamily="49" charset="0"/>
              </a:rPr>
              <a:t> a method, you do not include it when </a:t>
            </a:r>
            <a:r>
              <a:rPr lang="en-US" sz="2000" i="1" dirty="0">
                <a:cs typeface="Courier New" panose="02070309020205020404" pitchFamily="49" charset="0"/>
              </a:rPr>
              <a:t>calling</a:t>
            </a:r>
            <a:r>
              <a:rPr lang="en-US" sz="2000" dirty="0">
                <a:cs typeface="Courier New" panose="02070309020205020404" pitchFamily="49" charset="0"/>
              </a:rPr>
              <a:t> the method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Example</a:t>
            </a:r>
          </a:p>
          <a:p>
            <a:pPr marL="233363" lvl="3" indent="4763" algn="just">
              <a:spcBef>
                <a:spcPts val="0"/>
              </a:spcBef>
              <a:spcAft>
                <a:spcPts val="100"/>
              </a:spcAft>
              <a:buNone/>
              <a:tabLst>
                <a:tab pos="682625" algn="l"/>
                <a:tab pos="114300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Rectangle:</a:t>
            </a:r>
          </a:p>
          <a:p>
            <a:pPr marL="233363" lvl="3" indent="4763" algn="just">
              <a:spcBef>
                <a:spcPts val="0"/>
              </a:spcBef>
              <a:spcAft>
                <a:spcPts val="100"/>
              </a:spcAft>
              <a:buNone/>
              <a:tabLst>
                <a:tab pos="682625" algn="l"/>
                <a:tab pos="114300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__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233363" lvl="3" indent="4763" algn="just">
              <a:spcBef>
                <a:spcPts val="0"/>
              </a:spcBef>
              <a:spcAft>
                <a:spcPts val="100"/>
              </a:spcAft>
              <a:buNone/>
              <a:tabLst>
                <a:tab pos="682625" algn="l"/>
                <a:tab pos="114300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0</a:t>
            </a:r>
          </a:p>
          <a:p>
            <a:pPr marL="233363" lvl="3" indent="4763" algn="just">
              <a:spcBef>
                <a:spcPts val="0"/>
              </a:spcBef>
              <a:spcAft>
                <a:spcPts val="100"/>
              </a:spcAft>
              <a:buNone/>
              <a:tabLst>
                <a:tab pos="682625" algn="l"/>
                <a:tab pos="114300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self.length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233363" lvl="3" indent="4763" algn="just">
              <a:spcBef>
                <a:spcPts val="0"/>
              </a:spcBef>
              <a:spcAft>
                <a:spcPts val="100"/>
              </a:spcAft>
              <a:buNone/>
              <a:tabLst>
                <a:tab pos="682625" algn="l"/>
                <a:tab pos="114300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33363" lvl="3" indent="4763" algn="just">
              <a:spcBef>
                <a:spcPts val="0"/>
              </a:spcBef>
              <a:spcAft>
                <a:spcPts val="100"/>
              </a:spcAft>
              <a:buNone/>
              <a:tabLst>
                <a:tab pos="682625" algn="l"/>
                <a:tab pos="114300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shape1 = Rectangle()</a:t>
            </a:r>
          </a:p>
          <a:p>
            <a:pPr marL="233363" lvl="3" indent="4763" algn="just">
              <a:spcBef>
                <a:spcPts val="0"/>
              </a:spcBef>
              <a:spcAft>
                <a:spcPts val="100"/>
              </a:spcAft>
              <a:buNone/>
              <a:tabLst>
                <a:tab pos="682625" algn="l"/>
                <a:tab pos="114300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shape1.width = 5</a:t>
            </a:r>
          </a:p>
          <a:p>
            <a:pPr marL="233363" lvl="3" indent="4763" algn="just">
              <a:spcBef>
                <a:spcPts val="0"/>
              </a:spcBef>
              <a:spcAft>
                <a:spcPts val="100"/>
              </a:spcAft>
              <a:buNone/>
              <a:tabLst>
                <a:tab pos="682625" algn="l"/>
                <a:tab pos="114300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print(shape1.width)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D749B-6FB8-7048-8AB3-90FF577690B1}"/>
              </a:ext>
            </a:extLst>
          </p:cNvPr>
          <p:cNvSpPr/>
          <p:nvPr/>
        </p:nvSpPr>
        <p:spPr>
          <a:xfrm>
            <a:off x="4991880" y="3612569"/>
            <a:ext cx="3493584" cy="1868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Instantiating Objects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025260-42C0-064A-B8FB-DD6126FCCEDD}"/>
              </a:ext>
            </a:extLst>
          </p:cNvPr>
          <p:cNvSpPr txBox="1"/>
          <p:nvPr/>
        </p:nvSpPr>
        <p:spPr>
          <a:xfrm>
            <a:off x="5338916" y="433602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shape1 = Rectangle()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C12E2EB-9370-3D48-A99F-59E83739D441}"/>
              </a:ext>
            </a:extLst>
          </p:cNvPr>
          <p:cNvSpPr/>
          <p:nvPr/>
        </p:nvSpPr>
        <p:spPr>
          <a:xfrm flipH="1">
            <a:off x="5879692" y="3956704"/>
            <a:ext cx="806245" cy="833399"/>
          </a:xfrm>
          <a:prstGeom prst="arc">
            <a:avLst/>
          </a:prstGeom>
          <a:ln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3E2C363-CECB-6648-A37A-54D15652C6EB}"/>
              </a:ext>
            </a:extLst>
          </p:cNvPr>
          <p:cNvSpPr/>
          <p:nvPr/>
        </p:nvSpPr>
        <p:spPr>
          <a:xfrm>
            <a:off x="6577775" y="3956704"/>
            <a:ext cx="806245" cy="833399"/>
          </a:xfrm>
          <a:prstGeom prst="arc">
            <a:avLst/>
          </a:prstGeom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00F5D-B6E7-D241-91D3-ADB809AC33AE}"/>
              </a:ext>
            </a:extLst>
          </p:cNvPr>
          <p:cNvSpPr txBox="1"/>
          <p:nvPr/>
        </p:nvSpPr>
        <p:spPr>
          <a:xfrm>
            <a:off x="5338916" y="4653795"/>
            <a:ext cx="9834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Creates</a:t>
            </a:r>
          </a:p>
          <a:p>
            <a:pPr algn="ctr"/>
            <a:r>
              <a:rPr lang="en-US" sz="1600" dirty="0"/>
              <a:t>reference</a:t>
            </a:r>
          </a:p>
          <a:p>
            <a:pPr algn="ctr"/>
            <a:r>
              <a:rPr lang="en-US" sz="1600" dirty="0"/>
              <a:t>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E8357-6ABC-8C40-AA7F-3BBD4A78F414}"/>
              </a:ext>
            </a:extLst>
          </p:cNvPr>
          <p:cNvSpPr txBox="1"/>
          <p:nvPr/>
        </p:nvSpPr>
        <p:spPr>
          <a:xfrm>
            <a:off x="6560449" y="4650435"/>
            <a:ext cx="1686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Calls constructor</a:t>
            </a:r>
          </a:p>
          <a:p>
            <a:pPr algn="ctr"/>
            <a:r>
              <a:rPr lang="en-US" sz="1600" dirty="0"/>
              <a:t>and creates an</a:t>
            </a:r>
          </a:p>
          <a:p>
            <a:pPr algn="ctr"/>
            <a:r>
              <a:rPr lang="en-US" sz="1600" dirty="0"/>
              <a:t>object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5FAF96-984C-CD44-8FF8-00A4AE398716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>
            <a:off x="6282815" y="3956704"/>
            <a:ext cx="69808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07C2D3-335F-4544-BF0F-D8964E06BD07}"/>
              </a:ext>
            </a:extLst>
          </p:cNvPr>
          <p:cNvSpPr txBox="1"/>
          <p:nvPr/>
        </p:nvSpPr>
        <p:spPr>
          <a:xfrm>
            <a:off x="4991879" y="3612568"/>
            <a:ext cx="349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Assigns address of object into reference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EEF0FEB-4AAB-DB4E-ACA7-FABC329009DB}"/>
              </a:ext>
            </a:extLst>
          </p:cNvPr>
          <p:cNvSpPr/>
          <p:nvPr/>
        </p:nvSpPr>
        <p:spPr>
          <a:xfrm>
            <a:off x="3812265" y="5906569"/>
            <a:ext cx="159083" cy="501375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779EDB-1AEC-7F4B-B33B-0C2046F43C6D}"/>
              </a:ext>
            </a:extLst>
          </p:cNvPr>
          <p:cNvSpPr txBox="1"/>
          <p:nvPr/>
        </p:nvSpPr>
        <p:spPr>
          <a:xfrm>
            <a:off x="3891806" y="5834090"/>
            <a:ext cx="410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Once instantiated, you can access the object attributes using the </a:t>
            </a:r>
            <a:r>
              <a:rPr lang="en-US" dirty="0">
                <a:solidFill>
                  <a:srgbClr val="008000"/>
                </a:solidFill>
              </a:rPr>
              <a:t>dot operator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7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16" grpId="0" animBg="1"/>
      <p:bldP spid="17" grpId="0" animBg="1"/>
      <p:bldP spid="9" grpId="0"/>
      <p:bldP spid="19" grpId="0"/>
      <p:bldP spid="26" grpId="0"/>
      <p:bldP spid="27" grpId="0" animBg="1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31621</TotalTime>
  <Words>2273</Words>
  <Application>Microsoft Macintosh PowerPoint</Application>
  <PresentationFormat>On-screen Show (4:3)</PresentationFormat>
  <Paragraphs>352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Office Theme</vt:lpstr>
      <vt:lpstr>CSCE 1035 Computer Programming I    Chapter 9 Classes</vt:lpstr>
      <vt:lpstr>9.1 Classes: Introduction</vt:lpstr>
      <vt:lpstr>Object Basics</vt:lpstr>
      <vt:lpstr>Abstract Data Types and Objects</vt:lpstr>
      <vt:lpstr>What are Objects?</vt:lpstr>
      <vt:lpstr>9.2 Classes: Grouping Data</vt:lpstr>
      <vt:lpstr>Class Declaration</vt:lpstr>
      <vt:lpstr>Constructors</vt:lpstr>
      <vt:lpstr>Instantiating Objects</vt:lpstr>
      <vt:lpstr>9.3 Instance Methods</vt:lpstr>
      <vt:lpstr>Class Methods</vt:lpstr>
      <vt:lpstr>Accessors and Mutators</vt:lpstr>
      <vt:lpstr>9.4 Class and Instance Object Types</vt:lpstr>
      <vt:lpstr>Class and Instance Attributes</vt:lpstr>
      <vt:lpstr>Class and Instance Attribute Example</vt:lpstr>
      <vt:lpstr>9.6 Class Constructors</vt:lpstr>
      <vt:lpstr>Customizing Constructors</vt:lpstr>
      <vt:lpstr>9.7 Class Interfaces</vt:lpstr>
      <vt:lpstr>Implementing Abstraction</vt:lpstr>
      <vt:lpstr>Implementing Public/Private Interface</vt:lpstr>
      <vt:lpstr>9.8 Class Customization</vt:lpstr>
      <vt:lpstr>Class Customization</vt:lpstr>
      <vt:lpstr>Class Customization</vt:lpstr>
      <vt:lpstr>Class Customization</vt:lpstr>
      <vt:lpstr>Relational Operator Overloading</vt:lpstr>
      <vt:lpstr>Operator Overloading Example</vt:lpstr>
      <vt:lpstr>9.9 More Operator Overloading: Classes as Numeric Types</vt:lpstr>
      <vt:lpstr>Operator Overloading</vt:lpstr>
      <vt:lpstr>Operator Overloading</vt:lpstr>
      <vt:lpstr>9.10 Memory Allocation and Garbage Collection</vt:lpstr>
      <vt:lpstr>References and Reference Count</vt:lpstr>
      <vt:lpstr>Garbage Collection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Thompson, Mark</cp:lastModifiedBy>
  <cp:revision>1421</cp:revision>
  <cp:lastPrinted>2021-03-23T08:19:34Z</cp:lastPrinted>
  <dcterms:created xsi:type="dcterms:W3CDTF">2011-09-18T04:52:00Z</dcterms:created>
  <dcterms:modified xsi:type="dcterms:W3CDTF">2021-03-25T15:51:44Z</dcterms:modified>
  <cp:category/>
</cp:coreProperties>
</file>