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سبک متوسط 2 - آکسان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سبک متوسط 2 - آکسان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4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نگهدارنده مکان سربرگ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نگهدارنده مکان تاری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847977D-65E9-47B8-B66A-6FB6C6312B62}" type="datetimeFigureOut">
              <a:rPr lang="fa-IR" smtClean="0"/>
              <a:t>07/04/1441</a:t>
            </a:fld>
            <a:endParaRPr lang="fa-IR"/>
          </a:p>
        </p:txBody>
      </p:sp>
      <p:sp>
        <p:nvSpPr>
          <p:cNvPr id="4" name="نگهدارنده مکان تصویر اسلاید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نگهدارنده مکان نك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fa-IR"/>
              <a:t>برای ویرایش سبک‌های متن اصلی، کلیک کنید</a:t>
            </a:r>
          </a:p>
          <a:p>
            <a:pPr lvl="1"/>
            <a:r>
              <a:rPr lang="fa-IR"/>
              <a:t>سطح دوم</a:t>
            </a:r>
          </a:p>
          <a:p>
            <a:pPr lvl="2"/>
            <a:r>
              <a:rPr lang="fa-IR"/>
              <a:t>سطح سوم</a:t>
            </a:r>
          </a:p>
          <a:p>
            <a:pPr lvl="3"/>
            <a:r>
              <a:rPr lang="fa-IR"/>
              <a:t>سطح چهارم</a:t>
            </a:r>
          </a:p>
          <a:p>
            <a:pPr lvl="4"/>
            <a:r>
              <a:rPr lang="fa-IR"/>
              <a:t>سطح پنجم</a:t>
            </a:r>
          </a:p>
        </p:txBody>
      </p:sp>
      <p:sp>
        <p:nvSpPr>
          <p:cNvPr id="6" name="نگهدارنده مکان پانویس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نگهدارنده مکان شماره اسلاید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CE39060-8FE4-42BD-8C8D-C54D00BBF35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7081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3001-5633-4650-A5FA-D397ECB80E9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5BD5-7880-480D-B614-253B3FEB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8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3001-5633-4650-A5FA-D397ECB80E9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5BD5-7880-480D-B614-253B3FEB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3001-5633-4650-A5FA-D397ECB80E9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5BD5-7880-480D-B614-253B3FEB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5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3001-5633-4650-A5FA-D397ECB80E9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5BD5-7880-480D-B614-253B3FEB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9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3001-5633-4650-A5FA-D397ECB80E9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5BD5-7880-480D-B614-253B3FEB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3001-5633-4650-A5FA-D397ECB80E9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5BD5-7880-480D-B614-253B3FEB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6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3001-5633-4650-A5FA-D397ECB80E9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5BD5-7880-480D-B614-253B3FEB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3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3001-5633-4650-A5FA-D397ECB80E9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5BD5-7880-480D-B614-253B3FEB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5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3001-5633-4650-A5FA-D397ECB80E9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5BD5-7880-480D-B614-253B3FEB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3001-5633-4650-A5FA-D397ECB80E9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5BD5-7880-480D-B614-253B3FEB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3001-5633-4650-A5FA-D397ECB80E9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5BD5-7880-480D-B614-253B3FEB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5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A3001-5633-4650-A5FA-D397ECB80E9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55BD5-7880-480D-B614-253B3FEB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9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20440" y="1325880"/>
            <a:ext cx="4535424" cy="4306824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93592" y="877824"/>
            <a:ext cx="4837176" cy="45628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3200" dirty="0">
                <a:cs typeface="B Nazanin" panose="00000400000000000000" pitchFamily="2" charset="-78"/>
              </a:rPr>
              <a:t>بمب خنده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45920" y="619506"/>
            <a:ext cx="1499616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B Nazanin" panose="00000400000000000000" pitchFamily="2" charset="-78"/>
              </a:rPr>
              <a:t>Web crawler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7250" y="2062734"/>
            <a:ext cx="1499616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B Nazanin" panose="00000400000000000000" pitchFamily="2" charset="-78"/>
              </a:rPr>
              <a:t>Admin</a:t>
            </a:r>
            <a:endParaRPr lang="en-US" sz="2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6962" y="3479292"/>
            <a:ext cx="1499616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B Nazanin" panose="00000400000000000000" pitchFamily="2" charset="-78"/>
              </a:rPr>
              <a:t>Advertiser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93292" y="4736592"/>
            <a:ext cx="1499616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B Nazanin" panose="00000400000000000000" pitchFamily="2" charset="-78"/>
              </a:rPr>
              <a:t>User</a:t>
            </a:r>
          </a:p>
        </p:txBody>
      </p:sp>
      <p:cxnSp>
        <p:nvCxnSpPr>
          <p:cNvPr id="17" name="Straight Arrow Connector 16"/>
          <p:cNvCxnSpPr>
            <a:stCxn id="10" idx="3"/>
            <a:endCxn id="9" idx="1"/>
          </p:cNvCxnSpPr>
          <p:nvPr/>
        </p:nvCxnSpPr>
        <p:spPr>
          <a:xfrm>
            <a:off x="3145536" y="939546"/>
            <a:ext cx="1156444" cy="60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064857">
            <a:off x="3472196" y="943532"/>
            <a:ext cx="5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post</a:t>
            </a:r>
          </a:p>
        </p:txBody>
      </p:sp>
      <p:cxnSp>
        <p:nvCxnSpPr>
          <p:cNvPr id="20" name="Straight Arrow Connector 19"/>
          <p:cNvCxnSpPr>
            <a:stCxn id="11" idx="3"/>
          </p:cNvCxnSpPr>
          <p:nvPr/>
        </p:nvCxnSpPr>
        <p:spPr>
          <a:xfrm>
            <a:off x="2356866" y="2382774"/>
            <a:ext cx="136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</p:cNvCxnSpPr>
          <p:nvPr/>
        </p:nvCxnSpPr>
        <p:spPr>
          <a:xfrm>
            <a:off x="1816578" y="3799332"/>
            <a:ext cx="1841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9" idx="3"/>
          </p:cNvCxnSpPr>
          <p:nvPr/>
        </p:nvCxnSpPr>
        <p:spPr>
          <a:xfrm flipV="1">
            <a:off x="2692908" y="4772465"/>
            <a:ext cx="1609072" cy="28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54351" y="2048052"/>
            <a:ext cx="5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post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77584" y="3468981"/>
            <a:ext cx="154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advertisement</a:t>
            </a:r>
          </a:p>
        </p:txBody>
      </p:sp>
      <p:sp>
        <p:nvSpPr>
          <p:cNvPr id="28" name="TextBox 27"/>
          <p:cNvSpPr txBox="1"/>
          <p:nvPr/>
        </p:nvSpPr>
        <p:spPr>
          <a:xfrm rot="21048471">
            <a:off x="2760930" y="4587799"/>
            <a:ext cx="138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favorite item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941052" y="1947672"/>
            <a:ext cx="1499616" cy="1890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B Nazanin" panose="00000400000000000000" pitchFamily="2" charset="-78"/>
              </a:rPr>
              <a:t>User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8414004" y="2947773"/>
            <a:ext cx="1527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414004" y="3548229"/>
            <a:ext cx="1527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597499" y="2628846"/>
            <a:ext cx="106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Post item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513299" y="3209639"/>
            <a:ext cx="12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favorite list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321040" y="2417384"/>
            <a:ext cx="1620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52537" y="209701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B Nazanin" panose="00000400000000000000" pitchFamily="2" charset="-78"/>
              </a:rPr>
              <a:t>ads</a:t>
            </a:r>
            <a:endParaRPr lang="en-US" sz="2000" dirty="0">
              <a:solidFill>
                <a:schemeClr val="accent5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52537" y="448056"/>
            <a:ext cx="91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DFD(0)</a:t>
            </a:r>
          </a:p>
        </p:txBody>
      </p:sp>
    </p:spTree>
    <p:extLst>
      <p:ext uri="{BB962C8B-B14F-4D97-AF65-F5344CB8AC3E}">
        <p14:creationId xmlns:p14="http://schemas.microsoft.com/office/powerpoint/2010/main" val="235259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جدول 4">
            <a:extLst>
              <a:ext uri="{FF2B5EF4-FFF2-40B4-BE49-F238E27FC236}">
                <a16:creationId xmlns:a16="http://schemas.microsoft.com/office/drawing/2014/main" id="{DE46D8B7-291B-4A9A-9254-70B51121D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87943"/>
              </p:ext>
            </p:extLst>
          </p:nvPr>
        </p:nvGraphicFramePr>
        <p:xfrm>
          <a:off x="937593" y="624657"/>
          <a:ext cx="10252211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99445">
                  <a:extLst>
                    <a:ext uri="{9D8B030D-6E8A-4147-A177-3AD203B41FA5}">
                      <a16:colId xmlns:a16="http://schemas.microsoft.com/office/drawing/2014/main" val="1728794761"/>
                    </a:ext>
                  </a:extLst>
                </a:gridCol>
                <a:gridCol w="1527529">
                  <a:extLst>
                    <a:ext uri="{9D8B030D-6E8A-4147-A177-3AD203B41FA5}">
                      <a16:colId xmlns:a16="http://schemas.microsoft.com/office/drawing/2014/main" val="2905913355"/>
                    </a:ext>
                  </a:extLst>
                </a:gridCol>
                <a:gridCol w="1366311">
                  <a:extLst>
                    <a:ext uri="{9D8B030D-6E8A-4147-A177-3AD203B41FA5}">
                      <a16:colId xmlns:a16="http://schemas.microsoft.com/office/drawing/2014/main" val="3876574460"/>
                    </a:ext>
                  </a:extLst>
                </a:gridCol>
                <a:gridCol w="1582850">
                  <a:extLst>
                    <a:ext uri="{9D8B030D-6E8A-4147-A177-3AD203B41FA5}">
                      <a16:colId xmlns:a16="http://schemas.microsoft.com/office/drawing/2014/main" val="2183295916"/>
                    </a:ext>
                  </a:extLst>
                </a:gridCol>
                <a:gridCol w="1699591">
                  <a:extLst>
                    <a:ext uri="{9D8B030D-6E8A-4147-A177-3AD203B41FA5}">
                      <a16:colId xmlns:a16="http://schemas.microsoft.com/office/drawing/2014/main" val="2777426422"/>
                    </a:ext>
                  </a:extLst>
                </a:gridCol>
                <a:gridCol w="3476485">
                  <a:extLst>
                    <a:ext uri="{9D8B030D-6E8A-4147-A177-3AD203B41FA5}">
                      <a16:colId xmlns:a16="http://schemas.microsoft.com/office/drawing/2014/main" val="177229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تسک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شخص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زمان تقریبی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زمان شروع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زمان پایان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نتیجه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34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علی عسکری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10 ساعت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98/9/2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98/9/4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پیاده سازی پنل اضافه کردن پست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934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دانیال رومیانی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2ساعت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98/9/2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98/9/2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بررسی ساختار وارد شده و </a:t>
                      </a:r>
                      <a:r>
                        <a:rPr lang="fa-IR" dirty="0" err="1">
                          <a:cs typeface="B Nazanin" panose="00000400000000000000" pitchFamily="2" charset="-78"/>
                        </a:rPr>
                        <a:t>پردازشات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dirty="0">
                          <a:cs typeface="B Nazanin" panose="00000400000000000000" pitchFamily="2" charset="-78"/>
                        </a:rPr>
                        <a:t>Crawler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992970"/>
                  </a:ext>
                </a:extLst>
              </a:tr>
            </a:tbl>
          </a:graphicData>
        </a:graphic>
      </p:graphicFrame>
      <p:sp>
        <p:nvSpPr>
          <p:cNvPr id="9" name="کادر متن 8">
            <a:extLst>
              <a:ext uri="{FF2B5EF4-FFF2-40B4-BE49-F238E27FC236}">
                <a16:creationId xmlns:a16="http://schemas.microsoft.com/office/drawing/2014/main" id="{44C160C7-9809-4885-BB11-CCB3C977E5F9}"/>
              </a:ext>
            </a:extLst>
          </p:cNvPr>
          <p:cNvSpPr txBox="1"/>
          <p:nvPr/>
        </p:nvSpPr>
        <p:spPr>
          <a:xfrm>
            <a:off x="6384234" y="224547"/>
            <a:ext cx="480556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طراحی پنل ارسال پست سمت سرور</a:t>
            </a:r>
          </a:p>
        </p:txBody>
      </p:sp>
    </p:spTree>
    <p:extLst>
      <p:ext uri="{BB962C8B-B14F-4D97-AF65-F5344CB8AC3E}">
        <p14:creationId xmlns:p14="http://schemas.microsoft.com/office/powerpoint/2010/main" val="321635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جدول 2">
            <a:extLst>
              <a:ext uri="{FF2B5EF4-FFF2-40B4-BE49-F238E27FC236}">
                <a16:creationId xmlns:a16="http://schemas.microsoft.com/office/drawing/2014/main" id="{A5DC5EDD-CA8C-4528-A9C3-70BE5623B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132725"/>
              </p:ext>
            </p:extLst>
          </p:nvPr>
        </p:nvGraphicFramePr>
        <p:xfrm>
          <a:off x="312620" y="1208314"/>
          <a:ext cx="11474716" cy="4785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21578">
                  <a:extLst>
                    <a:ext uri="{9D8B030D-6E8A-4147-A177-3AD203B41FA5}">
                      <a16:colId xmlns:a16="http://schemas.microsoft.com/office/drawing/2014/main" val="2139584789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3810564992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3956753955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2229712555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299421210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1707092959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1014389033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2600217365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2692392661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2487428165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938173415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3512950211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2530987164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3427674851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2596113067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1376366926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1592132083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3335052340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2005915634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488853813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1503309014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1796566628"/>
                    </a:ext>
                  </a:extLst>
                </a:gridCol>
              </a:tblGrid>
              <a:tr h="293718"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9/4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9/3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9/2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9/1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…</a:t>
                      </a:r>
                      <a:endParaRPr lang="fa-IR" sz="1600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529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/>
                        <a:t>1</a:t>
                      </a:r>
                      <a:endParaRPr lang="fa-IR" sz="16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en-US" sz="2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1</a:t>
                      </a:r>
                      <a:endParaRPr lang="fa-IR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26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/>
                        <a:t>2</a:t>
                      </a:r>
                      <a:endParaRPr lang="fa-IR" sz="16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34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/>
                        <a:t>1</a:t>
                      </a:r>
                      <a:endParaRPr lang="fa-IR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en-US" sz="2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2</a:t>
                      </a:r>
                      <a:endParaRPr lang="fa-IR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42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/>
                        <a:t>2</a:t>
                      </a:r>
                      <a:endParaRPr lang="fa-IR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3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/>
                        <a:t>3</a:t>
                      </a:r>
                      <a:endParaRPr lang="fa-IR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3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/>
                        <a:t>1</a:t>
                      </a:r>
                      <a:endParaRPr lang="fa-IR" sz="16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en-US" sz="2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3</a:t>
                      </a:r>
                      <a:endParaRPr lang="fa-IR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00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/>
                        <a:t>2</a:t>
                      </a:r>
                      <a:endParaRPr lang="fa-IR" sz="16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4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/>
                        <a:t>3</a:t>
                      </a:r>
                      <a:endParaRPr lang="fa-IR" sz="16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65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/>
                        <a:t>1</a:t>
                      </a:r>
                      <a:endParaRPr lang="fa-IR" sz="16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1"/>
                      <a:r>
                        <a:rPr lang="en-US" sz="2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4</a:t>
                      </a:r>
                      <a:endParaRPr lang="fa-IR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7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/>
                        <a:t>2</a:t>
                      </a:r>
                      <a:endParaRPr lang="fa-IR" sz="16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70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/>
                        <a:t>3</a:t>
                      </a:r>
                      <a:endParaRPr lang="fa-IR" sz="16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9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/>
                        <a:t>4</a:t>
                      </a:r>
                      <a:endParaRPr lang="fa-IR" sz="16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22287"/>
                  </a:ext>
                </a:extLst>
              </a:tr>
            </a:tbl>
          </a:graphicData>
        </a:graphic>
      </p:graphicFrame>
      <p:cxnSp>
        <p:nvCxnSpPr>
          <p:cNvPr id="5" name="متصل کننده پیکان مستقیم 4">
            <a:extLst>
              <a:ext uri="{FF2B5EF4-FFF2-40B4-BE49-F238E27FC236}">
                <a16:creationId xmlns:a16="http://schemas.microsoft.com/office/drawing/2014/main" id="{2FE8E93C-9061-4D28-954E-1BE31FB9F62A}"/>
              </a:ext>
            </a:extLst>
          </p:cNvPr>
          <p:cNvCxnSpPr>
            <a:cxnSpLocks/>
          </p:cNvCxnSpPr>
          <p:nvPr/>
        </p:nvCxnSpPr>
        <p:spPr>
          <a:xfrm>
            <a:off x="1540328" y="2079171"/>
            <a:ext cx="702129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متصل کننده پیکان مستقیم 6">
            <a:extLst>
              <a:ext uri="{FF2B5EF4-FFF2-40B4-BE49-F238E27FC236}">
                <a16:creationId xmlns:a16="http://schemas.microsoft.com/office/drawing/2014/main" id="{B5312D8A-C7A7-4F8C-9BD5-B7BBEFF25774}"/>
              </a:ext>
            </a:extLst>
          </p:cNvPr>
          <p:cNvCxnSpPr>
            <a:cxnSpLocks/>
          </p:cNvCxnSpPr>
          <p:nvPr/>
        </p:nvCxnSpPr>
        <p:spPr>
          <a:xfrm>
            <a:off x="2117271" y="1741713"/>
            <a:ext cx="1039586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متصل کننده پیکان مستقیم 8">
            <a:extLst>
              <a:ext uri="{FF2B5EF4-FFF2-40B4-BE49-F238E27FC236}">
                <a16:creationId xmlns:a16="http://schemas.microsoft.com/office/drawing/2014/main" id="{1427FA1A-41F4-4A23-A36A-3E81079B26E6}"/>
              </a:ext>
            </a:extLst>
          </p:cNvPr>
          <p:cNvCxnSpPr>
            <a:cxnSpLocks/>
          </p:cNvCxnSpPr>
          <p:nvPr/>
        </p:nvCxnSpPr>
        <p:spPr>
          <a:xfrm>
            <a:off x="3058885" y="3162299"/>
            <a:ext cx="702129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متصل کننده پیکان مستقیم 9">
            <a:extLst>
              <a:ext uri="{FF2B5EF4-FFF2-40B4-BE49-F238E27FC236}">
                <a16:creationId xmlns:a16="http://schemas.microsoft.com/office/drawing/2014/main" id="{515FFAD6-4671-41F2-BDF6-7E1EB6DE5623}"/>
              </a:ext>
            </a:extLst>
          </p:cNvPr>
          <p:cNvCxnSpPr>
            <a:cxnSpLocks/>
          </p:cNvCxnSpPr>
          <p:nvPr/>
        </p:nvCxnSpPr>
        <p:spPr>
          <a:xfrm>
            <a:off x="3603171" y="2841170"/>
            <a:ext cx="702129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متصل کننده پیکان مستقیم 10">
            <a:extLst>
              <a:ext uri="{FF2B5EF4-FFF2-40B4-BE49-F238E27FC236}">
                <a16:creationId xmlns:a16="http://schemas.microsoft.com/office/drawing/2014/main" id="{7BD8810C-09BC-43B7-99A0-BAF7831B21CC}"/>
              </a:ext>
            </a:extLst>
          </p:cNvPr>
          <p:cNvCxnSpPr>
            <a:cxnSpLocks/>
          </p:cNvCxnSpPr>
          <p:nvPr/>
        </p:nvCxnSpPr>
        <p:spPr>
          <a:xfrm>
            <a:off x="4136571" y="2481942"/>
            <a:ext cx="168184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متصل کننده پیکان مستقیم 13">
            <a:extLst>
              <a:ext uri="{FF2B5EF4-FFF2-40B4-BE49-F238E27FC236}">
                <a16:creationId xmlns:a16="http://schemas.microsoft.com/office/drawing/2014/main" id="{762B01B9-A62F-43C7-ADD3-9D62FEEA898A}"/>
              </a:ext>
            </a:extLst>
          </p:cNvPr>
          <p:cNvCxnSpPr>
            <a:cxnSpLocks/>
          </p:cNvCxnSpPr>
          <p:nvPr/>
        </p:nvCxnSpPr>
        <p:spPr>
          <a:xfrm>
            <a:off x="5744935" y="3973285"/>
            <a:ext cx="702129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متصل کننده پیکان مستقیم 14">
            <a:extLst>
              <a:ext uri="{FF2B5EF4-FFF2-40B4-BE49-F238E27FC236}">
                <a16:creationId xmlns:a16="http://schemas.microsoft.com/office/drawing/2014/main" id="{1E4B42CF-F1D3-4629-878F-58101EE40AA2}"/>
              </a:ext>
            </a:extLst>
          </p:cNvPr>
          <p:cNvCxnSpPr>
            <a:cxnSpLocks/>
          </p:cNvCxnSpPr>
          <p:nvPr/>
        </p:nvCxnSpPr>
        <p:spPr>
          <a:xfrm>
            <a:off x="6242956" y="4294413"/>
            <a:ext cx="702129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متصل کننده پیکان مستقیم 15">
            <a:extLst>
              <a:ext uri="{FF2B5EF4-FFF2-40B4-BE49-F238E27FC236}">
                <a16:creationId xmlns:a16="http://schemas.microsoft.com/office/drawing/2014/main" id="{7807A0C2-9AF7-4F9D-96A8-42D3BE4B1371}"/>
              </a:ext>
            </a:extLst>
          </p:cNvPr>
          <p:cNvCxnSpPr>
            <a:cxnSpLocks/>
          </p:cNvCxnSpPr>
          <p:nvPr/>
        </p:nvCxnSpPr>
        <p:spPr>
          <a:xfrm>
            <a:off x="6760028" y="3592285"/>
            <a:ext cx="118654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متصل کننده پیکان مستقیم 20">
            <a:extLst>
              <a:ext uri="{FF2B5EF4-FFF2-40B4-BE49-F238E27FC236}">
                <a16:creationId xmlns:a16="http://schemas.microsoft.com/office/drawing/2014/main" id="{1945D4B4-4ED1-4503-A9B8-4B370AE79AED}"/>
              </a:ext>
            </a:extLst>
          </p:cNvPr>
          <p:cNvCxnSpPr>
            <a:cxnSpLocks/>
          </p:cNvCxnSpPr>
          <p:nvPr/>
        </p:nvCxnSpPr>
        <p:spPr>
          <a:xfrm>
            <a:off x="7813220" y="5785756"/>
            <a:ext cx="702129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متصل کننده پیکان مستقیم 21">
            <a:extLst>
              <a:ext uri="{FF2B5EF4-FFF2-40B4-BE49-F238E27FC236}">
                <a16:creationId xmlns:a16="http://schemas.microsoft.com/office/drawing/2014/main" id="{74DBE06C-8CA2-4B3D-8708-5D2A6C52AB8A}"/>
              </a:ext>
            </a:extLst>
          </p:cNvPr>
          <p:cNvCxnSpPr>
            <a:cxnSpLocks/>
          </p:cNvCxnSpPr>
          <p:nvPr/>
        </p:nvCxnSpPr>
        <p:spPr>
          <a:xfrm>
            <a:off x="8281306" y="5099956"/>
            <a:ext cx="702129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متصل کننده پیکان مستقیم 22">
            <a:extLst>
              <a:ext uri="{FF2B5EF4-FFF2-40B4-BE49-F238E27FC236}">
                <a16:creationId xmlns:a16="http://schemas.microsoft.com/office/drawing/2014/main" id="{181DAECB-D6DC-420C-9CA9-47E54661A31E}"/>
              </a:ext>
            </a:extLst>
          </p:cNvPr>
          <p:cNvCxnSpPr>
            <a:cxnSpLocks/>
          </p:cNvCxnSpPr>
          <p:nvPr/>
        </p:nvCxnSpPr>
        <p:spPr>
          <a:xfrm>
            <a:off x="7728856" y="4740727"/>
            <a:ext cx="702129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متصل کننده پیکان مستقیم 23">
            <a:extLst>
              <a:ext uri="{FF2B5EF4-FFF2-40B4-BE49-F238E27FC236}">
                <a16:creationId xmlns:a16="http://schemas.microsoft.com/office/drawing/2014/main" id="{D092BA14-1890-4EC8-9512-CB9850EDA6C8}"/>
              </a:ext>
            </a:extLst>
          </p:cNvPr>
          <p:cNvCxnSpPr>
            <a:cxnSpLocks/>
          </p:cNvCxnSpPr>
          <p:nvPr/>
        </p:nvCxnSpPr>
        <p:spPr>
          <a:xfrm>
            <a:off x="7813220" y="5377541"/>
            <a:ext cx="702129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32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جدول 2">
            <a:extLst>
              <a:ext uri="{FF2B5EF4-FFF2-40B4-BE49-F238E27FC236}">
                <a16:creationId xmlns:a16="http://schemas.microsoft.com/office/drawing/2014/main" id="{4BD1A617-EF5F-46EB-B06F-6C2146E83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496356"/>
              </p:ext>
            </p:extLst>
          </p:nvPr>
        </p:nvGraphicFramePr>
        <p:xfrm>
          <a:off x="358642" y="2380797"/>
          <a:ext cx="11474716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21578">
                  <a:extLst>
                    <a:ext uri="{9D8B030D-6E8A-4147-A177-3AD203B41FA5}">
                      <a16:colId xmlns:a16="http://schemas.microsoft.com/office/drawing/2014/main" val="275684272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37787972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2538108211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2165235328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2590781467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1733105811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1173070627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3608340368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3887360085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2592719400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3032384905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3172137766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546511825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509731972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2467713778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572127610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232274005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2673102784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3123614914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3220507781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370924060"/>
                    </a:ext>
                  </a:extLst>
                </a:gridCol>
                <a:gridCol w="521578">
                  <a:extLst>
                    <a:ext uri="{9D8B030D-6E8A-4147-A177-3AD203B41FA5}">
                      <a16:colId xmlns:a16="http://schemas.microsoft.com/office/drawing/2014/main" val="4147465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9/4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9/3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9/2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9/1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…</a:t>
                      </a:r>
                      <a:endParaRPr lang="fa-IR" sz="1600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12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/>
                        <a:t>1</a:t>
                      </a:r>
                      <a:endParaRPr lang="fa-IR" sz="16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en-US" sz="2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fa-IR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06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/>
                        <a:t>2</a:t>
                      </a:r>
                      <a:endParaRPr lang="fa-IR" sz="16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8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/>
                        <a:t>3</a:t>
                      </a:r>
                      <a:endParaRPr lang="fa-IR" sz="16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92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/>
                        <a:t>1</a:t>
                      </a:r>
                      <a:endParaRPr lang="fa-IR" sz="16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en-US" sz="2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fa-IR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94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/>
                        <a:t>2</a:t>
                      </a:r>
                      <a:endParaRPr lang="fa-IR" sz="16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53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/>
                        <a:t>1</a:t>
                      </a:r>
                      <a:endParaRPr lang="fa-IR" sz="16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en-US" sz="2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fa-IR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35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/>
                        <a:t>2</a:t>
                      </a:r>
                      <a:endParaRPr lang="fa-IR" sz="16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62106"/>
                  </a:ext>
                </a:extLst>
              </a:tr>
            </a:tbl>
          </a:graphicData>
        </a:graphic>
      </p:graphicFrame>
      <p:cxnSp>
        <p:nvCxnSpPr>
          <p:cNvPr id="4" name="متصل کننده پیکان مستقیم 3">
            <a:extLst>
              <a:ext uri="{FF2B5EF4-FFF2-40B4-BE49-F238E27FC236}">
                <a16:creationId xmlns:a16="http://schemas.microsoft.com/office/drawing/2014/main" id="{EE24D5B4-518A-4DE6-8115-C2C36B3EB437}"/>
              </a:ext>
            </a:extLst>
          </p:cNvPr>
          <p:cNvCxnSpPr>
            <a:cxnSpLocks/>
          </p:cNvCxnSpPr>
          <p:nvPr/>
        </p:nvCxnSpPr>
        <p:spPr>
          <a:xfrm>
            <a:off x="7837714" y="3314699"/>
            <a:ext cx="118654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متصل کننده پیکان مستقیم 4">
            <a:extLst>
              <a:ext uri="{FF2B5EF4-FFF2-40B4-BE49-F238E27FC236}">
                <a16:creationId xmlns:a16="http://schemas.microsoft.com/office/drawing/2014/main" id="{A7F775A5-3DED-4690-BEFC-7E7DBA2D3A57}"/>
              </a:ext>
            </a:extLst>
          </p:cNvPr>
          <p:cNvCxnSpPr>
            <a:cxnSpLocks/>
          </p:cNvCxnSpPr>
          <p:nvPr/>
        </p:nvCxnSpPr>
        <p:spPr>
          <a:xfrm>
            <a:off x="7837714" y="3706585"/>
            <a:ext cx="118654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متصل کننده پیکان مستقیم 5">
            <a:extLst>
              <a:ext uri="{FF2B5EF4-FFF2-40B4-BE49-F238E27FC236}">
                <a16:creationId xmlns:a16="http://schemas.microsoft.com/office/drawing/2014/main" id="{41104F79-5C67-4E53-9394-D038E59E19C2}"/>
              </a:ext>
            </a:extLst>
          </p:cNvPr>
          <p:cNvCxnSpPr>
            <a:cxnSpLocks/>
          </p:cNvCxnSpPr>
          <p:nvPr/>
        </p:nvCxnSpPr>
        <p:spPr>
          <a:xfrm>
            <a:off x="8877298" y="2944585"/>
            <a:ext cx="702129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متصل کننده پیکان مستقیم 6">
            <a:extLst>
              <a:ext uri="{FF2B5EF4-FFF2-40B4-BE49-F238E27FC236}">
                <a16:creationId xmlns:a16="http://schemas.microsoft.com/office/drawing/2014/main" id="{A8CB0000-17BA-4F70-9427-E50078840FBF}"/>
              </a:ext>
            </a:extLst>
          </p:cNvPr>
          <p:cNvCxnSpPr>
            <a:cxnSpLocks/>
          </p:cNvCxnSpPr>
          <p:nvPr/>
        </p:nvCxnSpPr>
        <p:spPr>
          <a:xfrm>
            <a:off x="7837714" y="4392385"/>
            <a:ext cx="2160815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متصل کننده پیکان مستقیم 9">
            <a:extLst>
              <a:ext uri="{FF2B5EF4-FFF2-40B4-BE49-F238E27FC236}">
                <a16:creationId xmlns:a16="http://schemas.microsoft.com/office/drawing/2014/main" id="{F733165D-418E-4886-8D6C-55C5761C6CF2}"/>
              </a:ext>
            </a:extLst>
          </p:cNvPr>
          <p:cNvCxnSpPr>
            <a:cxnSpLocks/>
          </p:cNvCxnSpPr>
          <p:nvPr/>
        </p:nvCxnSpPr>
        <p:spPr>
          <a:xfrm>
            <a:off x="9916885" y="4076700"/>
            <a:ext cx="702129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متصل کننده پیکان مستقیم 10">
            <a:extLst>
              <a:ext uri="{FF2B5EF4-FFF2-40B4-BE49-F238E27FC236}">
                <a16:creationId xmlns:a16="http://schemas.microsoft.com/office/drawing/2014/main" id="{ADDFB6A7-31BB-46E9-A16B-A6187757733B}"/>
              </a:ext>
            </a:extLst>
          </p:cNvPr>
          <p:cNvCxnSpPr>
            <a:cxnSpLocks/>
          </p:cNvCxnSpPr>
          <p:nvPr/>
        </p:nvCxnSpPr>
        <p:spPr>
          <a:xfrm>
            <a:off x="10335985" y="5154385"/>
            <a:ext cx="391886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متصل کننده پیکان مستقیم 13">
            <a:extLst>
              <a:ext uri="{FF2B5EF4-FFF2-40B4-BE49-F238E27FC236}">
                <a16:creationId xmlns:a16="http://schemas.microsoft.com/office/drawing/2014/main" id="{996A16D4-D4BA-42F6-9EF8-0C1334218624}"/>
              </a:ext>
            </a:extLst>
          </p:cNvPr>
          <p:cNvCxnSpPr>
            <a:cxnSpLocks/>
          </p:cNvCxnSpPr>
          <p:nvPr/>
        </p:nvCxnSpPr>
        <p:spPr>
          <a:xfrm>
            <a:off x="10510156" y="4806043"/>
            <a:ext cx="103958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627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بیضی 1">
            <a:extLst>
              <a:ext uri="{FF2B5EF4-FFF2-40B4-BE49-F238E27FC236}">
                <a16:creationId xmlns:a16="http://schemas.microsoft.com/office/drawing/2014/main" id="{06358813-3E22-42E4-A05B-C61620460D16}"/>
              </a:ext>
            </a:extLst>
          </p:cNvPr>
          <p:cNvSpPr/>
          <p:nvPr/>
        </p:nvSpPr>
        <p:spPr>
          <a:xfrm>
            <a:off x="811696" y="4412973"/>
            <a:ext cx="452231" cy="45223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a-IR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کادر متن 3">
            <a:extLst>
              <a:ext uri="{FF2B5EF4-FFF2-40B4-BE49-F238E27FC236}">
                <a16:creationId xmlns:a16="http://schemas.microsoft.com/office/drawing/2014/main" id="{C99A8301-8323-4F65-A709-0B4E02DA9C6B}"/>
              </a:ext>
            </a:extLst>
          </p:cNvPr>
          <p:cNvSpPr txBox="1"/>
          <p:nvPr/>
        </p:nvSpPr>
        <p:spPr>
          <a:xfrm>
            <a:off x="1306995" y="4412973"/>
            <a:ext cx="13252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>
                <a:latin typeface="IRANSans" panose="020B0506030804020204" pitchFamily="34" charset="-78"/>
                <a:cs typeface="IRANSans" panose="020B0506030804020204" pitchFamily="34" charset="-78"/>
              </a:rPr>
              <a:t>نقطه بحرانی</a:t>
            </a:r>
          </a:p>
        </p:txBody>
      </p:sp>
      <p:sp>
        <p:nvSpPr>
          <p:cNvPr id="5" name="بیضی 4">
            <a:extLst>
              <a:ext uri="{FF2B5EF4-FFF2-40B4-BE49-F238E27FC236}">
                <a16:creationId xmlns:a16="http://schemas.microsoft.com/office/drawing/2014/main" id="{7BAC9539-6704-4538-8390-B542F9F62C4F}"/>
              </a:ext>
            </a:extLst>
          </p:cNvPr>
          <p:cNvSpPr/>
          <p:nvPr/>
        </p:nvSpPr>
        <p:spPr>
          <a:xfrm>
            <a:off x="811696" y="2547731"/>
            <a:ext cx="540026" cy="54002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6" name="بیضی 5">
            <a:extLst>
              <a:ext uri="{FF2B5EF4-FFF2-40B4-BE49-F238E27FC236}">
                <a16:creationId xmlns:a16="http://schemas.microsoft.com/office/drawing/2014/main" id="{5B6C1E68-669B-45AC-B340-7D149C94125F}"/>
              </a:ext>
            </a:extLst>
          </p:cNvPr>
          <p:cNvSpPr/>
          <p:nvPr/>
        </p:nvSpPr>
        <p:spPr>
          <a:xfrm>
            <a:off x="2837622" y="2547731"/>
            <a:ext cx="540026" cy="54002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fa-I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بیضی 6">
            <a:extLst>
              <a:ext uri="{FF2B5EF4-FFF2-40B4-BE49-F238E27FC236}">
                <a16:creationId xmlns:a16="http://schemas.microsoft.com/office/drawing/2014/main" id="{22DB8D4F-7635-4C0C-9A82-8513C33F5F1C}"/>
              </a:ext>
            </a:extLst>
          </p:cNvPr>
          <p:cNvSpPr/>
          <p:nvPr/>
        </p:nvSpPr>
        <p:spPr>
          <a:xfrm>
            <a:off x="5029201" y="2547731"/>
            <a:ext cx="540026" cy="54002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fa-I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بیضی 8">
            <a:extLst>
              <a:ext uri="{FF2B5EF4-FFF2-40B4-BE49-F238E27FC236}">
                <a16:creationId xmlns:a16="http://schemas.microsoft.com/office/drawing/2014/main" id="{D17423D3-01D7-4C4C-BE05-227C0D1BA376}"/>
              </a:ext>
            </a:extLst>
          </p:cNvPr>
          <p:cNvSpPr/>
          <p:nvPr/>
        </p:nvSpPr>
        <p:spPr>
          <a:xfrm>
            <a:off x="7184336" y="1388166"/>
            <a:ext cx="540026" cy="54002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fa-I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بیضی 9">
            <a:extLst>
              <a:ext uri="{FF2B5EF4-FFF2-40B4-BE49-F238E27FC236}">
                <a16:creationId xmlns:a16="http://schemas.microsoft.com/office/drawing/2014/main" id="{4E717EBB-0A5C-45BE-B33A-41B8E01911EF}"/>
              </a:ext>
            </a:extLst>
          </p:cNvPr>
          <p:cNvSpPr/>
          <p:nvPr/>
        </p:nvSpPr>
        <p:spPr>
          <a:xfrm>
            <a:off x="7184336" y="2547731"/>
            <a:ext cx="540026" cy="54002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fa-I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بیضی 10">
            <a:extLst>
              <a:ext uri="{FF2B5EF4-FFF2-40B4-BE49-F238E27FC236}">
                <a16:creationId xmlns:a16="http://schemas.microsoft.com/office/drawing/2014/main" id="{03023909-6E60-475C-8F4E-C2BBD85FD078}"/>
              </a:ext>
            </a:extLst>
          </p:cNvPr>
          <p:cNvSpPr/>
          <p:nvPr/>
        </p:nvSpPr>
        <p:spPr>
          <a:xfrm>
            <a:off x="7184336" y="3770244"/>
            <a:ext cx="540026" cy="54002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fa-I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بیضی 13">
            <a:extLst>
              <a:ext uri="{FF2B5EF4-FFF2-40B4-BE49-F238E27FC236}">
                <a16:creationId xmlns:a16="http://schemas.microsoft.com/office/drawing/2014/main" id="{513CBCD3-6936-402F-AFAB-B2C3D681EEC0}"/>
              </a:ext>
            </a:extLst>
          </p:cNvPr>
          <p:cNvSpPr/>
          <p:nvPr/>
        </p:nvSpPr>
        <p:spPr>
          <a:xfrm>
            <a:off x="9339471" y="2547731"/>
            <a:ext cx="540026" cy="54002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fa-I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متصل کننده پیکان مستقیم 15">
            <a:extLst>
              <a:ext uri="{FF2B5EF4-FFF2-40B4-BE49-F238E27FC236}">
                <a16:creationId xmlns:a16="http://schemas.microsoft.com/office/drawing/2014/main" id="{BEC10B0A-4EF7-4B78-8425-1047A09BF0BD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351722" y="2817744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متصل کننده پیکان مستقیم 17">
            <a:extLst>
              <a:ext uri="{FF2B5EF4-FFF2-40B4-BE49-F238E27FC236}">
                <a16:creationId xmlns:a16="http://schemas.microsoft.com/office/drawing/2014/main" id="{C90964AD-D925-4522-B18C-97EDB9DEA38D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3377648" y="2817744"/>
            <a:ext cx="1651553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متصل کننده پیکان مستقیم 19">
            <a:extLst>
              <a:ext uri="{FF2B5EF4-FFF2-40B4-BE49-F238E27FC236}">
                <a16:creationId xmlns:a16="http://schemas.microsoft.com/office/drawing/2014/main" id="{18FB5571-C632-4E36-A967-CCF47A17593A}"/>
              </a:ext>
            </a:extLst>
          </p:cNvPr>
          <p:cNvCxnSpPr>
            <a:stCxn id="7" idx="7"/>
            <a:endCxn id="9" idx="2"/>
          </p:cNvCxnSpPr>
          <p:nvPr/>
        </p:nvCxnSpPr>
        <p:spPr>
          <a:xfrm flipV="1">
            <a:off x="5490142" y="1658179"/>
            <a:ext cx="1694194" cy="968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متصل کننده پیکان مستقیم 21">
            <a:extLst>
              <a:ext uri="{FF2B5EF4-FFF2-40B4-BE49-F238E27FC236}">
                <a16:creationId xmlns:a16="http://schemas.microsoft.com/office/drawing/2014/main" id="{DD9BCBCE-2653-44F7-A279-8CEC5D56F94F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5569227" y="2817744"/>
            <a:ext cx="1615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متصل کننده پیکان مستقیم 23">
            <a:extLst>
              <a:ext uri="{FF2B5EF4-FFF2-40B4-BE49-F238E27FC236}">
                <a16:creationId xmlns:a16="http://schemas.microsoft.com/office/drawing/2014/main" id="{5B34FBE4-E69F-4651-B057-C667799F7ABF}"/>
              </a:ext>
            </a:extLst>
          </p:cNvPr>
          <p:cNvCxnSpPr>
            <a:cxnSpLocks/>
            <a:stCxn id="7" idx="5"/>
            <a:endCxn id="11" idx="2"/>
          </p:cNvCxnSpPr>
          <p:nvPr/>
        </p:nvCxnSpPr>
        <p:spPr>
          <a:xfrm>
            <a:off x="5490142" y="3008672"/>
            <a:ext cx="1694194" cy="1031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متصل کننده پیکان مستقیم 25">
            <a:extLst>
              <a:ext uri="{FF2B5EF4-FFF2-40B4-BE49-F238E27FC236}">
                <a16:creationId xmlns:a16="http://schemas.microsoft.com/office/drawing/2014/main" id="{F83E88B9-F6EA-4993-8BFB-1A80C83AE74B}"/>
              </a:ext>
            </a:extLst>
          </p:cNvPr>
          <p:cNvCxnSpPr>
            <a:cxnSpLocks/>
            <a:stCxn id="9" idx="6"/>
            <a:endCxn id="14" idx="1"/>
          </p:cNvCxnSpPr>
          <p:nvPr/>
        </p:nvCxnSpPr>
        <p:spPr>
          <a:xfrm>
            <a:off x="7724362" y="1658179"/>
            <a:ext cx="1694194" cy="968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متصل کننده پیکان مستقیم 27">
            <a:extLst>
              <a:ext uri="{FF2B5EF4-FFF2-40B4-BE49-F238E27FC236}">
                <a16:creationId xmlns:a16="http://schemas.microsoft.com/office/drawing/2014/main" id="{37F702CB-9734-4330-BD46-838292F2F006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>
            <a:off x="7724362" y="2817744"/>
            <a:ext cx="1615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متصل کننده پیکان مستقیم 29">
            <a:extLst>
              <a:ext uri="{FF2B5EF4-FFF2-40B4-BE49-F238E27FC236}">
                <a16:creationId xmlns:a16="http://schemas.microsoft.com/office/drawing/2014/main" id="{2695CCCA-7BFE-4B53-BE3B-80E98AE0E10E}"/>
              </a:ext>
            </a:extLst>
          </p:cNvPr>
          <p:cNvCxnSpPr>
            <a:stCxn id="11" idx="6"/>
            <a:endCxn id="14" idx="3"/>
          </p:cNvCxnSpPr>
          <p:nvPr/>
        </p:nvCxnSpPr>
        <p:spPr>
          <a:xfrm flipV="1">
            <a:off x="7724362" y="3008672"/>
            <a:ext cx="1694194" cy="1031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متصل کننده پیکان مستقیم 31">
            <a:extLst>
              <a:ext uri="{FF2B5EF4-FFF2-40B4-BE49-F238E27FC236}">
                <a16:creationId xmlns:a16="http://schemas.microsoft.com/office/drawing/2014/main" id="{686EDA30-673B-4BF8-B8E8-521F0B02E0E8}"/>
              </a:ext>
            </a:extLst>
          </p:cNvPr>
          <p:cNvCxnSpPr>
            <a:stCxn id="14" idx="6"/>
          </p:cNvCxnSpPr>
          <p:nvPr/>
        </p:nvCxnSpPr>
        <p:spPr>
          <a:xfrm>
            <a:off x="9879497" y="2817744"/>
            <a:ext cx="9110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مستطیل 35">
            <a:extLst>
              <a:ext uri="{FF2B5EF4-FFF2-40B4-BE49-F238E27FC236}">
                <a16:creationId xmlns:a16="http://schemas.microsoft.com/office/drawing/2014/main" id="{D5B47400-87DE-4BB2-AF67-ADAE84D5A543}"/>
              </a:ext>
            </a:extLst>
          </p:cNvPr>
          <p:cNvSpPr/>
          <p:nvPr/>
        </p:nvSpPr>
        <p:spPr>
          <a:xfrm>
            <a:off x="668775" y="315513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98/8/15</a:t>
            </a:r>
            <a:endParaRPr lang="fa-IR" dirty="0"/>
          </a:p>
        </p:txBody>
      </p:sp>
      <p:sp>
        <p:nvSpPr>
          <p:cNvPr id="37" name="مستطیل 36">
            <a:extLst>
              <a:ext uri="{FF2B5EF4-FFF2-40B4-BE49-F238E27FC236}">
                <a16:creationId xmlns:a16="http://schemas.microsoft.com/office/drawing/2014/main" id="{3B8F3342-889A-4D4B-B009-8674AFE67A8E}"/>
              </a:ext>
            </a:extLst>
          </p:cNvPr>
          <p:cNvSpPr/>
          <p:nvPr/>
        </p:nvSpPr>
        <p:spPr>
          <a:xfrm>
            <a:off x="668775" y="3488707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98/8/18</a:t>
            </a:r>
            <a:endParaRPr lang="fa-IR" dirty="0"/>
          </a:p>
        </p:txBody>
      </p:sp>
      <p:sp>
        <p:nvSpPr>
          <p:cNvPr id="38" name="مستطیل 37">
            <a:extLst>
              <a:ext uri="{FF2B5EF4-FFF2-40B4-BE49-F238E27FC236}">
                <a16:creationId xmlns:a16="http://schemas.microsoft.com/office/drawing/2014/main" id="{0F6C043F-0848-4BE0-A8EC-8414FFAB1A7F}"/>
              </a:ext>
            </a:extLst>
          </p:cNvPr>
          <p:cNvSpPr/>
          <p:nvPr/>
        </p:nvSpPr>
        <p:spPr>
          <a:xfrm>
            <a:off x="2694701" y="317310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98/8/18</a:t>
            </a:r>
            <a:endParaRPr lang="fa-IR" dirty="0"/>
          </a:p>
        </p:txBody>
      </p:sp>
      <p:sp>
        <p:nvSpPr>
          <p:cNvPr id="39" name="مستطیل 38">
            <a:extLst>
              <a:ext uri="{FF2B5EF4-FFF2-40B4-BE49-F238E27FC236}">
                <a16:creationId xmlns:a16="http://schemas.microsoft.com/office/drawing/2014/main" id="{A0DFA6F9-5989-408B-AEF1-3C29259BC297}"/>
              </a:ext>
            </a:extLst>
          </p:cNvPr>
          <p:cNvSpPr/>
          <p:nvPr/>
        </p:nvSpPr>
        <p:spPr>
          <a:xfrm>
            <a:off x="2694700" y="3488707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98/8/23</a:t>
            </a:r>
            <a:endParaRPr lang="fa-IR" dirty="0"/>
          </a:p>
        </p:txBody>
      </p:sp>
      <p:sp>
        <p:nvSpPr>
          <p:cNvPr id="41" name="مستطیل 40">
            <a:extLst>
              <a:ext uri="{FF2B5EF4-FFF2-40B4-BE49-F238E27FC236}">
                <a16:creationId xmlns:a16="http://schemas.microsoft.com/office/drawing/2014/main" id="{98C9ADB1-484D-4526-81C4-4DD3A4C32B3A}"/>
              </a:ext>
            </a:extLst>
          </p:cNvPr>
          <p:cNvSpPr/>
          <p:nvPr/>
        </p:nvSpPr>
        <p:spPr>
          <a:xfrm>
            <a:off x="4886203" y="3164749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98/8/23</a:t>
            </a:r>
            <a:endParaRPr lang="fa-IR" dirty="0"/>
          </a:p>
        </p:txBody>
      </p:sp>
      <p:sp>
        <p:nvSpPr>
          <p:cNvPr id="43" name="مستطیل 42">
            <a:extLst>
              <a:ext uri="{FF2B5EF4-FFF2-40B4-BE49-F238E27FC236}">
                <a16:creationId xmlns:a16="http://schemas.microsoft.com/office/drawing/2014/main" id="{AC88A2AA-DD86-4BF0-9230-F02643350C70}"/>
              </a:ext>
            </a:extLst>
          </p:cNvPr>
          <p:cNvSpPr/>
          <p:nvPr/>
        </p:nvSpPr>
        <p:spPr>
          <a:xfrm>
            <a:off x="7041415" y="1058590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98/8/29</a:t>
            </a:r>
            <a:endParaRPr lang="fa-IR" dirty="0"/>
          </a:p>
        </p:txBody>
      </p:sp>
      <p:sp>
        <p:nvSpPr>
          <p:cNvPr id="44" name="مستطیل 43">
            <a:extLst>
              <a:ext uri="{FF2B5EF4-FFF2-40B4-BE49-F238E27FC236}">
                <a16:creationId xmlns:a16="http://schemas.microsoft.com/office/drawing/2014/main" id="{D366B2FE-10F4-4E10-9BAB-9536D48C879D}"/>
              </a:ext>
            </a:extLst>
          </p:cNvPr>
          <p:cNvSpPr/>
          <p:nvPr/>
        </p:nvSpPr>
        <p:spPr>
          <a:xfrm>
            <a:off x="4886203" y="3469613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98/8/27</a:t>
            </a:r>
            <a:endParaRPr lang="fa-IR" dirty="0"/>
          </a:p>
        </p:txBody>
      </p:sp>
      <p:sp>
        <p:nvSpPr>
          <p:cNvPr id="45" name="مستطیل 44">
            <a:extLst>
              <a:ext uri="{FF2B5EF4-FFF2-40B4-BE49-F238E27FC236}">
                <a16:creationId xmlns:a16="http://schemas.microsoft.com/office/drawing/2014/main" id="{11566F2C-9473-4D81-99CF-EDE9BE4DB682}"/>
              </a:ext>
            </a:extLst>
          </p:cNvPr>
          <p:cNvSpPr/>
          <p:nvPr/>
        </p:nvSpPr>
        <p:spPr>
          <a:xfrm>
            <a:off x="7041414" y="82164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98/8/27</a:t>
            </a:r>
            <a:endParaRPr lang="fa-IR" dirty="0"/>
          </a:p>
        </p:txBody>
      </p:sp>
      <p:sp>
        <p:nvSpPr>
          <p:cNvPr id="46" name="مستطیل 45">
            <a:extLst>
              <a:ext uri="{FF2B5EF4-FFF2-40B4-BE49-F238E27FC236}">
                <a16:creationId xmlns:a16="http://schemas.microsoft.com/office/drawing/2014/main" id="{5C31C8BC-7C97-43B8-8620-7D7DC10F855A}"/>
              </a:ext>
            </a:extLst>
          </p:cNvPr>
          <p:cNvSpPr/>
          <p:nvPr/>
        </p:nvSpPr>
        <p:spPr>
          <a:xfrm>
            <a:off x="7041415" y="1992040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98/8/27</a:t>
            </a:r>
            <a:endParaRPr lang="fa-IR" dirty="0"/>
          </a:p>
        </p:txBody>
      </p:sp>
      <p:sp>
        <p:nvSpPr>
          <p:cNvPr id="47" name="مستطیل 46">
            <a:extLst>
              <a:ext uri="{FF2B5EF4-FFF2-40B4-BE49-F238E27FC236}">
                <a16:creationId xmlns:a16="http://schemas.microsoft.com/office/drawing/2014/main" id="{27C7EC9E-CA4F-48FB-A555-B23BF68562BE}"/>
              </a:ext>
            </a:extLst>
          </p:cNvPr>
          <p:cNvSpPr/>
          <p:nvPr/>
        </p:nvSpPr>
        <p:spPr>
          <a:xfrm>
            <a:off x="7041414" y="2222297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98/8/30</a:t>
            </a:r>
            <a:endParaRPr lang="fa-IR" dirty="0"/>
          </a:p>
        </p:txBody>
      </p:sp>
      <p:sp>
        <p:nvSpPr>
          <p:cNvPr id="48" name="مستطیل 47">
            <a:extLst>
              <a:ext uri="{FF2B5EF4-FFF2-40B4-BE49-F238E27FC236}">
                <a16:creationId xmlns:a16="http://schemas.microsoft.com/office/drawing/2014/main" id="{40470964-1646-4B96-8F85-41B780558830}"/>
              </a:ext>
            </a:extLst>
          </p:cNvPr>
          <p:cNvSpPr/>
          <p:nvPr/>
        </p:nvSpPr>
        <p:spPr>
          <a:xfrm>
            <a:off x="7095915" y="3456441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98/9/2</a:t>
            </a:r>
            <a:endParaRPr lang="fa-IR" dirty="0"/>
          </a:p>
        </p:txBody>
      </p:sp>
      <p:sp>
        <p:nvSpPr>
          <p:cNvPr id="49" name="مستطیل 48">
            <a:extLst>
              <a:ext uri="{FF2B5EF4-FFF2-40B4-BE49-F238E27FC236}">
                <a16:creationId xmlns:a16="http://schemas.microsoft.com/office/drawing/2014/main" id="{E28E5A6E-C0D6-4C44-8934-2832F6359D00}"/>
              </a:ext>
            </a:extLst>
          </p:cNvPr>
          <p:cNvSpPr/>
          <p:nvPr/>
        </p:nvSpPr>
        <p:spPr>
          <a:xfrm>
            <a:off x="7103133" y="320998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98/8/27</a:t>
            </a:r>
            <a:endParaRPr lang="fa-IR" dirty="0"/>
          </a:p>
        </p:txBody>
      </p:sp>
      <p:sp>
        <p:nvSpPr>
          <p:cNvPr id="50" name="مستطیل 49">
            <a:extLst>
              <a:ext uri="{FF2B5EF4-FFF2-40B4-BE49-F238E27FC236}">
                <a16:creationId xmlns:a16="http://schemas.microsoft.com/office/drawing/2014/main" id="{856E481B-301C-4831-A4B4-2C604BDB0833}"/>
              </a:ext>
            </a:extLst>
          </p:cNvPr>
          <p:cNvSpPr/>
          <p:nvPr/>
        </p:nvSpPr>
        <p:spPr>
          <a:xfrm>
            <a:off x="9207154" y="3400912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98/9/4</a:t>
            </a:r>
            <a:endParaRPr lang="fa-IR" dirty="0"/>
          </a:p>
        </p:txBody>
      </p:sp>
      <p:sp>
        <p:nvSpPr>
          <p:cNvPr id="51" name="مستطیل 50">
            <a:extLst>
              <a:ext uri="{FF2B5EF4-FFF2-40B4-BE49-F238E27FC236}">
                <a16:creationId xmlns:a16="http://schemas.microsoft.com/office/drawing/2014/main" id="{586230DE-963C-4CA2-8823-54197DF97E7D}"/>
              </a:ext>
            </a:extLst>
          </p:cNvPr>
          <p:cNvSpPr/>
          <p:nvPr/>
        </p:nvSpPr>
        <p:spPr>
          <a:xfrm>
            <a:off x="9217093" y="3194674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98/9/2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34166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593592" y="877824"/>
            <a:ext cx="4837176" cy="45628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3" name="Oval 2"/>
          <p:cNvSpPr/>
          <p:nvPr/>
        </p:nvSpPr>
        <p:spPr>
          <a:xfrm>
            <a:off x="6437376" y="2514600"/>
            <a:ext cx="1261872" cy="128930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مدیریت </a:t>
            </a:r>
          </a:p>
          <a:p>
            <a:pPr algn="ctr"/>
            <a:r>
              <a:rPr lang="fa-IR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تبلیغ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99888" y="1459992"/>
            <a:ext cx="1319784" cy="128625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مدیریت </a:t>
            </a:r>
          </a:p>
          <a:p>
            <a:pPr algn="ctr"/>
            <a:r>
              <a:rPr lang="fa-IR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محتوا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Oval 4"/>
          <p:cNvSpPr/>
          <p:nvPr/>
        </p:nvSpPr>
        <p:spPr>
          <a:xfrm>
            <a:off x="4628388" y="3450336"/>
            <a:ext cx="1251204" cy="128625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 مدیریت</a:t>
            </a:r>
          </a:p>
          <a:p>
            <a:pPr algn="ctr"/>
            <a:r>
              <a:rPr lang="fa-IR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لیست علاقه مندی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2441448" y="697692"/>
            <a:ext cx="2951718" cy="95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045619">
            <a:off x="2534704" y="690780"/>
            <a:ext cx="206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cs typeface="B Nazanin" panose="00000400000000000000" pitchFamily="2" charset="-78"/>
              </a:rPr>
              <a:t>Post(web crawler)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57984" y="2020825"/>
            <a:ext cx="3085785" cy="1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39162">
            <a:off x="2379672" y="1674555"/>
            <a:ext cx="1446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cs typeface="B Nazanin" panose="00000400000000000000" pitchFamily="2" charset="-78"/>
              </a:rPr>
              <a:t>Post(admin)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42616" y="3159252"/>
            <a:ext cx="3794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70961" y="2825496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cs typeface="B Nazanin" panose="00000400000000000000" pitchFamily="2" charset="-78"/>
              </a:rPr>
              <a:t>ads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57984" y="4297680"/>
            <a:ext cx="2470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14632" y="3951085"/>
            <a:ext cx="1558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cs typeface="B Nazanin" panose="00000400000000000000" pitchFamily="2" charset="-78"/>
              </a:rPr>
              <a:t>Favorite item</a:t>
            </a:r>
          </a:p>
        </p:txBody>
      </p:sp>
      <p:cxnSp>
        <p:nvCxnSpPr>
          <p:cNvPr id="25" name="Straight Arrow Connector 24"/>
          <p:cNvCxnSpPr>
            <a:stCxn id="4" idx="6"/>
          </p:cNvCxnSpPr>
          <p:nvPr/>
        </p:nvCxnSpPr>
        <p:spPr>
          <a:xfrm flipV="1">
            <a:off x="6519672" y="2101596"/>
            <a:ext cx="3063240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442262" y="1701486"/>
            <a:ext cx="992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cs typeface="B Nazanin" panose="00000400000000000000" pitchFamily="2" charset="-78"/>
              </a:rPr>
              <a:t>Post list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820156" y="4392057"/>
            <a:ext cx="4448556" cy="1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524284" y="4001769"/>
            <a:ext cx="1385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cs typeface="B Nazanin" panose="00000400000000000000" pitchFamily="2" charset="-78"/>
              </a:rPr>
              <a:t>Favorite list</a:t>
            </a:r>
          </a:p>
        </p:txBody>
      </p:sp>
      <p:cxnSp>
        <p:nvCxnSpPr>
          <p:cNvPr id="33" name="Straight Arrow Connector 32"/>
          <p:cNvCxnSpPr>
            <a:stCxn id="3" idx="6"/>
          </p:cNvCxnSpPr>
          <p:nvPr/>
        </p:nvCxnSpPr>
        <p:spPr>
          <a:xfrm flipV="1">
            <a:off x="7699248" y="3156204"/>
            <a:ext cx="1581912" cy="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587550" y="2843262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cs typeface="B Nazanin" panose="00000400000000000000" pitchFamily="2" charset="-78"/>
              </a:rPr>
              <a:t>ads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73568" y="390683"/>
            <a:ext cx="94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DFD(1)</a:t>
            </a:r>
          </a:p>
        </p:txBody>
      </p:sp>
    </p:spTree>
    <p:extLst>
      <p:ext uri="{BB962C8B-B14F-4D97-AF65-F5344CB8AC3E}">
        <p14:creationId xmlns:p14="http://schemas.microsoft.com/office/powerpoint/2010/main" val="169598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93592" y="877824"/>
            <a:ext cx="4837176" cy="45628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4" name="Oval 3"/>
          <p:cNvSpPr/>
          <p:nvPr/>
        </p:nvSpPr>
        <p:spPr>
          <a:xfrm>
            <a:off x="5390388" y="1517904"/>
            <a:ext cx="1243584" cy="12070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اضافه کردن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Oval 4"/>
          <p:cNvSpPr/>
          <p:nvPr/>
        </p:nvSpPr>
        <p:spPr>
          <a:xfrm>
            <a:off x="5390388" y="3364992"/>
            <a:ext cx="1243584" cy="12070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حذف کردن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57984" y="2121408"/>
            <a:ext cx="3232404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43101" y="1721298"/>
            <a:ext cx="2109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post(Web crawler)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95144" y="2487168"/>
            <a:ext cx="3182112" cy="6720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877016">
            <a:off x="1979042" y="2672970"/>
            <a:ext cx="1478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post(Admin)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86200" y="2823210"/>
            <a:ext cx="1591056" cy="87096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6"/>
          </p:cNvCxnSpPr>
          <p:nvPr/>
        </p:nvCxnSpPr>
        <p:spPr>
          <a:xfrm flipV="1">
            <a:off x="6633972" y="3003804"/>
            <a:ext cx="973836" cy="96469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6"/>
          </p:cNvCxnSpPr>
          <p:nvPr/>
        </p:nvCxnSpPr>
        <p:spPr>
          <a:xfrm>
            <a:off x="6633972" y="2121408"/>
            <a:ext cx="973836" cy="87782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607808" y="2999232"/>
            <a:ext cx="1938528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92101" y="2672970"/>
            <a:ext cx="999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post list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53726" y="557785"/>
            <a:ext cx="292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>DFD(2)-content management</a:t>
            </a:r>
          </a:p>
        </p:txBody>
      </p:sp>
      <p:cxnSp>
        <p:nvCxnSpPr>
          <p:cNvPr id="54" name="Elbow Connector 53"/>
          <p:cNvCxnSpPr/>
          <p:nvPr/>
        </p:nvCxnSpPr>
        <p:spPr>
          <a:xfrm>
            <a:off x="9738360" y="4352544"/>
            <a:ext cx="1042416" cy="841248"/>
          </a:xfrm>
          <a:prstGeom prst="bentConnector3">
            <a:avLst>
              <a:gd name="adj1" fmla="val -12982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780914" y="4352544"/>
            <a:ext cx="0" cy="84124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9546336" y="4142232"/>
            <a:ext cx="1746504" cy="16550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Curved Connector 62"/>
          <p:cNvCxnSpPr/>
          <p:nvPr/>
        </p:nvCxnSpPr>
        <p:spPr>
          <a:xfrm>
            <a:off x="6242677" y="2672970"/>
            <a:ext cx="2141786" cy="1772527"/>
          </a:xfrm>
          <a:prstGeom prst="curvedConnector3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5" idx="5"/>
          </p:cNvCxnSpPr>
          <p:nvPr/>
        </p:nvCxnSpPr>
        <p:spPr>
          <a:xfrm rot="16200000" flipH="1">
            <a:off x="7056370" y="3790721"/>
            <a:ext cx="718544" cy="1927578"/>
          </a:xfrm>
          <a:prstGeom prst="curved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405326" y="5113782"/>
            <a:ext cx="1134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88647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593592" y="877824"/>
            <a:ext cx="4837176" cy="45628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5" name="Oval 4"/>
          <p:cNvSpPr/>
          <p:nvPr/>
        </p:nvSpPr>
        <p:spPr>
          <a:xfrm>
            <a:off x="5390388" y="1517904"/>
            <a:ext cx="1243584" cy="12070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اضافه کردن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Oval 6"/>
          <p:cNvSpPr/>
          <p:nvPr/>
        </p:nvSpPr>
        <p:spPr>
          <a:xfrm>
            <a:off x="5390388" y="3364992"/>
            <a:ext cx="1243584" cy="12070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حذف کردن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883664" y="2971800"/>
            <a:ext cx="2624328" cy="914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2"/>
          </p:cNvCxnSpPr>
          <p:nvPr/>
        </p:nvCxnSpPr>
        <p:spPr>
          <a:xfrm flipV="1">
            <a:off x="4489704" y="2121408"/>
            <a:ext cx="900684" cy="86868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2"/>
          </p:cNvCxnSpPr>
          <p:nvPr/>
        </p:nvCxnSpPr>
        <p:spPr>
          <a:xfrm>
            <a:off x="4507992" y="2980944"/>
            <a:ext cx="882396" cy="9875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96796" y="2571690"/>
            <a:ext cx="1520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favorite item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633972" y="3003804"/>
            <a:ext cx="973836" cy="96469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33972" y="2121408"/>
            <a:ext cx="973836" cy="87782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07808" y="2999232"/>
            <a:ext cx="2249424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71788" y="2589978"/>
            <a:ext cx="134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favorite list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53726" y="557785"/>
            <a:ext cx="3341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>DFD(2)-favorite list management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607808" y="2999232"/>
            <a:ext cx="1938528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9738360" y="4352544"/>
            <a:ext cx="1042416" cy="841248"/>
          </a:xfrm>
          <a:prstGeom prst="bentConnector3">
            <a:avLst>
              <a:gd name="adj1" fmla="val -12982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780914" y="4352544"/>
            <a:ext cx="0" cy="84124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546336" y="4142232"/>
            <a:ext cx="1746504" cy="16550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4"/>
          <p:cNvCxnSpPr/>
          <p:nvPr/>
        </p:nvCxnSpPr>
        <p:spPr>
          <a:xfrm>
            <a:off x="6242677" y="2672970"/>
            <a:ext cx="2141786" cy="1772527"/>
          </a:xfrm>
          <a:prstGeom prst="curvedConnector3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H="1">
            <a:off x="7056370" y="3790721"/>
            <a:ext cx="718544" cy="1927578"/>
          </a:xfrm>
          <a:prstGeom prst="curved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05326" y="5113782"/>
            <a:ext cx="1134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50471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593592" y="877824"/>
            <a:ext cx="4837176" cy="45628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3" name="Oval 2"/>
          <p:cNvSpPr/>
          <p:nvPr/>
        </p:nvSpPr>
        <p:spPr>
          <a:xfrm>
            <a:off x="5312664" y="2386584"/>
            <a:ext cx="1380744" cy="1362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</a:rPr>
              <a:t>تغییرات تبلیغات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endCxn id="3" idx="2"/>
          </p:cNvCxnSpPr>
          <p:nvPr/>
        </p:nvCxnSpPr>
        <p:spPr>
          <a:xfrm flipV="1">
            <a:off x="2642616" y="3067812"/>
            <a:ext cx="2670048" cy="4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62072" y="276148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cs typeface="B Nazanin" panose="00000400000000000000" pitchFamily="2" charset="-78"/>
              </a:rPr>
              <a:t>ads</a:t>
            </a:r>
          </a:p>
        </p:txBody>
      </p:sp>
      <p:cxnSp>
        <p:nvCxnSpPr>
          <p:cNvPr id="16" name="Straight Arrow Connector 15"/>
          <p:cNvCxnSpPr>
            <a:stCxn id="3" idx="6"/>
          </p:cNvCxnSpPr>
          <p:nvPr/>
        </p:nvCxnSpPr>
        <p:spPr>
          <a:xfrm>
            <a:off x="6693408" y="3067812"/>
            <a:ext cx="28529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20999" y="276148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cs typeface="B Nazanin" panose="00000400000000000000" pitchFamily="2" charset="-78"/>
              </a:rPr>
              <a:t>ads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53726" y="557785"/>
            <a:ext cx="356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>DFD(2)-advertisement management</a:t>
            </a:r>
          </a:p>
        </p:txBody>
      </p:sp>
    </p:spTree>
    <p:extLst>
      <p:ext uri="{BB962C8B-B14F-4D97-AF65-F5344CB8AC3E}">
        <p14:creationId xmlns:p14="http://schemas.microsoft.com/office/powerpoint/2010/main" val="176647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89684" y="109406"/>
            <a:ext cx="1611750" cy="760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صفحه اصلی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07114" y="4216672"/>
            <a:ext cx="1611750" cy="760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منو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67406" y="5652556"/>
            <a:ext cx="1611750" cy="760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نمایش تنظیمات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37777" y="2997180"/>
            <a:ext cx="1611750" cy="760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لیست علاقه مندی ها</a:t>
            </a:r>
            <a:endParaRPr lang="en-US" sz="1600" dirty="0">
              <a:cs typeface="B Nazanin" panose="00000400000000000000" pitchFamily="2" charset="-78"/>
            </a:endParaRPr>
          </a:p>
        </p:txBody>
      </p:sp>
      <p:cxnSp>
        <p:nvCxnSpPr>
          <p:cNvPr id="7" name="Elbow Connector 6"/>
          <p:cNvCxnSpPr>
            <a:stCxn id="2" idx="3"/>
            <a:endCxn id="185" idx="1"/>
          </p:cNvCxnSpPr>
          <p:nvPr/>
        </p:nvCxnSpPr>
        <p:spPr>
          <a:xfrm>
            <a:off x="6401434" y="489524"/>
            <a:ext cx="981653" cy="8768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30117" y="3141043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rgbClr val="C00000"/>
                </a:solidFill>
                <a:cs typeface="B Nazanin" panose="00000400000000000000" pitchFamily="2" charset="-78"/>
              </a:rPr>
              <a:t>کلیک روی منو</a:t>
            </a:r>
            <a:endParaRPr lang="en-US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90819" y="3567643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rgbClr val="C00000"/>
                </a:solidFill>
                <a:cs typeface="B Nazanin" panose="00000400000000000000" pitchFamily="2" charset="-78"/>
              </a:rPr>
              <a:t>کلیک روی خانه</a:t>
            </a:r>
            <a:endParaRPr lang="en-US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cxnSp>
        <p:nvCxnSpPr>
          <p:cNvPr id="18" name="Elbow Connector 17"/>
          <p:cNvCxnSpPr>
            <a:stCxn id="3" idx="3"/>
            <a:endCxn id="5" idx="0"/>
          </p:cNvCxnSpPr>
          <p:nvPr/>
        </p:nvCxnSpPr>
        <p:spPr>
          <a:xfrm flipV="1">
            <a:off x="4318864" y="2997180"/>
            <a:ext cx="3224788" cy="1599610"/>
          </a:xfrm>
          <a:prstGeom prst="bentConnector4">
            <a:avLst>
              <a:gd name="adj1" fmla="val 37505"/>
              <a:gd name="adj2" fmla="val 11429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43714" y="2437786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rgbClr val="C00000"/>
                </a:solidFill>
                <a:cs typeface="B Nazanin" panose="00000400000000000000" pitchFamily="2" charset="-78"/>
              </a:rPr>
              <a:t>کلیک روی علاقه مندی ها</a:t>
            </a:r>
            <a:endParaRPr lang="en-US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29749" y="2862869"/>
            <a:ext cx="1013258" cy="525181"/>
          </a:xfrm>
          <a:prstGeom prst="ellipse">
            <a:avLst/>
          </a:prstGeom>
          <a:solidFill>
            <a:srgbClr val="DBA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dirty="0">
                <a:solidFill>
                  <a:schemeClr val="tx1"/>
                </a:solidFill>
                <a:cs typeface="B Nazanin" panose="00000400000000000000" pitchFamily="2" charset="-78"/>
              </a:rPr>
              <a:t>صفحه اصلی</a:t>
            </a:r>
            <a:endParaRPr lang="en-US" sz="16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cxnSp>
        <p:nvCxnSpPr>
          <p:cNvPr id="28" name="Elbow Connector 27"/>
          <p:cNvCxnSpPr>
            <a:stCxn id="3" idx="1"/>
            <a:endCxn id="4" idx="1"/>
          </p:cNvCxnSpPr>
          <p:nvPr/>
        </p:nvCxnSpPr>
        <p:spPr>
          <a:xfrm rot="10800000" flipV="1">
            <a:off x="1967406" y="4596790"/>
            <a:ext cx="739708" cy="1435884"/>
          </a:xfrm>
          <a:prstGeom prst="bentConnector3">
            <a:avLst>
              <a:gd name="adj1" fmla="val 13090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70193" y="3893506"/>
            <a:ext cx="99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dirty="0">
                <a:solidFill>
                  <a:srgbClr val="C00000"/>
                </a:solidFill>
                <a:cs typeface="B Nazanin" panose="00000400000000000000" pitchFamily="2" charset="-78"/>
              </a:rPr>
              <a:t>کلیک روی </a:t>
            </a:r>
          </a:p>
          <a:p>
            <a:pPr algn="ctr"/>
            <a:r>
              <a:rPr lang="fa-IR" dirty="0">
                <a:solidFill>
                  <a:srgbClr val="C00000"/>
                </a:solidFill>
                <a:cs typeface="B Nazanin" panose="00000400000000000000" pitchFamily="2" charset="-78"/>
              </a:rPr>
              <a:t>تنظیمات</a:t>
            </a:r>
            <a:endParaRPr lang="en-US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85340" y="5776107"/>
            <a:ext cx="1611750" cy="760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نمایش درباره ما</a:t>
            </a:r>
            <a:endParaRPr lang="en-US" dirty="0">
              <a:cs typeface="B Nazanin" panose="00000400000000000000" pitchFamily="2" charset="-78"/>
            </a:endParaRPr>
          </a:p>
        </p:txBody>
      </p:sp>
      <p:cxnSp>
        <p:nvCxnSpPr>
          <p:cNvPr id="42" name="Elbow Connector 41"/>
          <p:cNvCxnSpPr>
            <a:stCxn id="3" idx="2"/>
            <a:endCxn id="36" idx="0"/>
          </p:cNvCxnSpPr>
          <p:nvPr/>
        </p:nvCxnSpPr>
        <p:spPr>
          <a:xfrm rot="16200000" flipH="1">
            <a:off x="4352502" y="4137394"/>
            <a:ext cx="799200" cy="247822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47227" y="504240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rgbClr val="C00000"/>
                </a:solidFill>
                <a:cs typeface="B Nazanin" panose="00000400000000000000" pitchFamily="2" charset="-78"/>
              </a:rPr>
              <a:t>کلیک روی درباره ما</a:t>
            </a:r>
            <a:endParaRPr lang="en-US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77756" y="2242446"/>
            <a:ext cx="1611750" cy="760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به اشتراک گذاری</a:t>
            </a:r>
            <a:endParaRPr lang="en-US" dirty="0">
              <a:cs typeface="B Nazanin" panose="00000400000000000000" pitchFamily="2" charset="-78"/>
            </a:endParaRPr>
          </a:p>
        </p:txBody>
      </p:sp>
      <p:cxnSp>
        <p:nvCxnSpPr>
          <p:cNvPr id="50" name="Elbow Connector 49"/>
          <p:cNvCxnSpPr>
            <a:endCxn id="64" idx="3"/>
          </p:cNvCxnSpPr>
          <p:nvPr/>
        </p:nvCxnSpPr>
        <p:spPr>
          <a:xfrm rot="16200000" flipH="1">
            <a:off x="3187181" y="1921688"/>
            <a:ext cx="1063410" cy="347713"/>
          </a:xfrm>
          <a:prstGeom prst="bentConnector4">
            <a:avLst>
              <a:gd name="adj1" fmla="val 32127"/>
              <a:gd name="adj2" fmla="val 16574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75224" y="1266962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rgbClr val="C00000"/>
                </a:solidFill>
                <a:cs typeface="B Nazanin" panose="00000400000000000000" pitchFamily="2" charset="-78"/>
              </a:rPr>
              <a:t>کشیدن پست به</a:t>
            </a:r>
          </a:p>
          <a:p>
            <a:pPr algn="ctr"/>
            <a:r>
              <a:rPr lang="fa-IR" dirty="0">
                <a:solidFill>
                  <a:srgbClr val="C00000"/>
                </a:solidFill>
                <a:cs typeface="B Nazanin" panose="00000400000000000000" pitchFamily="2" charset="-78"/>
              </a:rPr>
              <a:t> سمت چپ</a:t>
            </a:r>
            <a:endParaRPr lang="en-US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280993" y="2247132"/>
            <a:ext cx="1611750" cy="760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اضافه کردن به علاقه مندی ها</a:t>
            </a:r>
            <a:endParaRPr lang="en-US" dirty="0">
              <a:cs typeface="B Nazanin" panose="00000400000000000000" pitchFamily="2" charset="-78"/>
            </a:endParaRPr>
          </a:p>
        </p:txBody>
      </p:sp>
      <p:cxnSp>
        <p:nvCxnSpPr>
          <p:cNvPr id="68" name="Elbow Connector 67"/>
          <p:cNvCxnSpPr>
            <a:stCxn id="183" idx="1"/>
            <a:endCxn id="47" idx="0"/>
          </p:cNvCxnSpPr>
          <p:nvPr/>
        </p:nvCxnSpPr>
        <p:spPr>
          <a:xfrm rot="10800000" flipV="1">
            <a:off x="983632" y="1249758"/>
            <a:ext cx="1053085" cy="9926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94799" y="579138"/>
            <a:ext cx="130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rgbClr val="C00000"/>
                </a:solidFill>
                <a:cs typeface="B Nazanin" panose="00000400000000000000" pitchFamily="2" charset="-78"/>
              </a:rPr>
              <a:t>کشیدن پست به</a:t>
            </a:r>
          </a:p>
          <a:p>
            <a:pPr algn="ctr"/>
            <a:r>
              <a:rPr lang="fa-IR" dirty="0">
                <a:solidFill>
                  <a:srgbClr val="C00000"/>
                </a:solidFill>
                <a:cs typeface="B Nazanin" panose="00000400000000000000" pitchFamily="2" charset="-78"/>
              </a:rPr>
              <a:t> سمت راست</a:t>
            </a:r>
            <a:endParaRPr lang="en-US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304766" y="4934614"/>
            <a:ext cx="1611750" cy="760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پیغام خالی بودن لیست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741274" y="2313883"/>
            <a:ext cx="1611750" cy="760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نمایش لیست</a:t>
            </a:r>
            <a:endParaRPr lang="en-US" dirty="0">
              <a:cs typeface="B Nazanin" panose="00000400000000000000" pitchFamily="2" charset="-78"/>
            </a:endParaRPr>
          </a:p>
        </p:txBody>
      </p:sp>
      <p:cxnSp>
        <p:nvCxnSpPr>
          <p:cNvPr id="134" name="Elbow Connector 133"/>
          <p:cNvCxnSpPr/>
          <p:nvPr/>
        </p:nvCxnSpPr>
        <p:spPr>
          <a:xfrm flipV="1">
            <a:off x="8349527" y="2709531"/>
            <a:ext cx="1407276" cy="5516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cxnSpLocks/>
            <a:stCxn id="5" idx="3"/>
            <a:endCxn id="127" idx="1"/>
          </p:cNvCxnSpPr>
          <p:nvPr/>
        </p:nvCxnSpPr>
        <p:spPr>
          <a:xfrm>
            <a:off x="8349527" y="3377298"/>
            <a:ext cx="955239" cy="19374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27" idx="2"/>
            <a:endCxn id="5" idx="2"/>
          </p:cNvCxnSpPr>
          <p:nvPr/>
        </p:nvCxnSpPr>
        <p:spPr>
          <a:xfrm rot="5400000" flipH="1">
            <a:off x="7858430" y="3442638"/>
            <a:ext cx="1937434" cy="2566989"/>
          </a:xfrm>
          <a:prstGeom prst="bentConnector3">
            <a:avLst>
              <a:gd name="adj1" fmla="val -1179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316642" y="12189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rgbClr val="C00000"/>
                </a:solidFill>
                <a:cs typeface="B Nazanin" panose="00000400000000000000" pitchFamily="2" charset="-78"/>
              </a:rPr>
              <a:t>وجود محتوا</a:t>
            </a:r>
            <a:endParaRPr lang="en-US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8773415" y="4000499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rgbClr val="C00000"/>
                </a:solidFill>
                <a:cs typeface="B Nazanin" panose="00000400000000000000" pitchFamily="2" charset="-78"/>
              </a:rPr>
              <a:t>عدم وجود محتوا</a:t>
            </a:r>
            <a:endParaRPr lang="en-US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2036716" y="869641"/>
            <a:ext cx="1611750" cy="760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نمایش پست ها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7383087" y="986250"/>
            <a:ext cx="1611750" cy="760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خطا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6906298" y="283329"/>
            <a:ext cx="12747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solidFill>
                  <a:srgbClr val="C00000"/>
                </a:solidFill>
                <a:cs typeface="B Nazanin" panose="00000400000000000000" pitchFamily="2" charset="-78"/>
              </a:rPr>
              <a:t>خطا در برقراری</a:t>
            </a:r>
          </a:p>
          <a:p>
            <a:pPr algn="ctr"/>
            <a:r>
              <a:rPr lang="fa-IR" dirty="0">
                <a:solidFill>
                  <a:srgbClr val="C00000"/>
                </a:solidFill>
                <a:cs typeface="B Nazanin" panose="00000400000000000000" pitchFamily="2" charset="-78"/>
              </a:rPr>
              <a:t> اتصال</a:t>
            </a:r>
            <a:endParaRPr lang="en-US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cxnSp>
        <p:nvCxnSpPr>
          <p:cNvPr id="191" name="Elbow Connector 190"/>
          <p:cNvCxnSpPr>
            <a:stCxn id="2" idx="1"/>
            <a:endCxn id="183" idx="0"/>
          </p:cNvCxnSpPr>
          <p:nvPr/>
        </p:nvCxnSpPr>
        <p:spPr>
          <a:xfrm rot="10800000" flipV="1">
            <a:off x="2842592" y="489523"/>
            <a:ext cx="1947093" cy="3801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stCxn id="185" idx="2"/>
          </p:cNvCxnSpPr>
          <p:nvPr/>
        </p:nvCxnSpPr>
        <p:spPr>
          <a:xfrm rot="5400000" flipH="1">
            <a:off x="6591573" y="149096"/>
            <a:ext cx="845652" cy="2349126"/>
          </a:xfrm>
          <a:prstGeom prst="bentConnector4">
            <a:avLst>
              <a:gd name="adj1" fmla="val -27032"/>
              <a:gd name="adj2" fmla="val 10023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Elbow Connector 229"/>
          <p:cNvCxnSpPr/>
          <p:nvPr/>
        </p:nvCxnSpPr>
        <p:spPr>
          <a:xfrm rot="5400000">
            <a:off x="2233141" y="1564612"/>
            <a:ext cx="3347032" cy="1957091"/>
          </a:xfrm>
          <a:prstGeom prst="bentConnector3">
            <a:avLst>
              <a:gd name="adj1" fmla="val 680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" name="Elbow Connector 248"/>
          <p:cNvCxnSpPr/>
          <p:nvPr/>
        </p:nvCxnSpPr>
        <p:spPr>
          <a:xfrm rot="5400000" flipH="1" flipV="1">
            <a:off x="3020882" y="1907051"/>
            <a:ext cx="3357818" cy="1261424"/>
          </a:xfrm>
          <a:prstGeom prst="bentConnector3">
            <a:avLst>
              <a:gd name="adj1" fmla="val 996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8677255" y="235743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rgbClr val="C00000"/>
                </a:solidFill>
                <a:cs typeface="B Nazanin" panose="00000400000000000000" pitchFamily="2" charset="-78"/>
              </a:rPr>
              <a:t>وجود محتوا</a:t>
            </a:r>
            <a:endParaRPr lang="en-US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9041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جدول 2">
            <a:extLst>
              <a:ext uri="{FF2B5EF4-FFF2-40B4-BE49-F238E27FC236}">
                <a16:creationId xmlns:a16="http://schemas.microsoft.com/office/drawing/2014/main" id="{7E6F0320-31E3-48D0-B6E6-98BC26C01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888402"/>
              </p:ext>
            </p:extLst>
          </p:nvPr>
        </p:nvGraphicFramePr>
        <p:xfrm>
          <a:off x="1277177" y="1539644"/>
          <a:ext cx="9680716" cy="3881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54158">
                  <a:extLst>
                    <a:ext uri="{9D8B030D-6E8A-4147-A177-3AD203B41FA5}">
                      <a16:colId xmlns:a16="http://schemas.microsoft.com/office/drawing/2014/main" val="169429306"/>
                    </a:ext>
                  </a:extLst>
                </a:gridCol>
                <a:gridCol w="4606066">
                  <a:extLst>
                    <a:ext uri="{9D8B030D-6E8A-4147-A177-3AD203B41FA5}">
                      <a16:colId xmlns:a16="http://schemas.microsoft.com/office/drawing/2014/main" val="2604312368"/>
                    </a:ext>
                  </a:extLst>
                </a:gridCol>
                <a:gridCol w="443665">
                  <a:extLst>
                    <a:ext uri="{9D8B030D-6E8A-4147-A177-3AD203B41FA5}">
                      <a16:colId xmlns:a16="http://schemas.microsoft.com/office/drawing/2014/main" val="3825908177"/>
                    </a:ext>
                  </a:extLst>
                </a:gridCol>
                <a:gridCol w="443665">
                  <a:extLst>
                    <a:ext uri="{9D8B030D-6E8A-4147-A177-3AD203B41FA5}">
                      <a16:colId xmlns:a16="http://schemas.microsoft.com/office/drawing/2014/main" val="1049054094"/>
                    </a:ext>
                  </a:extLst>
                </a:gridCol>
                <a:gridCol w="443665">
                  <a:extLst>
                    <a:ext uri="{9D8B030D-6E8A-4147-A177-3AD203B41FA5}">
                      <a16:colId xmlns:a16="http://schemas.microsoft.com/office/drawing/2014/main" val="966178298"/>
                    </a:ext>
                  </a:extLst>
                </a:gridCol>
                <a:gridCol w="456214">
                  <a:extLst>
                    <a:ext uri="{9D8B030D-6E8A-4147-A177-3AD203B41FA5}">
                      <a16:colId xmlns:a16="http://schemas.microsoft.com/office/drawing/2014/main" val="3784743269"/>
                    </a:ext>
                  </a:extLst>
                </a:gridCol>
                <a:gridCol w="456214">
                  <a:extLst>
                    <a:ext uri="{9D8B030D-6E8A-4147-A177-3AD203B41FA5}">
                      <a16:colId xmlns:a16="http://schemas.microsoft.com/office/drawing/2014/main" val="2009334549"/>
                    </a:ext>
                  </a:extLst>
                </a:gridCol>
                <a:gridCol w="456214">
                  <a:extLst>
                    <a:ext uri="{9D8B030D-6E8A-4147-A177-3AD203B41FA5}">
                      <a16:colId xmlns:a16="http://schemas.microsoft.com/office/drawing/2014/main" val="212676928"/>
                    </a:ext>
                  </a:extLst>
                </a:gridCol>
                <a:gridCol w="473619">
                  <a:extLst>
                    <a:ext uri="{9D8B030D-6E8A-4147-A177-3AD203B41FA5}">
                      <a16:colId xmlns:a16="http://schemas.microsoft.com/office/drawing/2014/main" val="1836346665"/>
                    </a:ext>
                  </a:extLst>
                </a:gridCol>
                <a:gridCol w="473619">
                  <a:extLst>
                    <a:ext uri="{9D8B030D-6E8A-4147-A177-3AD203B41FA5}">
                      <a16:colId xmlns:a16="http://schemas.microsoft.com/office/drawing/2014/main" val="2852510234"/>
                    </a:ext>
                  </a:extLst>
                </a:gridCol>
                <a:gridCol w="473617">
                  <a:extLst>
                    <a:ext uri="{9D8B030D-6E8A-4147-A177-3AD203B41FA5}">
                      <a16:colId xmlns:a16="http://schemas.microsoft.com/office/drawing/2014/main" val="4212203150"/>
                    </a:ext>
                  </a:extLst>
                </a:gridCol>
              </a:tblGrid>
              <a:tr h="696624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ln w="0"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شناسه</a:t>
                      </a: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cs typeface="B Nazanin" panose="00000400000000000000" pitchFamily="2" charset="-78"/>
                        </a:rPr>
                        <a:t>    </a:t>
                      </a:r>
                      <a:r>
                        <a:rPr lang="fa-IR" b="1" cap="none" spc="0" dirty="0">
                          <a:ln w="0"/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پروژه</a:t>
                      </a:r>
                      <a:endParaRPr lang="fa-IR" b="1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cs typeface="B Nazanin" panose="00000400000000000000" pitchFamily="2" charset="-78"/>
                      </a:endParaRPr>
                    </a:p>
                    <a:p>
                      <a:pPr algn="ctr" rtl="1"/>
                      <a:endParaRPr lang="fa-IR" b="1" cap="none" spc="0" dirty="0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cs typeface="B Nazanin" panose="00000400000000000000" pitchFamily="2" charset="-78"/>
                      </a:endParaRPr>
                    </a:p>
                    <a:p>
                      <a:pPr algn="ctr" rtl="1"/>
                      <a:r>
                        <a:rPr lang="fa-IR" b="0" cap="none" spc="0" dirty="0">
                          <a:ln w="0"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ماژول</a:t>
                      </a:r>
                      <a:endParaRPr lang="fa-IR" dirty="0">
                        <a:ln w="0"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cs typeface="B Nazanin" panose="00000400000000000000" pitchFamily="2" charset="-78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3"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مدیریت پروژه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تحلیل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طراحی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طراحی و ایجاد دیتابیس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2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ساخت </a:t>
                      </a:r>
                      <a:r>
                        <a:rPr lang="en-US" dirty="0">
                          <a:cs typeface="B Nazanin" panose="00000400000000000000" pitchFamily="2" charset="-78"/>
                        </a:rPr>
                        <a:t>Restful API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8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ساخت صفحه اصلی برنامه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31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اضافه کردن تبلیغات تپسل و سرویس پوشه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9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ساخت بخش علاقه مندی ها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036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>
                          <a:cs typeface="B Nazanin" panose="00000400000000000000" pitchFamily="2" charset="-78"/>
                        </a:rPr>
                        <a:t>ساخت صفحه تنظیمات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4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>
                          <a:cs typeface="B Nazanin" panose="00000400000000000000" pitchFamily="2" charset="-78"/>
                        </a:rPr>
                        <a:t>طراحی پنل ارسال پست سمت سرور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13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244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21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جدول 4">
            <a:extLst>
              <a:ext uri="{FF2B5EF4-FFF2-40B4-BE49-F238E27FC236}">
                <a16:creationId xmlns:a16="http://schemas.microsoft.com/office/drawing/2014/main" id="{D55F6903-D8EA-45BB-BABE-BA379B4C0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416203"/>
              </p:ext>
            </p:extLst>
          </p:nvPr>
        </p:nvGraphicFramePr>
        <p:xfrm>
          <a:off x="892867" y="655061"/>
          <a:ext cx="10252211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99445">
                  <a:extLst>
                    <a:ext uri="{9D8B030D-6E8A-4147-A177-3AD203B41FA5}">
                      <a16:colId xmlns:a16="http://schemas.microsoft.com/office/drawing/2014/main" val="1728794761"/>
                    </a:ext>
                  </a:extLst>
                </a:gridCol>
                <a:gridCol w="1527529">
                  <a:extLst>
                    <a:ext uri="{9D8B030D-6E8A-4147-A177-3AD203B41FA5}">
                      <a16:colId xmlns:a16="http://schemas.microsoft.com/office/drawing/2014/main" val="2905913355"/>
                    </a:ext>
                  </a:extLst>
                </a:gridCol>
                <a:gridCol w="1366311">
                  <a:extLst>
                    <a:ext uri="{9D8B030D-6E8A-4147-A177-3AD203B41FA5}">
                      <a16:colId xmlns:a16="http://schemas.microsoft.com/office/drawing/2014/main" val="3876574460"/>
                    </a:ext>
                  </a:extLst>
                </a:gridCol>
                <a:gridCol w="1582850">
                  <a:extLst>
                    <a:ext uri="{9D8B030D-6E8A-4147-A177-3AD203B41FA5}">
                      <a16:colId xmlns:a16="http://schemas.microsoft.com/office/drawing/2014/main" val="2183295916"/>
                    </a:ext>
                  </a:extLst>
                </a:gridCol>
                <a:gridCol w="1699591">
                  <a:extLst>
                    <a:ext uri="{9D8B030D-6E8A-4147-A177-3AD203B41FA5}">
                      <a16:colId xmlns:a16="http://schemas.microsoft.com/office/drawing/2014/main" val="2777426422"/>
                    </a:ext>
                  </a:extLst>
                </a:gridCol>
                <a:gridCol w="3476485">
                  <a:extLst>
                    <a:ext uri="{9D8B030D-6E8A-4147-A177-3AD203B41FA5}">
                      <a16:colId xmlns:a16="http://schemas.microsoft.com/office/drawing/2014/main" val="177229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تسک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شخص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زمان تقریبی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زمان شروع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زمان پایان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نتیجه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34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علی عسکری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6 ساعت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98/8/16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>
                          <a:cs typeface="B Nazanin" panose="00000400000000000000" pitchFamily="2" charset="-78"/>
                        </a:rPr>
                        <a:t>98/8/18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پیاده سازی دیتابیس سمت سرور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934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زهرا منصوری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5 ساعت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>
                          <a:cs typeface="B Nazanin" panose="00000400000000000000" pitchFamily="2" charset="-78"/>
                        </a:rPr>
                        <a:t>98/8/15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>
                          <a:cs typeface="B Nazanin" panose="00000400000000000000" pitchFamily="2" charset="-78"/>
                        </a:rPr>
                        <a:t>98/8/16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>
                          <a:cs typeface="B Nazanin" panose="00000400000000000000" pitchFamily="2" charset="-78"/>
                        </a:rPr>
                        <a:t>بررسی فیلد های مورد نیاز هر موجودیت و روابط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857441"/>
                  </a:ext>
                </a:extLst>
              </a:tr>
            </a:tbl>
          </a:graphicData>
        </a:graphic>
      </p:graphicFrame>
      <p:sp>
        <p:nvSpPr>
          <p:cNvPr id="7" name="کادر متن 6">
            <a:extLst>
              <a:ext uri="{FF2B5EF4-FFF2-40B4-BE49-F238E27FC236}">
                <a16:creationId xmlns:a16="http://schemas.microsoft.com/office/drawing/2014/main" id="{5E0A450D-8E1E-4CF0-BD95-F5D54A8E4CA8}"/>
              </a:ext>
            </a:extLst>
          </p:cNvPr>
          <p:cNvSpPr txBox="1"/>
          <p:nvPr/>
        </p:nvSpPr>
        <p:spPr>
          <a:xfrm>
            <a:off x="6339509" y="231674"/>
            <a:ext cx="480556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طراحی و ایجاد دیتابیس</a:t>
            </a:r>
          </a:p>
        </p:txBody>
      </p:sp>
      <p:graphicFrame>
        <p:nvGraphicFramePr>
          <p:cNvPr id="8" name="جدول 4">
            <a:extLst>
              <a:ext uri="{FF2B5EF4-FFF2-40B4-BE49-F238E27FC236}">
                <a16:creationId xmlns:a16="http://schemas.microsoft.com/office/drawing/2014/main" id="{B1751C94-0DFB-40C5-8AD6-53E25B532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911089"/>
              </p:ext>
            </p:extLst>
          </p:nvPr>
        </p:nvGraphicFramePr>
        <p:xfrm>
          <a:off x="892867" y="2566686"/>
          <a:ext cx="10252211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99445">
                  <a:extLst>
                    <a:ext uri="{9D8B030D-6E8A-4147-A177-3AD203B41FA5}">
                      <a16:colId xmlns:a16="http://schemas.microsoft.com/office/drawing/2014/main" val="1728794761"/>
                    </a:ext>
                  </a:extLst>
                </a:gridCol>
                <a:gridCol w="1527529">
                  <a:extLst>
                    <a:ext uri="{9D8B030D-6E8A-4147-A177-3AD203B41FA5}">
                      <a16:colId xmlns:a16="http://schemas.microsoft.com/office/drawing/2014/main" val="2905913355"/>
                    </a:ext>
                  </a:extLst>
                </a:gridCol>
                <a:gridCol w="1366311">
                  <a:extLst>
                    <a:ext uri="{9D8B030D-6E8A-4147-A177-3AD203B41FA5}">
                      <a16:colId xmlns:a16="http://schemas.microsoft.com/office/drawing/2014/main" val="3876574460"/>
                    </a:ext>
                  </a:extLst>
                </a:gridCol>
                <a:gridCol w="1582850">
                  <a:extLst>
                    <a:ext uri="{9D8B030D-6E8A-4147-A177-3AD203B41FA5}">
                      <a16:colId xmlns:a16="http://schemas.microsoft.com/office/drawing/2014/main" val="2183295916"/>
                    </a:ext>
                  </a:extLst>
                </a:gridCol>
                <a:gridCol w="1699591">
                  <a:extLst>
                    <a:ext uri="{9D8B030D-6E8A-4147-A177-3AD203B41FA5}">
                      <a16:colId xmlns:a16="http://schemas.microsoft.com/office/drawing/2014/main" val="2777426422"/>
                    </a:ext>
                  </a:extLst>
                </a:gridCol>
                <a:gridCol w="3476485">
                  <a:extLst>
                    <a:ext uri="{9D8B030D-6E8A-4147-A177-3AD203B41FA5}">
                      <a16:colId xmlns:a16="http://schemas.microsoft.com/office/drawing/2014/main" val="177229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تسک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شخص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زمان تقریبی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زمان شروع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زمان پایان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نتیجه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34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علی عسکری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15 ساعت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98/8/20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98/8/23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پیاده سازی </a:t>
                      </a:r>
                      <a:r>
                        <a:rPr lang="en-US" dirty="0">
                          <a:cs typeface="B Nazanin" panose="00000400000000000000" pitchFamily="2" charset="-78"/>
                        </a:rPr>
                        <a:t>API 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دریافت پست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934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سینا دالوند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1ساعت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98/8/19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98/8/20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بررسی ساختار دریافتی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99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دانیال رومیانی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2 ساعت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98/8/18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98/8/19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>
                          <a:cs typeface="B Nazanin" panose="00000400000000000000" pitchFamily="2" charset="-78"/>
                        </a:rPr>
                        <a:t>بررسی اطلاعات ارسالی و ترسیم </a:t>
                      </a:r>
                      <a:r>
                        <a:rPr lang="en-US" sz="1600" dirty="0">
                          <a:cs typeface="B Nazanin" panose="00000400000000000000" pitchFamily="2" charset="-78"/>
                        </a:rPr>
                        <a:t>DFD</a:t>
                      </a:r>
                      <a:endParaRPr lang="fa-IR" sz="16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857441"/>
                  </a:ext>
                </a:extLst>
              </a:tr>
            </a:tbl>
          </a:graphicData>
        </a:graphic>
      </p:graphicFrame>
      <p:sp>
        <p:nvSpPr>
          <p:cNvPr id="9" name="کادر متن 8">
            <a:extLst>
              <a:ext uri="{FF2B5EF4-FFF2-40B4-BE49-F238E27FC236}">
                <a16:creationId xmlns:a16="http://schemas.microsoft.com/office/drawing/2014/main" id="{268406F1-D13B-4E3A-8FBD-5B962C29C145}"/>
              </a:ext>
            </a:extLst>
          </p:cNvPr>
          <p:cNvSpPr txBox="1"/>
          <p:nvPr/>
        </p:nvSpPr>
        <p:spPr>
          <a:xfrm>
            <a:off x="6339508" y="2240888"/>
            <a:ext cx="480556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ساخت </a:t>
            </a:r>
            <a:r>
              <a:rPr lang="en-US" sz="2000" dirty="0">
                <a:latin typeface="IRANSans" panose="020B0506030804020204" pitchFamily="34" charset="-78"/>
                <a:cs typeface="IRANSans" panose="020B0506030804020204" pitchFamily="34" charset="-78"/>
              </a:rPr>
              <a:t>Restful API</a:t>
            </a:r>
            <a:endParaRPr lang="fa-IR" sz="2000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graphicFrame>
        <p:nvGraphicFramePr>
          <p:cNvPr id="12" name="جدول 4">
            <a:extLst>
              <a:ext uri="{FF2B5EF4-FFF2-40B4-BE49-F238E27FC236}">
                <a16:creationId xmlns:a16="http://schemas.microsoft.com/office/drawing/2014/main" id="{C80260B2-50B6-4E59-ACDB-6FB04560D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604979"/>
              </p:ext>
            </p:extLst>
          </p:nvPr>
        </p:nvGraphicFramePr>
        <p:xfrm>
          <a:off x="892867" y="4942911"/>
          <a:ext cx="10252211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99445">
                  <a:extLst>
                    <a:ext uri="{9D8B030D-6E8A-4147-A177-3AD203B41FA5}">
                      <a16:colId xmlns:a16="http://schemas.microsoft.com/office/drawing/2014/main" val="1728794761"/>
                    </a:ext>
                  </a:extLst>
                </a:gridCol>
                <a:gridCol w="1527529">
                  <a:extLst>
                    <a:ext uri="{9D8B030D-6E8A-4147-A177-3AD203B41FA5}">
                      <a16:colId xmlns:a16="http://schemas.microsoft.com/office/drawing/2014/main" val="2905913355"/>
                    </a:ext>
                  </a:extLst>
                </a:gridCol>
                <a:gridCol w="1366311">
                  <a:extLst>
                    <a:ext uri="{9D8B030D-6E8A-4147-A177-3AD203B41FA5}">
                      <a16:colId xmlns:a16="http://schemas.microsoft.com/office/drawing/2014/main" val="3876574460"/>
                    </a:ext>
                  </a:extLst>
                </a:gridCol>
                <a:gridCol w="1582850">
                  <a:extLst>
                    <a:ext uri="{9D8B030D-6E8A-4147-A177-3AD203B41FA5}">
                      <a16:colId xmlns:a16="http://schemas.microsoft.com/office/drawing/2014/main" val="2183295916"/>
                    </a:ext>
                  </a:extLst>
                </a:gridCol>
                <a:gridCol w="1699591">
                  <a:extLst>
                    <a:ext uri="{9D8B030D-6E8A-4147-A177-3AD203B41FA5}">
                      <a16:colId xmlns:a16="http://schemas.microsoft.com/office/drawing/2014/main" val="2777426422"/>
                    </a:ext>
                  </a:extLst>
                </a:gridCol>
                <a:gridCol w="3476485">
                  <a:extLst>
                    <a:ext uri="{9D8B030D-6E8A-4147-A177-3AD203B41FA5}">
                      <a16:colId xmlns:a16="http://schemas.microsoft.com/office/drawing/2014/main" val="177229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تسک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شخص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زمان تقریبی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زمان شروع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زمان پایان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نتیجه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34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سینا دالوند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10 ساعت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98/8/25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98/8/27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پیاده سازی صفحه اصلی برنامه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934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منصوری / رومیانی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4ساعت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98/8/23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98/8/24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بررسی مدل رفتاری صفحه اصلی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99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سید علی شاهرخی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8 ساعت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98/8/24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98/8/25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>
                          <a:cs typeface="B Nazanin" panose="00000400000000000000" pitchFamily="2" charset="-78"/>
                        </a:rPr>
                        <a:t>طراحی </a:t>
                      </a:r>
                      <a:r>
                        <a:rPr lang="en-US" sz="1600" dirty="0">
                          <a:cs typeface="B Nazanin" panose="00000400000000000000" pitchFamily="2" charset="-78"/>
                        </a:rPr>
                        <a:t> UI </a:t>
                      </a:r>
                      <a:r>
                        <a:rPr lang="fa-IR" sz="1600" dirty="0">
                          <a:cs typeface="B Nazanin" panose="00000400000000000000" pitchFamily="2" charset="-78"/>
                        </a:rPr>
                        <a:t>صفحه اصلی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857441"/>
                  </a:ext>
                </a:extLst>
              </a:tr>
            </a:tbl>
          </a:graphicData>
        </a:graphic>
      </p:graphicFrame>
      <p:sp>
        <p:nvSpPr>
          <p:cNvPr id="13" name="کادر متن 12">
            <a:extLst>
              <a:ext uri="{FF2B5EF4-FFF2-40B4-BE49-F238E27FC236}">
                <a16:creationId xmlns:a16="http://schemas.microsoft.com/office/drawing/2014/main" id="{FD7698C8-5F40-4141-B8C1-9B835BD93D1A}"/>
              </a:ext>
            </a:extLst>
          </p:cNvPr>
          <p:cNvSpPr txBox="1"/>
          <p:nvPr/>
        </p:nvSpPr>
        <p:spPr>
          <a:xfrm>
            <a:off x="6339508" y="4590993"/>
            <a:ext cx="480556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ساخت صفحه اصلی برنامه</a:t>
            </a:r>
          </a:p>
        </p:txBody>
      </p:sp>
    </p:spTree>
    <p:extLst>
      <p:ext uri="{BB962C8B-B14F-4D97-AF65-F5344CB8AC3E}">
        <p14:creationId xmlns:p14="http://schemas.microsoft.com/office/powerpoint/2010/main" val="68425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جدول 4">
            <a:extLst>
              <a:ext uri="{FF2B5EF4-FFF2-40B4-BE49-F238E27FC236}">
                <a16:creationId xmlns:a16="http://schemas.microsoft.com/office/drawing/2014/main" id="{975AAB2C-BD25-467D-B5B7-60AE44A3A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34120"/>
              </p:ext>
            </p:extLst>
          </p:nvPr>
        </p:nvGraphicFramePr>
        <p:xfrm>
          <a:off x="892867" y="3157551"/>
          <a:ext cx="10252211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99445">
                  <a:extLst>
                    <a:ext uri="{9D8B030D-6E8A-4147-A177-3AD203B41FA5}">
                      <a16:colId xmlns:a16="http://schemas.microsoft.com/office/drawing/2014/main" val="1728794761"/>
                    </a:ext>
                  </a:extLst>
                </a:gridCol>
                <a:gridCol w="1527529">
                  <a:extLst>
                    <a:ext uri="{9D8B030D-6E8A-4147-A177-3AD203B41FA5}">
                      <a16:colId xmlns:a16="http://schemas.microsoft.com/office/drawing/2014/main" val="2905913355"/>
                    </a:ext>
                  </a:extLst>
                </a:gridCol>
                <a:gridCol w="1366311">
                  <a:extLst>
                    <a:ext uri="{9D8B030D-6E8A-4147-A177-3AD203B41FA5}">
                      <a16:colId xmlns:a16="http://schemas.microsoft.com/office/drawing/2014/main" val="3876574460"/>
                    </a:ext>
                  </a:extLst>
                </a:gridCol>
                <a:gridCol w="1582850">
                  <a:extLst>
                    <a:ext uri="{9D8B030D-6E8A-4147-A177-3AD203B41FA5}">
                      <a16:colId xmlns:a16="http://schemas.microsoft.com/office/drawing/2014/main" val="2183295916"/>
                    </a:ext>
                  </a:extLst>
                </a:gridCol>
                <a:gridCol w="1699591">
                  <a:extLst>
                    <a:ext uri="{9D8B030D-6E8A-4147-A177-3AD203B41FA5}">
                      <a16:colId xmlns:a16="http://schemas.microsoft.com/office/drawing/2014/main" val="2777426422"/>
                    </a:ext>
                  </a:extLst>
                </a:gridCol>
                <a:gridCol w="3476485">
                  <a:extLst>
                    <a:ext uri="{9D8B030D-6E8A-4147-A177-3AD203B41FA5}">
                      <a16:colId xmlns:a16="http://schemas.microsoft.com/office/drawing/2014/main" val="177229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تسک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شخص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زمان تقریبی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زمان شروع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زمان پایان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نتیجه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34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سینا دالوند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7 ساعت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98/8/29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98/8/30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پیاده سازی کامل تنظیمات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934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رومیانی / منصوری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5 ساعت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98/8/27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98/8/29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>
                          <a:cs typeface="B Nazanin" panose="00000400000000000000" pitchFamily="2" charset="-78"/>
                        </a:rPr>
                        <a:t>تکمیل بخش </a:t>
                      </a:r>
                      <a:r>
                        <a:rPr lang="en-US" sz="1600" dirty="0">
                          <a:cs typeface="B Nazanin" panose="00000400000000000000" pitchFamily="2" charset="-78"/>
                        </a:rPr>
                        <a:t>STD</a:t>
                      </a:r>
                      <a:endParaRPr lang="fa-IR" sz="16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85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سید علی شاهرخی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2 ساعت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98/8/27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a-IR" dirty="0">
                          <a:cs typeface="B Nazanin" panose="00000400000000000000" pitchFamily="2" charset="-78"/>
                        </a:rPr>
                        <a:t>98/8/29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>
                          <a:cs typeface="B Nazanin" panose="00000400000000000000" pitchFamily="2" charset="-78"/>
                        </a:rPr>
                        <a:t>طراحی مؤلفه ها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076653"/>
                  </a:ext>
                </a:extLst>
              </a:tr>
            </a:tbl>
          </a:graphicData>
        </a:graphic>
      </p:graphicFrame>
      <p:sp>
        <p:nvSpPr>
          <p:cNvPr id="3" name="کادر متن 2">
            <a:extLst>
              <a:ext uri="{FF2B5EF4-FFF2-40B4-BE49-F238E27FC236}">
                <a16:creationId xmlns:a16="http://schemas.microsoft.com/office/drawing/2014/main" id="{ABE88CB2-02A8-4042-80FF-7422ABC223C1}"/>
              </a:ext>
            </a:extLst>
          </p:cNvPr>
          <p:cNvSpPr txBox="1"/>
          <p:nvPr/>
        </p:nvSpPr>
        <p:spPr>
          <a:xfrm>
            <a:off x="6339507" y="2757441"/>
            <a:ext cx="480556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بخش تنظیمات</a:t>
            </a:r>
          </a:p>
        </p:txBody>
      </p:sp>
      <p:graphicFrame>
        <p:nvGraphicFramePr>
          <p:cNvPr id="8" name="جدول 4">
            <a:extLst>
              <a:ext uri="{FF2B5EF4-FFF2-40B4-BE49-F238E27FC236}">
                <a16:creationId xmlns:a16="http://schemas.microsoft.com/office/drawing/2014/main" id="{E04243CB-7A81-4F00-958A-B82338413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68864"/>
              </p:ext>
            </p:extLst>
          </p:nvPr>
        </p:nvGraphicFramePr>
        <p:xfrm>
          <a:off x="892867" y="655061"/>
          <a:ext cx="10252211" cy="1854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99445">
                  <a:extLst>
                    <a:ext uri="{9D8B030D-6E8A-4147-A177-3AD203B41FA5}">
                      <a16:colId xmlns:a16="http://schemas.microsoft.com/office/drawing/2014/main" val="1728794761"/>
                    </a:ext>
                  </a:extLst>
                </a:gridCol>
                <a:gridCol w="1527529">
                  <a:extLst>
                    <a:ext uri="{9D8B030D-6E8A-4147-A177-3AD203B41FA5}">
                      <a16:colId xmlns:a16="http://schemas.microsoft.com/office/drawing/2014/main" val="2905913355"/>
                    </a:ext>
                  </a:extLst>
                </a:gridCol>
                <a:gridCol w="1366311">
                  <a:extLst>
                    <a:ext uri="{9D8B030D-6E8A-4147-A177-3AD203B41FA5}">
                      <a16:colId xmlns:a16="http://schemas.microsoft.com/office/drawing/2014/main" val="3876574460"/>
                    </a:ext>
                  </a:extLst>
                </a:gridCol>
                <a:gridCol w="1582850">
                  <a:extLst>
                    <a:ext uri="{9D8B030D-6E8A-4147-A177-3AD203B41FA5}">
                      <a16:colId xmlns:a16="http://schemas.microsoft.com/office/drawing/2014/main" val="2183295916"/>
                    </a:ext>
                  </a:extLst>
                </a:gridCol>
                <a:gridCol w="1699591">
                  <a:extLst>
                    <a:ext uri="{9D8B030D-6E8A-4147-A177-3AD203B41FA5}">
                      <a16:colId xmlns:a16="http://schemas.microsoft.com/office/drawing/2014/main" val="2777426422"/>
                    </a:ext>
                  </a:extLst>
                </a:gridCol>
                <a:gridCol w="3476485">
                  <a:extLst>
                    <a:ext uri="{9D8B030D-6E8A-4147-A177-3AD203B41FA5}">
                      <a16:colId xmlns:a16="http://schemas.microsoft.com/office/drawing/2014/main" val="177229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تسک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شخص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زمان تقریبی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زمان شروع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زمان پایان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نتیجه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34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علی عسکری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2 ساعت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98/8/27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98/8/28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ایجاد حساب کاربری در پوشه و تپسل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934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سینا دالوند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5 ساعت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98/8/28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98/8/29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>
                          <a:cs typeface="B Nazanin" panose="00000400000000000000" pitchFamily="2" charset="-78"/>
                        </a:rPr>
                        <a:t>اضافه کردن سرویس پوشه و تپسل به برنامه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85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دانیال رومیانی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3 ساعت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98/8/27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98/8/28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>
                          <a:cs typeface="B Nazanin" panose="00000400000000000000" pitchFamily="2" charset="-78"/>
                        </a:rPr>
                        <a:t>بررسی داده های دریافتی و تکمیل </a:t>
                      </a:r>
                      <a:r>
                        <a:rPr lang="en-US" sz="1600" dirty="0">
                          <a:cs typeface="B Nazanin" panose="00000400000000000000" pitchFamily="2" charset="-78"/>
                        </a:rPr>
                        <a:t>DFD</a:t>
                      </a:r>
                      <a:endParaRPr lang="fa-IR" sz="16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73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سید علی شاهرخی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2 ساعت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98/8/27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98/8/28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>
                          <a:cs typeface="B Nazanin" panose="00000400000000000000" pitchFamily="2" charset="-78"/>
                        </a:rPr>
                        <a:t>طراحی رابطه کاربری تبلیغات دریافتی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678910"/>
                  </a:ext>
                </a:extLst>
              </a:tr>
            </a:tbl>
          </a:graphicData>
        </a:graphic>
      </p:graphicFrame>
      <p:sp>
        <p:nvSpPr>
          <p:cNvPr id="9" name="کادر متن 8">
            <a:extLst>
              <a:ext uri="{FF2B5EF4-FFF2-40B4-BE49-F238E27FC236}">
                <a16:creationId xmlns:a16="http://schemas.microsoft.com/office/drawing/2014/main" id="{90EB62B0-D588-4AD9-9178-D62A1A85CF37}"/>
              </a:ext>
            </a:extLst>
          </p:cNvPr>
          <p:cNvSpPr txBox="1"/>
          <p:nvPr/>
        </p:nvSpPr>
        <p:spPr>
          <a:xfrm>
            <a:off x="6339508" y="269697"/>
            <a:ext cx="480556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اضافه کردن تبلیغات تپسل و سرویس پوشه</a:t>
            </a:r>
          </a:p>
        </p:txBody>
      </p:sp>
      <p:graphicFrame>
        <p:nvGraphicFramePr>
          <p:cNvPr id="10" name="جدول 4">
            <a:extLst>
              <a:ext uri="{FF2B5EF4-FFF2-40B4-BE49-F238E27FC236}">
                <a16:creationId xmlns:a16="http://schemas.microsoft.com/office/drawing/2014/main" id="{E1F46D44-55B2-4697-A3DB-B22BDC4A3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155328"/>
              </p:ext>
            </p:extLst>
          </p:nvPr>
        </p:nvGraphicFramePr>
        <p:xfrm>
          <a:off x="892867" y="5265310"/>
          <a:ext cx="10252211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99445">
                  <a:extLst>
                    <a:ext uri="{9D8B030D-6E8A-4147-A177-3AD203B41FA5}">
                      <a16:colId xmlns:a16="http://schemas.microsoft.com/office/drawing/2014/main" val="1728794761"/>
                    </a:ext>
                  </a:extLst>
                </a:gridCol>
                <a:gridCol w="1527529">
                  <a:extLst>
                    <a:ext uri="{9D8B030D-6E8A-4147-A177-3AD203B41FA5}">
                      <a16:colId xmlns:a16="http://schemas.microsoft.com/office/drawing/2014/main" val="2905913355"/>
                    </a:ext>
                  </a:extLst>
                </a:gridCol>
                <a:gridCol w="1366311">
                  <a:extLst>
                    <a:ext uri="{9D8B030D-6E8A-4147-A177-3AD203B41FA5}">
                      <a16:colId xmlns:a16="http://schemas.microsoft.com/office/drawing/2014/main" val="3876574460"/>
                    </a:ext>
                  </a:extLst>
                </a:gridCol>
                <a:gridCol w="1582850">
                  <a:extLst>
                    <a:ext uri="{9D8B030D-6E8A-4147-A177-3AD203B41FA5}">
                      <a16:colId xmlns:a16="http://schemas.microsoft.com/office/drawing/2014/main" val="2183295916"/>
                    </a:ext>
                  </a:extLst>
                </a:gridCol>
                <a:gridCol w="1699591">
                  <a:extLst>
                    <a:ext uri="{9D8B030D-6E8A-4147-A177-3AD203B41FA5}">
                      <a16:colId xmlns:a16="http://schemas.microsoft.com/office/drawing/2014/main" val="2777426422"/>
                    </a:ext>
                  </a:extLst>
                </a:gridCol>
                <a:gridCol w="3476485">
                  <a:extLst>
                    <a:ext uri="{9D8B030D-6E8A-4147-A177-3AD203B41FA5}">
                      <a16:colId xmlns:a16="http://schemas.microsoft.com/office/drawing/2014/main" val="177229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تسک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شخص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زمان تقریبی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زمان شروع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زمان پایان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نتیجه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34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سینا دالوند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3 ساعت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98/9/1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98/9/2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پیاده سازی بخش علاقه مندی ها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934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زهرا منصوری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5 ساعت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98/8/27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98/9/1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>
                          <a:cs typeface="B Nazanin" panose="00000400000000000000" pitchFamily="2" charset="-78"/>
                        </a:rPr>
                        <a:t>بررسی ساختمان داده علاقه مندی ها و تکمیل </a:t>
                      </a:r>
                      <a:r>
                        <a:rPr lang="en-US" sz="1400" dirty="0">
                          <a:cs typeface="B Nazanin" panose="00000400000000000000" pitchFamily="2" charset="-78"/>
                        </a:rPr>
                        <a:t> DFD </a:t>
                      </a:r>
                      <a:r>
                        <a:rPr lang="fa-IR" sz="1400" dirty="0">
                          <a:cs typeface="B Nazanin" panose="00000400000000000000" pitchFamily="2" charset="-78"/>
                        </a:rPr>
                        <a:t>و </a:t>
                      </a:r>
                      <a:r>
                        <a:rPr lang="en-US" sz="1400" dirty="0">
                          <a:cs typeface="B Nazanin" panose="00000400000000000000" pitchFamily="2" charset="-78"/>
                        </a:rPr>
                        <a:t>STD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857441"/>
                  </a:ext>
                </a:extLst>
              </a:tr>
            </a:tbl>
          </a:graphicData>
        </a:graphic>
      </p:graphicFrame>
      <p:sp>
        <p:nvSpPr>
          <p:cNvPr id="11" name="کادر متن 10">
            <a:extLst>
              <a:ext uri="{FF2B5EF4-FFF2-40B4-BE49-F238E27FC236}">
                <a16:creationId xmlns:a16="http://schemas.microsoft.com/office/drawing/2014/main" id="{09789361-CC85-4B2A-961A-AE14E62A45CC}"/>
              </a:ext>
            </a:extLst>
          </p:cNvPr>
          <p:cNvSpPr txBox="1"/>
          <p:nvPr/>
        </p:nvSpPr>
        <p:spPr>
          <a:xfrm>
            <a:off x="6339509" y="4918361"/>
            <a:ext cx="480556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2000" dirty="0">
                <a:latin typeface="IRANSans" panose="020B0506030804020204" pitchFamily="34" charset="-78"/>
                <a:cs typeface="IRANSans" panose="020B0506030804020204" pitchFamily="34" charset="-78"/>
              </a:rPr>
              <a:t>ساخت بخش علاقه مندی ها</a:t>
            </a:r>
          </a:p>
        </p:txBody>
      </p:sp>
    </p:spTree>
    <p:extLst>
      <p:ext uri="{BB962C8B-B14F-4D97-AF65-F5344CB8AC3E}">
        <p14:creationId xmlns:p14="http://schemas.microsoft.com/office/powerpoint/2010/main" val="130183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طرح زمینه Office">
  <a:themeElements>
    <a:clrScheme name="دفتر کا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دفتر کا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دفتر کا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677</Words>
  <Application>Microsoft Office PowerPoint</Application>
  <PresentationFormat>صفحه گسترده</PresentationFormat>
  <Paragraphs>375</Paragraphs>
  <Slides>13</Slides>
  <Notes>0</Notes>
  <HiddenSlides>0</HiddenSlides>
  <MMClips>0</MMClips>
  <ScaleCrop>false</ScaleCrop>
  <HeadingPairs>
    <vt:vector size="6" baseType="variant">
      <vt:variant>
        <vt:lpstr>نوع خط بکاربرده شده</vt:lpstr>
      </vt:variant>
      <vt:variant>
        <vt:i4>5</vt:i4>
      </vt:variant>
      <vt:variant>
        <vt:lpstr>طرح زمینه</vt:lpstr>
      </vt:variant>
      <vt:variant>
        <vt:i4>1</vt:i4>
      </vt:variant>
      <vt:variant>
        <vt:lpstr>عنوان های اسلاید</vt:lpstr>
      </vt:variant>
      <vt:variant>
        <vt:i4>13</vt:i4>
      </vt:variant>
    </vt:vector>
  </HeadingPairs>
  <TitlesOfParts>
    <vt:vector size="19" baseType="lpstr">
      <vt:lpstr>Arial</vt:lpstr>
      <vt:lpstr>B Nazanin</vt:lpstr>
      <vt:lpstr>Calibri</vt:lpstr>
      <vt:lpstr>Calibri Light</vt:lpstr>
      <vt:lpstr>IRANSans</vt:lpstr>
      <vt:lpstr>Office Theme</vt:lpstr>
      <vt:lpstr>ارائه PowerPoint</vt:lpstr>
      <vt:lpstr>ارائه PowerPoint</vt:lpstr>
      <vt:lpstr>ارائه PowerPoint</vt:lpstr>
      <vt:lpstr>ارائه PowerPoint</vt:lpstr>
      <vt:lpstr>ارائه PowerPoint</vt:lpstr>
      <vt:lpstr>ارائه PowerPoint</vt:lpstr>
      <vt:lpstr>ارائه PowerPoint</vt:lpstr>
      <vt:lpstr>ارائه PowerPoint</vt:lpstr>
      <vt:lpstr>ارائه PowerPoint</vt:lpstr>
      <vt:lpstr>ارائه PowerPoint</vt:lpstr>
      <vt:lpstr>ارائه PowerPoint</vt:lpstr>
      <vt:lpstr>ارائه PowerPoint</vt:lpstr>
      <vt:lpstr>ارائه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65</cp:revision>
  <dcterms:created xsi:type="dcterms:W3CDTF">2019-12-01T21:32:41Z</dcterms:created>
  <dcterms:modified xsi:type="dcterms:W3CDTF">2019-12-03T23:01:44Z</dcterms:modified>
</cp:coreProperties>
</file>