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8" r:id="rId7"/>
    <p:sldId id="261" r:id="rId8"/>
    <p:sldId id="262" r:id="rId9"/>
    <p:sldId id="263" r:id="rId10"/>
    <p:sldId id="264" r:id="rId11"/>
    <p:sldId id="265" r:id="rId12"/>
    <p:sldId id="269"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C88C6F7-6B8D-4596-9074-E6F9A24F92D4}" type="datetimeFigureOut">
              <a:rPr lang="en-IN" smtClean="0"/>
              <a:t>18-01-2025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209563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88C6F7-6B8D-4596-9074-E6F9A24F92D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4030285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88C6F7-6B8D-4596-9074-E6F9A24F92D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3951310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C88C6F7-6B8D-4596-9074-E6F9A24F92D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3201920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8C6F7-6B8D-4596-9074-E6F9A24F92D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1822055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88C6F7-6B8D-4596-9074-E6F9A24F92D4}"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1641132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C88C6F7-6B8D-4596-9074-E6F9A24F92D4}" type="datetimeFigureOut">
              <a:rPr lang="en-IN" smtClean="0"/>
              <a:t>18-01-2025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323863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C88C6F7-6B8D-4596-9074-E6F9A24F92D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17102061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C88C6F7-6B8D-4596-9074-E6F9A24F92D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255404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88C6F7-6B8D-4596-9074-E6F9A24F92D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98360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88C6F7-6B8D-4596-9074-E6F9A24F92D4}"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2083440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88C6F7-6B8D-4596-9074-E6F9A24F92D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33964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88C6F7-6B8D-4596-9074-E6F9A24F92D4}"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4098729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88C6F7-6B8D-4596-9074-E6F9A24F92D4}" type="datetimeFigureOut">
              <a:rPr lang="en-IN" smtClean="0"/>
              <a:t>18-01-2025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3305922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88C6F7-6B8D-4596-9074-E6F9A24F92D4}" type="datetimeFigureOut">
              <a:rPr lang="en-IN" smtClean="0"/>
              <a:t>18-01-2025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2371782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88C6F7-6B8D-4596-9074-E6F9A24F92D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3315600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88C6F7-6B8D-4596-9074-E6F9A24F92D4}"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FA366E-A867-406A-974A-7B2B0DD225AB}" type="slidenum">
              <a:rPr lang="en-IN" smtClean="0"/>
              <a:t>‹#›</a:t>
            </a:fld>
            <a:endParaRPr lang="en-IN"/>
          </a:p>
        </p:txBody>
      </p:sp>
    </p:spTree>
    <p:extLst>
      <p:ext uri="{BB962C8B-B14F-4D97-AF65-F5344CB8AC3E}">
        <p14:creationId xmlns:p14="http://schemas.microsoft.com/office/powerpoint/2010/main" val="318697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C88C6F7-6B8D-4596-9074-E6F9A24F92D4}" type="datetimeFigureOut">
              <a:rPr lang="en-IN" smtClean="0"/>
              <a:t>18-01-2025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FA366E-A867-406A-974A-7B2B0DD225AB}" type="slidenum">
              <a:rPr lang="en-IN" smtClean="0"/>
              <a:t>‹#›</a:t>
            </a:fld>
            <a:endParaRPr lang="en-IN"/>
          </a:p>
        </p:txBody>
      </p:sp>
    </p:spTree>
    <p:extLst>
      <p:ext uri="{BB962C8B-B14F-4D97-AF65-F5344CB8AC3E}">
        <p14:creationId xmlns:p14="http://schemas.microsoft.com/office/powerpoint/2010/main" val="345672645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2A64F-A603-45D2-ADDD-1B5D653297A9}"/>
              </a:ext>
            </a:extLst>
          </p:cNvPr>
          <p:cNvSpPr>
            <a:spLocks noGrp="1"/>
          </p:cNvSpPr>
          <p:nvPr>
            <p:ph type="ctrTitle"/>
          </p:nvPr>
        </p:nvSpPr>
        <p:spPr/>
        <p:txBody>
          <a:bodyPr/>
          <a:lstStyle/>
          <a:p>
            <a:pPr algn="ctr"/>
            <a:r>
              <a:rPr lang="en-US" b="1" i="0" dirty="0">
                <a:solidFill>
                  <a:srgbClr val="F0F6FC"/>
                </a:solidFill>
                <a:effectLst/>
                <a:latin typeface="-apple-system"/>
              </a:rPr>
              <a:t>Bank Term Deposit Prediction Project</a:t>
            </a:r>
            <a:br>
              <a:rPr lang="en-US" b="1" i="0" dirty="0">
                <a:solidFill>
                  <a:srgbClr val="F0F6FC"/>
                </a:solidFill>
                <a:effectLst/>
                <a:latin typeface="-apple-system"/>
              </a:rPr>
            </a:br>
            <a:endParaRPr lang="en-IN" dirty="0"/>
          </a:p>
        </p:txBody>
      </p:sp>
      <p:sp>
        <p:nvSpPr>
          <p:cNvPr id="3" name="Subtitle 2">
            <a:extLst>
              <a:ext uri="{FF2B5EF4-FFF2-40B4-BE49-F238E27FC236}">
                <a16:creationId xmlns:a16="http://schemas.microsoft.com/office/drawing/2014/main" id="{662484B5-484F-4381-AD2F-A0C83973C5CD}"/>
              </a:ext>
            </a:extLst>
          </p:cNvPr>
          <p:cNvSpPr>
            <a:spLocks noGrp="1"/>
          </p:cNvSpPr>
          <p:nvPr>
            <p:ph type="subTitle" idx="1"/>
          </p:nvPr>
        </p:nvSpPr>
        <p:spPr>
          <a:xfrm>
            <a:off x="1154955" y="4177553"/>
            <a:ext cx="8825658" cy="1461247"/>
          </a:xfrm>
        </p:spPr>
        <p:txBody>
          <a:bodyPr>
            <a:normAutofit lnSpcReduction="10000"/>
          </a:bodyPr>
          <a:lstStyle/>
          <a:p>
            <a:r>
              <a:rPr lang="en-US" dirty="0"/>
              <a:t>Fd39_101 – </a:t>
            </a:r>
            <a:r>
              <a:rPr lang="en-US" dirty="0" err="1"/>
              <a:t>Fakruddin</a:t>
            </a:r>
            <a:r>
              <a:rPr lang="en-US" dirty="0"/>
              <a:t> Ali Ahmed</a:t>
            </a:r>
          </a:p>
          <a:p>
            <a:r>
              <a:rPr lang="en-US" dirty="0"/>
              <a:t>fd39_103 – Shraddha s </a:t>
            </a:r>
          </a:p>
          <a:p>
            <a:r>
              <a:rPr lang="en-US" dirty="0"/>
              <a:t>Fd39_266 – Ayushi </a:t>
            </a:r>
          </a:p>
          <a:p>
            <a:r>
              <a:rPr lang="en-IN" dirty="0"/>
              <a:t>Fd40_065 – Richa Kumari </a:t>
            </a:r>
          </a:p>
        </p:txBody>
      </p:sp>
    </p:spTree>
    <p:extLst>
      <p:ext uri="{BB962C8B-B14F-4D97-AF65-F5344CB8AC3E}">
        <p14:creationId xmlns:p14="http://schemas.microsoft.com/office/powerpoint/2010/main" val="166048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EF871-6E2B-4D4C-9550-105F06D7E008}"/>
              </a:ext>
            </a:extLst>
          </p:cNvPr>
          <p:cNvSpPr>
            <a:spLocks noGrp="1"/>
          </p:cNvSpPr>
          <p:nvPr>
            <p:ph type="title"/>
          </p:nvPr>
        </p:nvSpPr>
        <p:spPr/>
        <p:txBody>
          <a:bodyPr/>
          <a:lstStyle/>
          <a:p>
            <a:r>
              <a:rPr lang="en-IN" b="1" dirty="0"/>
              <a:t>Model Selection</a:t>
            </a:r>
            <a:br>
              <a:rPr lang="en-IN" b="1" dirty="0"/>
            </a:br>
            <a:endParaRPr lang="en-IN" dirty="0"/>
          </a:p>
        </p:txBody>
      </p:sp>
      <p:sp>
        <p:nvSpPr>
          <p:cNvPr id="3" name="Content Placeholder 2">
            <a:extLst>
              <a:ext uri="{FF2B5EF4-FFF2-40B4-BE49-F238E27FC236}">
                <a16:creationId xmlns:a16="http://schemas.microsoft.com/office/drawing/2014/main" id="{90E541C7-BEF7-4B0B-BFE7-E9A4F1915FC2}"/>
              </a:ext>
            </a:extLst>
          </p:cNvPr>
          <p:cNvSpPr>
            <a:spLocks noGrp="1"/>
          </p:cNvSpPr>
          <p:nvPr>
            <p:ph idx="1"/>
          </p:nvPr>
        </p:nvSpPr>
        <p:spPr/>
        <p:txBody>
          <a:bodyPr>
            <a:normAutofit lnSpcReduction="10000"/>
          </a:bodyPr>
          <a:lstStyle/>
          <a:p>
            <a:r>
              <a:rPr lang="en-IN" b="1" dirty="0"/>
              <a:t>Random Forest Regression</a:t>
            </a:r>
          </a:p>
          <a:p>
            <a:pPr>
              <a:buFont typeface="Wingdings" panose="05000000000000000000" pitchFamily="2" charset="2"/>
              <a:buChar char="§"/>
            </a:pPr>
            <a:r>
              <a:rPr lang="en-US" dirty="0"/>
              <a:t>Handles complex relationships between features and target variables.</a:t>
            </a:r>
          </a:p>
          <a:p>
            <a:pPr>
              <a:buFont typeface="Wingdings" panose="05000000000000000000" pitchFamily="2" charset="2"/>
              <a:buChar char="§"/>
            </a:pPr>
            <a:r>
              <a:rPr lang="en-US" dirty="0"/>
              <a:t>Reduces overfitting by averaging multiple decision trees.</a:t>
            </a:r>
          </a:p>
          <a:p>
            <a:pPr>
              <a:buFont typeface="Wingdings" panose="05000000000000000000" pitchFamily="2" charset="2"/>
              <a:buChar char="§"/>
            </a:pPr>
            <a:r>
              <a:rPr lang="en-US" dirty="0"/>
              <a:t>Provides insights into feature importance.</a:t>
            </a:r>
          </a:p>
          <a:p>
            <a:pPr>
              <a:buFont typeface="Wingdings" panose="05000000000000000000" pitchFamily="2" charset="2"/>
              <a:buChar char="§"/>
            </a:pPr>
            <a:r>
              <a:rPr lang="en-US" dirty="0"/>
              <a:t>Manages datasets with missing values effectively.</a:t>
            </a:r>
          </a:p>
          <a:p>
            <a:pPr>
              <a:buFont typeface="Wingdings" panose="05000000000000000000" pitchFamily="2" charset="2"/>
              <a:buChar char="§"/>
            </a:pPr>
            <a:r>
              <a:rPr lang="en-US" dirty="0"/>
              <a:t>Suitable for high-dimensional and large datasets.</a:t>
            </a:r>
          </a:p>
          <a:p>
            <a:pPr>
              <a:buFont typeface="Wingdings" panose="05000000000000000000" pitchFamily="2" charset="2"/>
              <a:buChar char="§"/>
            </a:pPr>
            <a:r>
              <a:rPr lang="en-US" dirty="0"/>
              <a:t>Combines multiple trees for improved accuracy and stability.</a:t>
            </a:r>
          </a:p>
          <a:p>
            <a:pPr>
              <a:buFont typeface="Wingdings" panose="05000000000000000000" pitchFamily="2" charset="2"/>
              <a:buChar char="§"/>
            </a:pPr>
            <a:r>
              <a:rPr lang="en-US" dirty="0"/>
              <a:t>Performs well on both classification and regression tasks.</a:t>
            </a:r>
          </a:p>
          <a:p>
            <a:pPr>
              <a:buFont typeface="Wingdings" panose="05000000000000000000" pitchFamily="2" charset="2"/>
              <a:buChar char="§"/>
            </a:pPr>
            <a:r>
              <a:rPr lang="en-IN" dirty="0"/>
              <a:t>Balances bias-variance tradeoff effectively.</a:t>
            </a:r>
          </a:p>
        </p:txBody>
      </p:sp>
    </p:spTree>
    <p:extLst>
      <p:ext uri="{BB962C8B-B14F-4D97-AF65-F5344CB8AC3E}">
        <p14:creationId xmlns:p14="http://schemas.microsoft.com/office/powerpoint/2010/main" val="141865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0901-EF08-4DF8-9005-77FA8474E3CC}"/>
              </a:ext>
            </a:extLst>
          </p:cNvPr>
          <p:cNvSpPr>
            <a:spLocks noGrp="1"/>
          </p:cNvSpPr>
          <p:nvPr>
            <p:ph type="title"/>
          </p:nvPr>
        </p:nvSpPr>
        <p:spPr/>
        <p:txBody>
          <a:bodyPr/>
          <a:lstStyle/>
          <a:p>
            <a:r>
              <a:rPr lang="en-IN" b="1" dirty="0"/>
              <a:t>Model Output</a:t>
            </a:r>
            <a:br>
              <a:rPr lang="en-IN" b="1" dirty="0"/>
            </a:br>
            <a:endParaRPr lang="en-IN" dirty="0"/>
          </a:p>
        </p:txBody>
      </p:sp>
      <p:sp>
        <p:nvSpPr>
          <p:cNvPr id="3" name="Content Placeholder 2">
            <a:extLst>
              <a:ext uri="{FF2B5EF4-FFF2-40B4-BE49-F238E27FC236}">
                <a16:creationId xmlns:a16="http://schemas.microsoft.com/office/drawing/2014/main" id="{7CFFE3C6-7E58-4246-B2D5-3D3471DB4D41}"/>
              </a:ext>
            </a:extLst>
          </p:cNvPr>
          <p:cNvSpPr>
            <a:spLocks noGrp="1"/>
          </p:cNvSpPr>
          <p:nvPr>
            <p:ph idx="1"/>
          </p:nvPr>
        </p:nvSpPr>
        <p:spPr/>
        <p:txBody>
          <a:bodyPr>
            <a:normAutofit fontScale="92500" lnSpcReduction="20000"/>
          </a:bodyPr>
          <a:lstStyle/>
          <a:p>
            <a:r>
              <a:rPr lang="en-IN" b="1" dirty="0"/>
              <a:t>Performance Metrics</a:t>
            </a:r>
            <a:r>
              <a:rPr lang="en-IN" dirty="0"/>
              <a:t>:</a:t>
            </a:r>
          </a:p>
          <a:p>
            <a:pPr marL="742950" lvl="1" indent="-285750">
              <a:buFont typeface="Arial" panose="020B0604020202020204" pitchFamily="34" charset="0"/>
              <a:buChar char="•"/>
            </a:pPr>
            <a:r>
              <a:rPr lang="en-IN" dirty="0"/>
              <a:t>Accuracy: 0.938375</a:t>
            </a:r>
          </a:p>
          <a:p>
            <a:pPr marL="742950" lvl="1" indent="-285750">
              <a:buFont typeface="Arial" panose="020B0604020202020204" pitchFamily="34" charset="0"/>
              <a:buChar char="•"/>
            </a:pPr>
            <a:r>
              <a:rPr lang="en-IN" dirty="0"/>
              <a:t>Precision: No - 0.95</a:t>
            </a:r>
          </a:p>
          <a:p>
            <a:pPr marL="457200" lvl="1" indent="0">
              <a:buNone/>
            </a:pPr>
            <a:r>
              <a:rPr lang="en-IN" dirty="0"/>
              <a:t>                       Yes - 0.62</a:t>
            </a:r>
          </a:p>
          <a:p>
            <a:pPr marL="742950" lvl="1" indent="-285750">
              <a:buFont typeface="Arial" panose="020B0604020202020204" pitchFamily="34" charset="0"/>
              <a:buChar char="•"/>
            </a:pPr>
            <a:r>
              <a:rPr lang="en-IN" dirty="0"/>
              <a:t>Recall: No - 0.98</a:t>
            </a:r>
          </a:p>
          <a:p>
            <a:pPr marL="457200" lvl="1" indent="0">
              <a:buNone/>
            </a:pPr>
            <a:r>
              <a:rPr lang="en-IN" dirty="0"/>
              <a:t>                   Yes  - 0.37</a:t>
            </a:r>
          </a:p>
          <a:p>
            <a:pPr marL="742950" lvl="1" indent="-285750">
              <a:buFont typeface="Arial" panose="020B0604020202020204" pitchFamily="34" charset="0"/>
              <a:buChar char="•"/>
            </a:pPr>
            <a:r>
              <a:rPr lang="en-IN" dirty="0"/>
              <a:t>F1-Score: No - 0.97</a:t>
            </a:r>
          </a:p>
          <a:p>
            <a:pPr marL="457200" lvl="1" indent="0">
              <a:buNone/>
            </a:pPr>
            <a:r>
              <a:rPr lang="en-IN" dirty="0"/>
              <a:t>                      Yes - 0.46 </a:t>
            </a:r>
          </a:p>
          <a:p>
            <a:r>
              <a:rPr lang="en-IN" b="1" dirty="0"/>
              <a:t>Predicted Y as a output </a:t>
            </a:r>
          </a:p>
          <a:p>
            <a:r>
              <a:rPr lang="en-US" dirty="0"/>
              <a:t>Model performs well on clients with clear patterns (e.g., high balance, positive previous outcomes).</a:t>
            </a:r>
          </a:p>
          <a:p>
            <a:pPr marL="0" indent="0">
              <a:buNone/>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40579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04B6-EDDA-4EED-BA37-70EAFE586CC8}"/>
              </a:ext>
            </a:extLst>
          </p:cNvPr>
          <p:cNvSpPr>
            <a:spLocks noGrp="1"/>
          </p:cNvSpPr>
          <p:nvPr>
            <p:ph type="title"/>
          </p:nvPr>
        </p:nvSpPr>
        <p:spPr/>
        <p:txBody>
          <a:bodyPr/>
          <a:lstStyle/>
          <a:p>
            <a:r>
              <a:rPr lang="en-IN" b="1" dirty="0"/>
              <a:t>Future Improvements</a:t>
            </a:r>
            <a:br>
              <a:rPr lang="en-IN" b="1" dirty="0"/>
            </a:br>
            <a:endParaRPr lang="en-IN" dirty="0"/>
          </a:p>
        </p:txBody>
      </p:sp>
      <p:sp>
        <p:nvSpPr>
          <p:cNvPr id="3" name="Content Placeholder 2">
            <a:extLst>
              <a:ext uri="{FF2B5EF4-FFF2-40B4-BE49-F238E27FC236}">
                <a16:creationId xmlns:a16="http://schemas.microsoft.com/office/drawing/2014/main" id="{69DD6094-DFCD-48D5-88B0-8E81BBFB2E65}"/>
              </a:ext>
            </a:extLst>
          </p:cNvPr>
          <p:cNvSpPr>
            <a:spLocks noGrp="1"/>
          </p:cNvSpPr>
          <p:nvPr>
            <p:ph idx="1"/>
          </p:nvPr>
        </p:nvSpPr>
        <p:spPr/>
        <p:txBody>
          <a:bodyPr/>
          <a:lstStyle/>
          <a:p>
            <a:r>
              <a:rPr lang="en-US" dirty="0"/>
              <a:t>Experiment with advanced models like </a:t>
            </a:r>
            <a:r>
              <a:rPr lang="en-IN" dirty="0"/>
              <a:t>Logistic Regression </a:t>
            </a:r>
            <a:r>
              <a:rPr lang="en-US" dirty="0"/>
              <a:t>and XGBoost.</a:t>
            </a:r>
          </a:p>
          <a:p>
            <a:r>
              <a:rPr lang="en-IN" dirty="0"/>
              <a:t>Perform hyperparameter tuning for improved accuracy.</a:t>
            </a:r>
          </a:p>
          <a:p>
            <a:r>
              <a:rPr lang="en-US" dirty="0"/>
              <a:t>Explore SHAP values for deeper interpretability of model predictions.</a:t>
            </a:r>
          </a:p>
          <a:p>
            <a:r>
              <a:rPr lang="en-US" dirty="0"/>
              <a:t>Implement cross-validation to ensure model robustness.</a:t>
            </a:r>
          </a:p>
          <a:p>
            <a:pPr marL="0" indent="0">
              <a:buNone/>
            </a:pPr>
            <a:endParaRPr lang="en-IN" dirty="0"/>
          </a:p>
        </p:txBody>
      </p:sp>
    </p:spTree>
    <p:extLst>
      <p:ext uri="{BB962C8B-B14F-4D97-AF65-F5344CB8AC3E}">
        <p14:creationId xmlns:p14="http://schemas.microsoft.com/office/powerpoint/2010/main" val="3614764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D158D-362B-44D7-B451-F21B1D481AF7}"/>
              </a:ext>
            </a:extLst>
          </p:cNvPr>
          <p:cNvSpPr>
            <a:spLocks noGrp="1"/>
          </p:cNvSpPr>
          <p:nvPr>
            <p:ph type="title"/>
          </p:nvPr>
        </p:nvSpPr>
        <p:spPr/>
        <p:txBody>
          <a:bodyPr/>
          <a:lstStyle/>
          <a:p>
            <a:r>
              <a:rPr lang="en-IN" b="1" dirty="0"/>
              <a:t>Final Inference</a:t>
            </a:r>
            <a:br>
              <a:rPr lang="en-IN" b="1" dirty="0"/>
            </a:br>
            <a:endParaRPr lang="en-IN" dirty="0"/>
          </a:p>
        </p:txBody>
      </p:sp>
      <p:sp>
        <p:nvSpPr>
          <p:cNvPr id="3" name="Content Placeholder 2">
            <a:extLst>
              <a:ext uri="{FF2B5EF4-FFF2-40B4-BE49-F238E27FC236}">
                <a16:creationId xmlns:a16="http://schemas.microsoft.com/office/drawing/2014/main" id="{31E32174-CEE1-4E7D-994B-2EEC50E0051A}"/>
              </a:ext>
            </a:extLst>
          </p:cNvPr>
          <p:cNvSpPr>
            <a:spLocks noGrp="1"/>
          </p:cNvSpPr>
          <p:nvPr>
            <p:ph idx="1"/>
          </p:nvPr>
        </p:nvSpPr>
        <p:spPr/>
        <p:txBody>
          <a:bodyPr/>
          <a:lstStyle/>
          <a:p>
            <a:r>
              <a:rPr lang="en-US" dirty="0"/>
              <a:t>Age groups (e.g., 30-50) and higher education levels positively influence subscriptions.</a:t>
            </a:r>
          </a:p>
          <a:p>
            <a:r>
              <a:rPr lang="en-US" dirty="0"/>
              <a:t>Longer call durations significantly increase subscription likelihood.</a:t>
            </a:r>
          </a:p>
          <a:p>
            <a:r>
              <a:rPr lang="en-US" dirty="0"/>
              <a:t>Successful outcomes in previous campaigns boost current campaign effectiveness.</a:t>
            </a:r>
          </a:p>
          <a:p>
            <a:r>
              <a:rPr lang="en-US" dirty="0"/>
              <a:t>Focus marketing efforts on target groups (e.g., specific age or job types)</a:t>
            </a:r>
          </a:p>
          <a:p>
            <a:r>
              <a:rPr lang="en-US" dirty="0"/>
              <a:t>Prioritize longer and more meaningful client interactions.</a:t>
            </a:r>
          </a:p>
          <a:p>
            <a:r>
              <a:rPr lang="en-US" dirty="0"/>
              <a:t>Leverage insights from previous successful campaigns.</a:t>
            </a:r>
          </a:p>
        </p:txBody>
      </p:sp>
    </p:spTree>
    <p:extLst>
      <p:ext uri="{BB962C8B-B14F-4D97-AF65-F5344CB8AC3E}">
        <p14:creationId xmlns:p14="http://schemas.microsoft.com/office/powerpoint/2010/main" val="337825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6A56F2-4AEB-4286-A34E-7BE258C12AD1}"/>
              </a:ext>
            </a:extLst>
          </p:cNvPr>
          <p:cNvSpPr>
            <a:spLocks noGrp="1"/>
          </p:cNvSpPr>
          <p:nvPr>
            <p:ph type="ctrTitle"/>
          </p:nvPr>
        </p:nvSpPr>
        <p:spPr/>
        <p:txBody>
          <a:bodyPr/>
          <a:lstStyle/>
          <a:p>
            <a:pPr algn="ctr"/>
            <a:r>
              <a:rPr lang="en-US" sz="7200" b="1" i="1" dirty="0">
                <a:solidFill>
                  <a:schemeClr val="tx2">
                    <a:lumMod val="20000"/>
                    <a:lumOff val="80000"/>
                  </a:schemeClr>
                </a:solidFill>
              </a:rPr>
              <a:t>Thank You </a:t>
            </a:r>
            <a:br>
              <a:rPr lang="en-US" dirty="0"/>
            </a:br>
            <a:endParaRPr lang="en-IN" dirty="0"/>
          </a:p>
        </p:txBody>
      </p:sp>
    </p:spTree>
    <p:extLst>
      <p:ext uri="{BB962C8B-B14F-4D97-AF65-F5344CB8AC3E}">
        <p14:creationId xmlns:p14="http://schemas.microsoft.com/office/powerpoint/2010/main" val="346205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EF89-576C-42CA-9DA4-9AD2CF24024C}"/>
              </a:ext>
            </a:extLst>
          </p:cNvPr>
          <p:cNvSpPr>
            <a:spLocks noGrp="1"/>
          </p:cNvSpPr>
          <p:nvPr>
            <p:ph type="title"/>
          </p:nvPr>
        </p:nvSpPr>
        <p:spPr/>
        <p:txBody>
          <a:bodyPr/>
          <a:lstStyle/>
          <a:p>
            <a:r>
              <a:rPr lang="en-US" b="1" i="0" dirty="0">
                <a:solidFill>
                  <a:srgbClr val="F0F6FC"/>
                </a:solidFill>
                <a:effectLst/>
                <a:latin typeface="-apple-system"/>
              </a:rPr>
              <a:t>Bank Term Deposit Prediction Project</a:t>
            </a:r>
            <a:br>
              <a:rPr lang="en-US" b="1" i="0" dirty="0">
                <a:solidFill>
                  <a:srgbClr val="F0F6FC"/>
                </a:solidFill>
                <a:effectLst/>
                <a:latin typeface="-apple-system"/>
              </a:rPr>
            </a:br>
            <a:endParaRPr lang="en-IN" dirty="0"/>
          </a:p>
        </p:txBody>
      </p:sp>
      <p:sp>
        <p:nvSpPr>
          <p:cNvPr id="3" name="Content Placeholder 2">
            <a:extLst>
              <a:ext uri="{FF2B5EF4-FFF2-40B4-BE49-F238E27FC236}">
                <a16:creationId xmlns:a16="http://schemas.microsoft.com/office/drawing/2014/main" id="{171FE09F-97F7-43A3-88D2-1D4B06320650}"/>
              </a:ext>
            </a:extLst>
          </p:cNvPr>
          <p:cNvSpPr>
            <a:spLocks noGrp="1"/>
          </p:cNvSpPr>
          <p:nvPr>
            <p:ph idx="1"/>
          </p:nvPr>
        </p:nvSpPr>
        <p:spPr/>
        <p:txBody>
          <a:bodyPr>
            <a:normAutofit/>
          </a:bodyPr>
          <a:lstStyle/>
          <a:p>
            <a:r>
              <a:rPr lang="en-US" sz="2800" b="0" i="0" dirty="0">
                <a:solidFill>
                  <a:schemeClr val="tx2">
                    <a:lumMod val="75000"/>
                  </a:schemeClr>
                </a:solidFill>
                <a:effectLst/>
                <a:latin typeface="-apple-system"/>
              </a:rPr>
              <a:t>This project focuses on predicting whether clients will subscribe to a term deposit using machine learning models. The dataset provided contains information on customer demographics, past interactions, and campaign outcomes. This repository includes the analysis, modeling, and insights obtained from the dataset.</a:t>
            </a:r>
            <a:endParaRPr lang="en-IN" sz="2800" dirty="0">
              <a:solidFill>
                <a:schemeClr val="tx2">
                  <a:lumMod val="75000"/>
                </a:schemeClr>
              </a:solidFill>
            </a:endParaRPr>
          </a:p>
        </p:txBody>
      </p:sp>
    </p:spTree>
    <p:extLst>
      <p:ext uri="{BB962C8B-B14F-4D97-AF65-F5344CB8AC3E}">
        <p14:creationId xmlns:p14="http://schemas.microsoft.com/office/powerpoint/2010/main" val="1359236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DE07-22ED-4196-878D-BCE8B8F638AF}"/>
              </a:ext>
            </a:extLst>
          </p:cNvPr>
          <p:cNvSpPr>
            <a:spLocks noGrp="1"/>
          </p:cNvSpPr>
          <p:nvPr>
            <p:ph type="title"/>
          </p:nvPr>
        </p:nvSpPr>
        <p:spPr/>
        <p:txBody>
          <a:bodyPr/>
          <a:lstStyle/>
          <a:p>
            <a:r>
              <a:rPr lang="en-IN" b="1" dirty="0"/>
              <a:t>Dataset Overview</a:t>
            </a:r>
            <a:br>
              <a:rPr lang="en-IN" b="1" dirty="0"/>
            </a:br>
            <a:endParaRPr lang="en-IN" dirty="0"/>
          </a:p>
        </p:txBody>
      </p:sp>
      <p:sp>
        <p:nvSpPr>
          <p:cNvPr id="4" name="Content Placeholder 3">
            <a:extLst>
              <a:ext uri="{FF2B5EF4-FFF2-40B4-BE49-F238E27FC236}">
                <a16:creationId xmlns:a16="http://schemas.microsoft.com/office/drawing/2014/main" id="{E020B048-C87A-4A13-896E-FBB12417C275}"/>
              </a:ext>
            </a:extLst>
          </p:cNvPr>
          <p:cNvSpPr>
            <a:spLocks noGrp="1"/>
          </p:cNvSpPr>
          <p:nvPr>
            <p:ph sz="half" idx="1"/>
          </p:nvPr>
        </p:nvSpPr>
        <p:spPr/>
        <p:txBody>
          <a:bodyPr>
            <a:normAutofit fontScale="92500" lnSpcReduction="20000"/>
          </a:bodyPr>
          <a:lstStyle/>
          <a:p>
            <a:pPr algn="l">
              <a:buFont typeface="Arial" panose="020B0604020202020204" pitchFamily="34" charset="0"/>
              <a:buChar char="•"/>
            </a:pPr>
            <a:r>
              <a:rPr lang="en-US" b="1" i="0" dirty="0">
                <a:solidFill>
                  <a:schemeClr val="tx2">
                    <a:lumMod val="75000"/>
                  </a:schemeClr>
                </a:solidFill>
                <a:effectLst/>
                <a:latin typeface="-apple-system"/>
              </a:rPr>
              <a:t>age</a:t>
            </a:r>
            <a:r>
              <a:rPr lang="en-US" b="0" i="0" dirty="0">
                <a:solidFill>
                  <a:schemeClr val="tx2">
                    <a:lumMod val="75000"/>
                  </a:schemeClr>
                </a:solidFill>
                <a:effectLst/>
                <a:latin typeface="-apple-system"/>
              </a:rPr>
              <a:t>: Age of the client.</a:t>
            </a:r>
          </a:p>
          <a:p>
            <a:pPr algn="l">
              <a:buFont typeface="Arial" panose="020B0604020202020204" pitchFamily="34" charset="0"/>
              <a:buChar char="•"/>
            </a:pPr>
            <a:r>
              <a:rPr lang="en-US" b="1" i="0" dirty="0">
                <a:solidFill>
                  <a:schemeClr val="tx2">
                    <a:lumMod val="75000"/>
                  </a:schemeClr>
                </a:solidFill>
                <a:effectLst/>
                <a:latin typeface="-apple-system"/>
              </a:rPr>
              <a:t>job</a:t>
            </a:r>
            <a:r>
              <a:rPr lang="en-US" b="0" i="0" dirty="0">
                <a:solidFill>
                  <a:schemeClr val="tx2">
                    <a:lumMod val="75000"/>
                  </a:schemeClr>
                </a:solidFill>
                <a:effectLst/>
                <a:latin typeface="-apple-system"/>
              </a:rPr>
              <a:t>: Job type (e.g., admin., technician, etc.).</a:t>
            </a:r>
          </a:p>
          <a:p>
            <a:pPr algn="l">
              <a:buFont typeface="Arial" panose="020B0604020202020204" pitchFamily="34" charset="0"/>
              <a:buChar char="•"/>
            </a:pPr>
            <a:r>
              <a:rPr lang="en-US" b="1" i="0" dirty="0">
                <a:solidFill>
                  <a:schemeClr val="tx2">
                    <a:lumMod val="75000"/>
                  </a:schemeClr>
                </a:solidFill>
                <a:effectLst/>
                <a:latin typeface="-apple-system"/>
              </a:rPr>
              <a:t>marital</a:t>
            </a:r>
            <a:r>
              <a:rPr lang="en-US" b="0" i="0" dirty="0">
                <a:solidFill>
                  <a:schemeClr val="tx2">
                    <a:lumMod val="75000"/>
                  </a:schemeClr>
                </a:solidFill>
                <a:effectLst/>
                <a:latin typeface="-apple-system"/>
              </a:rPr>
              <a:t>: Marital status (e.g., married, single).</a:t>
            </a:r>
          </a:p>
          <a:p>
            <a:pPr algn="l">
              <a:buFont typeface="Arial" panose="020B0604020202020204" pitchFamily="34" charset="0"/>
              <a:buChar char="•"/>
            </a:pPr>
            <a:r>
              <a:rPr lang="en-US" b="1" i="0" dirty="0">
                <a:solidFill>
                  <a:schemeClr val="tx2">
                    <a:lumMod val="75000"/>
                  </a:schemeClr>
                </a:solidFill>
                <a:effectLst/>
                <a:latin typeface="-apple-system"/>
              </a:rPr>
              <a:t>education</a:t>
            </a:r>
            <a:r>
              <a:rPr lang="en-US" b="0" i="0" dirty="0">
                <a:solidFill>
                  <a:schemeClr val="tx2">
                    <a:lumMod val="75000"/>
                  </a:schemeClr>
                </a:solidFill>
                <a:effectLst/>
                <a:latin typeface="-apple-system"/>
              </a:rPr>
              <a:t>: Level of education.</a:t>
            </a:r>
          </a:p>
          <a:p>
            <a:pPr algn="l">
              <a:buFont typeface="Arial" panose="020B0604020202020204" pitchFamily="34" charset="0"/>
              <a:buChar char="•"/>
            </a:pPr>
            <a:r>
              <a:rPr lang="en-US" b="1" i="0" dirty="0">
                <a:solidFill>
                  <a:schemeClr val="tx2">
                    <a:lumMod val="75000"/>
                  </a:schemeClr>
                </a:solidFill>
                <a:effectLst/>
                <a:latin typeface="-apple-system"/>
              </a:rPr>
              <a:t>default</a:t>
            </a:r>
            <a:r>
              <a:rPr lang="en-US" b="0" i="0" dirty="0">
                <a:solidFill>
                  <a:schemeClr val="tx2">
                    <a:lumMod val="75000"/>
                  </a:schemeClr>
                </a:solidFill>
                <a:effectLst/>
                <a:latin typeface="-apple-system"/>
              </a:rPr>
              <a:t>: Has credit in default? (yes/no).</a:t>
            </a:r>
          </a:p>
          <a:p>
            <a:pPr algn="l">
              <a:buFont typeface="Arial" panose="020B0604020202020204" pitchFamily="34" charset="0"/>
              <a:buChar char="•"/>
            </a:pPr>
            <a:r>
              <a:rPr lang="en-US" b="1" i="0" dirty="0">
                <a:solidFill>
                  <a:schemeClr val="tx2">
                    <a:lumMod val="75000"/>
                  </a:schemeClr>
                </a:solidFill>
                <a:effectLst/>
                <a:latin typeface="-apple-system"/>
              </a:rPr>
              <a:t>balance</a:t>
            </a:r>
            <a:r>
              <a:rPr lang="en-US" b="0" i="0" dirty="0">
                <a:solidFill>
                  <a:schemeClr val="tx2">
                    <a:lumMod val="75000"/>
                  </a:schemeClr>
                </a:solidFill>
                <a:effectLst/>
                <a:latin typeface="-apple-system"/>
              </a:rPr>
              <a:t>: Average yearly balance in euros.</a:t>
            </a:r>
          </a:p>
          <a:p>
            <a:pPr algn="l">
              <a:buFont typeface="Arial" panose="020B0604020202020204" pitchFamily="34" charset="0"/>
              <a:buChar char="•"/>
            </a:pPr>
            <a:r>
              <a:rPr lang="en-US" b="1" i="0" dirty="0">
                <a:solidFill>
                  <a:schemeClr val="tx2">
                    <a:lumMod val="75000"/>
                  </a:schemeClr>
                </a:solidFill>
                <a:effectLst/>
                <a:latin typeface="-apple-system"/>
              </a:rPr>
              <a:t>housing</a:t>
            </a:r>
            <a:r>
              <a:rPr lang="en-US" b="0" i="0" dirty="0">
                <a:solidFill>
                  <a:schemeClr val="tx2">
                    <a:lumMod val="75000"/>
                  </a:schemeClr>
                </a:solidFill>
                <a:effectLst/>
                <a:latin typeface="-apple-system"/>
              </a:rPr>
              <a:t>: Has a housing loan? (yes/no).</a:t>
            </a:r>
          </a:p>
          <a:p>
            <a:pPr algn="l">
              <a:buFont typeface="Arial" panose="020B0604020202020204" pitchFamily="34" charset="0"/>
              <a:buChar char="•"/>
            </a:pPr>
            <a:r>
              <a:rPr lang="en-US" b="1" i="0" dirty="0">
                <a:solidFill>
                  <a:schemeClr val="tx2">
                    <a:lumMod val="75000"/>
                  </a:schemeClr>
                </a:solidFill>
                <a:effectLst/>
                <a:latin typeface="-apple-system"/>
              </a:rPr>
              <a:t>loan</a:t>
            </a:r>
            <a:r>
              <a:rPr lang="en-US" b="0" i="0" dirty="0">
                <a:solidFill>
                  <a:schemeClr val="tx2">
                    <a:lumMod val="75000"/>
                  </a:schemeClr>
                </a:solidFill>
                <a:effectLst/>
                <a:latin typeface="-apple-system"/>
              </a:rPr>
              <a:t>: Has a personal loan? (yes/no).</a:t>
            </a:r>
          </a:p>
          <a:p>
            <a:pPr algn="l">
              <a:buFont typeface="Arial" panose="020B0604020202020204" pitchFamily="34" charset="0"/>
              <a:buChar char="•"/>
            </a:pPr>
            <a:r>
              <a:rPr lang="en-US" b="1" i="0" dirty="0">
                <a:solidFill>
                  <a:schemeClr val="tx2">
                    <a:lumMod val="75000"/>
                  </a:schemeClr>
                </a:solidFill>
                <a:effectLst/>
                <a:latin typeface="-apple-system"/>
              </a:rPr>
              <a:t>contact</a:t>
            </a:r>
            <a:r>
              <a:rPr lang="en-US" b="0" i="0" dirty="0">
                <a:solidFill>
                  <a:schemeClr val="tx2">
                    <a:lumMod val="75000"/>
                  </a:schemeClr>
                </a:solidFill>
                <a:effectLst/>
                <a:latin typeface="-apple-system"/>
              </a:rPr>
              <a:t>: Communication type (e.g., cellular, telephone).</a:t>
            </a:r>
          </a:p>
          <a:p>
            <a:endParaRPr lang="en-IN" dirty="0"/>
          </a:p>
        </p:txBody>
      </p:sp>
      <p:sp>
        <p:nvSpPr>
          <p:cNvPr id="5" name="Content Placeholder 4">
            <a:extLst>
              <a:ext uri="{FF2B5EF4-FFF2-40B4-BE49-F238E27FC236}">
                <a16:creationId xmlns:a16="http://schemas.microsoft.com/office/drawing/2014/main" id="{7CEF7254-F2AB-40D9-8118-BDEB915280BB}"/>
              </a:ext>
            </a:extLst>
          </p:cNvPr>
          <p:cNvSpPr>
            <a:spLocks noGrp="1"/>
          </p:cNvSpPr>
          <p:nvPr>
            <p:ph sz="half" idx="2"/>
          </p:nvPr>
        </p:nvSpPr>
        <p:spPr/>
        <p:txBody>
          <a:bodyPr>
            <a:normAutofit fontScale="92500" lnSpcReduction="20000"/>
          </a:bodyPr>
          <a:lstStyle/>
          <a:p>
            <a:pPr algn="l">
              <a:buFont typeface="Arial" panose="020B0604020202020204" pitchFamily="34" charset="0"/>
              <a:buChar char="•"/>
            </a:pPr>
            <a:r>
              <a:rPr lang="en-US" b="1" i="0" dirty="0">
                <a:solidFill>
                  <a:schemeClr val="tx2">
                    <a:lumMod val="75000"/>
                  </a:schemeClr>
                </a:solidFill>
                <a:effectLst/>
                <a:latin typeface="-apple-system"/>
              </a:rPr>
              <a:t>day</a:t>
            </a:r>
            <a:r>
              <a:rPr lang="en-US" b="0" i="0" dirty="0">
                <a:solidFill>
                  <a:schemeClr val="tx2">
                    <a:lumMod val="75000"/>
                  </a:schemeClr>
                </a:solidFill>
                <a:effectLst/>
                <a:latin typeface="-apple-system"/>
              </a:rPr>
              <a:t>: Last contact day of the month.</a:t>
            </a:r>
          </a:p>
          <a:p>
            <a:pPr algn="l">
              <a:buFont typeface="Arial" panose="020B0604020202020204" pitchFamily="34" charset="0"/>
              <a:buChar char="•"/>
            </a:pPr>
            <a:r>
              <a:rPr lang="en-US" b="1" i="0" dirty="0">
                <a:solidFill>
                  <a:schemeClr val="tx2">
                    <a:lumMod val="75000"/>
                  </a:schemeClr>
                </a:solidFill>
                <a:effectLst/>
                <a:latin typeface="-apple-system"/>
              </a:rPr>
              <a:t>month</a:t>
            </a:r>
            <a:r>
              <a:rPr lang="en-US" b="0" i="0" dirty="0">
                <a:solidFill>
                  <a:schemeClr val="tx2">
                    <a:lumMod val="75000"/>
                  </a:schemeClr>
                </a:solidFill>
                <a:effectLst/>
                <a:latin typeface="-apple-system"/>
              </a:rPr>
              <a:t>: Last contact month of the year.</a:t>
            </a:r>
          </a:p>
          <a:p>
            <a:pPr algn="l">
              <a:buFont typeface="Arial" panose="020B0604020202020204" pitchFamily="34" charset="0"/>
              <a:buChar char="•"/>
            </a:pPr>
            <a:r>
              <a:rPr lang="en-US" b="1" i="0" dirty="0">
                <a:solidFill>
                  <a:schemeClr val="tx2">
                    <a:lumMod val="75000"/>
                  </a:schemeClr>
                </a:solidFill>
                <a:effectLst/>
                <a:latin typeface="-apple-system"/>
              </a:rPr>
              <a:t>duration</a:t>
            </a:r>
            <a:r>
              <a:rPr lang="en-US" b="0" i="0" dirty="0">
                <a:solidFill>
                  <a:schemeClr val="tx2">
                    <a:lumMod val="75000"/>
                  </a:schemeClr>
                </a:solidFill>
                <a:effectLst/>
                <a:latin typeface="-apple-system"/>
              </a:rPr>
              <a:t>: Last contact duration in seconds.</a:t>
            </a:r>
          </a:p>
          <a:p>
            <a:pPr algn="l">
              <a:buFont typeface="Arial" panose="020B0604020202020204" pitchFamily="34" charset="0"/>
              <a:buChar char="•"/>
            </a:pPr>
            <a:r>
              <a:rPr lang="en-US" b="1" i="0" dirty="0">
                <a:solidFill>
                  <a:schemeClr val="tx2">
                    <a:lumMod val="75000"/>
                  </a:schemeClr>
                </a:solidFill>
                <a:effectLst/>
                <a:latin typeface="-apple-system"/>
              </a:rPr>
              <a:t>campaign</a:t>
            </a:r>
            <a:r>
              <a:rPr lang="en-US" b="0" i="0" dirty="0">
                <a:solidFill>
                  <a:schemeClr val="tx2">
                    <a:lumMod val="75000"/>
                  </a:schemeClr>
                </a:solidFill>
                <a:effectLst/>
                <a:latin typeface="-apple-system"/>
              </a:rPr>
              <a:t>: Number of contacts performed during this campaign.</a:t>
            </a:r>
          </a:p>
          <a:p>
            <a:pPr algn="l">
              <a:buFont typeface="Arial" panose="020B0604020202020204" pitchFamily="34" charset="0"/>
              <a:buChar char="•"/>
            </a:pPr>
            <a:r>
              <a:rPr lang="en-US" b="1" i="0" dirty="0">
                <a:solidFill>
                  <a:schemeClr val="tx2">
                    <a:lumMod val="75000"/>
                  </a:schemeClr>
                </a:solidFill>
                <a:effectLst/>
                <a:latin typeface="-apple-system"/>
              </a:rPr>
              <a:t>pdays</a:t>
            </a:r>
            <a:r>
              <a:rPr lang="en-US" b="0" i="0" dirty="0">
                <a:solidFill>
                  <a:schemeClr val="tx2">
                    <a:lumMod val="75000"/>
                  </a:schemeClr>
                </a:solidFill>
                <a:effectLst/>
                <a:latin typeface="-apple-system"/>
              </a:rPr>
              <a:t>: Days since the client was last contacted.</a:t>
            </a:r>
          </a:p>
          <a:p>
            <a:pPr algn="l">
              <a:buFont typeface="Arial" panose="020B0604020202020204" pitchFamily="34" charset="0"/>
              <a:buChar char="•"/>
            </a:pPr>
            <a:r>
              <a:rPr lang="en-US" b="1" i="0" dirty="0">
                <a:solidFill>
                  <a:schemeClr val="tx2">
                    <a:lumMod val="75000"/>
                  </a:schemeClr>
                </a:solidFill>
                <a:effectLst/>
                <a:latin typeface="-apple-system"/>
              </a:rPr>
              <a:t>previous</a:t>
            </a:r>
            <a:r>
              <a:rPr lang="en-US" b="0" i="0" dirty="0">
                <a:solidFill>
                  <a:schemeClr val="tx2">
                    <a:lumMod val="75000"/>
                  </a:schemeClr>
                </a:solidFill>
                <a:effectLst/>
                <a:latin typeface="-apple-system"/>
              </a:rPr>
              <a:t>: Number of contacts performed before this campaign.</a:t>
            </a:r>
          </a:p>
          <a:p>
            <a:pPr algn="l">
              <a:buFont typeface="Arial" panose="020B0604020202020204" pitchFamily="34" charset="0"/>
              <a:buChar char="•"/>
            </a:pPr>
            <a:r>
              <a:rPr lang="en-US" b="1" i="0" dirty="0">
                <a:solidFill>
                  <a:schemeClr val="tx2">
                    <a:lumMod val="75000"/>
                  </a:schemeClr>
                </a:solidFill>
                <a:effectLst/>
                <a:latin typeface="-apple-system"/>
              </a:rPr>
              <a:t>poutcome</a:t>
            </a:r>
            <a:r>
              <a:rPr lang="en-US" b="0" i="0" dirty="0">
                <a:solidFill>
                  <a:schemeClr val="tx2">
                    <a:lumMod val="75000"/>
                  </a:schemeClr>
                </a:solidFill>
                <a:effectLst/>
                <a:latin typeface="-apple-system"/>
              </a:rPr>
              <a:t>: Outcome of the previous marketing campaign.</a:t>
            </a:r>
          </a:p>
          <a:p>
            <a:pPr algn="l">
              <a:buFont typeface="Arial" panose="020B0604020202020204" pitchFamily="34" charset="0"/>
              <a:buChar char="•"/>
            </a:pPr>
            <a:r>
              <a:rPr lang="en-US" b="1" i="0" dirty="0">
                <a:solidFill>
                  <a:schemeClr val="tx2">
                    <a:lumMod val="75000"/>
                  </a:schemeClr>
                </a:solidFill>
                <a:effectLst/>
                <a:latin typeface="-apple-system"/>
              </a:rPr>
              <a:t>y</a:t>
            </a:r>
            <a:r>
              <a:rPr lang="en-US" b="0" i="0" dirty="0">
                <a:solidFill>
                  <a:schemeClr val="tx2">
                    <a:lumMod val="75000"/>
                  </a:schemeClr>
                </a:solidFill>
                <a:effectLst/>
                <a:latin typeface="-apple-system"/>
              </a:rPr>
              <a:t>: Target variable (yes/no).</a:t>
            </a:r>
          </a:p>
          <a:p>
            <a:endParaRPr lang="en-IN" dirty="0"/>
          </a:p>
        </p:txBody>
      </p:sp>
    </p:spTree>
    <p:extLst>
      <p:ext uri="{BB962C8B-B14F-4D97-AF65-F5344CB8AC3E}">
        <p14:creationId xmlns:p14="http://schemas.microsoft.com/office/powerpoint/2010/main" val="2378515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F7462-4398-4449-BE6C-D008FAD987D8}"/>
              </a:ext>
            </a:extLst>
          </p:cNvPr>
          <p:cNvSpPr>
            <a:spLocks noGrp="1"/>
          </p:cNvSpPr>
          <p:nvPr>
            <p:ph type="title"/>
          </p:nvPr>
        </p:nvSpPr>
        <p:spPr/>
        <p:txBody>
          <a:bodyPr/>
          <a:lstStyle/>
          <a:p>
            <a:r>
              <a:rPr lang="en-IN" b="1" dirty="0"/>
              <a:t>Problem Approach</a:t>
            </a:r>
            <a:br>
              <a:rPr lang="en-IN" b="1" dirty="0"/>
            </a:br>
            <a:endParaRPr lang="en-IN" dirty="0"/>
          </a:p>
        </p:txBody>
      </p:sp>
      <p:sp>
        <p:nvSpPr>
          <p:cNvPr id="3" name="Content Placeholder 2">
            <a:extLst>
              <a:ext uri="{FF2B5EF4-FFF2-40B4-BE49-F238E27FC236}">
                <a16:creationId xmlns:a16="http://schemas.microsoft.com/office/drawing/2014/main" id="{E03CE428-9FAB-40B2-8A63-D8FA7DDF737F}"/>
              </a:ext>
            </a:extLst>
          </p:cNvPr>
          <p:cNvSpPr>
            <a:spLocks noGrp="1"/>
          </p:cNvSpPr>
          <p:nvPr>
            <p:ph sz="half" idx="1"/>
          </p:nvPr>
        </p:nvSpPr>
        <p:spPr/>
        <p:txBody>
          <a:bodyPr>
            <a:normAutofit lnSpcReduction="10000"/>
          </a:bodyPr>
          <a:lstStyle/>
          <a:p>
            <a:r>
              <a:rPr lang="en-US" b="1" dirty="0"/>
              <a:t>Data Processing : </a:t>
            </a:r>
          </a:p>
          <a:p>
            <a:pPr>
              <a:buFont typeface="Arial" panose="020B0604020202020204" pitchFamily="34" charset="0"/>
              <a:buChar char="•"/>
            </a:pPr>
            <a:r>
              <a:rPr lang="en-US" dirty="0"/>
              <a:t>Handled missing values and encoded categorical variables.</a:t>
            </a:r>
          </a:p>
          <a:p>
            <a:pPr>
              <a:buFont typeface="Arial" panose="020B0604020202020204" pitchFamily="34" charset="0"/>
              <a:buChar char="•"/>
            </a:pPr>
            <a:r>
              <a:rPr lang="en-US" dirty="0"/>
              <a:t>Scaled numerical features for consistency.</a:t>
            </a:r>
            <a:endParaRPr lang="en-IN" dirty="0"/>
          </a:p>
          <a:p>
            <a:pPr>
              <a:buFont typeface="Arial" panose="020B0604020202020204" pitchFamily="34" charset="0"/>
              <a:buChar char="•"/>
            </a:pPr>
            <a:r>
              <a:rPr lang="en-US" dirty="0"/>
              <a:t>Analyzed subscription rates, trends, and correlations.</a:t>
            </a:r>
          </a:p>
          <a:p>
            <a:pPr>
              <a:buFont typeface="Arial" panose="020B0604020202020204" pitchFamily="34" charset="0"/>
              <a:buChar char="•"/>
            </a:pPr>
            <a:r>
              <a:rPr lang="en-US" dirty="0"/>
              <a:t>Visualized key insights using Power BI.</a:t>
            </a:r>
          </a:p>
          <a:p>
            <a:pPr>
              <a:buFont typeface="Arial" panose="020B0604020202020204" pitchFamily="34" charset="0"/>
              <a:buChar char="•"/>
            </a:pPr>
            <a:r>
              <a:rPr lang="en-US" dirty="0"/>
              <a:t>Approximately 40000 rows and 17 columns.</a:t>
            </a:r>
          </a:p>
          <a:p>
            <a:pPr>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71E3C942-74F4-4AFA-9C8B-624EFBCF505F}"/>
              </a:ext>
            </a:extLst>
          </p:cNvPr>
          <p:cNvSpPr>
            <a:spLocks noGrp="1"/>
          </p:cNvSpPr>
          <p:nvPr>
            <p:ph sz="half" idx="2"/>
          </p:nvPr>
        </p:nvSpPr>
        <p:spPr>
          <a:xfrm>
            <a:off x="6208712" y="2612465"/>
            <a:ext cx="4825159" cy="3416300"/>
          </a:xfrm>
        </p:spPr>
        <p:txBody>
          <a:bodyPr>
            <a:normAutofit lnSpcReduction="10000"/>
          </a:bodyPr>
          <a:lstStyle/>
          <a:p>
            <a:r>
              <a:rPr lang="en-IN" b="1" dirty="0"/>
              <a:t>Model Training</a:t>
            </a:r>
            <a:r>
              <a:rPr lang="en-IN" dirty="0"/>
              <a:t>:</a:t>
            </a:r>
          </a:p>
          <a:p>
            <a:pPr>
              <a:buFont typeface="Arial" panose="020B0604020202020204" pitchFamily="34" charset="0"/>
              <a:buChar char="•"/>
            </a:pPr>
            <a:r>
              <a:rPr lang="en-US" dirty="0"/>
              <a:t>Selected Random Forest Regression for its interpretability.</a:t>
            </a:r>
          </a:p>
          <a:p>
            <a:pPr>
              <a:buFont typeface="Arial" panose="020B0604020202020204" pitchFamily="34" charset="0"/>
              <a:buChar char="•"/>
            </a:pPr>
            <a:r>
              <a:rPr lang="en-US" dirty="0"/>
              <a:t>Split dataset into 80% training and 20% testing.</a:t>
            </a:r>
          </a:p>
          <a:p>
            <a:pPr>
              <a:buFont typeface="Wingdings" panose="05000000000000000000" pitchFamily="2" charset="2"/>
              <a:buChar char="§"/>
            </a:pPr>
            <a:r>
              <a:rPr lang="en-IN" dirty="0"/>
              <a:t>Assessed using accuracy , precision ,recall , and F1-Score .</a:t>
            </a:r>
          </a:p>
          <a:p>
            <a:pPr>
              <a:buFont typeface="Wingdings" panose="05000000000000000000" pitchFamily="2" charset="2"/>
              <a:buChar char="§"/>
            </a:pPr>
            <a:r>
              <a:rPr lang="en-IN" dirty="0"/>
              <a:t>Yes - 37104</a:t>
            </a:r>
          </a:p>
          <a:p>
            <a:pPr>
              <a:buFont typeface="Wingdings" panose="05000000000000000000" pitchFamily="2" charset="2"/>
              <a:buChar char="§"/>
            </a:pPr>
            <a:r>
              <a:rPr lang="en-IN" dirty="0"/>
              <a:t>No - 2896</a:t>
            </a:r>
          </a:p>
        </p:txBody>
      </p:sp>
    </p:spTree>
    <p:extLst>
      <p:ext uri="{BB962C8B-B14F-4D97-AF65-F5344CB8AC3E}">
        <p14:creationId xmlns:p14="http://schemas.microsoft.com/office/powerpoint/2010/main" val="879730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FC172-D084-46AD-8937-5EB9CEF2E84F}"/>
              </a:ext>
            </a:extLst>
          </p:cNvPr>
          <p:cNvSpPr>
            <a:spLocks noGrp="1"/>
          </p:cNvSpPr>
          <p:nvPr>
            <p:ph type="title"/>
          </p:nvPr>
        </p:nvSpPr>
        <p:spPr/>
        <p:txBody>
          <a:bodyPr/>
          <a:lstStyle/>
          <a:p>
            <a:r>
              <a:rPr lang="en-IN" b="1" dirty="0"/>
              <a:t>Histograms for numeric columns</a:t>
            </a:r>
          </a:p>
        </p:txBody>
      </p:sp>
      <p:pic>
        <p:nvPicPr>
          <p:cNvPr id="7" name="Content Placeholder 6">
            <a:extLst>
              <a:ext uri="{FF2B5EF4-FFF2-40B4-BE49-F238E27FC236}">
                <a16:creationId xmlns:a16="http://schemas.microsoft.com/office/drawing/2014/main" id="{D4F465CE-E6FF-456D-9B2C-E03AADA21640}"/>
              </a:ext>
            </a:extLst>
          </p:cNvPr>
          <p:cNvPicPr>
            <a:picLocks noGrp="1" noChangeAspect="1"/>
          </p:cNvPicPr>
          <p:nvPr>
            <p:ph idx="1"/>
          </p:nvPr>
        </p:nvPicPr>
        <p:blipFill>
          <a:blip r:embed="rId2"/>
          <a:stretch>
            <a:fillRect/>
          </a:stretch>
        </p:blipFill>
        <p:spPr>
          <a:xfrm>
            <a:off x="600635" y="2250141"/>
            <a:ext cx="11134165" cy="4114800"/>
          </a:xfrm>
        </p:spPr>
      </p:pic>
    </p:spTree>
    <p:extLst>
      <p:ext uri="{BB962C8B-B14F-4D97-AF65-F5344CB8AC3E}">
        <p14:creationId xmlns:p14="http://schemas.microsoft.com/office/powerpoint/2010/main" val="1774950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6DF48-E89F-4BBA-A8F2-B9F55374C3F1}"/>
              </a:ext>
            </a:extLst>
          </p:cNvPr>
          <p:cNvSpPr>
            <a:spLocks noGrp="1"/>
          </p:cNvSpPr>
          <p:nvPr>
            <p:ph type="title"/>
          </p:nvPr>
        </p:nvSpPr>
        <p:spPr/>
        <p:txBody>
          <a:bodyPr/>
          <a:lstStyle/>
          <a:p>
            <a:r>
              <a:rPr lang="en-US" b="1" dirty="0"/>
              <a:t>Team Deposit Subscription </a:t>
            </a:r>
            <a:endParaRPr lang="en-IN" b="1" dirty="0"/>
          </a:p>
        </p:txBody>
      </p:sp>
      <p:sp>
        <p:nvSpPr>
          <p:cNvPr id="4" name="Content Placeholder 3">
            <a:extLst>
              <a:ext uri="{FF2B5EF4-FFF2-40B4-BE49-F238E27FC236}">
                <a16:creationId xmlns:a16="http://schemas.microsoft.com/office/drawing/2014/main" id="{A94337B0-3738-4A3D-96F4-8B6299DB720A}"/>
              </a:ext>
            </a:extLst>
          </p:cNvPr>
          <p:cNvSpPr>
            <a:spLocks noGrp="1"/>
          </p:cNvSpPr>
          <p:nvPr>
            <p:ph sz="half" idx="1"/>
          </p:nvPr>
        </p:nvSpPr>
        <p:spPr/>
        <p:txBody>
          <a:bodyPr/>
          <a:lstStyle/>
          <a:p>
            <a:r>
              <a:rPr lang="en-IN" dirty="0"/>
              <a:t>Job vs Term Deposit Subscription</a:t>
            </a:r>
          </a:p>
          <a:p>
            <a:endParaRPr lang="en-IN" dirty="0"/>
          </a:p>
        </p:txBody>
      </p:sp>
      <p:sp>
        <p:nvSpPr>
          <p:cNvPr id="5" name="Content Placeholder 4">
            <a:extLst>
              <a:ext uri="{FF2B5EF4-FFF2-40B4-BE49-F238E27FC236}">
                <a16:creationId xmlns:a16="http://schemas.microsoft.com/office/drawing/2014/main" id="{068B554B-8D55-48F8-9063-F055DAD1962B}"/>
              </a:ext>
            </a:extLst>
          </p:cNvPr>
          <p:cNvSpPr>
            <a:spLocks noGrp="1"/>
          </p:cNvSpPr>
          <p:nvPr>
            <p:ph sz="half" idx="2"/>
          </p:nvPr>
        </p:nvSpPr>
        <p:spPr/>
        <p:txBody>
          <a:bodyPr/>
          <a:lstStyle/>
          <a:p>
            <a:r>
              <a:rPr lang="en-IN" dirty="0"/>
              <a:t>Marital vs Term Deposit Subscription</a:t>
            </a:r>
          </a:p>
          <a:p>
            <a:endParaRPr lang="en-IN" dirty="0"/>
          </a:p>
        </p:txBody>
      </p:sp>
      <p:pic>
        <p:nvPicPr>
          <p:cNvPr id="7" name="Picture 6">
            <a:extLst>
              <a:ext uri="{FF2B5EF4-FFF2-40B4-BE49-F238E27FC236}">
                <a16:creationId xmlns:a16="http://schemas.microsoft.com/office/drawing/2014/main" id="{CCCC960D-B572-4D4F-AB9D-B8BAA1165A89}"/>
              </a:ext>
            </a:extLst>
          </p:cNvPr>
          <p:cNvPicPr>
            <a:picLocks noChangeAspect="1"/>
          </p:cNvPicPr>
          <p:nvPr/>
        </p:nvPicPr>
        <p:blipFill>
          <a:blip r:embed="rId2"/>
          <a:stretch>
            <a:fillRect/>
          </a:stretch>
        </p:blipFill>
        <p:spPr>
          <a:xfrm>
            <a:off x="268941" y="3137647"/>
            <a:ext cx="5827059" cy="3747248"/>
          </a:xfrm>
          <a:prstGeom prst="rect">
            <a:avLst/>
          </a:prstGeom>
        </p:spPr>
      </p:pic>
      <p:pic>
        <p:nvPicPr>
          <p:cNvPr id="9" name="Picture 8">
            <a:extLst>
              <a:ext uri="{FF2B5EF4-FFF2-40B4-BE49-F238E27FC236}">
                <a16:creationId xmlns:a16="http://schemas.microsoft.com/office/drawing/2014/main" id="{EBA19AEA-1031-4B2F-A922-B80F980EC80F}"/>
              </a:ext>
            </a:extLst>
          </p:cNvPr>
          <p:cNvPicPr>
            <a:picLocks noChangeAspect="1"/>
          </p:cNvPicPr>
          <p:nvPr/>
        </p:nvPicPr>
        <p:blipFill>
          <a:blip r:embed="rId3"/>
          <a:stretch>
            <a:fillRect/>
          </a:stretch>
        </p:blipFill>
        <p:spPr>
          <a:xfrm>
            <a:off x="6208712" y="3038287"/>
            <a:ext cx="5588841" cy="3416301"/>
          </a:xfrm>
          <a:prstGeom prst="rect">
            <a:avLst/>
          </a:prstGeom>
        </p:spPr>
      </p:pic>
    </p:spTree>
    <p:extLst>
      <p:ext uri="{BB962C8B-B14F-4D97-AF65-F5344CB8AC3E}">
        <p14:creationId xmlns:p14="http://schemas.microsoft.com/office/powerpoint/2010/main" val="709149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AC53B-6FD3-478E-9B18-3BF5DBEA461B}"/>
              </a:ext>
            </a:extLst>
          </p:cNvPr>
          <p:cNvSpPr>
            <a:spLocks noGrp="1"/>
          </p:cNvSpPr>
          <p:nvPr>
            <p:ph type="title"/>
          </p:nvPr>
        </p:nvSpPr>
        <p:spPr/>
        <p:txBody>
          <a:bodyPr/>
          <a:lstStyle/>
          <a:p>
            <a:r>
              <a:rPr lang="en-IN" dirty="0"/>
              <a:t> </a:t>
            </a:r>
            <a:r>
              <a:rPr lang="en-IN" b="1" dirty="0"/>
              <a:t>Correlation Matrix</a:t>
            </a:r>
          </a:p>
        </p:txBody>
      </p:sp>
      <p:pic>
        <p:nvPicPr>
          <p:cNvPr id="5" name="Content Placeholder 4">
            <a:extLst>
              <a:ext uri="{FF2B5EF4-FFF2-40B4-BE49-F238E27FC236}">
                <a16:creationId xmlns:a16="http://schemas.microsoft.com/office/drawing/2014/main" id="{165579F9-8D5A-4A61-86D8-D70739E7B057}"/>
              </a:ext>
            </a:extLst>
          </p:cNvPr>
          <p:cNvPicPr>
            <a:picLocks noGrp="1" noChangeAspect="1"/>
          </p:cNvPicPr>
          <p:nvPr>
            <p:ph idx="1"/>
          </p:nvPr>
        </p:nvPicPr>
        <p:blipFill>
          <a:blip r:embed="rId2"/>
          <a:stretch>
            <a:fillRect/>
          </a:stretch>
        </p:blipFill>
        <p:spPr>
          <a:xfrm>
            <a:off x="905435" y="2321858"/>
            <a:ext cx="9161930" cy="4105835"/>
          </a:xfrm>
        </p:spPr>
      </p:pic>
    </p:spTree>
    <p:extLst>
      <p:ext uri="{BB962C8B-B14F-4D97-AF65-F5344CB8AC3E}">
        <p14:creationId xmlns:p14="http://schemas.microsoft.com/office/powerpoint/2010/main" val="2694208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FE0090-B86F-4411-AA97-C2B17888EAE0}"/>
              </a:ext>
            </a:extLst>
          </p:cNvPr>
          <p:cNvPicPr>
            <a:picLocks noChangeAspect="1"/>
          </p:cNvPicPr>
          <p:nvPr/>
        </p:nvPicPr>
        <p:blipFill>
          <a:blip r:embed="rId2"/>
          <a:stretch>
            <a:fillRect/>
          </a:stretch>
        </p:blipFill>
        <p:spPr>
          <a:xfrm>
            <a:off x="466166" y="1801905"/>
            <a:ext cx="11250705" cy="5074024"/>
          </a:xfrm>
          <a:prstGeom prst="rect">
            <a:avLst/>
          </a:prstGeom>
        </p:spPr>
      </p:pic>
      <p:sp>
        <p:nvSpPr>
          <p:cNvPr id="9" name="Title 8">
            <a:extLst>
              <a:ext uri="{FF2B5EF4-FFF2-40B4-BE49-F238E27FC236}">
                <a16:creationId xmlns:a16="http://schemas.microsoft.com/office/drawing/2014/main" id="{F2838967-EB5A-43FA-BBEC-967D73A07DFB}"/>
              </a:ext>
            </a:extLst>
          </p:cNvPr>
          <p:cNvSpPr>
            <a:spLocks noGrp="1"/>
          </p:cNvSpPr>
          <p:nvPr>
            <p:ph type="title"/>
          </p:nvPr>
        </p:nvSpPr>
        <p:spPr>
          <a:xfrm>
            <a:off x="1298390" y="910915"/>
            <a:ext cx="8761413" cy="706964"/>
          </a:xfrm>
        </p:spPr>
        <p:txBody>
          <a:bodyPr/>
          <a:lstStyle/>
          <a:p>
            <a:pPr algn="ctr"/>
            <a:r>
              <a:rPr lang="en-US" b="1" dirty="0"/>
              <a:t>Power BI Analysis </a:t>
            </a:r>
            <a:endParaRPr lang="en-IN" b="1" dirty="0"/>
          </a:p>
        </p:txBody>
      </p:sp>
    </p:spTree>
    <p:extLst>
      <p:ext uri="{BB962C8B-B14F-4D97-AF65-F5344CB8AC3E}">
        <p14:creationId xmlns:p14="http://schemas.microsoft.com/office/powerpoint/2010/main" val="304057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E0C2-8693-4E1C-88E4-36037318938C}"/>
              </a:ext>
            </a:extLst>
          </p:cNvPr>
          <p:cNvSpPr>
            <a:spLocks noGrp="1"/>
          </p:cNvSpPr>
          <p:nvPr>
            <p:ph type="title"/>
          </p:nvPr>
        </p:nvSpPr>
        <p:spPr/>
        <p:txBody>
          <a:bodyPr/>
          <a:lstStyle/>
          <a:p>
            <a:pPr algn="ctr"/>
            <a:r>
              <a:rPr lang="en-US" b="1" dirty="0"/>
              <a:t>Duration “Yes” or “No”</a:t>
            </a:r>
            <a:br>
              <a:rPr lang="en-US" b="1" dirty="0"/>
            </a:br>
            <a:endParaRPr lang="en-IN" b="1" dirty="0"/>
          </a:p>
        </p:txBody>
      </p:sp>
      <p:pic>
        <p:nvPicPr>
          <p:cNvPr id="4" name="Picture 3">
            <a:extLst>
              <a:ext uri="{FF2B5EF4-FFF2-40B4-BE49-F238E27FC236}">
                <a16:creationId xmlns:a16="http://schemas.microsoft.com/office/drawing/2014/main" id="{881C20BA-0A58-4068-9535-89F626FDF4B6}"/>
              </a:ext>
            </a:extLst>
          </p:cNvPr>
          <p:cNvPicPr>
            <a:picLocks noChangeAspect="1"/>
          </p:cNvPicPr>
          <p:nvPr/>
        </p:nvPicPr>
        <p:blipFill>
          <a:blip r:embed="rId2"/>
          <a:stretch>
            <a:fillRect/>
          </a:stretch>
        </p:blipFill>
        <p:spPr>
          <a:xfrm>
            <a:off x="488577" y="1828800"/>
            <a:ext cx="11214846" cy="5029200"/>
          </a:xfrm>
          <a:prstGeom prst="rect">
            <a:avLst/>
          </a:prstGeom>
        </p:spPr>
      </p:pic>
    </p:spTree>
    <p:extLst>
      <p:ext uri="{BB962C8B-B14F-4D97-AF65-F5344CB8AC3E}">
        <p14:creationId xmlns:p14="http://schemas.microsoft.com/office/powerpoint/2010/main" val="996624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751</TotalTime>
  <Words>603</Words>
  <Application>Microsoft Office PowerPoint</Application>
  <PresentationFormat>Widescreen</PresentationFormat>
  <Paragraphs>79</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-apple-system</vt:lpstr>
      <vt:lpstr>Arial</vt:lpstr>
      <vt:lpstr>Century Gothic</vt:lpstr>
      <vt:lpstr>Wingdings</vt:lpstr>
      <vt:lpstr>Wingdings 3</vt:lpstr>
      <vt:lpstr>Ion Boardroom</vt:lpstr>
      <vt:lpstr>Bank Term Deposit Prediction Project </vt:lpstr>
      <vt:lpstr>Bank Term Deposit Prediction Project </vt:lpstr>
      <vt:lpstr>Dataset Overview </vt:lpstr>
      <vt:lpstr>Problem Approach </vt:lpstr>
      <vt:lpstr>Histograms for numeric columns</vt:lpstr>
      <vt:lpstr>Team Deposit Subscription </vt:lpstr>
      <vt:lpstr> Correlation Matrix</vt:lpstr>
      <vt:lpstr>Power BI Analysis </vt:lpstr>
      <vt:lpstr>Duration “Yes” or “No” </vt:lpstr>
      <vt:lpstr>Model Selection </vt:lpstr>
      <vt:lpstr>Model Output </vt:lpstr>
      <vt:lpstr>Future Improvements </vt:lpstr>
      <vt:lpstr>Final Inference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Term Deposit Prediction Project</dc:title>
  <dc:creator>Shraddha</dc:creator>
  <cp:lastModifiedBy>Shraddha</cp:lastModifiedBy>
  <cp:revision>14</cp:revision>
  <dcterms:created xsi:type="dcterms:W3CDTF">2025-01-18T16:14:31Z</dcterms:created>
  <dcterms:modified xsi:type="dcterms:W3CDTF">2025-01-19T04:46:14Z</dcterms:modified>
</cp:coreProperties>
</file>