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79" r:id="rId4"/>
    <p:sldId id="278" r:id="rId5"/>
    <p:sldId id="258" r:id="rId6"/>
    <p:sldId id="280" r:id="rId7"/>
    <p:sldId id="259" r:id="rId8"/>
    <p:sldId id="260" r:id="rId9"/>
    <p:sldId id="282" r:id="rId10"/>
    <p:sldId id="281" r:id="rId11"/>
    <p:sldId id="268" r:id="rId12"/>
    <p:sldId id="271" r:id="rId13"/>
    <p:sldId id="283" r:id="rId14"/>
    <p:sldId id="261" r:id="rId15"/>
    <p:sldId id="269" r:id="rId16"/>
    <p:sldId id="262" r:id="rId17"/>
    <p:sldId id="263" r:id="rId18"/>
    <p:sldId id="264" r:id="rId19"/>
    <p:sldId id="270" r:id="rId20"/>
    <p:sldId id="275"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4E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D585C-4D1C-A2A4-6C0B-ED166DE47DDA}" v="199" dt="2024-10-30T18:06:50.352"/>
    <p1510:client id="{F45BFB9F-50E1-3D30-151D-B56C3E305585}" v="94" dt="2024-10-30T17:53:31.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1DAAA79329FE9B98/AstroSage_analysis%20(Alisha%20Pawar)%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Answers!PivotTable3</c:name>
    <c:fmtId val="-1"/>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w="19050">
            <a:solidFill>
              <a:schemeClr val="lt1"/>
            </a:solidFill>
          </a:ln>
          <a:effectLst/>
        </c:spPr>
      </c:pivotFmt>
      <c:pivotFmt>
        <c:idx val="17"/>
        <c:spPr>
          <a:solidFill>
            <a:schemeClr val="accent2"/>
          </a:solidFill>
          <a:ln w="19050">
            <a:solidFill>
              <a:schemeClr val="lt1"/>
            </a:solidFill>
          </a:ln>
          <a:effectLst/>
        </c:spPr>
      </c:pivotFmt>
      <c:pivotFmt>
        <c:idx val="18"/>
        <c:spPr>
          <a:solidFill>
            <a:schemeClr val="accent2"/>
          </a:solidFill>
          <a:ln w="19050">
            <a:solidFill>
              <a:schemeClr val="lt1"/>
            </a:solidFill>
          </a:ln>
          <a:effectLst/>
        </c:spPr>
      </c:pivotFmt>
      <c:pivotFmt>
        <c:idx val="19"/>
        <c:spPr>
          <a:solidFill>
            <a:schemeClr val="accent2"/>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solidFill>
          <a:ln w="19050">
            <a:solidFill>
              <a:schemeClr val="lt1"/>
            </a:solidFill>
          </a:ln>
          <a:effectLst/>
        </c:spPr>
      </c:pivotFmt>
      <c:pivotFmt>
        <c:idx val="27"/>
        <c:spPr>
          <a:solidFill>
            <a:schemeClr val="accent2"/>
          </a:solidFill>
          <a:ln w="19050">
            <a:solidFill>
              <a:schemeClr val="lt1"/>
            </a:solidFill>
          </a:ln>
          <a:effectLst/>
        </c:spPr>
      </c:pivotFmt>
      <c:pivotFmt>
        <c:idx val="28"/>
        <c:spPr>
          <a:solidFill>
            <a:schemeClr val="accent2"/>
          </a:solidFill>
          <a:ln w="19050">
            <a:solidFill>
              <a:schemeClr val="lt1"/>
            </a:solidFill>
          </a:ln>
          <a:effectLst/>
        </c:spPr>
      </c:pivotFmt>
      <c:pivotFmt>
        <c:idx val="29"/>
        <c:spPr>
          <a:solidFill>
            <a:schemeClr val="accent2"/>
          </a:solidFill>
          <a:ln w="19050">
            <a:solidFill>
              <a:schemeClr val="lt1"/>
            </a:solidFill>
          </a:ln>
          <a:effectLst/>
        </c:spPr>
      </c:pivotFmt>
    </c:pivotFmts>
    <c:plotArea>
      <c:layout/>
      <c:barChart>
        <c:barDir val="col"/>
        <c:grouping val="clustered"/>
        <c:varyColors val="0"/>
        <c:ser>
          <c:idx val="0"/>
          <c:order val="0"/>
          <c:tx>
            <c:strRef>
              <c:f>'Task Answers'!$P$50</c:f>
              <c:strCache>
                <c:ptCount val="1"/>
                <c:pt idx="0">
                  <c:v>Sum of netAmount</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77AC-4967-ACE3-10C16F87B246}"/>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77AC-4967-ACE3-10C16F87B246}"/>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77AC-4967-ACE3-10C16F87B246}"/>
              </c:ext>
            </c:extLst>
          </c:dPt>
          <c:dPt>
            <c:idx val="3"/>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7-77AC-4967-ACE3-10C16F87B24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Answers'!$O$51:$O$55</c:f>
              <c:strCache>
                <c:ptCount val="4"/>
                <c:pt idx="0">
                  <c:v>Call</c:v>
                </c:pt>
                <c:pt idx="1">
                  <c:v>Chat</c:v>
                </c:pt>
                <c:pt idx="2">
                  <c:v>Complementary</c:v>
                </c:pt>
                <c:pt idx="3">
                  <c:v>public_live_Call</c:v>
                </c:pt>
              </c:strCache>
            </c:strRef>
          </c:cat>
          <c:val>
            <c:numRef>
              <c:f>'Task Answers'!$P$51:$P$55</c:f>
              <c:numCache>
                <c:formatCode>General</c:formatCode>
                <c:ptCount val="4"/>
                <c:pt idx="0">
                  <c:v>168442.03500000015</c:v>
                </c:pt>
                <c:pt idx="1">
                  <c:v>45494.683333333342</c:v>
                </c:pt>
                <c:pt idx="3">
                  <c:v>50.596999999999902</c:v>
                </c:pt>
              </c:numCache>
            </c:numRef>
          </c:val>
          <c:extLst>
            <c:ext xmlns:c16="http://schemas.microsoft.com/office/drawing/2014/chart" uri="{C3380CC4-5D6E-409C-BE32-E72D297353CC}">
              <c16:uniqueId val="{00000008-77AC-4967-ACE3-10C16F87B246}"/>
            </c:ext>
          </c:extLst>
        </c:ser>
        <c:ser>
          <c:idx val="1"/>
          <c:order val="1"/>
          <c:tx>
            <c:strRef>
              <c:f>'Task Answers'!$Q$50</c:f>
              <c:strCache>
                <c:ptCount val="1"/>
                <c:pt idx="0">
                  <c:v>Count of uid</c:v>
                </c:pt>
              </c:strCache>
            </c:strRef>
          </c:tx>
          <c:spPr>
            <a:solidFill>
              <a:schemeClr val="accent2"/>
            </a:solidFill>
            <a:ln w="19050">
              <a:solidFill>
                <a:schemeClr val="lt1"/>
              </a:solidFill>
            </a:ln>
            <a:effectLst/>
          </c:spPr>
          <c:invertIfNegative val="0"/>
          <c:dPt>
            <c:idx val="0"/>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A-77AC-4967-ACE3-10C16F87B246}"/>
              </c:ext>
            </c:extLst>
          </c:dPt>
          <c:dPt>
            <c:idx val="1"/>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C-77AC-4967-ACE3-10C16F87B246}"/>
              </c:ext>
            </c:extLst>
          </c:dPt>
          <c:dPt>
            <c:idx val="2"/>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E-77AC-4967-ACE3-10C16F87B246}"/>
              </c:ext>
            </c:extLst>
          </c:dPt>
          <c:dPt>
            <c:idx val="3"/>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0-77AC-4967-ACE3-10C16F87B24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Answers'!$O$51:$O$55</c:f>
              <c:strCache>
                <c:ptCount val="4"/>
                <c:pt idx="0">
                  <c:v>Call</c:v>
                </c:pt>
                <c:pt idx="1">
                  <c:v>Chat</c:v>
                </c:pt>
                <c:pt idx="2">
                  <c:v>Complementary</c:v>
                </c:pt>
                <c:pt idx="3">
                  <c:v>public_live_Call</c:v>
                </c:pt>
              </c:strCache>
            </c:strRef>
          </c:cat>
          <c:val>
            <c:numRef>
              <c:f>'Task Answers'!$Q$51:$Q$55</c:f>
              <c:numCache>
                <c:formatCode>General</c:formatCode>
                <c:ptCount val="4"/>
                <c:pt idx="0">
                  <c:v>8508</c:v>
                </c:pt>
                <c:pt idx="1">
                  <c:v>19514</c:v>
                </c:pt>
                <c:pt idx="2">
                  <c:v>2</c:v>
                </c:pt>
                <c:pt idx="3">
                  <c:v>3</c:v>
                </c:pt>
              </c:numCache>
            </c:numRef>
          </c:val>
          <c:extLst>
            <c:ext xmlns:c16="http://schemas.microsoft.com/office/drawing/2014/chart" uri="{C3380CC4-5D6E-409C-BE32-E72D297353CC}">
              <c16:uniqueId val="{00000011-77AC-4967-ACE3-10C16F87B246}"/>
            </c:ext>
          </c:extLst>
        </c:ser>
        <c:dLbls>
          <c:showLegendKey val="0"/>
          <c:showVal val="0"/>
          <c:showCatName val="0"/>
          <c:showSerName val="0"/>
          <c:showPercent val="0"/>
          <c:showBubbleSize val="0"/>
        </c:dLbls>
        <c:gapWidth val="100"/>
        <c:axId val="1402722312"/>
        <c:axId val="1402728456"/>
      </c:barChart>
      <c:catAx>
        <c:axId val="14027223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728456"/>
        <c:crosses val="autoZero"/>
        <c:auto val="1"/>
        <c:lblAlgn val="ctr"/>
        <c:lblOffset val="100"/>
        <c:noMultiLvlLbl val="0"/>
      </c:catAx>
      <c:valAx>
        <c:axId val="1402728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722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Answers!PivotTable13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Call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'Task Answers'!$CB$51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A07-431A-9684-96B63063B8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A07-431A-9684-96B63063B8C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 Answers'!$CA$52:$CA$54</c:f>
              <c:strCache>
                <c:ptCount val="2"/>
                <c:pt idx="0">
                  <c:v>busy</c:v>
                </c:pt>
                <c:pt idx="1">
                  <c:v>completed</c:v>
                </c:pt>
              </c:strCache>
            </c:strRef>
          </c:cat>
          <c:val>
            <c:numRef>
              <c:f>'Task Answers'!$CB$52:$CB$54</c:f>
              <c:numCache>
                <c:formatCode>General</c:formatCode>
                <c:ptCount val="2"/>
                <c:pt idx="0">
                  <c:v>1270</c:v>
                </c:pt>
                <c:pt idx="1">
                  <c:v>3453</c:v>
                </c:pt>
              </c:numCache>
            </c:numRef>
          </c:val>
          <c:extLst>
            <c:ext xmlns:c16="http://schemas.microsoft.com/office/drawing/2014/chart" uri="{C3380CC4-5D6E-409C-BE32-E72D297353CC}">
              <c16:uniqueId val="{00000004-3A07-431A-9684-96B63063B8C4}"/>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l"/>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Answers!PivotTable16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Distribution by Consultation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Answers'!$AV$70:$AV$71</c:f>
              <c:strCache>
                <c:ptCount val="1"/>
                <c:pt idx="0">
                  <c:v>Call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Answers'!$AU$72:$AU$75</c:f>
              <c:strCache>
                <c:ptCount val="3"/>
                <c:pt idx="0">
                  <c:v>app</c:v>
                </c:pt>
                <c:pt idx="1">
                  <c:v>dashboard</c:v>
                </c:pt>
                <c:pt idx="2">
                  <c:v>gurucool</c:v>
                </c:pt>
              </c:strCache>
            </c:strRef>
          </c:cat>
          <c:val>
            <c:numRef>
              <c:f>'Task Answers'!$AV$72:$AV$75</c:f>
              <c:numCache>
                <c:formatCode>General</c:formatCode>
                <c:ptCount val="3"/>
                <c:pt idx="0">
                  <c:v>7797</c:v>
                </c:pt>
                <c:pt idx="2">
                  <c:v>711</c:v>
                </c:pt>
              </c:numCache>
            </c:numRef>
          </c:val>
          <c:extLst>
            <c:ext xmlns:c16="http://schemas.microsoft.com/office/drawing/2014/chart" uri="{C3380CC4-5D6E-409C-BE32-E72D297353CC}">
              <c16:uniqueId val="{00000000-4CB2-4C59-B5A7-03C7EF264969}"/>
            </c:ext>
          </c:extLst>
        </c:ser>
        <c:ser>
          <c:idx val="1"/>
          <c:order val="1"/>
          <c:tx>
            <c:strRef>
              <c:f>'Task Answers'!$AW$70:$AW$71</c:f>
              <c:strCache>
                <c:ptCount val="1"/>
                <c:pt idx="0">
                  <c:v>Chat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Answers'!$AU$72:$AU$75</c:f>
              <c:strCache>
                <c:ptCount val="3"/>
                <c:pt idx="0">
                  <c:v>app</c:v>
                </c:pt>
                <c:pt idx="1">
                  <c:v>dashboard</c:v>
                </c:pt>
                <c:pt idx="2">
                  <c:v>gurucool</c:v>
                </c:pt>
              </c:strCache>
            </c:strRef>
          </c:cat>
          <c:val>
            <c:numRef>
              <c:f>'Task Answers'!$AW$72:$AW$75</c:f>
              <c:numCache>
                <c:formatCode>General</c:formatCode>
                <c:ptCount val="3"/>
                <c:pt idx="2">
                  <c:v>19514</c:v>
                </c:pt>
              </c:numCache>
            </c:numRef>
          </c:val>
          <c:extLst>
            <c:ext xmlns:c16="http://schemas.microsoft.com/office/drawing/2014/chart" uri="{C3380CC4-5D6E-409C-BE32-E72D297353CC}">
              <c16:uniqueId val="{00000001-4CB2-4C59-B5A7-03C7EF264969}"/>
            </c:ext>
          </c:extLst>
        </c:ser>
        <c:ser>
          <c:idx val="2"/>
          <c:order val="2"/>
          <c:tx>
            <c:strRef>
              <c:f>'Task Answers'!$AX$70:$AX$71</c:f>
              <c:strCache>
                <c:ptCount val="1"/>
                <c:pt idx="0">
                  <c:v>Complementary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Answers'!$AU$72:$AU$75</c:f>
              <c:strCache>
                <c:ptCount val="3"/>
                <c:pt idx="0">
                  <c:v>app</c:v>
                </c:pt>
                <c:pt idx="1">
                  <c:v>dashboard</c:v>
                </c:pt>
                <c:pt idx="2">
                  <c:v>gurucool</c:v>
                </c:pt>
              </c:strCache>
            </c:strRef>
          </c:cat>
          <c:val>
            <c:numRef>
              <c:f>'Task Answers'!$AX$72:$AX$75</c:f>
              <c:numCache>
                <c:formatCode>General</c:formatCode>
                <c:ptCount val="3"/>
                <c:pt idx="1">
                  <c:v>2</c:v>
                </c:pt>
              </c:numCache>
            </c:numRef>
          </c:val>
          <c:extLst>
            <c:ext xmlns:c16="http://schemas.microsoft.com/office/drawing/2014/chart" uri="{C3380CC4-5D6E-409C-BE32-E72D297353CC}">
              <c16:uniqueId val="{00000002-4CB2-4C59-B5A7-03C7EF264969}"/>
            </c:ext>
          </c:extLst>
        </c:ser>
        <c:ser>
          <c:idx val="3"/>
          <c:order val="3"/>
          <c:tx>
            <c:strRef>
              <c:f>'Task Answers'!$AY$70:$AY$71</c:f>
              <c:strCache>
                <c:ptCount val="1"/>
                <c:pt idx="0">
                  <c:v>public_live_Call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Answers'!$AU$72:$AU$75</c:f>
              <c:strCache>
                <c:ptCount val="3"/>
                <c:pt idx="0">
                  <c:v>app</c:v>
                </c:pt>
                <c:pt idx="1">
                  <c:v>dashboard</c:v>
                </c:pt>
                <c:pt idx="2">
                  <c:v>gurucool</c:v>
                </c:pt>
              </c:strCache>
            </c:strRef>
          </c:cat>
          <c:val>
            <c:numRef>
              <c:f>'Task Answers'!$AY$72:$AY$75</c:f>
              <c:numCache>
                <c:formatCode>General</c:formatCode>
                <c:ptCount val="3"/>
                <c:pt idx="0">
                  <c:v>3</c:v>
                </c:pt>
              </c:numCache>
            </c:numRef>
          </c:val>
          <c:extLst>
            <c:ext xmlns:c16="http://schemas.microsoft.com/office/drawing/2014/chart" uri="{C3380CC4-5D6E-409C-BE32-E72D297353CC}">
              <c16:uniqueId val="{00000003-4CB2-4C59-B5A7-03C7EF264969}"/>
            </c:ext>
          </c:extLst>
        </c:ser>
        <c:dLbls>
          <c:dLblPos val="outEnd"/>
          <c:showLegendKey val="0"/>
          <c:showVal val="1"/>
          <c:showCatName val="0"/>
          <c:showSerName val="0"/>
          <c:showPercent val="0"/>
          <c:showBubbleSize val="0"/>
        </c:dLbls>
        <c:gapWidth val="219"/>
        <c:overlap val="-27"/>
        <c:axId val="251913735"/>
        <c:axId val="251915783"/>
      </c:barChart>
      <c:catAx>
        <c:axId val="251913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915783"/>
        <c:crosses val="autoZero"/>
        <c:auto val="1"/>
        <c:lblAlgn val="ctr"/>
        <c:lblOffset val="100"/>
        <c:noMultiLvlLbl val="0"/>
      </c:catAx>
      <c:valAx>
        <c:axId val="251915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 of consulation type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913735"/>
        <c:crosses val="autoZero"/>
        <c:crossBetween val="between"/>
        <c:majorUnit val="3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Pawar).xlsx]Task Answers!PivotTable10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User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s>
    <c:plotArea>
      <c:layout/>
      <c:barChart>
        <c:barDir val="bar"/>
        <c:grouping val="clustered"/>
        <c:varyColors val="0"/>
        <c:ser>
          <c:idx val="0"/>
          <c:order val="0"/>
          <c:tx>
            <c:strRef>
              <c:f>'Task Answers'!$AM$4</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EA8F-4CC0-90DA-F86784A4EDCE}"/>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EA8F-4CC0-90DA-F86784A4EDCE}"/>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EA8F-4CC0-90DA-F86784A4EDC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Answers'!$AL$5:$AL$8</c:f>
              <c:strCache>
                <c:ptCount val="3"/>
                <c:pt idx="0">
                  <c:v>app</c:v>
                </c:pt>
                <c:pt idx="1">
                  <c:v>dashboard</c:v>
                </c:pt>
                <c:pt idx="2">
                  <c:v>gurucool</c:v>
                </c:pt>
              </c:strCache>
            </c:strRef>
          </c:cat>
          <c:val>
            <c:numRef>
              <c:f>'Task Answers'!$AM$5:$AM$8</c:f>
              <c:numCache>
                <c:formatCode>General</c:formatCode>
                <c:ptCount val="3"/>
                <c:pt idx="0">
                  <c:v>7800</c:v>
                </c:pt>
                <c:pt idx="1">
                  <c:v>2</c:v>
                </c:pt>
                <c:pt idx="2">
                  <c:v>20225</c:v>
                </c:pt>
              </c:numCache>
            </c:numRef>
          </c:val>
          <c:extLst>
            <c:ext xmlns:c16="http://schemas.microsoft.com/office/drawing/2014/chart" uri="{C3380CC4-5D6E-409C-BE32-E72D297353CC}">
              <c16:uniqueId val="{00000006-EA8F-4CC0-90DA-F86784A4EDCE}"/>
            </c:ext>
          </c:extLst>
        </c:ser>
        <c:dLbls>
          <c:showLegendKey val="0"/>
          <c:showVal val="0"/>
          <c:showCatName val="0"/>
          <c:showSerName val="0"/>
          <c:showPercent val="0"/>
          <c:showBubbleSize val="0"/>
        </c:dLbls>
        <c:gapWidth val="100"/>
        <c:axId val="1830047239"/>
        <c:axId val="939981320"/>
      </c:barChart>
      <c:catAx>
        <c:axId val="183004723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9981320"/>
        <c:crosses val="autoZero"/>
        <c:auto val="1"/>
        <c:lblAlgn val="ctr"/>
        <c:lblOffset val="100"/>
        <c:noMultiLvlLbl val="0"/>
      </c:catAx>
      <c:valAx>
        <c:axId val="939981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047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Answers!PivotTable17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s>
    <c:plotArea>
      <c:layout/>
      <c:pieChart>
        <c:varyColors val="1"/>
        <c:ser>
          <c:idx val="0"/>
          <c:order val="0"/>
          <c:tx>
            <c:strRef>
              <c:f>'Task Answers'!$AV$50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A7-40C1-871B-21D6E7CBC93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A7-40C1-871B-21D6E7CBC93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7A7-40C1-871B-21D6E7CBC93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 Answers'!$AU$51:$AU$54</c:f>
              <c:strCache>
                <c:ptCount val="3"/>
                <c:pt idx="0">
                  <c:v>app</c:v>
                </c:pt>
                <c:pt idx="1">
                  <c:v>dashboard</c:v>
                </c:pt>
                <c:pt idx="2">
                  <c:v>gurucool</c:v>
                </c:pt>
              </c:strCache>
            </c:strRef>
          </c:cat>
          <c:val>
            <c:numRef>
              <c:f>'Task Answers'!$AV$51:$AV$54</c:f>
              <c:numCache>
                <c:formatCode>General</c:formatCode>
                <c:ptCount val="3"/>
                <c:pt idx="0">
                  <c:v>125267.38200000001</c:v>
                </c:pt>
                <c:pt idx="2">
                  <c:v>88719.933333333349</c:v>
                </c:pt>
              </c:numCache>
            </c:numRef>
          </c:val>
          <c:extLst>
            <c:ext xmlns:c16="http://schemas.microsoft.com/office/drawing/2014/chart" uri="{C3380CC4-5D6E-409C-BE32-E72D297353CC}">
              <c16:uniqueId val="{00000006-B7A7-40C1-871B-21D6E7CBC93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Daily Call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'Task Answers'!$B$51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Answers'!$A$52:$A$86</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'Task Answers'!$B$52:$B$86</c:f>
              <c:numCache>
                <c:formatCode>General</c:formatCode>
                <c:ptCount val="34"/>
                <c:pt idx="0">
                  <c:v>152</c:v>
                </c:pt>
                <c:pt idx="1">
                  <c:v>182</c:v>
                </c:pt>
                <c:pt idx="2">
                  <c:v>182</c:v>
                </c:pt>
                <c:pt idx="3">
                  <c:v>182</c:v>
                </c:pt>
                <c:pt idx="4">
                  <c:v>145</c:v>
                </c:pt>
                <c:pt idx="5">
                  <c:v>159</c:v>
                </c:pt>
                <c:pt idx="6">
                  <c:v>168</c:v>
                </c:pt>
                <c:pt idx="7">
                  <c:v>73</c:v>
                </c:pt>
                <c:pt idx="8">
                  <c:v>154</c:v>
                </c:pt>
                <c:pt idx="9">
                  <c:v>232</c:v>
                </c:pt>
                <c:pt idx="10">
                  <c:v>225</c:v>
                </c:pt>
                <c:pt idx="11">
                  <c:v>209</c:v>
                </c:pt>
                <c:pt idx="12">
                  <c:v>201</c:v>
                </c:pt>
                <c:pt idx="13">
                  <c:v>141</c:v>
                </c:pt>
                <c:pt idx="14">
                  <c:v>181</c:v>
                </c:pt>
                <c:pt idx="15">
                  <c:v>131</c:v>
                </c:pt>
                <c:pt idx="16">
                  <c:v>103</c:v>
                </c:pt>
                <c:pt idx="17">
                  <c:v>134</c:v>
                </c:pt>
                <c:pt idx="18">
                  <c:v>130</c:v>
                </c:pt>
                <c:pt idx="19">
                  <c:v>109</c:v>
                </c:pt>
                <c:pt idx="20">
                  <c:v>100</c:v>
                </c:pt>
                <c:pt idx="21">
                  <c:v>90</c:v>
                </c:pt>
                <c:pt idx="22">
                  <c:v>153</c:v>
                </c:pt>
                <c:pt idx="23">
                  <c:v>151</c:v>
                </c:pt>
                <c:pt idx="24">
                  <c:v>156</c:v>
                </c:pt>
                <c:pt idx="25">
                  <c:v>129</c:v>
                </c:pt>
                <c:pt idx="26">
                  <c:v>134</c:v>
                </c:pt>
                <c:pt idx="27">
                  <c:v>112</c:v>
                </c:pt>
                <c:pt idx="28">
                  <c:v>136</c:v>
                </c:pt>
                <c:pt idx="29">
                  <c:v>86</c:v>
                </c:pt>
                <c:pt idx="30">
                  <c:v>101</c:v>
                </c:pt>
                <c:pt idx="31">
                  <c:v>55</c:v>
                </c:pt>
                <c:pt idx="32">
                  <c:v>94</c:v>
                </c:pt>
                <c:pt idx="33">
                  <c:v>31</c:v>
                </c:pt>
              </c:numCache>
            </c:numRef>
          </c:val>
          <c:smooth val="0"/>
          <c:extLst>
            <c:ext xmlns:c16="http://schemas.microsoft.com/office/drawing/2014/chart" uri="{C3380CC4-5D6E-409C-BE32-E72D297353CC}">
              <c16:uniqueId val="{00000000-1D90-4D4A-BA96-B3D12535E403}"/>
            </c:ext>
          </c:extLst>
        </c:ser>
        <c:dLbls>
          <c:dLblPos val="b"/>
          <c:showLegendKey val="0"/>
          <c:showVal val="1"/>
          <c:showCatName val="0"/>
          <c:showSerName val="0"/>
          <c:showPercent val="0"/>
          <c:showBubbleSize val="0"/>
        </c:dLbls>
        <c:marker val="1"/>
        <c:smooth val="0"/>
        <c:axId val="1952117255"/>
        <c:axId val="1952351239"/>
      </c:lineChart>
      <c:catAx>
        <c:axId val="19521172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351239"/>
        <c:crosses val="autoZero"/>
        <c:auto val="1"/>
        <c:lblAlgn val="ctr"/>
        <c:lblOffset val="100"/>
        <c:noMultiLvlLbl val="0"/>
      </c:catAx>
      <c:valAx>
        <c:axId val="1952351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Call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1172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Answers!PivotTable14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Hourly Call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Answers'!$BC$52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Answers'!$BB$53:$BB$77</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'Task Answers'!$BC$53:$BC$77</c:f>
              <c:numCache>
                <c:formatCode>General</c:formatCode>
                <c:ptCount val="24"/>
                <c:pt idx="0">
                  <c:v>68</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264</c:v>
                </c:pt>
                <c:pt idx="19">
                  <c:v>222</c:v>
                </c:pt>
                <c:pt idx="20">
                  <c:v>172</c:v>
                </c:pt>
                <c:pt idx="21">
                  <c:v>99</c:v>
                </c:pt>
                <c:pt idx="22">
                  <c:v>73</c:v>
                </c:pt>
                <c:pt idx="23">
                  <c:v>70</c:v>
                </c:pt>
              </c:numCache>
            </c:numRef>
          </c:val>
          <c:extLst>
            <c:ext xmlns:c16="http://schemas.microsoft.com/office/drawing/2014/chart" uri="{C3380CC4-5D6E-409C-BE32-E72D297353CC}">
              <c16:uniqueId val="{00000000-BE6E-4A7F-9BD4-1B8C2FC582D8}"/>
            </c:ext>
          </c:extLst>
        </c:ser>
        <c:dLbls>
          <c:dLblPos val="outEnd"/>
          <c:showLegendKey val="0"/>
          <c:showVal val="1"/>
          <c:showCatName val="0"/>
          <c:showSerName val="0"/>
          <c:showPercent val="0"/>
          <c:showBubbleSize val="0"/>
        </c:dLbls>
        <c:gapWidth val="219"/>
        <c:overlap val="-27"/>
        <c:axId val="92722696"/>
        <c:axId val="92731400"/>
      </c:barChart>
      <c:catAx>
        <c:axId val="92722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731400"/>
        <c:crosses val="autoZero"/>
        <c:auto val="1"/>
        <c:lblAlgn val="ctr"/>
        <c:lblOffset val="100"/>
        <c:noMultiLvlLbl val="0"/>
      </c:catAx>
      <c:valAx>
        <c:axId val="92731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Call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722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Guru with Highest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Answers'!$Z$53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Answers'!$Y$54:$Y$64</c:f>
              <c:strCache>
                <c:ptCount val="10"/>
                <c:pt idx="0">
                  <c:v>Tarot  Mystical</c:v>
                </c:pt>
                <c:pt idx="1">
                  <c:v>Astro  Pujaa Rai</c:v>
                </c:pt>
                <c:pt idx="2">
                  <c:v>Daljit Kaur</c:v>
                </c:pt>
                <c:pt idx="3">
                  <c:v>Astro Reema</c:v>
                </c:pt>
                <c:pt idx="4">
                  <c:v>Tarot  Ankita</c:v>
                </c:pt>
                <c:pt idx="5">
                  <c:v>Astro  Saraswat</c:v>
                </c:pt>
                <c:pt idx="6">
                  <c:v>Tarot  Diva Poonam</c:v>
                </c:pt>
                <c:pt idx="7">
                  <c:v>Astro  Trisha</c:v>
                </c:pt>
                <c:pt idx="8">
                  <c:v>Tarot  Oormika</c:v>
                </c:pt>
                <c:pt idx="9">
                  <c:v>Astro Manish S</c:v>
                </c:pt>
              </c:strCache>
            </c:strRef>
          </c:cat>
          <c:val>
            <c:numRef>
              <c:f>'Task Answers'!$Z$54:$Z$64</c:f>
              <c:numCache>
                <c:formatCode>General</c:formatCode>
                <c:ptCount val="10"/>
                <c:pt idx="0">
                  <c:v>7.5</c:v>
                </c:pt>
                <c:pt idx="1">
                  <c:v>7.5</c:v>
                </c:pt>
                <c:pt idx="2">
                  <c:v>5.9459459459459456</c:v>
                </c:pt>
                <c:pt idx="3">
                  <c:v>5.9</c:v>
                </c:pt>
                <c:pt idx="4">
                  <c:v>5.75</c:v>
                </c:pt>
                <c:pt idx="5">
                  <c:v>5.6111111111111107</c:v>
                </c:pt>
                <c:pt idx="6">
                  <c:v>5.4626865671641793</c:v>
                </c:pt>
                <c:pt idx="7">
                  <c:v>5.4243243243243242</c:v>
                </c:pt>
                <c:pt idx="8">
                  <c:v>5.4</c:v>
                </c:pt>
                <c:pt idx="9">
                  <c:v>5.0487804878048781</c:v>
                </c:pt>
              </c:numCache>
            </c:numRef>
          </c:val>
          <c:extLst>
            <c:ext xmlns:c16="http://schemas.microsoft.com/office/drawing/2014/chart" uri="{C3380CC4-5D6E-409C-BE32-E72D297353CC}">
              <c16:uniqueId val="{00000000-99F8-497C-B77C-B5E185FAC19F}"/>
            </c:ext>
          </c:extLst>
        </c:ser>
        <c:dLbls>
          <c:dLblPos val="outEnd"/>
          <c:showLegendKey val="0"/>
          <c:showVal val="1"/>
          <c:showCatName val="0"/>
          <c:showSerName val="0"/>
          <c:showPercent val="0"/>
          <c:showBubbleSize val="0"/>
        </c:dLbls>
        <c:gapWidth val="219"/>
        <c:overlap val="-27"/>
        <c:axId val="35766792"/>
        <c:axId val="35770376"/>
      </c:barChart>
      <c:catAx>
        <c:axId val="35766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Guru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70376"/>
        <c:crosses val="autoZero"/>
        <c:auto val="1"/>
        <c:lblAlgn val="ctr"/>
        <c:lblOffset val="100"/>
        <c:noMultiLvlLbl val="0"/>
      </c:catAx>
      <c:valAx>
        <c:axId val="35770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66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Lowest rating guru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Answers'!$AK$51</c:f>
              <c:strCache>
                <c:ptCount val="1"/>
                <c:pt idx="0">
                  <c:v>Total</c:v>
                </c:pt>
              </c:strCache>
            </c:strRef>
          </c:tx>
          <c:spPr>
            <a:solidFill>
              <a:schemeClr val="accent1"/>
            </a:solidFill>
            <a:ln>
              <a:noFill/>
            </a:ln>
            <a:effectLst/>
          </c:spPr>
          <c:invertIfNegative val="0"/>
          <c:cat>
            <c:strRef>
              <c:f>'Task Answers'!$AJ$52:$AJ$62</c:f>
              <c:strCache>
                <c:ptCount val="10"/>
                <c:pt idx="0">
                  <c:v>Tarot Rittika</c:v>
                </c:pt>
                <c:pt idx="1">
                  <c:v>Astro  K Ojha</c:v>
                </c:pt>
                <c:pt idx="2">
                  <c:v>Acharya Divyansh</c:v>
                </c:pt>
                <c:pt idx="3">
                  <c:v>Astro  Aditya</c:v>
                </c:pt>
                <c:pt idx="4">
                  <c:v>Astro  Sushil S</c:v>
                </c:pt>
                <c:pt idx="5">
                  <c:v>Tarot  Punam</c:v>
                </c:pt>
                <c:pt idx="6">
                  <c:v>astro chandan</c:v>
                </c:pt>
                <c:pt idx="7">
                  <c:v>Astro  Yogendra</c:v>
                </c:pt>
                <c:pt idx="8">
                  <c:v>Tarot  Ittishri</c:v>
                </c:pt>
                <c:pt idx="9">
                  <c:v>Tarot Keshmin</c:v>
                </c:pt>
              </c:strCache>
            </c:strRef>
          </c:cat>
          <c:val>
            <c:numRef>
              <c:f>'Task Answers'!$AK$52:$AK$62</c:f>
              <c:numCache>
                <c:formatCode>General</c:formatCode>
                <c:ptCount val="10"/>
                <c:pt idx="0">
                  <c:v>0</c:v>
                </c:pt>
                <c:pt idx="1">
                  <c:v>0.10227272727272728</c:v>
                </c:pt>
                <c:pt idx="2">
                  <c:v>0.38738738738738737</c:v>
                </c:pt>
                <c:pt idx="3">
                  <c:v>0.79439252336448596</c:v>
                </c:pt>
                <c:pt idx="4">
                  <c:v>0.85185185185185186</c:v>
                </c:pt>
                <c:pt idx="5">
                  <c:v>0.85947712418300659</c:v>
                </c:pt>
                <c:pt idx="6">
                  <c:v>1</c:v>
                </c:pt>
                <c:pt idx="7">
                  <c:v>1.0068027210884354</c:v>
                </c:pt>
                <c:pt idx="8">
                  <c:v>1.2038216560509554</c:v>
                </c:pt>
                <c:pt idx="9">
                  <c:v>1.2352941176470589</c:v>
                </c:pt>
              </c:numCache>
            </c:numRef>
          </c:val>
          <c:extLst>
            <c:ext xmlns:c16="http://schemas.microsoft.com/office/drawing/2014/chart" uri="{C3380CC4-5D6E-409C-BE32-E72D297353CC}">
              <c16:uniqueId val="{00000000-4FD8-40DF-9480-9CD2425E1AB6}"/>
            </c:ext>
          </c:extLst>
        </c:ser>
        <c:dLbls>
          <c:showLegendKey val="0"/>
          <c:showVal val="0"/>
          <c:showCatName val="0"/>
          <c:showSerName val="0"/>
          <c:showPercent val="0"/>
          <c:showBubbleSize val="0"/>
        </c:dLbls>
        <c:gapWidth val="219"/>
        <c:overlap val="-27"/>
        <c:axId val="1246214663"/>
        <c:axId val="33176072"/>
      </c:barChart>
      <c:catAx>
        <c:axId val="1246214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76072"/>
        <c:crosses val="autoZero"/>
        <c:auto val="1"/>
        <c:lblAlgn val="ctr"/>
        <c:lblOffset val="100"/>
        <c:noMultiLvlLbl val="0"/>
      </c:catAx>
      <c:valAx>
        <c:axId val="33176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6214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satisfication score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'Task Answers'!$AN$84</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12-481D-9748-02145F1156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12-481D-9748-02145F11567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 Answers'!$AM$85:$AM$87</c:f>
              <c:strCache>
                <c:ptCount val="2"/>
                <c:pt idx="0">
                  <c:v>1/2024</c:v>
                </c:pt>
                <c:pt idx="1">
                  <c:v>12/2023</c:v>
                </c:pt>
              </c:strCache>
            </c:strRef>
          </c:cat>
          <c:val>
            <c:numRef>
              <c:f>'Task Answers'!$AN$85:$AN$87</c:f>
              <c:numCache>
                <c:formatCode>General</c:formatCode>
                <c:ptCount val="2"/>
                <c:pt idx="0">
                  <c:v>2.6764132553606239</c:v>
                </c:pt>
                <c:pt idx="1">
                  <c:v>2.9496375717305949</c:v>
                </c:pt>
              </c:numCache>
            </c:numRef>
          </c:val>
          <c:extLst>
            <c:ext xmlns:c16="http://schemas.microsoft.com/office/drawing/2014/chart" uri="{C3380CC4-5D6E-409C-BE32-E72D297353CC}">
              <c16:uniqueId val="{00000004-FE12-481D-9748-02145F115675}"/>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(Alisha Pawar) 2.xlsx]Task Answers!PivotTable12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Chat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s>
    <c:plotArea>
      <c:layout/>
      <c:doughnutChart>
        <c:varyColors val="1"/>
        <c:ser>
          <c:idx val="0"/>
          <c:order val="0"/>
          <c:tx>
            <c:strRef>
              <c:f>'Task Answers'!$BX$51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50-4A8A-B51B-1344A6A4B2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50-4A8A-B51B-1344A6A4B2F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50-4A8A-B51B-1344A6A4B2F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250-4A8A-B51B-1344A6A4B2F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250-4A8A-B51B-1344A6A4B2F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250-4A8A-B51B-1344A6A4B2F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 Answers'!$BW$52:$BW$58</c:f>
              <c:strCache>
                <c:ptCount val="6"/>
                <c:pt idx="0">
                  <c:v>completed</c:v>
                </c:pt>
                <c:pt idx="1">
                  <c:v>failed</c:v>
                </c:pt>
                <c:pt idx="2">
                  <c:v>incomplete</c:v>
                </c:pt>
                <c:pt idx="3">
                  <c:v>pending</c:v>
                </c:pt>
                <c:pt idx="4">
                  <c:v>started</c:v>
                </c:pt>
                <c:pt idx="5">
                  <c:v>(blank)</c:v>
                </c:pt>
              </c:strCache>
            </c:strRef>
          </c:cat>
          <c:val>
            <c:numRef>
              <c:f>'Task Answers'!$BX$52:$BX$58</c:f>
              <c:numCache>
                <c:formatCode>General</c:formatCode>
                <c:ptCount val="6"/>
                <c:pt idx="0">
                  <c:v>5535</c:v>
                </c:pt>
                <c:pt idx="1">
                  <c:v>7256</c:v>
                </c:pt>
                <c:pt idx="2">
                  <c:v>6641</c:v>
                </c:pt>
                <c:pt idx="3">
                  <c:v>48</c:v>
                </c:pt>
                <c:pt idx="4">
                  <c:v>35</c:v>
                </c:pt>
              </c:numCache>
            </c:numRef>
          </c:val>
          <c:extLst>
            <c:ext xmlns:c16="http://schemas.microsoft.com/office/drawing/2014/chart" uri="{C3380CC4-5D6E-409C-BE32-E72D297353CC}">
              <c16:uniqueId val="{0000000C-5250-4A8A-B51B-1344A6A4B2F0}"/>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38EEB-D6CB-4973-BF0F-4B6B085A7B02}" type="doc">
      <dgm:prSet loTypeId="urn:microsoft.com/office/officeart/2016/7/layout/LinearArrowProcessNumbered" loCatId="process" qsTypeId="urn:microsoft.com/office/officeart/2005/8/quickstyle/simple2" qsCatId="simple" csTypeId="urn:microsoft.com/office/officeart/2005/8/colors/colorful1" csCatId="colorful" phldr="1"/>
      <dgm:spPr/>
      <dgm:t>
        <a:bodyPr/>
        <a:lstStyle/>
        <a:p>
          <a:endParaRPr lang="en-IN"/>
        </a:p>
      </dgm:t>
    </dgm:pt>
    <dgm:pt modelId="{F8EEC4A0-FDFF-423C-B288-5EB9EBA6C67E}">
      <dgm:prSet phldrT="[Text]" custT="1"/>
      <dgm:spPr/>
      <dgm:t>
        <a:bodyPr/>
        <a:lstStyle/>
        <a:p>
          <a:pPr algn="ctr"/>
          <a:r>
            <a:rPr lang="en-IN" sz="1200" b="1" dirty="0"/>
            <a:t>User Registration And Login</a:t>
          </a:r>
        </a:p>
        <a:p>
          <a:pPr algn="ctr"/>
          <a:r>
            <a:rPr lang="en-IN" sz="1200" b="0" dirty="0"/>
            <a:t>New Users register on Astrosage platform for creating new IDs providing basic details like name, birthdate and preferred astrology services</a:t>
          </a:r>
        </a:p>
      </dgm:t>
    </dgm:pt>
    <dgm:pt modelId="{23929288-3220-4EEE-8DF3-70C5C76E1B22}" type="parTrans" cxnId="{31534BC1-C34A-4D67-8DBB-2A34FF72FD89}">
      <dgm:prSet/>
      <dgm:spPr/>
      <dgm:t>
        <a:bodyPr/>
        <a:lstStyle/>
        <a:p>
          <a:endParaRPr lang="en-IN"/>
        </a:p>
      </dgm:t>
    </dgm:pt>
    <dgm:pt modelId="{B9F49EC8-8C82-44B1-8D7E-80D7E3AD975B}" type="sibTrans" cxnId="{31534BC1-C34A-4D67-8DBB-2A34FF72FD89}">
      <dgm:prSet phldrT="1"/>
      <dgm:spPr/>
      <dgm:t>
        <a:bodyPr/>
        <a:lstStyle/>
        <a:p>
          <a:r>
            <a:rPr lang="en-IN"/>
            <a:t>1</a:t>
          </a:r>
        </a:p>
      </dgm:t>
    </dgm:pt>
    <dgm:pt modelId="{F6CBC0DE-E36B-4287-BFE5-F1C7F5DDFE28}">
      <dgm:prSet phldrT="[Text]" custT="1"/>
      <dgm:spPr/>
      <dgm: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Select desired service from Astrosage</a:t>
          </a:r>
        </a:p>
        <a:p>
          <a:pPr marL="0" lvl="0" indent="0" algn="ctr" defTabSz="533400">
            <a:lnSpc>
              <a:spcPct val="90000"/>
            </a:lnSpc>
            <a:spcBef>
              <a:spcPct val="0"/>
            </a:spcBef>
            <a:spcAft>
              <a:spcPct val="35000"/>
            </a:spcAft>
            <a:buNone/>
          </a:pPr>
          <a:r>
            <a:rPr lang="en-IN" sz="1200" b="0" kern="1200" dirty="0"/>
            <a:t>Users must choose the desired services provided by Astrosage and choose according to the ratings and experience</a:t>
          </a:r>
          <a:endParaRPr lang="en-IN" sz="1200" b="1" kern="1200" dirty="0">
            <a:solidFill>
              <a:prstClr val="black">
                <a:hueOff val="0"/>
                <a:satOff val="0"/>
                <a:lumOff val="0"/>
                <a:alphaOff val="0"/>
              </a:prstClr>
            </a:solidFill>
            <a:latin typeface="Calibri" panose="020F0502020204030204"/>
            <a:ea typeface="+mn-ea"/>
            <a:cs typeface="+mn-cs"/>
          </a:endParaRPr>
        </a:p>
      </dgm:t>
    </dgm:pt>
    <dgm:pt modelId="{DE9165C6-96A8-4256-87E5-DF1F3C92BA66}" type="parTrans" cxnId="{BBDBCEF8-A8CD-479E-968A-9F68FBDD309F}">
      <dgm:prSet/>
      <dgm:spPr/>
      <dgm:t>
        <a:bodyPr/>
        <a:lstStyle/>
        <a:p>
          <a:endParaRPr lang="en-IN"/>
        </a:p>
      </dgm:t>
    </dgm:pt>
    <dgm:pt modelId="{2A70730E-ED49-4CE6-ADF8-B5D6AC219897}" type="sibTrans" cxnId="{BBDBCEF8-A8CD-479E-968A-9F68FBDD309F}">
      <dgm:prSet phldrT="2"/>
      <dgm:spPr/>
      <dgm:t>
        <a:bodyPr/>
        <a:lstStyle/>
        <a:p>
          <a:r>
            <a:rPr lang="en-IN"/>
            <a:t>2</a:t>
          </a:r>
        </a:p>
      </dgm:t>
    </dgm:pt>
    <dgm:pt modelId="{0611B4DB-5ECE-4B6D-9CD2-7991029F685E}">
      <dgm:prSet phldrT="[Text]" custT="1"/>
      <dgm:spPr/>
      <dgm:t>
        <a:bodyPr/>
        <a:lstStyle/>
        <a:p>
          <a:pPr algn="ctr"/>
          <a:r>
            <a:rPr lang="en-IN" sz="1200" b="1" dirty="0">
              <a:solidFill>
                <a:prstClr val="black">
                  <a:hueOff val="0"/>
                  <a:satOff val="0"/>
                  <a:lumOff val="0"/>
                  <a:alphaOff val="0"/>
                </a:prstClr>
              </a:solidFill>
              <a:latin typeface="Calibri" panose="020F0502020204030204"/>
              <a:ea typeface="+mn-ea"/>
              <a:cs typeface="+mn-cs"/>
            </a:rPr>
            <a:t>Booking a consultation</a:t>
          </a:r>
        </a:p>
        <a:p>
          <a:pPr algn="ctr">
            <a:buNone/>
          </a:pPr>
          <a:r>
            <a:rPr lang="en-IN" sz="1200" b="0" dirty="0"/>
            <a:t>After choosing an astrologer/guru users can book a consultation via call / chat at their desired time.</a:t>
          </a:r>
          <a:endParaRPr lang="en-IN" sz="1200" dirty="0"/>
        </a:p>
      </dgm:t>
    </dgm:pt>
    <dgm:pt modelId="{908B3F37-3585-43EE-B129-D6E57FF63A9A}" type="parTrans" cxnId="{69214DFF-F588-4995-8493-6DB06DDC3178}">
      <dgm:prSet/>
      <dgm:spPr/>
      <dgm:t>
        <a:bodyPr/>
        <a:lstStyle/>
        <a:p>
          <a:endParaRPr lang="en-IN"/>
        </a:p>
      </dgm:t>
    </dgm:pt>
    <dgm:pt modelId="{AD27A4E2-DE15-4418-9436-20B576C7057A}" type="sibTrans" cxnId="{69214DFF-F588-4995-8493-6DB06DDC3178}">
      <dgm:prSet phldrT="3"/>
      <dgm:spPr/>
      <dgm:t>
        <a:bodyPr/>
        <a:lstStyle/>
        <a:p>
          <a:r>
            <a:rPr lang="en-IN"/>
            <a:t>3</a:t>
          </a:r>
        </a:p>
      </dgm:t>
    </dgm:pt>
    <dgm:pt modelId="{37362C24-32DF-400A-8A0F-C72DE21313FA}">
      <dgm:prSet phldrT="[Text]" custT="1"/>
      <dgm:spPr/>
      <dgm:t>
        <a:bodyPr/>
        <a:lstStyle/>
        <a:p>
          <a:pPr algn="ctr"/>
          <a:r>
            <a:rPr lang="en-IN" sz="1200" b="1" dirty="0">
              <a:solidFill>
                <a:prstClr val="black">
                  <a:hueOff val="0"/>
                  <a:satOff val="0"/>
                  <a:lumOff val="0"/>
                  <a:alphaOff val="0"/>
                </a:prstClr>
              </a:solidFill>
              <a:latin typeface="Calibri" panose="020F0502020204030204"/>
              <a:ea typeface="+mn-ea"/>
              <a:cs typeface="+mn-cs"/>
            </a:rPr>
            <a:t>Expert Recommendations</a:t>
          </a:r>
        </a:p>
        <a:p>
          <a:pPr algn="ctr"/>
          <a:r>
            <a:rPr lang="en-IN" sz="1200" b="0" dirty="0"/>
            <a:t>During the consultation users have personalized experience with the astrologer and provided with recommendations to improve the quality of life</a:t>
          </a:r>
          <a:endParaRPr lang="en-IN" sz="1200" dirty="0"/>
        </a:p>
      </dgm:t>
    </dgm:pt>
    <dgm:pt modelId="{1F0C8CFC-0B6D-4DF9-8BFD-9A3C24DB4AC3}" type="parTrans" cxnId="{B062BF20-42F2-4549-84A9-581935E58515}">
      <dgm:prSet/>
      <dgm:spPr/>
      <dgm:t>
        <a:bodyPr/>
        <a:lstStyle/>
        <a:p>
          <a:endParaRPr lang="en-IN"/>
        </a:p>
      </dgm:t>
    </dgm:pt>
    <dgm:pt modelId="{ADDB0E52-32EC-4DEB-9B2D-3FBA9E8D5809}" type="sibTrans" cxnId="{B062BF20-42F2-4549-84A9-581935E58515}">
      <dgm:prSet phldrT="4"/>
      <dgm:spPr/>
      <dgm:t>
        <a:bodyPr/>
        <a:lstStyle/>
        <a:p>
          <a:r>
            <a:rPr lang="en-IN"/>
            <a:t>4</a:t>
          </a:r>
        </a:p>
      </dgm:t>
    </dgm:pt>
    <dgm:pt modelId="{1CAFAA62-DEED-4B00-A004-EB5ED54ED72E}">
      <dgm:prSet phldrT="[Text]" custT="1"/>
      <dgm:spPr/>
      <dgm:t>
        <a:bodyPr/>
        <a:lstStyle/>
        <a:p>
          <a:pPr algn="ctr"/>
          <a:r>
            <a:rPr lang="en-IN" sz="1200" b="1" dirty="0">
              <a:solidFill>
                <a:prstClr val="black">
                  <a:hueOff val="0"/>
                  <a:satOff val="0"/>
                  <a:lumOff val="0"/>
                  <a:alphaOff val="0"/>
                </a:prstClr>
              </a:solidFill>
              <a:latin typeface="Calibri" panose="020F0502020204030204"/>
              <a:ea typeface="+mn-ea"/>
              <a:cs typeface="+mn-cs"/>
            </a:rPr>
            <a:t>User Feedback and Detailed report</a:t>
          </a:r>
        </a:p>
        <a:p>
          <a:pPr algn="ctr"/>
          <a:r>
            <a:rPr lang="en-IN" sz="1200" b="0" dirty="0"/>
            <a:t>Post consultation users could provide a feedback regarding the consultation and could collect a detailed report of their consultation and could organize further consultations.</a:t>
          </a:r>
          <a:endParaRPr lang="en-IN" sz="1200" dirty="0"/>
        </a:p>
      </dgm:t>
    </dgm:pt>
    <dgm:pt modelId="{65DAE683-B2A1-468A-A042-A13C363477AB}" type="parTrans" cxnId="{0C94C0E8-1BA9-444C-96DC-5621704A33A6}">
      <dgm:prSet/>
      <dgm:spPr/>
      <dgm:t>
        <a:bodyPr/>
        <a:lstStyle/>
        <a:p>
          <a:endParaRPr lang="en-IN"/>
        </a:p>
      </dgm:t>
    </dgm:pt>
    <dgm:pt modelId="{BEB9AE6F-7C64-4BB5-9F06-8D68CC1ED3BA}" type="sibTrans" cxnId="{0C94C0E8-1BA9-444C-96DC-5621704A33A6}">
      <dgm:prSet phldrT="5"/>
      <dgm:spPr/>
      <dgm:t>
        <a:bodyPr/>
        <a:lstStyle/>
        <a:p>
          <a:r>
            <a:rPr lang="en-IN"/>
            <a:t>5</a:t>
          </a:r>
        </a:p>
      </dgm:t>
    </dgm:pt>
    <dgm:pt modelId="{1B1720C2-7968-4A2D-A657-DDE906604B19}" type="pres">
      <dgm:prSet presAssocID="{8B738EEB-D6CB-4973-BF0F-4B6B085A7B02}" presName="linearFlow" presStyleCnt="0">
        <dgm:presLayoutVars>
          <dgm:dir/>
          <dgm:animLvl val="lvl"/>
          <dgm:resizeHandles val="exact"/>
        </dgm:presLayoutVars>
      </dgm:prSet>
      <dgm:spPr/>
    </dgm:pt>
    <dgm:pt modelId="{33FCD3DE-DB98-444E-9239-5170AC2F503E}" type="pres">
      <dgm:prSet presAssocID="{F8EEC4A0-FDFF-423C-B288-5EB9EBA6C67E}" presName="compositeNode" presStyleCnt="0"/>
      <dgm:spPr/>
    </dgm:pt>
    <dgm:pt modelId="{F0C64CA0-8E3E-413C-AEC5-0F09228CB924}" type="pres">
      <dgm:prSet presAssocID="{F8EEC4A0-FDFF-423C-B288-5EB9EBA6C67E}" presName="parTx" presStyleLbl="node1" presStyleIdx="0" presStyleCnt="0">
        <dgm:presLayoutVars>
          <dgm:chMax val="0"/>
          <dgm:chPref val="0"/>
          <dgm:bulletEnabled val="1"/>
        </dgm:presLayoutVars>
      </dgm:prSet>
      <dgm:spPr/>
    </dgm:pt>
    <dgm:pt modelId="{AECC1A0A-2F4B-4AD6-A76B-716BE50BBB64}" type="pres">
      <dgm:prSet presAssocID="{F8EEC4A0-FDFF-423C-B288-5EB9EBA6C67E}" presName="parSh" presStyleCnt="0"/>
      <dgm:spPr/>
    </dgm:pt>
    <dgm:pt modelId="{CEDC4C49-F835-48F2-9CF7-A0796666B902}" type="pres">
      <dgm:prSet presAssocID="{F8EEC4A0-FDFF-423C-B288-5EB9EBA6C67E}" presName="lineNode" presStyleLbl="alignAccFollowNode1" presStyleIdx="0" presStyleCnt="15"/>
      <dgm:spPr/>
    </dgm:pt>
    <dgm:pt modelId="{A12BB1D8-C0C2-4C32-B9BE-16017C771FBA}" type="pres">
      <dgm:prSet presAssocID="{F8EEC4A0-FDFF-423C-B288-5EB9EBA6C67E}" presName="lineArrowNode" presStyleLbl="alignAccFollowNode1" presStyleIdx="1" presStyleCnt="15"/>
      <dgm:spPr/>
    </dgm:pt>
    <dgm:pt modelId="{CBD967BD-CAD5-4C1B-9D1F-28CE96149587}" type="pres">
      <dgm:prSet presAssocID="{B9F49EC8-8C82-44B1-8D7E-80D7E3AD975B}" presName="sibTransNodeCircle" presStyleLbl="alignNode1" presStyleIdx="0" presStyleCnt="5">
        <dgm:presLayoutVars>
          <dgm:chMax val="0"/>
          <dgm:bulletEnabled/>
        </dgm:presLayoutVars>
      </dgm:prSet>
      <dgm:spPr/>
    </dgm:pt>
    <dgm:pt modelId="{163EF707-36B5-4A43-8843-C378D1A7E0BF}" type="pres">
      <dgm:prSet presAssocID="{B9F49EC8-8C82-44B1-8D7E-80D7E3AD975B}" presName="spacerBetweenCircleAndCallout" presStyleCnt="0">
        <dgm:presLayoutVars/>
      </dgm:prSet>
      <dgm:spPr/>
    </dgm:pt>
    <dgm:pt modelId="{AE97208A-B93C-400B-81F1-AEC460B4A545}" type="pres">
      <dgm:prSet presAssocID="{F8EEC4A0-FDFF-423C-B288-5EB9EBA6C67E}" presName="nodeText" presStyleLbl="alignAccFollowNode1" presStyleIdx="2" presStyleCnt="15">
        <dgm:presLayoutVars>
          <dgm:bulletEnabled val="1"/>
        </dgm:presLayoutVars>
      </dgm:prSet>
      <dgm:spPr/>
    </dgm:pt>
    <dgm:pt modelId="{BEB115EA-BEC7-4F4D-8421-AA73C5F43C76}" type="pres">
      <dgm:prSet presAssocID="{B9F49EC8-8C82-44B1-8D7E-80D7E3AD975B}" presName="sibTransComposite" presStyleCnt="0"/>
      <dgm:spPr/>
    </dgm:pt>
    <dgm:pt modelId="{CB1AD4BA-B213-4F40-954F-546BB824F6FC}" type="pres">
      <dgm:prSet presAssocID="{F6CBC0DE-E36B-4287-BFE5-F1C7F5DDFE28}" presName="compositeNode" presStyleCnt="0"/>
      <dgm:spPr/>
    </dgm:pt>
    <dgm:pt modelId="{200A00CC-37F5-49B9-8B66-57A8704D4540}" type="pres">
      <dgm:prSet presAssocID="{F6CBC0DE-E36B-4287-BFE5-F1C7F5DDFE28}" presName="parTx" presStyleLbl="node1" presStyleIdx="0" presStyleCnt="0">
        <dgm:presLayoutVars>
          <dgm:chMax val="0"/>
          <dgm:chPref val="0"/>
          <dgm:bulletEnabled val="1"/>
        </dgm:presLayoutVars>
      </dgm:prSet>
      <dgm:spPr/>
    </dgm:pt>
    <dgm:pt modelId="{4CA358BC-7585-4457-9976-D83EC185251C}" type="pres">
      <dgm:prSet presAssocID="{F6CBC0DE-E36B-4287-BFE5-F1C7F5DDFE28}" presName="parSh" presStyleCnt="0"/>
      <dgm:spPr/>
    </dgm:pt>
    <dgm:pt modelId="{F8682D60-1A43-4AAB-9F3A-2044E6F27321}" type="pres">
      <dgm:prSet presAssocID="{F6CBC0DE-E36B-4287-BFE5-F1C7F5DDFE28}" presName="lineNode" presStyleLbl="alignAccFollowNode1" presStyleIdx="3" presStyleCnt="15"/>
      <dgm:spPr/>
    </dgm:pt>
    <dgm:pt modelId="{F4AD5C71-FB26-460D-BD1C-7649B0F46416}" type="pres">
      <dgm:prSet presAssocID="{F6CBC0DE-E36B-4287-BFE5-F1C7F5DDFE28}" presName="lineArrowNode" presStyleLbl="alignAccFollowNode1" presStyleIdx="4" presStyleCnt="15"/>
      <dgm:spPr/>
    </dgm:pt>
    <dgm:pt modelId="{FC5BDB79-F4D5-435B-81B0-0C39F5BDC6FD}" type="pres">
      <dgm:prSet presAssocID="{2A70730E-ED49-4CE6-ADF8-B5D6AC219897}" presName="sibTransNodeCircle" presStyleLbl="alignNode1" presStyleIdx="1" presStyleCnt="5">
        <dgm:presLayoutVars>
          <dgm:chMax val="0"/>
          <dgm:bulletEnabled/>
        </dgm:presLayoutVars>
      </dgm:prSet>
      <dgm:spPr/>
    </dgm:pt>
    <dgm:pt modelId="{EEFA15B8-1F86-479A-B18C-DE9F890B4348}" type="pres">
      <dgm:prSet presAssocID="{2A70730E-ED49-4CE6-ADF8-B5D6AC219897}" presName="spacerBetweenCircleAndCallout" presStyleCnt="0">
        <dgm:presLayoutVars/>
      </dgm:prSet>
      <dgm:spPr/>
    </dgm:pt>
    <dgm:pt modelId="{90761D25-A158-4F87-A215-F71A84D770A2}" type="pres">
      <dgm:prSet presAssocID="{F6CBC0DE-E36B-4287-BFE5-F1C7F5DDFE28}" presName="nodeText" presStyleLbl="alignAccFollowNode1" presStyleIdx="5" presStyleCnt="15">
        <dgm:presLayoutVars>
          <dgm:bulletEnabled val="1"/>
        </dgm:presLayoutVars>
      </dgm:prSet>
      <dgm:spPr/>
    </dgm:pt>
    <dgm:pt modelId="{CEEF6FCB-63DC-4E73-92A3-1C22D9F940BC}" type="pres">
      <dgm:prSet presAssocID="{2A70730E-ED49-4CE6-ADF8-B5D6AC219897}" presName="sibTransComposite" presStyleCnt="0"/>
      <dgm:spPr/>
    </dgm:pt>
    <dgm:pt modelId="{A5CA70E0-4C31-49F9-B6D7-BC555B3E0EBC}" type="pres">
      <dgm:prSet presAssocID="{0611B4DB-5ECE-4B6D-9CD2-7991029F685E}" presName="compositeNode" presStyleCnt="0"/>
      <dgm:spPr/>
    </dgm:pt>
    <dgm:pt modelId="{7346B562-888C-4B2B-BFA0-19C28C45E80C}" type="pres">
      <dgm:prSet presAssocID="{0611B4DB-5ECE-4B6D-9CD2-7991029F685E}" presName="parTx" presStyleLbl="node1" presStyleIdx="0" presStyleCnt="0">
        <dgm:presLayoutVars>
          <dgm:chMax val="0"/>
          <dgm:chPref val="0"/>
          <dgm:bulletEnabled val="1"/>
        </dgm:presLayoutVars>
      </dgm:prSet>
      <dgm:spPr/>
    </dgm:pt>
    <dgm:pt modelId="{0DA2AEC7-185B-458B-A343-79CA11F90040}" type="pres">
      <dgm:prSet presAssocID="{0611B4DB-5ECE-4B6D-9CD2-7991029F685E}" presName="parSh" presStyleCnt="0"/>
      <dgm:spPr/>
    </dgm:pt>
    <dgm:pt modelId="{C2537F4E-30A1-4587-8DAB-3CD095874F51}" type="pres">
      <dgm:prSet presAssocID="{0611B4DB-5ECE-4B6D-9CD2-7991029F685E}" presName="lineNode" presStyleLbl="alignAccFollowNode1" presStyleIdx="6" presStyleCnt="15"/>
      <dgm:spPr/>
    </dgm:pt>
    <dgm:pt modelId="{9345409C-2F42-4681-8ED9-6C1B3DD60A9B}" type="pres">
      <dgm:prSet presAssocID="{0611B4DB-5ECE-4B6D-9CD2-7991029F685E}" presName="lineArrowNode" presStyleLbl="alignAccFollowNode1" presStyleIdx="7" presStyleCnt="15"/>
      <dgm:spPr/>
    </dgm:pt>
    <dgm:pt modelId="{D1A7F2F5-8CE3-40BA-8B21-5CEF7E01E3EE}" type="pres">
      <dgm:prSet presAssocID="{AD27A4E2-DE15-4418-9436-20B576C7057A}" presName="sibTransNodeCircle" presStyleLbl="alignNode1" presStyleIdx="2" presStyleCnt="5">
        <dgm:presLayoutVars>
          <dgm:chMax val="0"/>
          <dgm:bulletEnabled/>
        </dgm:presLayoutVars>
      </dgm:prSet>
      <dgm:spPr/>
    </dgm:pt>
    <dgm:pt modelId="{98F9C11C-F903-4EC2-A2B6-B696CB92C359}" type="pres">
      <dgm:prSet presAssocID="{AD27A4E2-DE15-4418-9436-20B576C7057A}" presName="spacerBetweenCircleAndCallout" presStyleCnt="0">
        <dgm:presLayoutVars/>
      </dgm:prSet>
      <dgm:spPr/>
    </dgm:pt>
    <dgm:pt modelId="{8A170EF6-687D-40B4-91D4-C188506B3263}" type="pres">
      <dgm:prSet presAssocID="{0611B4DB-5ECE-4B6D-9CD2-7991029F685E}" presName="nodeText" presStyleLbl="alignAccFollowNode1" presStyleIdx="8" presStyleCnt="15">
        <dgm:presLayoutVars>
          <dgm:bulletEnabled val="1"/>
        </dgm:presLayoutVars>
      </dgm:prSet>
      <dgm:spPr/>
    </dgm:pt>
    <dgm:pt modelId="{0DCB1D3E-304F-4BDC-89F9-D036DC957E89}" type="pres">
      <dgm:prSet presAssocID="{AD27A4E2-DE15-4418-9436-20B576C7057A}" presName="sibTransComposite" presStyleCnt="0"/>
      <dgm:spPr/>
    </dgm:pt>
    <dgm:pt modelId="{A1A63707-99EB-4BEE-801E-3414B0181B94}" type="pres">
      <dgm:prSet presAssocID="{37362C24-32DF-400A-8A0F-C72DE21313FA}" presName="compositeNode" presStyleCnt="0"/>
      <dgm:spPr/>
    </dgm:pt>
    <dgm:pt modelId="{484C81BB-A3F1-49BA-9413-3ADF72D516E1}" type="pres">
      <dgm:prSet presAssocID="{37362C24-32DF-400A-8A0F-C72DE21313FA}" presName="parTx" presStyleLbl="node1" presStyleIdx="0" presStyleCnt="0">
        <dgm:presLayoutVars>
          <dgm:chMax val="0"/>
          <dgm:chPref val="0"/>
          <dgm:bulletEnabled val="1"/>
        </dgm:presLayoutVars>
      </dgm:prSet>
      <dgm:spPr/>
    </dgm:pt>
    <dgm:pt modelId="{007B644C-E5DC-413A-AA9E-7B983BEFF6D4}" type="pres">
      <dgm:prSet presAssocID="{37362C24-32DF-400A-8A0F-C72DE21313FA}" presName="parSh" presStyleCnt="0"/>
      <dgm:spPr/>
    </dgm:pt>
    <dgm:pt modelId="{57585D3C-503E-4B02-89C5-E355FDB9E5E5}" type="pres">
      <dgm:prSet presAssocID="{37362C24-32DF-400A-8A0F-C72DE21313FA}" presName="lineNode" presStyleLbl="alignAccFollowNode1" presStyleIdx="9" presStyleCnt="15"/>
      <dgm:spPr/>
    </dgm:pt>
    <dgm:pt modelId="{0CDBA837-4367-43E0-B504-8F56497ADF18}" type="pres">
      <dgm:prSet presAssocID="{37362C24-32DF-400A-8A0F-C72DE21313FA}" presName="lineArrowNode" presStyleLbl="alignAccFollowNode1" presStyleIdx="10" presStyleCnt="15"/>
      <dgm:spPr/>
    </dgm:pt>
    <dgm:pt modelId="{69782242-477D-4A47-A378-AE83C6DAE5E2}" type="pres">
      <dgm:prSet presAssocID="{ADDB0E52-32EC-4DEB-9B2D-3FBA9E8D5809}" presName="sibTransNodeCircle" presStyleLbl="alignNode1" presStyleIdx="3" presStyleCnt="5">
        <dgm:presLayoutVars>
          <dgm:chMax val="0"/>
          <dgm:bulletEnabled/>
        </dgm:presLayoutVars>
      </dgm:prSet>
      <dgm:spPr/>
    </dgm:pt>
    <dgm:pt modelId="{350AACA8-6185-4C72-9AC8-79E21DED23AF}" type="pres">
      <dgm:prSet presAssocID="{ADDB0E52-32EC-4DEB-9B2D-3FBA9E8D5809}" presName="spacerBetweenCircleAndCallout" presStyleCnt="0">
        <dgm:presLayoutVars/>
      </dgm:prSet>
      <dgm:spPr/>
    </dgm:pt>
    <dgm:pt modelId="{6608F584-E706-4A2D-ABC9-6F9A42A5B92B}" type="pres">
      <dgm:prSet presAssocID="{37362C24-32DF-400A-8A0F-C72DE21313FA}" presName="nodeText" presStyleLbl="alignAccFollowNode1" presStyleIdx="11" presStyleCnt="15">
        <dgm:presLayoutVars>
          <dgm:bulletEnabled val="1"/>
        </dgm:presLayoutVars>
      </dgm:prSet>
      <dgm:spPr/>
    </dgm:pt>
    <dgm:pt modelId="{DADADEC4-A56C-42EE-BA18-ABEF4F181711}" type="pres">
      <dgm:prSet presAssocID="{ADDB0E52-32EC-4DEB-9B2D-3FBA9E8D5809}" presName="sibTransComposite" presStyleCnt="0"/>
      <dgm:spPr/>
    </dgm:pt>
    <dgm:pt modelId="{834E6CA3-8389-433C-A7B8-972ECBAD7B5D}" type="pres">
      <dgm:prSet presAssocID="{1CAFAA62-DEED-4B00-A004-EB5ED54ED72E}" presName="compositeNode" presStyleCnt="0"/>
      <dgm:spPr/>
    </dgm:pt>
    <dgm:pt modelId="{4B9BB431-85D9-4CB7-82F2-B9DDD7F4E5D3}" type="pres">
      <dgm:prSet presAssocID="{1CAFAA62-DEED-4B00-A004-EB5ED54ED72E}" presName="parTx" presStyleLbl="node1" presStyleIdx="0" presStyleCnt="0">
        <dgm:presLayoutVars>
          <dgm:chMax val="0"/>
          <dgm:chPref val="0"/>
          <dgm:bulletEnabled val="1"/>
        </dgm:presLayoutVars>
      </dgm:prSet>
      <dgm:spPr/>
    </dgm:pt>
    <dgm:pt modelId="{85B20901-F74B-471E-8D5F-401A4A79D166}" type="pres">
      <dgm:prSet presAssocID="{1CAFAA62-DEED-4B00-A004-EB5ED54ED72E}" presName="parSh" presStyleCnt="0"/>
      <dgm:spPr/>
    </dgm:pt>
    <dgm:pt modelId="{EAFD029C-873E-4FAF-AF11-FFB0BF046A37}" type="pres">
      <dgm:prSet presAssocID="{1CAFAA62-DEED-4B00-A004-EB5ED54ED72E}" presName="lineNode" presStyleLbl="alignAccFollowNode1" presStyleIdx="12" presStyleCnt="15"/>
      <dgm:spPr/>
    </dgm:pt>
    <dgm:pt modelId="{FCD7F74F-F217-416E-ABD6-AEC47CA123C0}" type="pres">
      <dgm:prSet presAssocID="{1CAFAA62-DEED-4B00-A004-EB5ED54ED72E}" presName="lineArrowNode" presStyleLbl="alignAccFollowNode1" presStyleIdx="13" presStyleCnt="15"/>
      <dgm:spPr/>
    </dgm:pt>
    <dgm:pt modelId="{AFFAF995-B917-4ADD-B326-89700AA38F5C}" type="pres">
      <dgm:prSet presAssocID="{BEB9AE6F-7C64-4BB5-9F06-8D68CC1ED3BA}" presName="sibTransNodeCircle" presStyleLbl="alignNode1" presStyleIdx="4" presStyleCnt="5">
        <dgm:presLayoutVars>
          <dgm:chMax val="0"/>
          <dgm:bulletEnabled/>
        </dgm:presLayoutVars>
      </dgm:prSet>
      <dgm:spPr/>
    </dgm:pt>
    <dgm:pt modelId="{7B781828-9A13-4BEC-A5EF-1A816172DD45}" type="pres">
      <dgm:prSet presAssocID="{BEB9AE6F-7C64-4BB5-9F06-8D68CC1ED3BA}" presName="spacerBetweenCircleAndCallout" presStyleCnt="0">
        <dgm:presLayoutVars/>
      </dgm:prSet>
      <dgm:spPr/>
    </dgm:pt>
    <dgm:pt modelId="{04151AF1-C19D-4AA7-B52C-A00F5521D233}" type="pres">
      <dgm:prSet presAssocID="{1CAFAA62-DEED-4B00-A004-EB5ED54ED72E}" presName="nodeText" presStyleLbl="alignAccFollowNode1" presStyleIdx="14" presStyleCnt="15">
        <dgm:presLayoutVars>
          <dgm:bulletEnabled val="1"/>
        </dgm:presLayoutVars>
      </dgm:prSet>
      <dgm:spPr/>
    </dgm:pt>
  </dgm:ptLst>
  <dgm:cxnLst>
    <dgm:cxn modelId="{5CEDC10A-E21C-483B-BE0D-2C5C44046B9A}" type="presOf" srcId="{AD27A4E2-DE15-4418-9436-20B576C7057A}" destId="{D1A7F2F5-8CE3-40BA-8B21-5CEF7E01E3EE}" srcOrd="0" destOrd="0" presId="urn:microsoft.com/office/officeart/2016/7/layout/LinearArrowProcessNumbered"/>
    <dgm:cxn modelId="{B062BF20-42F2-4549-84A9-581935E58515}" srcId="{8B738EEB-D6CB-4973-BF0F-4B6B085A7B02}" destId="{37362C24-32DF-400A-8A0F-C72DE21313FA}" srcOrd="3" destOrd="0" parTransId="{1F0C8CFC-0B6D-4DF9-8BFD-9A3C24DB4AC3}" sibTransId="{ADDB0E52-32EC-4DEB-9B2D-3FBA9E8D5809}"/>
    <dgm:cxn modelId="{DDED0039-8CA3-4DF0-86AD-8443D61BF8D0}" type="presOf" srcId="{1CAFAA62-DEED-4B00-A004-EB5ED54ED72E}" destId="{04151AF1-C19D-4AA7-B52C-A00F5521D233}" srcOrd="0" destOrd="0" presId="urn:microsoft.com/office/officeart/2016/7/layout/LinearArrowProcessNumbered"/>
    <dgm:cxn modelId="{96BE1F62-2554-431B-99E4-5C3A95C2DECC}" type="presOf" srcId="{BEB9AE6F-7C64-4BB5-9F06-8D68CC1ED3BA}" destId="{AFFAF995-B917-4ADD-B326-89700AA38F5C}" srcOrd="0" destOrd="0" presId="urn:microsoft.com/office/officeart/2016/7/layout/LinearArrowProcessNumbered"/>
    <dgm:cxn modelId="{D42FE546-3C9A-4CEE-9169-E810B0BC40A4}" type="presOf" srcId="{F6CBC0DE-E36B-4287-BFE5-F1C7F5DDFE28}" destId="{90761D25-A158-4F87-A215-F71A84D770A2}" srcOrd="0" destOrd="0" presId="urn:microsoft.com/office/officeart/2016/7/layout/LinearArrowProcessNumbered"/>
    <dgm:cxn modelId="{7802324B-57C8-4512-94A0-575410DC1409}" type="presOf" srcId="{B9F49EC8-8C82-44B1-8D7E-80D7E3AD975B}" destId="{CBD967BD-CAD5-4C1B-9D1F-28CE96149587}" srcOrd="0" destOrd="0" presId="urn:microsoft.com/office/officeart/2016/7/layout/LinearArrowProcessNumbered"/>
    <dgm:cxn modelId="{6709C550-75F1-493F-94BB-DD9CC03A00A1}" type="presOf" srcId="{0611B4DB-5ECE-4B6D-9CD2-7991029F685E}" destId="{8A170EF6-687D-40B4-91D4-C188506B3263}" srcOrd="0" destOrd="0" presId="urn:microsoft.com/office/officeart/2016/7/layout/LinearArrowProcessNumbered"/>
    <dgm:cxn modelId="{412C8E8D-9578-4088-A93E-9F70F58EC477}" type="presOf" srcId="{8B738EEB-D6CB-4973-BF0F-4B6B085A7B02}" destId="{1B1720C2-7968-4A2D-A657-DDE906604B19}" srcOrd="0" destOrd="0" presId="urn:microsoft.com/office/officeart/2016/7/layout/LinearArrowProcessNumbered"/>
    <dgm:cxn modelId="{6BD6CA96-64F3-4A0E-9189-931226146B0F}" type="presOf" srcId="{37362C24-32DF-400A-8A0F-C72DE21313FA}" destId="{6608F584-E706-4A2D-ABC9-6F9A42A5B92B}" srcOrd="0" destOrd="0" presId="urn:microsoft.com/office/officeart/2016/7/layout/LinearArrowProcessNumbered"/>
    <dgm:cxn modelId="{BD2739A7-E168-4B20-A1E6-A66AB3E4FB15}" type="presOf" srcId="{F8EEC4A0-FDFF-423C-B288-5EB9EBA6C67E}" destId="{AE97208A-B93C-400B-81F1-AEC460B4A545}" srcOrd="0" destOrd="0" presId="urn:microsoft.com/office/officeart/2016/7/layout/LinearArrowProcessNumbered"/>
    <dgm:cxn modelId="{44203AAF-22A3-484E-BB31-5F8CFF0B9A21}" type="presOf" srcId="{2A70730E-ED49-4CE6-ADF8-B5D6AC219897}" destId="{FC5BDB79-F4D5-435B-81B0-0C39F5BDC6FD}" srcOrd="0" destOrd="0" presId="urn:microsoft.com/office/officeart/2016/7/layout/LinearArrowProcessNumbered"/>
    <dgm:cxn modelId="{31534BC1-C34A-4D67-8DBB-2A34FF72FD89}" srcId="{8B738EEB-D6CB-4973-BF0F-4B6B085A7B02}" destId="{F8EEC4A0-FDFF-423C-B288-5EB9EBA6C67E}" srcOrd="0" destOrd="0" parTransId="{23929288-3220-4EEE-8DF3-70C5C76E1B22}" sibTransId="{B9F49EC8-8C82-44B1-8D7E-80D7E3AD975B}"/>
    <dgm:cxn modelId="{0C94C0E8-1BA9-444C-96DC-5621704A33A6}" srcId="{8B738EEB-D6CB-4973-BF0F-4B6B085A7B02}" destId="{1CAFAA62-DEED-4B00-A004-EB5ED54ED72E}" srcOrd="4" destOrd="0" parTransId="{65DAE683-B2A1-468A-A042-A13C363477AB}" sibTransId="{BEB9AE6F-7C64-4BB5-9F06-8D68CC1ED3BA}"/>
    <dgm:cxn modelId="{BBDBCEF8-A8CD-479E-968A-9F68FBDD309F}" srcId="{8B738EEB-D6CB-4973-BF0F-4B6B085A7B02}" destId="{F6CBC0DE-E36B-4287-BFE5-F1C7F5DDFE28}" srcOrd="1" destOrd="0" parTransId="{DE9165C6-96A8-4256-87E5-DF1F3C92BA66}" sibTransId="{2A70730E-ED49-4CE6-ADF8-B5D6AC219897}"/>
    <dgm:cxn modelId="{69214DFF-F588-4995-8493-6DB06DDC3178}" srcId="{8B738EEB-D6CB-4973-BF0F-4B6B085A7B02}" destId="{0611B4DB-5ECE-4B6D-9CD2-7991029F685E}" srcOrd="2" destOrd="0" parTransId="{908B3F37-3585-43EE-B129-D6E57FF63A9A}" sibTransId="{AD27A4E2-DE15-4418-9436-20B576C7057A}"/>
    <dgm:cxn modelId="{E5BF79FF-2E62-4D3A-958C-79803EC97828}" type="presOf" srcId="{ADDB0E52-32EC-4DEB-9B2D-3FBA9E8D5809}" destId="{69782242-477D-4A47-A378-AE83C6DAE5E2}" srcOrd="0" destOrd="0" presId="urn:microsoft.com/office/officeart/2016/7/layout/LinearArrowProcessNumbered"/>
    <dgm:cxn modelId="{C0DA0354-7495-4C62-8205-07158AFD6F00}" type="presParOf" srcId="{1B1720C2-7968-4A2D-A657-DDE906604B19}" destId="{33FCD3DE-DB98-444E-9239-5170AC2F503E}" srcOrd="0" destOrd="0" presId="urn:microsoft.com/office/officeart/2016/7/layout/LinearArrowProcessNumbered"/>
    <dgm:cxn modelId="{3E0572D6-F672-4204-933D-77D79BFE4BE1}" type="presParOf" srcId="{33FCD3DE-DB98-444E-9239-5170AC2F503E}" destId="{F0C64CA0-8E3E-413C-AEC5-0F09228CB924}" srcOrd="0" destOrd="0" presId="urn:microsoft.com/office/officeart/2016/7/layout/LinearArrowProcessNumbered"/>
    <dgm:cxn modelId="{5493B4F5-715F-4D08-AC82-F9B8E137EDC3}" type="presParOf" srcId="{33FCD3DE-DB98-444E-9239-5170AC2F503E}" destId="{AECC1A0A-2F4B-4AD6-A76B-716BE50BBB64}" srcOrd="1" destOrd="0" presId="urn:microsoft.com/office/officeart/2016/7/layout/LinearArrowProcessNumbered"/>
    <dgm:cxn modelId="{7ABE14AA-F16F-4259-9B1F-803F25313AFB}" type="presParOf" srcId="{AECC1A0A-2F4B-4AD6-A76B-716BE50BBB64}" destId="{CEDC4C49-F835-48F2-9CF7-A0796666B902}" srcOrd="0" destOrd="0" presId="urn:microsoft.com/office/officeart/2016/7/layout/LinearArrowProcessNumbered"/>
    <dgm:cxn modelId="{69701054-1739-432C-AB56-9521E70077B8}" type="presParOf" srcId="{AECC1A0A-2F4B-4AD6-A76B-716BE50BBB64}" destId="{A12BB1D8-C0C2-4C32-B9BE-16017C771FBA}" srcOrd="1" destOrd="0" presId="urn:microsoft.com/office/officeart/2016/7/layout/LinearArrowProcessNumbered"/>
    <dgm:cxn modelId="{BF130E28-E1F0-4826-8DF9-DDC01D7EA27D}" type="presParOf" srcId="{AECC1A0A-2F4B-4AD6-A76B-716BE50BBB64}" destId="{CBD967BD-CAD5-4C1B-9D1F-28CE96149587}" srcOrd="2" destOrd="0" presId="urn:microsoft.com/office/officeart/2016/7/layout/LinearArrowProcessNumbered"/>
    <dgm:cxn modelId="{6EA5EBB2-3692-4DC4-933F-7DAA7DF8E327}" type="presParOf" srcId="{AECC1A0A-2F4B-4AD6-A76B-716BE50BBB64}" destId="{163EF707-36B5-4A43-8843-C378D1A7E0BF}" srcOrd="3" destOrd="0" presId="urn:microsoft.com/office/officeart/2016/7/layout/LinearArrowProcessNumbered"/>
    <dgm:cxn modelId="{8D76C786-C0D0-46AA-A65B-3C17621C05A3}" type="presParOf" srcId="{33FCD3DE-DB98-444E-9239-5170AC2F503E}" destId="{AE97208A-B93C-400B-81F1-AEC460B4A545}" srcOrd="2" destOrd="0" presId="urn:microsoft.com/office/officeart/2016/7/layout/LinearArrowProcessNumbered"/>
    <dgm:cxn modelId="{C26C9967-3774-435E-9A5B-B76AB283503D}" type="presParOf" srcId="{1B1720C2-7968-4A2D-A657-DDE906604B19}" destId="{BEB115EA-BEC7-4F4D-8421-AA73C5F43C76}" srcOrd="1" destOrd="0" presId="urn:microsoft.com/office/officeart/2016/7/layout/LinearArrowProcessNumbered"/>
    <dgm:cxn modelId="{79440003-C1EC-4ECA-AC1B-AFD882855511}" type="presParOf" srcId="{1B1720C2-7968-4A2D-A657-DDE906604B19}" destId="{CB1AD4BA-B213-4F40-954F-546BB824F6FC}" srcOrd="2" destOrd="0" presId="urn:microsoft.com/office/officeart/2016/7/layout/LinearArrowProcessNumbered"/>
    <dgm:cxn modelId="{9BE52414-BDE3-42B6-95E2-DB27972CCBB2}" type="presParOf" srcId="{CB1AD4BA-B213-4F40-954F-546BB824F6FC}" destId="{200A00CC-37F5-49B9-8B66-57A8704D4540}" srcOrd="0" destOrd="0" presId="urn:microsoft.com/office/officeart/2016/7/layout/LinearArrowProcessNumbered"/>
    <dgm:cxn modelId="{D4C4FE2C-AC05-44A5-A1B9-EC8EE3F01AB1}" type="presParOf" srcId="{CB1AD4BA-B213-4F40-954F-546BB824F6FC}" destId="{4CA358BC-7585-4457-9976-D83EC185251C}" srcOrd="1" destOrd="0" presId="urn:microsoft.com/office/officeart/2016/7/layout/LinearArrowProcessNumbered"/>
    <dgm:cxn modelId="{86910CAD-935F-4803-A1CB-84BF8FFE0551}" type="presParOf" srcId="{4CA358BC-7585-4457-9976-D83EC185251C}" destId="{F8682D60-1A43-4AAB-9F3A-2044E6F27321}" srcOrd="0" destOrd="0" presId="urn:microsoft.com/office/officeart/2016/7/layout/LinearArrowProcessNumbered"/>
    <dgm:cxn modelId="{4C35D171-4340-43D4-8D6A-26C932EA05BD}" type="presParOf" srcId="{4CA358BC-7585-4457-9976-D83EC185251C}" destId="{F4AD5C71-FB26-460D-BD1C-7649B0F46416}" srcOrd="1" destOrd="0" presId="urn:microsoft.com/office/officeart/2016/7/layout/LinearArrowProcessNumbered"/>
    <dgm:cxn modelId="{572BFD2B-DE40-4028-B031-4F60F37B1FB6}" type="presParOf" srcId="{4CA358BC-7585-4457-9976-D83EC185251C}" destId="{FC5BDB79-F4D5-435B-81B0-0C39F5BDC6FD}" srcOrd="2" destOrd="0" presId="urn:microsoft.com/office/officeart/2016/7/layout/LinearArrowProcessNumbered"/>
    <dgm:cxn modelId="{8D89AB14-1040-40A9-A47A-D8E6864679F7}" type="presParOf" srcId="{4CA358BC-7585-4457-9976-D83EC185251C}" destId="{EEFA15B8-1F86-479A-B18C-DE9F890B4348}" srcOrd="3" destOrd="0" presId="urn:microsoft.com/office/officeart/2016/7/layout/LinearArrowProcessNumbered"/>
    <dgm:cxn modelId="{10EFDF3B-FE32-4A77-944D-904A286CE547}" type="presParOf" srcId="{CB1AD4BA-B213-4F40-954F-546BB824F6FC}" destId="{90761D25-A158-4F87-A215-F71A84D770A2}" srcOrd="2" destOrd="0" presId="urn:microsoft.com/office/officeart/2016/7/layout/LinearArrowProcessNumbered"/>
    <dgm:cxn modelId="{F3A9195F-D719-445A-9144-5FBCF88E094F}" type="presParOf" srcId="{1B1720C2-7968-4A2D-A657-DDE906604B19}" destId="{CEEF6FCB-63DC-4E73-92A3-1C22D9F940BC}" srcOrd="3" destOrd="0" presId="urn:microsoft.com/office/officeart/2016/7/layout/LinearArrowProcessNumbered"/>
    <dgm:cxn modelId="{D557C4F0-8A62-4015-AAAA-CA70C4AA3389}" type="presParOf" srcId="{1B1720C2-7968-4A2D-A657-DDE906604B19}" destId="{A5CA70E0-4C31-49F9-B6D7-BC555B3E0EBC}" srcOrd="4" destOrd="0" presId="urn:microsoft.com/office/officeart/2016/7/layout/LinearArrowProcessNumbered"/>
    <dgm:cxn modelId="{E49A757A-4CF5-49D8-97D8-2C2E57995A0B}" type="presParOf" srcId="{A5CA70E0-4C31-49F9-B6D7-BC555B3E0EBC}" destId="{7346B562-888C-4B2B-BFA0-19C28C45E80C}" srcOrd="0" destOrd="0" presId="urn:microsoft.com/office/officeart/2016/7/layout/LinearArrowProcessNumbered"/>
    <dgm:cxn modelId="{049BFC80-8D5A-4E90-891C-FEB2787D25AB}" type="presParOf" srcId="{A5CA70E0-4C31-49F9-B6D7-BC555B3E0EBC}" destId="{0DA2AEC7-185B-458B-A343-79CA11F90040}" srcOrd="1" destOrd="0" presId="urn:microsoft.com/office/officeart/2016/7/layout/LinearArrowProcessNumbered"/>
    <dgm:cxn modelId="{F3AE4CD9-B02E-4893-B3BF-6741D78320B8}" type="presParOf" srcId="{0DA2AEC7-185B-458B-A343-79CA11F90040}" destId="{C2537F4E-30A1-4587-8DAB-3CD095874F51}" srcOrd="0" destOrd="0" presId="urn:microsoft.com/office/officeart/2016/7/layout/LinearArrowProcessNumbered"/>
    <dgm:cxn modelId="{324628DF-4E3D-4E47-9E2B-1D12DFF8C8F7}" type="presParOf" srcId="{0DA2AEC7-185B-458B-A343-79CA11F90040}" destId="{9345409C-2F42-4681-8ED9-6C1B3DD60A9B}" srcOrd="1" destOrd="0" presId="urn:microsoft.com/office/officeart/2016/7/layout/LinearArrowProcessNumbered"/>
    <dgm:cxn modelId="{2C875C2F-587F-411F-8220-C44F6DD0F211}" type="presParOf" srcId="{0DA2AEC7-185B-458B-A343-79CA11F90040}" destId="{D1A7F2F5-8CE3-40BA-8B21-5CEF7E01E3EE}" srcOrd="2" destOrd="0" presId="urn:microsoft.com/office/officeart/2016/7/layout/LinearArrowProcessNumbered"/>
    <dgm:cxn modelId="{84C7FBD3-6EFB-46D0-8F5D-D12DEFA42BF5}" type="presParOf" srcId="{0DA2AEC7-185B-458B-A343-79CA11F90040}" destId="{98F9C11C-F903-4EC2-A2B6-B696CB92C359}" srcOrd="3" destOrd="0" presId="urn:microsoft.com/office/officeart/2016/7/layout/LinearArrowProcessNumbered"/>
    <dgm:cxn modelId="{64B764F5-36E8-4985-9ADA-1423B533E34B}" type="presParOf" srcId="{A5CA70E0-4C31-49F9-B6D7-BC555B3E0EBC}" destId="{8A170EF6-687D-40B4-91D4-C188506B3263}" srcOrd="2" destOrd="0" presId="urn:microsoft.com/office/officeart/2016/7/layout/LinearArrowProcessNumbered"/>
    <dgm:cxn modelId="{D599C2F4-C3DF-4DA7-8967-EE8107167548}" type="presParOf" srcId="{1B1720C2-7968-4A2D-A657-DDE906604B19}" destId="{0DCB1D3E-304F-4BDC-89F9-D036DC957E89}" srcOrd="5" destOrd="0" presId="urn:microsoft.com/office/officeart/2016/7/layout/LinearArrowProcessNumbered"/>
    <dgm:cxn modelId="{BEA231F2-EF64-4DF9-A892-7ABD68B90545}" type="presParOf" srcId="{1B1720C2-7968-4A2D-A657-DDE906604B19}" destId="{A1A63707-99EB-4BEE-801E-3414B0181B94}" srcOrd="6" destOrd="0" presId="urn:microsoft.com/office/officeart/2016/7/layout/LinearArrowProcessNumbered"/>
    <dgm:cxn modelId="{838C36D9-1336-4B62-9DB6-EFB07D683C41}" type="presParOf" srcId="{A1A63707-99EB-4BEE-801E-3414B0181B94}" destId="{484C81BB-A3F1-49BA-9413-3ADF72D516E1}" srcOrd="0" destOrd="0" presId="urn:microsoft.com/office/officeart/2016/7/layout/LinearArrowProcessNumbered"/>
    <dgm:cxn modelId="{BE0B62C0-CD6B-45D3-ACB6-E556C24DE88E}" type="presParOf" srcId="{A1A63707-99EB-4BEE-801E-3414B0181B94}" destId="{007B644C-E5DC-413A-AA9E-7B983BEFF6D4}" srcOrd="1" destOrd="0" presId="urn:microsoft.com/office/officeart/2016/7/layout/LinearArrowProcessNumbered"/>
    <dgm:cxn modelId="{C5E9381C-CEE7-46F3-91FD-D239891FC8D0}" type="presParOf" srcId="{007B644C-E5DC-413A-AA9E-7B983BEFF6D4}" destId="{57585D3C-503E-4B02-89C5-E355FDB9E5E5}" srcOrd="0" destOrd="0" presId="urn:microsoft.com/office/officeart/2016/7/layout/LinearArrowProcessNumbered"/>
    <dgm:cxn modelId="{26418FBC-4FC3-4382-B896-6E5078160DE5}" type="presParOf" srcId="{007B644C-E5DC-413A-AA9E-7B983BEFF6D4}" destId="{0CDBA837-4367-43E0-B504-8F56497ADF18}" srcOrd="1" destOrd="0" presId="urn:microsoft.com/office/officeart/2016/7/layout/LinearArrowProcessNumbered"/>
    <dgm:cxn modelId="{1AC444D2-26F7-4879-838B-79EE0624D372}" type="presParOf" srcId="{007B644C-E5DC-413A-AA9E-7B983BEFF6D4}" destId="{69782242-477D-4A47-A378-AE83C6DAE5E2}" srcOrd="2" destOrd="0" presId="urn:microsoft.com/office/officeart/2016/7/layout/LinearArrowProcessNumbered"/>
    <dgm:cxn modelId="{829AA570-E6BA-44A6-92FE-2C808A3E4FF8}" type="presParOf" srcId="{007B644C-E5DC-413A-AA9E-7B983BEFF6D4}" destId="{350AACA8-6185-4C72-9AC8-79E21DED23AF}" srcOrd="3" destOrd="0" presId="urn:microsoft.com/office/officeart/2016/7/layout/LinearArrowProcessNumbered"/>
    <dgm:cxn modelId="{C3CFFF3F-9CC2-49DE-84D6-030068C579D7}" type="presParOf" srcId="{A1A63707-99EB-4BEE-801E-3414B0181B94}" destId="{6608F584-E706-4A2D-ABC9-6F9A42A5B92B}" srcOrd="2" destOrd="0" presId="urn:microsoft.com/office/officeart/2016/7/layout/LinearArrowProcessNumbered"/>
    <dgm:cxn modelId="{BF18A4A9-3A83-4DB7-BE59-FD8606A99984}" type="presParOf" srcId="{1B1720C2-7968-4A2D-A657-DDE906604B19}" destId="{DADADEC4-A56C-42EE-BA18-ABEF4F181711}" srcOrd="7" destOrd="0" presId="urn:microsoft.com/office/officeart/2016/7/layout/LinearArrowProcessNumbered"/>
    <dgm:cxn modelId="{9461C29D-4B77-4D5D-B54D-8FBC4388C329}" type="presParOf" srcId="{1B1720C2-7968-4A2D-A657-DDE906604B19}" destId="{834E6CA3-8389-433C-A7B8-972ECBAD7B5D}" srcOrd="8" destOrd="0" presId="urn:microsoft.com/office/officeart/2016/7/layout/LinearArrowProcessNumbered"/>
    <dgm:cxn modelId="{6BFCBCC8-5041-4700-A3AE-45838119759F}" type="presParOf" srcId="{834E6CA3-8389-433C-A7B8-972ECBAD7B5D}" destId="{4B9BB431-85D9-4CB7-82F2-B9DDD7F4E5D3}" srcOrd="0" destOrd="0" presId="urn:microsoft.com/office/officeart/2016/7/layout/LinearArrowProcessNumbered"/>
    <dgm:cxn modelId="{161F6091-D5E3-457F-B3A1-70BBC6D500A6}" type="presParOf" srcId="{834E6CA3-8389-433C-A7B8-972ECBAD7B5D}" destId="{85B20901-F74B-471E-8D5F-401A4A79D166}" srcOrd="1" destOrd="0" presId="urn:microsoft.com/office/officeart/2016/7/layout/LinearArrowProcessNumbered"/>
    <dgm:cxn modelId="{6F31371A-1A2B-429E-B09A-D904C8ACE854}" type="presParOf" srcId="{85B20901-F74B-471E-8D5F-401A4A79D166}" destId="{EAFD029C-873E-4FAF-AF11-FFB0BF046A37}" srcOrd="0" destOrd="0" presId="urn:microsoft.com/office/officeart/2016/7/layout/LinearArrowProcessNumbered"/>
    <dgm:cxn modelId="{6A8DBC8A-F450-466A-AF91-911ADA59D7C8}" type="presParOf" srcId="{85B20901-F74B-471E-8D5F-401A4A79D166}" destId="{FCD7F74F-F217-416E-ABD6-AEC47CA123C0}" srcOrd="1" destOrd="0" presId="urn:microsoft.com/office/officeart/2016/7/layout/LinearArrowProcessNumbered"/>
    <dgm:cxn modelId="{A3243519-A4FB-4634-9F05-BB732C9F958D}" type="presParOf" srcId="{85B20901-F74B-471E-8D5F-401A4A79D166}" destId="{AFFAF995-B917-4ADD-B326-89700AA38F5C}" srcOrd="2" destOrd="0" presId="urn:microsoft.com/office/officeart/2016/7/layout/LinearArrowProcessNumbered"/>
    <dgm:cxn modelId="{A0F44004-A250-41D5-9028-450DF022436F}" type="presParOf" srcId="{85B20901-F74B-471E-8D5F-401A4A79D166}" destId="{7B781828-9A13-4BEC-A5EF-1A816172DD45}" srcOrd="3" destOrd="0" presId="urn:microsoft.com/office/officeart/2016/7/layout/LinearArrowProcessNumbered"/>
    <dgm:cxn modelId="{2802F70E-A906-4B71-AF12-30503C8D81A9}" type="presParOf" srcId="{834E6CA3-8389-433C-A7B8-972ECBAD7B5D}" destId="{04151AF1-C19D-4AA7-B52C-A00F5521D233}"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EBC239-AC95-41BB-AA6B-1D1997E06BB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0EF80DA-2B09-4BA0-83FA-1A2A6C731715}">
      <dgm:prSet/>
      <dgm:spPr/>
      <dgm:t>
        <a:bodyPr/>
        <a:lstStyle/>
        <a:p>
          <a:r>
            <a:rPr lang="en-US">
              <a:sym typeface="Symbol" panose="05050102010706020507" pitchFamily="18" charset="2"/>
            </a:rPr>
            <a:t></a:t>
          </a:r>
          <a:r>
            <a:rPr lang="en-US"/>
            <a:t>  </a:t>
          </a:r>
          <a:r>
            <a:rPr lang="en-US" b="1"/>
            <a:t>Data Cleaning:</a:t>
          </a:r>
          <a:r>
            <a:rPr lang="en-US"/>
            <a:t> Addressed missing values and standardized data formats.</a:t>
          </a:r>
        </a:p>
      </dgm:t>
    </dgm:pt>
    <dgm:pt modelId="{0218E064-189D-41AE-ACED-3B2E7B248130}" type="parTrans" cxnId="{00CBD4C5-E737-48EF-ABE0-FDEB1FD092FA}">
      <dgm:prSet/>
      <dgm:spPr/>
      <dgm:t>
        <a:bodyPr/>
        <a:lstStyle/>
        <a:p>
          <a:endParaRPr lang="en-US"/>
        </a:p>
      </dgm:t>
    </dgm:pt>
    <dgm:pt modelId="{1EB327F6-3334-4DA3-8E87-894692679669}" type="sibTrans" cxnId="{00CBD4C5-E737-48EF-ABE0-FDEB1FD092FA}">
      <dgm:prSet/>
      <dgm:spPr/>
      <dgm:t>
        <a:bodyPr/>
        <a:lstStyle/>
        <a:p>
          <a:endParaRPr lang="en-US"/>
        </a:p>
      </dgm:t>
    </dgm:pt>
    <dgm:pt modelId="{9A293B0F-D266-486B-B03E-D6EBE4EBE684}">
      <dgm:prSet/>
      <dgm:spPr/>
      <dgm:t>
        <a:bodyPr/>
        <a:lstStyle/>
        <a:p>
          <a:r>
            <a:rPr lang="en-US">
              <a:sym typeface="Symbol" panose="05050102010706020507" pitchFamily="18" charset="2"/>
            </a:rPr>
            <a:t></a:t>
          </a:r>
          <a:r>
            <a:rPr lang="en-US"/>
            <a:t>  </a:t>
          </a:r>
          <a:r>
            <a:rPr lang="en-US" b="1"/>
            <a:t>Data Enrichment:</a:t>
          </a:r>
          <a:r>
            <a:rPr lang="en-US"/>
            <a:t> Integrated additional metrics and categorized data.</a:t>
          </a:r>
        </a:p>
      </dgm:t>
    </dgm:pt>
    <dgm:pt modelId="{9497F046-95F5-4D2C-980F-EBFC2B97BCDF}" type="parTrans" cxnId="{3FE12E4E-030E-4B93-A3AB-F5FF3FD9CEE1}">
      <dgm:prSet/>
      <dgm:spPr/>
      <dgm:t>
        <a:bodyPr/>
        <a:lstStyle/>
        <a:p>
          <a:endParaRPr lang="en-US"/>
        </a:p>
      </dgm:t>
    </dgm:pt>
    <dgm:pt modelId="{3B4A5B43-774E-4009-8D1D-412F9379B523}" type="sibTrans" cxnId="{3FE12E4E-030E-4B93-A3AB-F5FF3FD9CEE1}">
      <dgm:prSet/>
      <dgm:spPr/>
      <dgm:t>
        <a:bodyPr/>
        <a:lstStyle/>
        <a:p>
          <a:endParaRPr lang="en-US"/>
        </a:p>
      </dgm:t>
    </dgm:pt>
    <dgm:pt modelId="{F81B02BE-7FC5-4347-B149-D7A27A7A5C2B}">
      <dgm:prSet/>
      <dgm:spPr/>
      <dgm:t>
        <a:bodyPr/>
        <a:lstStyle/>
        <a:p>
          <a:r>
            <a:rPr lang="en-US">
              <a:sym typeface="Symbol" panose="05050102010706020507" pitchFamily="18" charset="2"/>
            </a:rPr>
            <a:t></a:t>
          </a:r>
          <a:r>
            <a:rPr lang="en-US"/>
            <a:t>  </a:t>
          </a:r>
          <a:r>
            <a:rPr lang="en-US" b="1"/>
            <a:t>Analysis Techniques:</a:t>
          </a:r>
          <a:r>
            <a:rPr lang="en-US"/>
            <a:t> Used pivot tables, correlation analysis, and trend analysis.</a:t>
          </a:r>
        </a:p>
      </dgm:t>
    </dgm:pt>
    <dgm:pt modelId="{304B6A49-8BB3-452E-AA02-EF77B0842C36}" type="parTrans" cxnId="{2E1AFB21-54D3-4B9F-B60A-14A52A5CC250}">
      <dgm:prSet/>
      <dgm:spPr/>
      <dgm:t>
        <a:bodyPr/>
        <a:lstStyle/>
        <a:p>
          <a:endParaRPr lang="en-US"/>
        </a:p>
      </dgm:t>
    </dgm:pt>
    <dgm:pt modelId="{B94A70EE-B5DA-4831-A8E6-1531A12E5F08}" type="sibTrans" cxnId="{2E1AFB21-54D3-4B9F-B60A-14A52A5CC250}">
      <dgm:prSet/>
      <dgm:spPr/>
      <dgm:t>
        <a:bodyPr/>
        <a:lstStyle/>
        <a:p>
          <a:endParaRPr lang="en-US"/>
        </a:p>
      </dgm:t>
    </dgm:pt>
    <dgm:pt modelId="{90C3BFE2-7129-4895-928D-836B25EFBC8F}">
      <dgm:prSet/>
      <dgm:spPr/>
      <dgm:t>
        <a:bodyPr/>
        <a:lstStyle/>
        <a:p>
          <a:r>
            <a:rPr lang="en-US">
              <a:sym typeface="Symbol" panose="05050102010706020507" pitchFamily="18" charset="2"/>
            </a:rPr>
            <a:t></a:t>
          </a:r>
          <a:r>
            <a:rPr lang="en-US"/>
            <a:t>  </a:t>
          </a:r>
          <a:r>
            <a:rPr lang="en-US" b="1"/>
            <a:t>Tools Used:</a:t>
          </a:r>
          <a:r>
            <a:rPr lang="en-US"/>
            <a:t> Excel for data manipulation, charts, and pivot tables.</a:t>
          </a:r>
        </a:p>
      </dgm:t>
    </dgm:pt>
    <dgm:pt modelId="{1F423831-94BE-48C7-84BF-83875E1C5C0D}" type="parTrans" cxnId="{C059CAA8-0B30-4A33-AB6D-F6738D566103}">
      <dgm:prSet/>
      <dgm:spPr/>
      <dgm:t>
        <a:bodyPr/>
        <a:lstStyle/>
        <a:p>
          <a:endParaRPr lang="en-US"/>
        </a:p>
      </dgm:t>
    </dgm:pt>
    <dgm:pt modelId="{6076106F-E929-4F21-B637-BD76A12142D4}" type="sibTrans" cxnId="{C059CAA8-0B30-4A33-AB6D-F6738D566103}">
      <dgm:prSet/>
      <dgm:spPr/>
      <dgm:t>
        <a:bodyPr/>
        <a:lstStyle/>
        <a:p>
          <a:endParaRPr lang="en-US"/>
        </a:p>
      </dgm:t>
    </dgm:pt>
    <dgm:pt modelId="{A757866E-4E90-47B6-ADDD-81DCF878DEE6}" type="pres">
      <dgm:prSet presAssocID="{59EBC239-AC95-41BB-AA6B-1D1997E06BB4}" presName="outerComposite" presStyleCnt="0">
        <dgm:presLayoutVars>
          <dgm:chMax val="5"/>
          <dgm:dir/>
          <dgm:resizeHandles val="exact"/>
        </dgm:presLayoutVars>
      </dgm:prSet>
      <dgm:spPr/>
    </dgm:pt>
    <dgm:pt modelId="{E2F91FDD-9CE6-4D04-B636-8163F035DF70}" type="pres">
      <dgm:prSet presAssocID="{59EBC239-AC95-41BB-AA6B-1D1997E06BB4}" presName="dummyMaxCanvas" presStyleCnt="0">
        <dgm:presLayoutVars/>
      </dgm:prSet>
      <dgm:spPr/>
    </dgm:pt>
    <dgm:pt modelId="{04DD14D2-5B8F-4A8A-AB32-945CB2EAE26D}" type="pres">
      <dgm:prSet presAssocID="{59EBC239-AC95-41BB-AA6B-1D1997E06BB4}" presName="FourNodes_1" presStyleLbl="node1" presStyleIdx="0" presStyleCnt="4">
        <dgm:presLayoutVars>
          <dgm:bulletEnabled val="1"/>
        </dgm:presLayoutVars>
      </dgm:prSet>
      <dgm:spPr/>
    </dgm:pt>
    <dgm:pt modelId="{C4779F5F-10C6-4C8B-9886-2E2448A32FE0}" type="pres">
      <dgm:prSet presAssocID="{59EBC239-AC95-41BB-AA6B-1D1997E06BB4}" presName="FourNodes_2" presStyleLbl="node1" presStyleIdx="1" presStyleCnt="4">
        <dgm:presLayoutVars>
          <dgm:bulletEnabled val="1"/>
        </dgm:presLayoutVars>
      </dgm:prSet>
      <dgm:spPr/>
    </dgm:pt>
    <dgm:pt modelId="{FC03DCF4-D58E-418B-A1EA-B8B84B07CDDC}" type="pres">
      <dgm:prSet presAssocID="{59EBC239-AC95-41BB-AA6B-1D1997E06BB4}" presName="FourNodes_3" presStyleLbl="node1" presStyleIdx="2" presStyleCnt="4">
        <dgm:presLayoutVars>
          <dgm:bulletEnabled val="1"/>
        </dgm:presLayoutVars>
      </dgm:prSet>
      <dgm:spPr/>
    </dgm:pt>
    <dgm:pt modelId="{84AEA60B-F93E-437A-B361-36FBBAB436F0}" type="pres">
      <dgm:prSet presAssocID="{59EBC239-AC95-41BB-AA6B-1D1997E06BB4}" presName="FourNodes_4" presStyleLbl="node1" presStyleIdx="3" presStyleCnt="4">
        <dgm:presLayoutVars>
          <dgm:bulletEnabled val="1"/>
        </dgm:presLayoutVars>
      </dgm:prSet>
      <dgm:spPr/>
    </dgm:pt>
    <dgm:pt modelId="{BF6B8120-22F0-4201-ADFC-4EF8657FB1FE}" type="pres">
      <dgm:prSet presAssocID="{59EBC239-AC95-41BB-AA6B-1D1997E06BB4}" presName="FourConn_1-2" presStyleLbl="fgAccFollowNode1" presStyleIdx="0" presStyleCnt="3">
        <dgm:presLayoutVars>
          <dgm:bulletEnabled val="1"/>
        </dgm:presLayoutVars>
      </dgm:prSet>
      <dgm:spPr/>
    </dgm:pt>
    <dgm:pt modelId="{650E9030-E6FF-466D-866C-6446EE7BAC41}" type="pres">
      <dgm:prSet presAssocID="{59EBC239-AC95-41BB-AA6B-1D1997E06BB4}" presName="FourConn_2-3" presStyleLbl="fgAccFollowNode1" presStyleIdx="1" presStyleCnt="3">
        <dgm:presLayoutVars>
          <dgm:bulletEnabled val="1"/>
        </dgm:presLayoutVars>
      </dgm:prSet>
      <dgm:spPr/>
    </dgm:pt>
    <dgm:pt modelId="{1E564C49-A953-4A3E-B4FC-CDD37129049B}" type="pres">
      <dgm:prSet presAssocID="{59EBC239-AC95-41BB-AA6B-1D1997E06BB4}" presName="FourConn_3-4" presStyleLbl="fgAccFollowNode1" presStyleIdx="2" presStyleCnt="3">
        <dgm:presLayoutVars>
          <dgm:bulletEnabled val="1"/>
        </dgm:presLayoutVars>
      </dgm:prSet>
      <dgm:spPr/>
    </dgm:pt>
    <dgm:pt modelId="{73D9C8A5-39C4-49F4-8492-703783025DFF}" type="pres">
      <dgm:prSet presAssocID="{59EBC239-AC95-41BB-AA6B-1D1997E06BB4}" presName="FourNodes_1_text" presStyleLbl="node1" presStyleIdx="3" presStyleCnt="4">
        <dgm:presLayoutVars>
          <dgm:bulletEnabled val="1"/>
        </dgm:presLayoutVars>
      </dgm:prSet>
      <dgm:spPr/>
    </dgm:pt>
    <dgm:pt modelId="{8E5000B4-7166-4322-BB65-8ACC08720619}" type="pres">
      <dgm:prSet presAssocID="{59EBC239-AC95-41BB-AA6B-1D1997E06BB4}" presName="FourNodes_2_text" presStyleLbl="node1" presStyleIdx="3" presStyleCnt="4">
        <dgm:presLayoutVars>
          <dgm:bulletEnabled val="1"/>
        </dgm:presLayoutVars>
      </dgm:prSet>
      <dgm:spPr/>
    </dgm:pt>
    <dgm:pt modelId="{357B5487-857A-4C7F-A65A-C1737E044585}" type="pres">
      <dgm:prSet presAssocID="{59EBC239-AC95-41BB-AA6B-1D1997E06BB4}" presName="FourNodes_3_text" presStyleLbl="node1" presStyleIdx="3" presStyleCnt="4">
        <dgm:presLayoutVars>
          <dgm:bulletEnabled val="1"/>
        </dgm:presLayoutVars>
      </dgm:prSet>
      <dgm:spPr/>
    </dgm:pt>
    <dgm:pt modelId="{74DA96D6-548D-4B94-BF50-1F05A9C00CC8}" type="pres">
      <dgm:prSet presAssocID="{59EBC239-AC95-41BB-AA6B-1D1997E06BB4}" presName="FourNodes_4_text" presStyleLbl="node1" presStyleIdx="3" presStyleCnt="4">
        <dgm:presLayoutVars>
          <dgm:bulletEnabled val="1"/>
        </dgm:presLayoutVars>
      </dgm:prSet>
      <dgm:spPr/>
    </dgm:pt>
  </dgm:ptLst>
  <dgm:cxnLst>
    <dgm:cxn modelId="{08FB200F-8DB1-43DE-B06A-37AEBDF5714B}" type="presOf" srcId="{B94A70EE-B5DA-4831-A8E6-1531A12E5F08}" destId="{1E564C49-A953-4A3E-B4FC-CDD37129049B}" srcOrd="0" destOrd="0" presId="urn:microsoft.com/office/officeart/2005/8/layout/vProcess5"/>
    <dgm:cxn modelId="{2E1AFB21-54D3-4B9F-B60A-14A52A5CC250}" srcId="{59EBC239-AC95-41BB-AA6B-1D1997E06BB4}" destId="{F81B02BE-7FC5-4347-B149-D7A27A7A5C2B}" srcOrd="2" destOrd="0" parTransId="{304B6A49-8BB3-452E-AA02-EF77B0842C36}" sibTransId="{B94A70EE-B5DA-4831-A8E6-1531A12E5F08}"/>
    <dgm:cxn modelId="{9C7E8233-0AE1-49A1-A60F-FD847A775B6A}" type="presOf" srcId="{9A293B0F-D266-486B-B03E-D6EBE4EBE684}" destId="{C4779F5F-10C6-4C8B-9886-2E2448A32FE0}" srcOrd="0" destOrd="0" presId="urn:microsoft.com/office/officeart/2005/8/layout/vProcess5"/>
    <dgm:cxn modelId="{3FE12E4E-030E-4B93-A3AB-F5FF3FD9CEE1}" srcId="{59EBC239-AC95-41BB-AA6B-1D1997E06BB4}" destId="{9A293B0F-D266-486B-B03E-D6EBE4EBE684}" srcOrd="1" destOrd="0" parTransId="{9497F046-95F5-4D2C-980F-EBFC2B97BCDF}" sibTransId="{3B4A5B43-774E-4009-8D1D-412F9379B523}"/>
    <dgm:cxn modelId="{5E689676-52D7-461A-BAE9-200D1DEEE955}" type="presOf" srcId="{90C3BFE2-7129-4895-928D-836B25EFBC8F}" destId="{84AEA60B-F93E-437A-B361-36FBBAB436F0}" srcOrd="0" destOrd="0" presId="urn:microsoft.com/office/officeart/2005/8/layout/vProcess5"/>
    <dgm:cxn modelId="{3481E78F-34BC-4364-9E00-1BBA65250B87}" type="presOf" srcId="{9A293B0F-D266-486B-B03E-D6EBE4EBE684}" destId="{8E5000B4-7166-4322-BB65-8ACC08720619}" srcOrd="1" destOrd="0" presId="urn:microsoft.com/office/officeart/2005/8/layout/vProcess5"/>
    <dgm:cxn modelId="{2524CAA0-9199-42CC-8337-D269D4F1FDE9}" type="presOf" srcId="{90C3BFE2-7129-4895-928D-836B25EFBC8F}" destId="{74DA96D6-548D-4B94-BF50-1F05A9C00CC8}" srcOrd="1" destOrd="0" presId="urn:microsoft.com/office/officeart/2005/8/layout/vProcess5"/>
    <dgm:cxn modelId="{61D6FFA7-31BC-4B7C-85EC-3C7A62CAC0B4}" type="presOf" srcId="{F81B02BE-7FC5-4347-B149-D7A27A7A5C2B}" destId="{357B5487-857A-4C7F-A65A-C1737E044585}" srcOrd="1" destOrd="0" presId="urn:microsoft.com/office/officeart/2005/8/layout/vProcess5"/>
    <dgm:cxn modelId="{C059CAA8-0B30-4A33-AB6D-F6738D566103}" srcId="{59EBC239-AC95-41BB-AA6B-1D1997E06BB4}" destId="{90C3BFE2-7129-4895-928D-836B25EFBC8F}" srcOrd="3" destOrd="0" parTransId="{1F423831-94BE-48C7-84BF-83875E1C5C0D}" sibTransId="{6076106F-E929-4F21-B637-BD76A12142D4}"/>
    <dgm:cxn modelId="{4EAA8AAA-85BB-47AE-9D34-F5CECEF2DB0C}" type="presOf" srcId="{1EB327F6-3334-4DA3-8E87-894692679669}" destId="{BF6B8120-22F0-4201-ADFC-4EF8657FB1FE}" srcOrd="0" destOrd="0" presId="urn:microsoft.com/office/officeart/2005/8/layout/vProcess5"/>
    <dgm:cxn modelId="{650E49BE-5321-4627-989F-E262D0FCE0FF}" type="presOf" srcId="{59EBC239-AC95-41BB-AA6B-1D1997E06BB4}" destId="{A757866E-4E90-47B6-ADDD-81DCF878DEE6}" srcOrd="0" destOrd="0" presId="urn:microsoft.com/office/officeart/2005/8/layout/vProcess5"/>
    <dgm:cxn modelId="{00CBD4C5-E737-48EF-ABE0-FDEB1FD092FA}" srcId="{59EBC239-AC95-41BB-AA6B-1D1997E06BB4}" destId="{F0EF80DA-2B09-4BA0-83FA-1A2A6C731715}" srcOrd="0" destOrd="0" parTransId="{0218E064-189D-41AE-ACED-3B2E7B248130}" sibTransId="{1EB327F6-3334-4DA3-8E87-894692679669}"/>
    <dgm:cxn modelId="{C3302CCB-ACA5-45CF-AE50-43325542F108}" type="presOf" srcId="{F0EF80DA-2B09-4BA0-83FA-1A2A6C731715}" destId="{04DD14D2-5B8F-4A8A-AB32-945CB2EAE26D}" srcOrd="0" destOrd="0" presId="urn:microsoft.com/office/officeart/2005/8/layout/vProcess5"/>
    <dgm:cxn modelId="{8F9716CD-8221-4AE5-B3CB-D95B661E4AD4}" type="presOf" srcId="{3B4A5B43-774E-4009-8D1D-412F9379B523}" destId="{650E9030-E6FF-466D-866C-6446EE7BAC41}" srcOrd="0" destOrd="0" presId="urn:microsoft.com/office/officeart/2005/8/layout/vProcess5"/>
    <dgm:cxn modelId="{AB483AE6-3370-4B57-9723-ACFD025FD663}" type="presOf" srcId="{F0EF80DA-2B09-4BA0-83FA-1A2A6C731715}" destId="{73D9C8A5-39C4-49F4-8492-703783025DFF}" srcOrd="1" destOrd="0" presId="urn:microsoft.com/office/officeart/2005/8/layout/vProcess5"/>
    <dgm:cxn modelId="{3E1EA7F8-60AA-4A8A-B0CD-44FEB8CC7B00}" type="presOf" srcId="{F81B02BE-7FC5-4347-B149-D7A27A7A5C2B}" destId="{FC03DCF4-D58E-418B-A1EA-B8B84B07CDDC}" srcOrd="0" destOrd="0" presId="urn:microsoft.com/office/officeart/2005/8/layout/vProcess5"/>
    <dgm:cxn modelId="{EC0CC9DE-C730-4C2D-95E2-A89C36C6080D}" type="presParOf" srcId="{A757866E-4E90-47B6-ADDD-81DCF878DEE6}" destId="{E2F91FDD-9CE6-4D04-B636-8163F035DF70}" srcOrd="0" destOrd="0" presId="urn:microsoft.com/office/officeart/2005/8/layout/vProcess5"/>
    <dgm:cxn modelId="{F4C7475F-5BB8-4882-B205-DD96186CCDD3}" type="presParOf" srcId="{A757866E-4E90-47B6-ADDD-81DCF878DEE6}" destId="{04DD14D2-5B8F-4A8A-AB32-945CB2EAE26D}" srcOrd="1" destOrd="0" presId="urn:microsoft.com/office/officeart/2005/8/layout/vProcess5"/>
    <dgm:cxn modelId="{6A09065E-5B66-498F-A476-87F60F1F7FED}" type="presParOf" srcId="{A757866E-4E90-47B6-ADDD-81DCF878DEE6}" destId="{C4779F5F-10C6-4C8B-9886-2E2448A32FE0}" srcOrd="2" destOrd="0" presId="urn:microsoft.com/office/officeart/2005/8/layout/vProcess5"/>
    <dgm:cxn modelId="{96F1E0EE-C2BC-460C-B00F-577862F95406}" type="presParOf" srcId="{A757866E-4E90-47B6-ADDD-81DCF878DEE6}" destId="{FC03DCF4-D58E-418B-A1EA-B8B84B07CDDC}" srcOrd="3" destOrd="0" presId="urn:microsoft.com/office/officeart/2005/8/layout/vProcess5"/>
    <dgm:cxn modelId="{BB138B58-B598-4699-A1B8-7751AC06FBF9}" type="presParOf" srcId="{A757866E-4E90-47B6-ADDD-81DCF878DEE6}" destId="{84AEA60B-F93E-437A-B361-36FBBAB436F0}" srcOrd="4" destOrd="0" presId="urn:microsoft.com/office/officeart/2005/8/layout/vProcess5"/>
    <dgm:cxn modelId="{50A3C0BC-237D-45BD-AC03-C9C61851573D}" type="presParOf" srcId="{A757866E-4E90-47B6-ADDD-81DCF878DEE6}" destId="{BF6B8120-22F0-4201-ADFC-4EF8657FB1FE}" srcOrd="5" destOrd="0" presId="urn:microsoft.com/office/officeart/2005/8/layout/vProcess5"/>
    <dgm:cxn modelId="{4C231FEB-1FA3-4C5A-8697-E564A3483E4C}" type="presParOf" srcId="{A757866E-4E90-47B6-ADDD-81DCF878DEE6}" destId="{650E9030-E6FF-466D-866C-6446EE7BAC41}" srcOrd="6" destOrd="0" presId="urn:microsoft.com/office/officeart/2005/8/layout/vProcess5"/>
    <dgm:cxn modelId="{97891A12-F4D6-4DA5-AD59-A9EC7F3D2297}" type="presParOf" srcId="{A757866E-4E90-47B6-ADDD-81DCF878DEE6}" destId="{1E564C49-A953-4A3E-B4FC-CDD37129049B}" srcOrd="7" destOrd="0" presId="urn:microsoft.com/office/officeart/2005/8/layout/vProcess5"/>
    <dgm:cxn modelId="{A737C023-4954-420B-A66E-84C21EF36793}" type="presParOf" srcId="{A757866E-4E90-47B6-ADDD-81DCF878DEE6}" destId="{73D9C8A5-39C4-49F4-8492-703783025DFF}" srcOrd="8" destOrd="0" presId="urn:microsoft.com/office/officeart/2005/8/layout/vProcess5"/>
    <dgm:cxn modelId="{415EE323-A761-43B0-B507-76FFDA6FAC23}" type="presParOf" srcId="{A757866E-4E90-47B6-ADDD-81DCF878DEE6}" destId="{8E5000B4-7166-4322-BB65-8ACC08720619}" srcOrd="9" destOrd="0" presId="urn:microsoft.com/office/officeart/2005/8/layout/vProcess5"/>
    <dgm:cxn modelId="{700B0194-4A28-49D1-A086-0A7CE71D609A}" type="presParOf" srcId="{A757866E-4E90-47B6-ADDD-81DCF878DEE6}" destId="{357B5487-857A-4C7F-A65A-C1737E044585}" srcOrd="10" destOrd="0" presId="urn:microsoft.com/office/officeart/2005/8/layout/vProcess5"/>
    <dgm:cxn modelId="{C877A26A-281B-41AF-BE55-B22519936620}" type="presParOf" srcId="{A757866E-4E90-47B6-ADDD-81DCF878DEE6}" destId="{74DA96D6-548D-4B94-BF50-1F05A9C00CC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C4C49-F835-48F2-9CF7-A0796666B902}">
      <dsp:nvSpPr>
        <dsp:cNvPr id="0" name=""/>
        <dsp:cNvSpPr/>
      </dsp:nvSpPr>
      <dsp:spPr>
        <a:xfrm>
          <a:off x="1018088" y="544207"/>
          <a:ext cx="809524"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2BB1D8-C0C2-4C32-B9BE-16017C771FBA}">
      <dsp:nvSpPr>
        <dsp:cNvPr id="0" name=""/>
        <dsp:cNvSpPr/>
      </dsp:nvSpPr>
      <dsp:spPr>
        <a:xfrm>
          <a:off x="1876184" y="476177"/>
          <a:ext cx="93095" cy="175027"/>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D967BD-CAD5-4C1B-9D1F-28CE96149587}">
      <dsp:nvSpPr>
        <dsp:cNvPr id="0" name=""/>
        <dsp:cNvSpPr/>
      </dsp:nvSpPr>
      <dsp:spPr>
        <a:xfrm>
          <a:off x="513508" y="140854"/>
          <a:ext cx="806779" cy="80677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466850">
            <a:lnSpc>
              <a:spcPct val="90000"/>
            </a:lnSpc>
            <a:spcBef>
              <a:spcPct val="0"/>
            </a:spcBef>
            <a:spcAft>
              <a:spcPct val="35000"/>
            </a:spcAft>
            <a:buNone/>
          </a:pPr>
          <a:r>
            <a:rPr lang="en-IN" sz="3300" kern="1200"/>
            <a:t>1</a:t>
          </a:r>
        </a:p>
      </dsp:txBody>
      <dsp:txXfrm>
        <a:off x="631658" y="259004"/>
        <a:ext cx="570479" cy="570479"/>
      </dsp:txXfrm>
    </dsp:sp>
    <dsp:sp modelId="{AE97208A-B93C-400B-81F1-AEC460B4A545}">
      <dsp:nvSpPr>
        <dsp:cNvPr id="0" name=""/>
        <dsp:cNvSpPr/>
      </dsp:nvSpPr>
      <dsp:spPr>
        <a:xfrm>
          <a:off x="6182" y="1113233"/>
          <a:ext cx="1821430" cy="2395574"/>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t>User Registration And Login</a:t>
          </a:r>
        </a:p>
        <a:p>
          <a:pPr marL="0" lvl="0" indent="0" algn="ctr" defTabSz="533400">
            <a:lnSpc>
              <a:spcPct val="90000"/>
            </a:lnSpc>
            <a:spcBef>
              <a:spcPct val="0"/>
            </a:spcBef>
            <a:spcAft>
              <a:spcPct val="35000"/>
            </a:spcAft>
            <a:buNone/>
          </a:pPr>
          <a:r>
            <a:rPr lang="en-IN" sz="1200" b="0" kern="1200" dirty="0"/>
            <a:t>New Users register on Astrosage platform for creating new IDs providing basic details like name, birthdate and preferred astrology services</a:t>
          </a:r>
        </a:p>
      </dsp:txBody>
      <dsp:txXfrm>
        <a:off x="6182" y="1477519"/>
        <a:ext cx="1821430" cy="2031288"/>
      </dsp:txXfrm>
    </dsp:sp>
    <dsp:sp modelId="{F8682D60-1A43-4AAB-9F3A-2044E6F27321}">
      <dsp:nvSpPr>
        <dsp:cNvPr id="0" name=""/>
        <dsp:cNvSpPr/>
      </dsp:nvSpPr>
      <dsp:spPr>
        <a:xfrm>
          <a:off x="2029994" y="544207"/>
          <a:ext cx="1821430"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AD5C71-FB26-460D-BD1C-7649B0F46416}">
      <dsp:nvSpPr>
        <dsp:cNvPr id="0" name=""/>
        <dsp:cNvSpPr/>
      </dsp:nvSpPr>
      <dsp:spPr>
        <a:xfrm>
          <a:off x="3899996" y="476176"/>
          <a:ext cx="93095" cy="175028"/>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BDB79-F4D5-435B-81B0-0C39F5BDC6FD}">
      <dsp:nvSpPr>
        <dsp:cNvPr id="0" name=""/>
        <dsp:cNvSpPr/>
      </dsp:nvSpPr>
      <dsp:spPr>
        <a:xfrm>
          <a:off x="2537320" y="140853"/>
          <a:ext cx="806779" cy="80677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466850">
            <a:lnSpc>
              <a:spcPct val="90000"/>
            </a:lnSpc>
            <a:spcBef>
              <a:spcPct val="0"/>
            </a:spcBef>
            <a:spcAft>
              <a:spcPct val="35000"/>
            </a:spcAft>
            <a:buNone/>
          </a:pPr>
          <a:r>
            <a:rPr lang="en-IN" sz="3300" kern="1200"/>
            <a:t>2</a:t>
          </a:r>
        </a:p>
      </dsp:txBody>
      <dsp:txXfrm>
        <a:off x="2655470" y="259003"/>
        <a:ext cx="570479" cy="570479"/>
      </dsp:txXfrm>
    </dsp:sp>
    <dsp:sp modelId="{90761D25-A158-4F87-A215-F71A84D770A2}">
      <dsp:nvSpPr>
        <dsp:cNvPr id="0" name=""/>
        <dsp:cNvSpPr/>
      </dsp:nvSpPr>
      <dsp:spPr>
        <a:xfrm>
          <a:off x="2029994" y="1113233"/>
          <a:ext cx="1821430" cy="2395574"/>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Select desired service from Astrosage</a:t>
          </a:r>
        </a:p>
        <a:p>
          <a:pPr marL="0" lvl="0" indent="0" algn="ctr" defTabSz="533400">
            <a:lnSpc>
              <a:spcPct val="90000"/>
            </a:lnSpc>
            <a:spcBef>
              <a:spcPct val="0"/>
            </a:spcBef>
            <a:spcAft>
              <a:spcPct val="35000"/>
            </a:spcAft>
            <a:buNone/>
          </a:pPr>
          <a:r>
            <a:rPr lang="en-IN" sz="1200" b="0" kern="1200" dirty="0"/>
            <a:t>Users must choose the desired services provided by Astrosage and choose according to the ratings and experience</a:t>
          </a:r>
          <a:endParaRPr lang="en-IN" sz="1200" b="1" kern="1200" dirty="0">
            <a:solidFill>
              <a:prstClr val="black">
                <a:hueOff val="0"/>
                <a:satOff val="0"/>
                <a:lumOff val="0"/>
                <a:alphaOff val="0"/>
              </a:prstClr>
            </a:solidFill>
            <a:latin typeface="Calibri" panose="020F0502020204030204"/>
            <a:ea typeface="+mn-ea"/>
            <a:cs typeface="+mn-cs"/>
          </a:endParaRPr>
        </a:p>
      </dsp:txBody>
      <dsp:txXfrm>
        <a:off x="2029994" y="1477519"/>
        <a:ext cx="1821430" cy="2031288"/>
      </dsp:txXfrm>
    </dsp:sp>
    <dsp:sp modelId="{C2537F4E-30A1-4587-8DAB-3CD095874F51}">
      <dsp:nvSpPr>
        <dsp:cNvPr id="0" name=""/>
        <dsp:cNvSpPr/>
      </dsp:nvSpPr>
      <dsp:spPr>
        <a:xfrm>
          <a:off x="4053806" y="544207"/>
          <a:ext cx="1821430"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45409C-2F42-4681-8ED9-6C1B3DD60A9B}">
      <dsp:nvSpPr>
        <dsp:cNvPr id="0" name=""/>
        <dsp:cNvSpPr/>
      </dsp:nvSpPr>
      <dsp:spPr>
        <a:xfrm>
          <a:off x="5923808" y="476176"/>
          <a:ext cx="93095" cy="175028"/>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A7F2F5-8CE3-40BA-8B21-5CEF7E01E3EE}">
      <dsp:nvSpPr>
        <dsp:cNvPr id="0" name=""/>
        <dsp:cNvSpPr/>
      </dsp:nvSpPr>
      <dsp:spPr>
        <a:xfrm>
          <a:off x="4561132" y="140853"/>
          <a:ext cx="806779" cy="80677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466850">
            <a:lnSpc>
              <a:spcPct val="90000"/>
            </a:lnSpc>
            <a:spcBef>
              <a:spcPct val="0"/>
            </a:spcBef>
            <a:spcAft>
              <a:spcPct val="35000"/>
            </a:spcAft>
            <a:buNone/>
          </a:pPr>
          <a:r>
            <a:rPr lang="en-IN" sz="3300" kern="1200"/>
            <a:t>3</a:t>
          </a:r>
        </a:p>
      </dsp:txBody>
      <dsp:txXfrm>
        <a:off x="4679282" y="259003"/>
        <a:ext cx="570479" cy="570479"/>
      </dsp:txXfrm>
    </dsp:sp>
    <dsp:sp modelId="{8A170EF6-687D-40B4-91D4-C188506B3263}">
      <dsp:nvSpPr>
        <dsp:cNvPr id="0" name=""/>
        <dsp:cNvSpPr/>
      </dsp:nvSpPr>
      <dsp:spPr>
        <a:xfrm>
          <a:off x="4053806" y="1113233"/>
          <a:ext cx="1821430" cy="2395574"/>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Booking a consultation</a:t>
          </a:r>
        </a:p>
        <a:p>
          <a:pPr marL="0" lvl="0" indent="0" algn="ctr" defTabSz="533400">
            <a:lnSpc>
              <a:spcPct val="90000"/>
            </a:lnSpc>
            <a:spcBef>
              <a:spcPct val="0"/>
            </a:spcBef>
            <a:spcAft>
              <a:spcPct val="35000"/>
            </a:spcAft>
            <a:buNone/>
          </a:pPr>
          <a:r>
            <a:rPr lang="en-IN" sz="1200" b="0" kern="1200" dirty="0"/>
            <a:t>After choosing an astrologer/guru users can book a consultation via call / chat at their desired time.</a:t>
          </a:r>
          <a:endParaRPr lang="en-IN" sz="1200" kern="1200" dirty="0"/>
        </a:p>
      </dsp:txBody>
      <dsp:txXfrm>
        <a:off x="4053806" y="1477519"/>
        <a:ext cx="1821430" cy="2031288"/>
      </dsp:txXfrm>
    </dsp:sp>
    <dsp:sp modelId="{57585D3C-503E-4B02-89C5-E355FDB9E5E5}">
      <dsp:nvSpPr>
        <dsp:cNvPr id="0" name=""/>
        <dsp:cNvSpPr/>
      </dsp:nvSpPr>
      <dsp:spPr>
        <a:xfrm>
          <a:off x="6077618" y="544207"/>
          <a:ext cx="1821430"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DBA837-4367-43E0-B504-8F56497ADF18}">
      <dsp:nvSpPr>
        <dsp:cNvPr id="0" name=""/>
        <dsp:cNvSpPr/>
      </dsp:nvSpPr>
      <dsp:spPr>
        <a:xfrm>
          <a:off x="7947620" y="476176"/>
          <a:ext cx="93095" cy="175028"/>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782242-477D-4A47-A378-AE83C6DAE5E2}">
      <dsp:nvSpPr>
        <dsp:cNvPr id="0" name=""/>
        <dsp:cNvSpPr/>
      </dsp:nvSpPr>
      <dsp:spPr>
        <a:xfrm>
          <a:off x="6584944" y="140853"/>
          <a:ext cx="806779" cy="80677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466850">
            <a:lnSpc>
              <a:spcPct val="90000"/>
            </a:lnSpc>
            <a:spcBef>
              <a:spcPct val="0"/>
            </a:spcBef>
            <a:spcAft>
              <a:spcPct val="35000"/>
            </a:spcAft>
            <a:buNone/>
          </a:pPr>
          <a:r>
            <a:rPr lang="en-IN" sz="3300" kern="1200"/>
            <a:t>4</a:t>
          </a:r>
        </a:p>
      </dsp:txBody>
      <dsp:txXfrm>
        <a:off x="6703094" y="259003"/>
        <a:ext cx="570479" cy="570479"/>
      </dsp:txXfrm>
    </dsp:sp>
    <dsp:sp modelId="{6608F584-E706-4A2D-ABC9-6F9A42A5B92B}">
      <dsp:nvSpPr>
        <dsp:cNvPr id="0" name=""/>
        <dsp:cNvSpPr/>
      </dsp:nvSpPr>
      <dsp:spPr>
        <a:xfrm>
          <a:off x="6077618" y="1113233"/>
          <a:ext cx="1821430" cy="2395574"/>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Expert Recommendations</a:t>
          </a:r>
        </a:p>
        <a:p>
          <a:pPr marL="0" lvl="0" indent="0" algn="ctr" defTabSz="533400">
            <a:lnSpc>
              <a:spcPct val="90000"/>
            </a:lnSpc>
            <a:spcBef>
              <a:spcPct val="0"/>
            </a:spcBef>
            <a:spcAft>
              <a:spcPct val="35000"/>
            </a:spcAft>
            <a:buNone/>
          </a:pPr>
          <a:r>
            <a:rPr lang="en-IN" sz="1200" b="0" kern="1200" dirty="0"/>
            <a:t>During the consultation users have personalized experience with the astrologer and provided with recommendations to improve the quality of life</a:t>
          </a:r>
          <a:endParaRPr lang="en-IN" sz="1200" kern="1200" dirty="0"/>
        </a:p>
      </dsp:txBody>
      <dsp:txXfrm>
        <a:off x="6077618" y="1477519"/>
        <a:ext cx="1821430" cy="2031288"/>
      </dsp:txXfrm>
    </dsp:sp>
    <dsp:sp modelId="{EAFD029C-873E-4FAF-AF11-FFB0BF046A37}">
      <dsp:nvSpPr>
        <dsp:cNvPr id="0" name=""/>
        <dsp:cNvSpPr/>
      </dsp:nvSpPr>
      <dsp:spPr>
        <a:xfrm>
          <a:off x="8101430" y="544207"/>
          <a:ext cx="910715"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FAF995-B917-4ADD-B326-89700AA38F5C}">
      <dsp:nvSpPr>
        <dsp:cNvPr id="0" name=""/>
        <dsp:cNvSpPr/>
      </dsp:nvSpPr>
      <dsp:spPr>
        <a:xfrm>
          <a:off x="8608756" y="140853"/>
          <a:ext cx="806779" cy="80677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466850">
            <a:lnSpc>
              <a:spcPct val="90000"/>
            </a:lnSpc>
            <a:spcBef>
              <a:spcPct val="0"/>
            </a:spcBef>
            <a:spcAft>
              <a:spcPct val="35000"/>
            </a:spcAft>
            <a:buNone/>
          </a:pPr>
          <a:r>
            <a:rPr lang="en-IN" sz="3300" kern="1200"/>
            <a:t>5</a:t>
          </a:r>
        </a:p>
      </dsp:txBody>
      <dsp:txXfrm>
        <a:off x="8726906" y="259003"/>
        <a:ext cx="570479" cy="570479"/>
      </dsp:txXfrm>
    </dsp:sp>
    <dsp:sp modelId="{04151AF1-C19D-4AA7-B52C-A00F5521D233}">
      <dsp:nvSpPr>
        <dsp:cNvPr id="0" name=""/>
        <dsp:cNvSpPr/>
      </dsp:nvSpPr>
      <dsp:spPr>
        <a:xfrm>
          <a:off x="8101430" y="1113233"/>
          <a:ext cx="1821430" cy="2395574"/>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ctr" defTabSz="533400">
            <a:lnSpc>
              <a:spcPct val="90000"/>
            </a:lnSpc>
            <a:spcBef>
              <a:spcPct val="0"/>
            </a:spcBef>
            <a:spcAft>
              <a:spcPct val="35000"/>
            </a:spcAft>
            <a:buNone/>
          </a:pPr>
          <a:r>
            <a:rPr lang="en-IN" sz="1200" b="1" kern="1200" dirty="0">
              <a:solidFill>
                <a:prstClr val="black">
                  <a:hueOff val="0"/>
                  <a:satOff val="0"/>
                  <a:lumOff val="0"/>
                  <a:alphaOff val="0"/>
                </a:prstClr>
              </a:solidFill>
              <a:latin typeface="Calibri" panose="020F0502020204030204"/>
              <a:ea typeface="+mn-ea"/>
              <a:cs typeface="+mn-cs"/>
            </a:rPr>
            <a:t>User Feedback and Detailed report</a:t>
          </a:r>
        </a:p>
        <a:p>
          <a:pPr marL="0" lvl="0" indent="0" algn="ctr" defTabSz="533400">
            <a:lnSpc>
              <a:spcPct val="90000"/>
            </a:lnSpc>
            <a:spcBef>
              <a:spcPct val="0"/>
            </a:spcBef>
            <a:spcAft>
              <a:spcPct val="35000"/>
            </a:spcAft>
            <a:buNone/>
          </a:pPr>
          <a:r>
            <a:rPr lang="en-IN" sz="1200" b="0" kern="1200" dirty="0"/>
            <a:t>Post consultation users could provide a feedback regarding the consultation and could collect a detailed report of their consultation and could organize further consultations.</a:t>
          </a:r>
          <a:endParaRPr lang="en-IN" sz="1200" kern="1200" dirty="0"/>
        </a:p>
      </dsp:txBody>
      <dsp:txXfrm>
        <a:off x="8101430" y="1477519"/>
        <a:ext cx="1821430" cy="203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D14D2-5B8F-4A8A-AB32-945CB2EAE26D}">
      <dsp:nvSpPr>
        <dsp:cNvPr id="0" name=""/>
        <dsp:cNvSpPr/>
      </dsp:nvSpPr>
      <dsp:spPr>
        <a:xfrm>
          <a:off x="0" y="0"/>
          <a:ext cx="4227087" cy="7843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ym typeface="Symbol" panose="05050102010706020507" pitchFamily="18" charset="2"/>
            </a:rPr>
            <a:t></a:t>
          </a:r>
          <a:r>
            <a:rPr lang="en-US" sz="1400" kern="1200"/>
            <a:t>  </a:t>
          </a:r>
          <a:r>
            <a:rPr lang="en-US" sz="1400" b="1" kern="1200"/>
            <a:t>Data Cleaning:</a:t>
          </a:r>
          <a:r>
            <a:rPr lang="en-US" sz="1400" kern="1200"/>
            <a:t> Addressed missing values and standardized data formats.</a:t>
          </a:r>
        </a:p>
      </dsp:txBody>
      <dsp:txXfrm>
        <a:off x="22973" y="22973"/>
        <a:ext cx="3314420" cy="738416"/>
      </dsp:txXfrm>
    </dsp:sp>
    <dsp:sp modelId="{C4779F5F-10C6-4C8B-9886-2E2448A32FE0}">
      <dsp:nvSpPr>
        <dsp:cNvPr id="0" name=""/>
        <dsp:cNvSpPr/>
      </dsp:nvSpPr>
      <dsp:spPr>
        <a:xfrm>
          <a:off x="354018" y="926974"/>
          <a:ext cx="4227087" cy="7843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ym typeface="Symbol" panose="05050102010706020507" pitchFamily="18" charset="2"/>
            </a:rPr>
            <a:t></a:t>
          </a:r>
          <a:r>
            <a:rPr lang="en-US" sz="1400" kern="1200"/>
            <a:t>  </a:t>
          </a:r>
          <a:r>
            <a:rPr lang="en-US" sz="1400" b="1" kern="1200"/>
            <a:t>Data Enrichment:</a:t>
          </a:r>
          <a:r>
            <a:rPr lang="en-US" sz="1400" kern="1200"/>
            <a:t> Integrated additional metrics and categorized data.</a:t>
          </a:r>
        </a:p>
      </dsp:txBody>
      <dsp:txXfrm>
        <a:off x="376991" y="949947"/>
        <a:ext cx="3317286" cy="738416"/>
      </dsp:txXfrm>
    </dsp:sp>
    <dsp:sp modelId="{FC03DCF4-D58E-418B-A1EA-B8B84B07CDDC}">
      <dsp:nvSpPr>
        <dsp:cNvPr id="0" name=""/>
        <dsp:cNvSpPr/>
      </dsp:nvSpPr>
      <dsp:spPr>
        <a:xfrm>
          <a:off x="702753" y="1853948"/>
          <a:ext cx="4227087" cy="7843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ym typeface="Symbol" panose="05050102010706020507" pitchFamily="18" charset="2"/>
            </a:rPr>
            <a:t></a:t>
          </a:r>
          <a:r>
            <a:rPr lang="en-US" sz="1400" kern="1200"/>
            <a:t>  </a:t>
          </a:r>
          <a:r>
            <a:rPr lang="en-US" sz="1400" b="1" kern="1200"/>
            <a:t>Analysis Techniques:</a:t>
          </a:r>
          <a:r>
            <a:rPr lang="en-US" sz="1400" kern="1200"/>
            <a:t> Used pivot tables, correlation analysis, and trend analysis.</a:t>
          </a:r>
        </a:p>
      </dsp:txBody>
      <dsp:txXfrm>
        <a:off x="725726" y="1876921"/>
        <a:ext cx="3322570" cy="738416"/>
      </dsp:txXfrm>
    </dsp:sp>
    <dsp:sp modelId="{84AEA60B-F93E-437A-B361-36FBBAB436F0}">
      <dsp:nvSpPr>
        <dsp:cNvPr id="0" name=""/>
        <dsp:cNvSpPr/>
      </dsp:nvSpPr>
      <dsp:spPr>
        <a:xfrm>
          <a:off x="1056771" y="2780923"/>
          <a:ext cx="4227087" cy="7843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ym typeface="Symbol" panose="05050102010706020507" pitchFamily="18" charset="2"/>
            </a:rPr>
            <a:t></a:t>
          </a:r>
          <a:r>
            <a:rPr lang="en-US" sz="1400" kern="1200"/>
            <a:t>  </a:t>
          </a:r>
          <a:r>
            <a:rPr lang="en-US" sz="1400" b="1" kern="1200"/>
            <a:t>Tools Used:</a:t>
          </a:r>
          <a:r>
            <a:rPr lang="en-US" sz="1400" kern="1200"/>
            <a:t> Excel for data manipulation, charts, and pivot tables.</a:t>
          </a:r>
        </a:p>
      </dsp:txBody>
      <dsp:txXfrm>
        <a:off x="1079744" y="2803896"/>
        <a:ext cx="3317286" cy="738416"/>
      </dsp:txXfrm>
    </dsp:sp>
    <dsp:sp modelId="{BF6B8120-22F0-4201-ADFC-4EF8657FB1FE}">
      <dsp:nvSpPr>
        <dsp:cNvPr id="0" name=""/>
        <dsp:cNvSpPr/>
      </dsp:nvSpPr>
      <dsp:spPr>
        <a:xfrm>
          <a:off x="3717251" y="600750"/>
          <a:ext cx="509835" cy="5098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831964" y="600750"/>
        <a:ext cx="280409" cy="383651"/>
      </dsp:txXfrm>
    </dsp:sp>
    <dsp:sp modelId="{650E9030-E6FF-466D-866C-6446EE7BAC41}">
      <dsp:nvSpPr>
        <dsp:cNvPr id="0" name=""/>
        <dsp:cNvSpPr/>
      </dsp:nvSpPr>
      <dsp:spPr>
        <a:xfrm>
          <a:off x="4071269" y="1527725"/>
          <a:ext cx="509835" cy="5098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185982" y="1527725"/>
        <a:ext cx="280409" cy="383651"/>
      </dsp:txXfrm>
    </dsp:sp>
    <dsp:sp modelId="{1E564C49-A953-4A3E-B4FC-CDD37129049B}">
      <dsp:nvSpPr>
        <dsp:cNvPr id="0" name=""/>
        <dsp:cNvSpPr/>
      </dsp:nvSpPr>
      <dsp:spPr>
        <a:xfrm>
          <a:off x="4420004" y="2454699"/>
          <a:ext cx="509835" cy="5098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534717" y="2454699"/>
        <a:ext cx="280409" cy="383651"/>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October 30,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9498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October 30,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8602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October 30,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9206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October 30,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035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October 30,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931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October 30,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3362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October 30,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3073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October 30,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152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October 30,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2766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October 30,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56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October 30,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259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October 30,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52930599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company">
            <a:extLst>
              <a:ext uri="{FF2B5EF4-FFF2-40B4-BE49-F238E27FC236}">
                <a16:creationId xmlns:a16="http://schemas.microsoft.com/office/drawing/2014/main" id="{4DD7BA8C-9208-C6C1-EC55-C85EAFB207FC}"/>
              </a:ext>
            </a:extLst>
          </p:cNvPr>
          <p:cNvPicPr>
            <a:picLocks noChangeAspect="1"/>
          </p:cNvPicPr>
          <p:nvPr/>
        </p:nvPicPr>
        <p:blipFill>
          <a:blip r:embed="rId2"/>
          <a:stretch>
            <a:fillRect/>
          </a:stretch>
        </p:blipFill>
        <p:spPr>
          <a:xfrm>
            <a:off x="5902148" y="1468967"/>
            <a:ext cx="4776259" cy="4371623"/>
          </a:xfrm>
          <a:prstGeom prst="rect">
            <a:avLst/>
          </a:prstGeom>
        </p:spPr>
      </p:pic>
      <p:sp>
        <p:nvSpPr>
          <p:cNvPr id="11" name="TextBox 10">
            <a:extLst>
              <a:ext uri="{FF2B5EF4-FFF2-40B4-BE49-F238E27FC236}">
                <a16:creationId xmlns:a16="http://schemas.microsoft.com/office/drawing/2014/main" id="{CDD24861-DB3E-6E64-03BB-7F07EFCE013C}"/>
              </a:ext>
            </a:extLst>
          </p:cNvPr>
          <p:cNvSpPr txBox="1"/>
          <p:nvPr/>
        </p:nvSpPr>
        <p:spPr>
          <a:xfrm>
            <a:off x="448733" y="1845734"/>
            <a:ext cx="565008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cap="all" dirty="0">
                <a:latin typeface="Amasis MT Pro Black"/>
                <a:cs typeface="Segoe UI"/>
              </a:rPr>
              <a:t>ASTROSAGE </a:t>
            </a:r>
            <a:endParaRPr lang="en-US" sz="4000"/>
          </a:p>
          <a:p>
            <a:pPr algn="ctr"/>
            <a:r>
              <a:rPr lang="en-IN" sz="4000" b="1" cap="all" dirty="0">
                <a:latin typeface="Amasis MT Pro Black"/>
                <a:cs typeface="Segoe UI"/>
              </a:rPr>
              <a:t>Analytics</a:t>
            </a:r>
            <a:r>
              <a:rPr lang="en-US" sz="4000" dirty="0">
                <a:latin typeface="Amasis MT Pro Black"/>
                <a:cs typeface="Segoe UI"/>
              </a:rPr>
              <a:t>​</a:t>
            </a:r>
            <a:endParaRPr lang="en-US" sz="4000"/>
          </a:p>
          <a:p>
            <a:pPr algn="ctr"/>
            <a:r>
              <a:rPr lang="en-IN" sz="4000" dirty="0">
                <a:latin typeface="Amasis MT Pro Light"/>
                <a:cs typeface="Segoe UI"/>
              </a:rPr>
              <a:t>​</a:t>
            </a:r>
            <a:endParaRPr lang="en-US" sz="4000" dirty="0">
              <a:latin typeface="Abadi Extra Light"/>
              <a:cs typeface="Segoe UI"/>
            </a:endParaRPr>
          </a:p>
        </p:txBody>
      </p:sp>
      <p:sp>
        <p:nvSpPr>
          <p:cNvPr id="14" name="TextBox 13">
            <a:extLst>
              <a:ext uri="{FF2B5EF4-FFF2-40B4-BE49-F238E27FC236}">
                <a16:creationId xmlns:a16="http://schemas.microsoft.com/office/drawing/2014/main" id="{94ACA406-9F5E-C580-AFFF-5C34C360BC22}"/>
              </a:ext>
            </a:extLst>
          </p:cNvPr>
          <p:cNvSpPr txBox="1"/>
          <p:nvPr/>
        </p:nvSpPr>
        <p:spPr>
          <a:xfrm>
            <a:off x="1312333" y="3936999"/>
            <a:ext cx="390877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a:r>
              <a:rPr lang="en-IN" sz="1800" b="1" cap="all" baseline="0" dirty="0">
                <a:latin typeface="Amasis MT Pro Light"/>
                <a:ea typeface="Segoe UI"/>
                <a:cs typeface="Segoe UI"/>
              </a:rPr>
              <a:t>By</a:t>
            </a:r>
            <a:r>
              <a:rPr lang="en-US" sz="1800" baseline="0" dirty="0">
                <a:latin typeface="Amasis MT Pro Light"/>
                <a:ea typeface="Segoe UI"/>
                <a:cs typeface="Segoe UI"/>
              </a:rPr>
              <a:t>​</a:t>
            </a:r>
            <a:r>
              <a:rPr lang="en-US" sz="1800" dirty="0">
                <a:latin typeface="Amasis MT Pro Light"/>
                <a:ea typeface="Segoe UI"/>
                <a:cs typeface="Segoe UI"/>
              </a:rPr>
              <a:t>​</a:t>
            </a:r>
          </a:p>
          <a:p>
            <a:pPr algn="ctr" rtl="0"/>
            <a:r>
              <a:rPr lang="en-IN" sz="1800" baseline="0" dirty="0">
                <a:latin typeface="Amasis MT Pro Light"/>
                <a:ea typeface="Segoe UI"/>
                <a:cs typeface="Segoe UI"/>
              </a:rPr>
              <a:t>​</a:t>
            </a:r>
            <a:r>
              <a:rPr lang="en-US" sz="1800" dirty="0">
                <a:latin typeface="Amasis MT Pro Light"/>
                <a:ea typeface="Segoe UI"/>
                <a:cs typeface="Segoe UI"/>
              </a:rPr>
              <a:t>​</a:t>
            </a:r>
          </a:p>
          <a:p>
            <a:pPr algn="ctr"/>
            <a:r>
              <a:rPr lang="en-IN" sz="2400" b="1" cap="all" dirty="0">
                <a:latin typeface="Abadi Extra Light"/>
                <a:ea typeface="Segoe UI"/>
                <a:cs typeface="Segoe UI"/>
              </a:rPr>
              <a:t>Alisha Pawar</a:t>
            </a:r>
            <a:endParaRPr lang="en-US" sz="2400" dirty="0">
              <a:latin typeface="Abadi Extra Light"/>
              <a:ea typeface="Segoe UI"/>
              <a:cs typeface="Segoe UI"/>
            </a:endParaRPr>
          </a:p>
          <a:p>
            <a:pPr algn="ctr"/>
            <a:r>
              <a:rPr lang="en-IN" sz="2800" b="1" cap="all" dirty="0">
                <a:latin typeface="Abadi Extra Light"/>
                <a:ea typeface="Segoe UI"/>
                <a:cs typeface="Segoe UI"/>
              </a:rPr>
              <a:t>25/10/2024</a:t>
            </a:r>
            <a:r>
              <a:rPr lang="en-US" sz="2800" baseline="0" dirty="0">
                <a:latin typeface="Abadi Extra Light"/>
                <a:ea typeface="Segoe UI"/>
                <a:cs typeface="Segoe UI"/>
              </a:rPr>
              <a:t>​</a:t>
            </a:r>
            <a:r>
              <a:rPr lang="en-US" sz="2800" dirty="0">
                <a:latin typeface="Abadi Extra Light"/>
                <a:ea typeface="Segoe UI"/>
                <a:cs typeface="Segoe UI"/>
              </a:rPr>
              <a: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7AA9-8213-6769-315E-F2D34286547E}"/>
              </a:ext>
            </a:extLst>
          </p:cNvPr>
          <p:cNvSpPr>
            <a:spLocks noGrp="1"/>
          </p:cNvSpPr>
          <p:nvPr>
            <p:ph type="title"/>
          </p:nvPr>
        </p:nvSpPr>
        <p:spPr>
          <a:xfrm>
            <a:off x="1357489" y="804108"/>
            <a:ext cx="3932237" cy="2443141"/>
          </a:xfrm>
        </p:spPr>
        <p:txBody>
          <a:bodyPr/>
          <a:lstStyle/>
          <a:p>
            <a:r>
              <a:rPr lang="en-IN" dirty="0">
                <a:latin typeface="Calibri Light"/>
                <a:cs typeface="Calibri Light"/>
              </a:rPr>
              <a:t>User Distribution by each category</a:t>
            </a:r>
            <a:endParaRPr lang="en-US" dirty="0"/>
          </a:p>
        </p:txBody>
      </p:sp>
      <p:sp>
        <p:nvSpPr>
          <p:cNvPr id="4" name="TextBox 3">
            <a:extLst>
              <a:ext uri="{FF2B5EF4-FFF2-40B4-BE49-F238E27FC236}">
                <a16:creationId xmlns:a16="http://schemas.microsoft.com/office/drawing/2014/main" id="{39DACA41-AC27-38AF-39BC-AC23CA3E8C80}"/>
              </a:ext>
            </a:extLst>
          </p:cNvPr>
          <p:cNvSpPr txBox="1"/>
          <p:nvPr/>
        </p:nvSpPr>
        <p:spPr>
          <a:xfrm>
            <a:off x="1083733" y="3581400"/>
            <a:ext cx="1023619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cap="all" dirty="0">
                <a:ea typeface="+mn-lt"/>
                <a:cs typeface="+mn-lt"/>
              </a:rPr>
              <a:t>T</a:t>
            </a:r>
            <a:r>
              <a:rPr lang="en-IN" sz="2000" dirty="0">
                <a:ea typeface="+mn-lt"/>
                <a:cs typeface="+mn-lt"/>
              </a:rPr>
              <a:t>he user distribution across our platforms provides important insights into user engagement. The total number of users is 28,027, with 7,800 users utilizing the app. In contrast, the dashboard has only 2 users, indicating very limited engagement. The majority of users, 20,225, are on </a:t>
            </a:r>
            <a:r>
              <a:rPr lang="en-IN" sz="2000" err="1">
                <a:ea typeface="+mn-lt"/>
                <a:cs typeface="+mn-lt"/>
              </a:rPr>
              <a:t>Gurucool</a:t>
            </a:r>
            <a:r>
              <a:rPr lang="en-IN" sz="2000" dirty="0">
                <a:ea typeface="+mn-lt"/>
                <a:cs typeface="+mn-lt"/>
              </a:rPr>
              <a:t>, making up approximately 72% of the total user base.</a:t>
            </a:r>
            <a:endParaRPr lang="en-US" sz="2000" dirty="0">
              <a:ea typeface="+mn-lt"/>
              <a:cs typeface="+mn-lt"/>
            </a:endParaRPr>
          </a:p>
          <a:p>
            <a:pPr>
              <a:buFont typeface="Arial"/>
              <a:buChar char="•"/>
            </a:pPr>
            <a:r>
              <a:rPr lang="en-IN" sz="2000" dirty="0">
                <a:ea typeface="+mn-lt"/>
                <a:cs typeface="+mn-lt"/>
              </a:rPr>
              <a:t>This data suggests that while </a:t>
            </a:r>
            <a:r>
              <a:rPr lang="en-IN" sz="2000" dirty="0" err="1">
                <a:ea typeface="+mn-lt"/>
                <a:cs typeface="+mn-lt"/>
              </a:rPr>
              <a:t>Gurucool</a:t>
            </a:r>
            <a:r>
              <a:rPr lang="en-IN" sz="2000" dirty="0">
                <a:ea typeface="+mn-lt"/>
                <a:cs typeface="+mn-lt"/>
              </a:rPr>
              <a:t> is significantly popular, the app also maintains a solid user presence. However, the minimal activity on the dashboard points to a potential area for improvement. Strategies to enhance the dashboard’s appeal and functionality could help increase user engagement across all platforms.</a:t>
            </a:r>
          </a:p>
        </p:txBody>
      </p:sp>
      <p:graphicFrame>
        <p:nvGraphicFramePr>
          <p:cNvPr id="6" name="Chart 5">
            <a:extLst>
              <a:ext uri="{FF2B5EF4-FFF2-40B4-BE49-F238E27FC236}">
                <a16:creationId xmlns:a16="http://schemas.microsoft.com/office/drawing/2014/main" id="{6E8744E8-5734-EADA-36D9-452860091B3E}"/>
              </a:ext>
              <a:ext uri="{147F2762-F138-4A5C-976F-8EAC2B608ADB}">
                <a16:predDERef xmlns:a16="http://schemas.microsoft.com/office/drawing/2014/main" pred="{CF1BC1CB-B507-C7D3-3340-7672026B38D7}"/>
              </a:ext>
            </a:extLst>
          </p:cNvPr>
          <p:cNvGraphicFramePr>
            <a:graphicFrameLocks/>
          </p:cNvGraphicFramePr>
          <p:nvPr>
            <p:extLst>
              <p:ext uri="{D42A27DB-BD31-4B8C-83A1-F6EECF244321}">
                <p14:modId xmlns:p14="http://schemas.microsoft.com/office/powerpoint/2010/main" val="1517497912"/>
              </p:ext>
            </p:extLst>
          </p:nvPr>
        </p:nvGraphicFramePr>
        <p:xfrm>
          <a:off x="5478232" y="381215"/>
          <a:ext cx="5174523" cy="30492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062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AF127D0-36B8-73AF-0BB6-0C3AF1CEBF6E}"/>
              </a:ext>
            </a:extLst>
          </p:cNvPr>
          <p:cNvSpPr txBox="1"/>
          <p:nvPr/>
        </p:nvSpPr>
        <p:spPr>
          <a:xfrm>
            <a:off x="945818" y="678240"/>
            <a:ext cx="385478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cap="all" spc="700" dirty="0">
                <a:latin typeface="Calibri Light"/>
                <a:ea typeface="+mj-ea"/>
                <a:cs typeface="Calibri Light"/>
              </a:rPr>
              <a:t>Revenue generated by each category</a:t>
            </a:r>
            <a:endParaRPr lang="en-US" sz="3200" b="1" cap="all" spc="700">
              <a:latin typeface="Calibri Light"/>
              <a:ea typeface="+mj-ea"/>
              <a:cs typeface="Calibri Light"/>
            </a:endParaRPr>
          </a:p>
        </p:txBody>
      </p:sp>
      <p:graphicFrame>
        <p:nvGraphicFramePr>
          <p:cNvPr id="25" name="Chart 24">
            <a:extLst>
              <a:ext uri="{FF2B5EF4-FFF2-40B4-BE49-F238E27FC236}">
                <a16:creationId xmlns:a16="http://schemas.microsoft.com/office/drawing/2014/main" id="{E58DB76A-C3EF-4C7B-2937-33240629F685}"/>
              </a:ext>
              <a:ext uri="{147F2762-F138-4A5C-976F-8EAC2B608ADB}">
                <a16:predDERef xmlns:a16="http://schemas.microsoft.com/office/drawing/2014/main" pred="{CEEE7928-B7C7-4E9B-9D10-2229478C9351}"/>
              </a:ext>
            </a:extLst>
          </p:cNvPr>
          <p:cNvGraphicFramePr>
            <a:graphicFrameLocks/>
          </p:cNvGraphicFramePr>
          <p:nvPr>
            <p:extLst>
              <p:ext uri="{D42A27DB-BD31-4B8C-83A1-F6EECF244321}">
                <p14:modId xmlns:p14="http://schemas.microsoft.com/office/powerpoint/2010/main" val="523075781"/>
              </p:ext>
            </p:extLst>
          </p:nvPr>
        </p:nvGraphicFramePr>
        <p:xfrm>
          <a:off x="5204883" y="398815"/>
          <a:ext cx="5403850" cy="2936874"/>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a:extLst>
              <a:ext uri="{FF2B5EF4-FFF2-40B4-BE49-F238E27FC236}">
                <a16:creationId xmlns:a16="http://schemas.microsoft.com/office/drawing/2014/main" id="{79E40146-B416-01DC-7F59-807FE41599E4}"/>
              </a:ext>
            </a:extLst>
          </p:cNvPr>
          <p:cNvSpPr txBox="1"/>
          <p:nvPr/>
        </p:nvSpPr>
        <p:spPr>
          <a:xfrm>
            <a:off x="942623" y="3567289"/>
            <a:ext cx="967175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revenue distribution across our platforms highlights key financial insights. The total revenue generated is approximately Rs. 213,987.31. The app is the standout performer, generating Rs. 125,267.38, which reflects its significant impact on overall revenue.</a:t>
            </a:r>
            <a:endParaRPr lang="en-US" dirty="0">
              <a:ea typeface="+mn-lt"/>
              <a:cs typeface="+mn-lt"/>
            </a:endParaRPr>
          </a:p>
          <a:p>
            <a:r>
              <a:rPr lang="en-US" sz="2000" err="1">
                <a:ea typeface="+mn-lt"/>
                <a:cs typeface="+mn-lt"/>
              </a:rPr>
              <a:t>Gurucool</a:t>
            </a:r>
            <a:r>
              <a:rPr lang="en-US" sz="2000" dirty="0">
                <a:ea typeface="+mn-lt"/>
                <a:cs typeface="+mn-lt"/>
              </a:rPr>
              <a:t> contributes Rs. 88,719.93, showing its value but indicating room for growth. Notably, the dashboard has recorded no revenue, suggesting a need for reevaluation of its features and potential to drive income. This distribution emphasizes the strong performance of the app and the necessity to explore strategies to enhance revenue from </a:t>
            </a:r>
            <a:r>
              <a:rPr lang="en-US" sz="2000" err="1">
                <a:ea typeface="+mn-lt"/>
                <a:cs typeface="+mn-lt"/>
              </a:rPr>
              <a:t>Gurucool</a:t>
            </a:r>
            <a:r>
              <a:rPr lang="en-US" sz="2000" dirty="0">
                <a:ea typeface="+mn-lt"/>
                <a:cs typeface="+mn-lt"/>
              </a:rPr>
              <a:t> and the dashboard.</a:t>
            </a:r>
            <a:endParaRPr lang="en-US" dirty="0">
              <a:ea typeface="+mn-lt"/>
              <a:cs typeface="+mn-lt"/>
            </a:endParaRPr>
          </a:p>
          <a:p>
            <a:endParaRPr lang="en-US" sz="2000" dirty="0">
              <a:ea typeface="+mn-lt"/>
              <a:cs typeface="+mn-lt"/>
            </a:endParaRPr>
          </a:p>
        </p:txBody>
      </p:sp>
    </p:spTree>
    <p:extLst>
      <p:ext uri="{BB962C8B-B14F-4D97-AF65-F5344CB8AC3E}">
        <p14:creationId xmlns:p14="http://schemas.microsoft.com/office/powerpoint/2010/main" val="90027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AFDE7-EF32-725B-927A-C667A9B3A781}"/>
              </a:ext>
            </a:extLst>
          </p:cNvPr>
          <p:cNvSpPr>
            <a:spLocks noGrp="1"/>
          </p:cNvSpPr>
          <p:nvPr>
            <p:ph type="ctrTitle"/>
          </p:nvPr>
        </p:nvSpPr>
        <p:spPr>
          <a:xfrm>
            <a:off x="667569" y="5553718"/>
            <a:ext cx="11674362" cy="1054645"/>
          </a:xfrm>
        </p:spPr>
        <p:txBody>
          <a:bodyPr anchor="ctr">
            <a:normAutofit/>
          </a:bodyPr>
          <a:lstStyle/>
          <a:p>
            <a:pPr algn="l"/>
            <a:r>
              <a:rPr lang="en-US" sz="3200" dirty="0">
                <a:solidFill>
                  <a:schemeClr val="bg1"/>
                </a:solidFill>
              </a:rPr>
              <a:t>Average daily </a:t>
            </a:r>
            <a:r>
              <a:rPr lang="en-US" sz="3200" dirty="0" err="1">
                <a:solidFill>
                  <a:schemeClr val="bg1"/>
                </a:solidFill>
              </a:rPr>
              <a:t>cAlls</a:t>
            </a:r>
            <a:r>
              <a:rPr lang="en-US" sz="3200" dirty="0">
                <a:solidFill>
                  <a:schemeClr val="bg1"/>
                </a:solidFill>
              </a:rPr>
              <a:t> </a:t>
            </a:r>
            <a:r>
              <a:rPr lang="en-US" sz="3200" dirty="0">
                <a:solidFill>
                  <a:schemeClr val="bg1"/>
                </a:solidFill>
                <a:ea typeface="+mj-lt"/>
                <a:cs typeface="+mj-lt"/>
              </a:rPr>
              <a:t>Average Daily Calls</a:t>
            </a:r>
            <a:r>
              <a:rPr lang="en-US" sz="3200" b="0" dirty="0">
                <a:solidFill>
                  <a:schemeClr val="bg1"/>
                </a:solidFill>
                <a:ea typeface="+mj-lt"/>
                <a:cs typeface="+mj-lt"/>
              </a:rPr>
              <a:t> </a:t>
            </a:r>
            <a:r>
              <a:rPr lang="en-US" sz="3200" dirty="0">
                <a:solidFill>
                  <a:schemeClr val="bg1"/>
                </a:solidFill>
                <a:ea typeface="+mj-lt"/>
                <a:cs typeface="+mj-lt"/>
              </a:rPr>
              <a:t>138.9</a:t>
            </a:r>
            <a:endParaRPr lang="en-US" sz="3200" b="0" dirty="0">
              <a:solidFill>
                <a:schemeClr val="bg1"/>
              </a:solidFill>
            </a:endParaRPr>
          </a:p>
        </p:txBody>
      </p:sp>
      <p:graphicFrame>
        <p:nvGraphicFramePr>
          <p:cNvPr id="3" name="Chart 2">
            <a:extLst>
              <a:ext uri="{FF2B5EF4-FFF2-40B4-BE49-F238E27FC236}">
                <a16:creationId xmlns:a16="http://schemas.microsoft.com/office/drawing/2014/main" id="{E969D7AF-6595-49DE-8367-49CF27A8F904}"/>
              </a:ext>
              <a:ext uri="{147F2762-F138-4A5C-976F-8EAC2B608ADB}">
                <a16:predDERef xmlns:a16="http://schemas.microsoft.com/office/drawing/2014/main" pred="{3D2E5028-381E-EAEC-9596-C8B8C6809152}"/>
              </a:ext>
            </a:extLst>
          </p:cNvPr>
          <p:cNvGraphicFramePr>
            <a:graphicFrameLocks/>
          </p:cNvGraphicFramePr>
          <p:nvPr>
            <p:extLst>
              <p:ext uri="{D42A27DB-BD31-4B8C-83A1-F6EECF244321}">
                <p14:modId xmlns:p14="http://schemas.microsoft.com/office/powerpoint/2010/main" val="1910976893"/>
              </p:ext>
            </p:extLst>
          </p:nvPr>
        </p:nvGraphicFramePr>
        <p:xfrm>
          <a:off x="666221" y="-4410"/>
          <a:ext cx="10628840" cy="305188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095CE5E-960C-7C1D-976D-1988F398CAB5}"/>
              </a:ext>
            </a:extLst>
          </p:cNvPr>
          <p:cNvSpPr txBox="1"/>
          <p:nvPr/>
        </p:nvSpPr>
        <p:spPr>
          <a:xfrm>
            <a:off x="872066" y="2892886"/>
            <a:ext cx="10442008"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Average Daily Call Volume Insights</a:t>
            </a:r>
            <a:endParaRPr lang="en-US" sz="2000" b="1"/>
          </a:p>
          <a:p>
            <a:pPr marL="285750" indent="-285750">
              <a:buFont typeface="Arial"/>
              <a:buChar char="•"/>
            </a:pPr>
            <a:r>
              <a:rPr lang="en-US" dirty="0">
                <a:ea typeface="+mn-lt"/>
                <a:cs typeface="+mn-lt"/>
              </a:rPr>
              <a:t>Average daily call volume: </a:t>
            </a:r>
            <a:r>
              <a:rPr lang="en-US" b="1" dirty="0">
                <a:ea typeface="+mn-lt"/>
                <a:cs typeface="+mn-lt"/>
              </a:rPr>
              <a:t>139 calls per day</a:t>
            </a:r>
            <a:r>
              <a:rPr lang="en-US" dirty="0">
                <a:ea typeface="+mn-lt"/>
                <a:cs typeface="+mn-lt"/>
              </a:rPr>
              <a:t> (Dec 1, 2023 - Jan 3, 2024).</a:t>
            </a:r>
            <a:endParaRPr lang="en-US" dirty="0"/>
          </a:p>
          <a:p>
            <a:r>
              <a:rPr lang="en-US" sz="2000" b="1" dirty="0"/>
              <a:t>Call Volume Fluctuations</a:t>
            </a:r>
            <a:endParaRPr lang="en-US" sz="2000" b="1"/>
          </a:p>
          <a:p>
            <a:pPr marL="285750" indent="-285750">
              <a:buFont typeface="Arial"/>
              <a:buChar char="•"/>
            </a:pPr>
            <a:r>
              <a:rPr lang="en-US" dirty="0">
                <a:ea typeface="+mn-lt"/>
                <a:cs typeface="+mn-lt"/>
              </a:rPr>
              <a:t>Call volume showed notable </a:t>
            </a:r>
            <a:r>
              <a:rPr lang="en-US" b="1" dirty="0">
                <a:ea typeface="+mn-lt"/>
                <a:cs typeface="+mn-lt"/>
              </a:rPr>
              <a:t>peaks and valleys</a:t>
            </a:r>
            <a:r>
              <a:rPr lang="en-US" dirty="0">
                <a:ea typeface="+mn-lt"/>
                <a:cs typeface="+mn-lt"/>
              </a:rPr>
              <a:t>.</a:t>
            </a:r>
            <a:endParaRPr lang="en-US" dirty="0"/>
          </a:p>
          <a:p>
            <a:pPr marL="285750" indent="-285750">
              <a:buFont typeface="Arial"/>
              <a:buChar char="•"/>
            </a:pPr>
            <a:r>
              <a:rPr lang="en-US" b="1" dirty="0">
                <a:ea typeface="+mn-lt"/>
                <a:cs typeface="+mn-lt"/>
              </a:rPr>
              <a:t>Highest Call Volume:</a:t>
            </a:r>
            <a:endParaRPr lang="en-US" dirty="0"/>
          </a:p>
          <a:p>
            <a:pPr marL="742950" lvl="1" indent="-285750">
              <a:buFont typeface="Arial"/>
              <a:buChar char="•"/>
            </a:pPr>
            <a:r>
              <a:rPr lang="en-US" b="1" dirty="0">
                <a:ea typeface="+mn-lt"/>
                <a:cs typeface="+mn-lt"/>
              </a:rPr>
              <a:t>232 calls</a:t>
            </a:r>
            <a:r>
              <a:rPr lang="en-US" dirty="0">
                <a:ea typeface="+mn-lt"/>
                <a:cs typeface="+mn-lt"/>
              </a:rPr>
              <a:t> on December 10, 2023.</a:t>
            </a:r>
            <a:endParaRPr lang="en-US" dirty="0"/>
          </a:p>
          <a:p>
            <a:pPr marL="285750" indent="-285750">
              <a:buFont typeface="Arial"/>
              <a:buChar char="•"/>
            </a:pPr>
            <a:r>
              <a:rPr lang="en-US" b="1" dirty="0">
                <a:ea typeface="+mn-lt"/>
                <a:cs typeface="+mn-lt"/>
              </a:rPr>
              <a:t>Lowest Call Volume:</a:t>
            </a:r>
            <a:endParaRPr lang="en-US" dirty="0"/>
          </a:p>
          <a:p>
            <a:pPr marL="742950" lvl="1" indent="-285750">
              <a:buFont typeface="Arial"/>
              <a:buChar char="•"/>
            </a:pPr>
            <a:r>
              <a:rPr lang="en-US" dirty="0">
                <a:ea typeface="+mn-lt"/>
                <a:cs typeface="+mn-lt"/>
              </a:rPr>
              <a:t>Only </a:t>
            </a:r>
            <a:r>
              <a:rPr lang="en-US" b="1" dirty="0">
                <a:ea typeface="+mn-lt"/>
                <a:cs typeface="+mn-lt"/>
              </a:rPr>
              <a:t>31 calls</a:t>
            </a:r>
            <a:r>
              <a:rPr lang="en-US" dirty="0">
                <a:ea typeface="+mn-lt"/>
                <a:cs typeface="+mn-lt"/>
              </a:rPr>
              <a:t> on January 3, 2024.</a:t>
            </a:r>
            <a:endParaRPr lang="en-US" dirty="0"/>
          </a:p>
          <a:p>
            <a:pPr lvl="1"/>
            <a:endParaRPr lang="en-US" dirty="0"/>
          </a:p>
          <a:p>
            <a:endParaRPr lang="en-US" sz="2000" dirty="0"/>
          </a:p>
        </p:txBody>
      </p:sp>
    </p:spTree>
    <p:extLst>
      <p:ext uri="{BB962C8B-B14F-4D97-AF65-F5344CB8AC3E}">
        <p14:creationId xmlns:p14="http://schemas.microsoft.com/office/powerpoint/2010/main" val="385446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BB9FA-FD0C-D97A-2575-E7A04FBBE375}"/>
              </a:ext>
            </a:extLst>
          </p:cNvPr>
          <p:cNvSpPr>
            <a:spLocks noGrp="1"/>
          </p:cNvSpPr>
          <p:nvPr>
            <p:ph idx="1"/>
          </p:nvPr>
        </p:nvSpPr>
        <p:spPr>
          <a:xfrm>
            <a:off x="1285336" y="1033962"/>
            <a:ext cx="10241280" cy="2406598"/>
          </a:xfrm>
        </p:spPr>
        <p:txBody>
          <a:bodyPr vert="horz" lIns="0" tIns="0" rIns="0" bIns="0" rtlCol="0" anchor="t">
            <a:normAutofit/>
          </a:bodyPr>
          <a:lstStyle/>
          <a:p>
            <a:r>
              <a:rPr lang="en-US" b="1" dirty="0"/>
              <a:t>Demand Patterns</a:t>
            </a:r>
          </a:p>
          <a:p>
            <a:pPr marL="0" indent="0">
              <a:buNone/>
            </a:pPr>
            <a:r>
              <a:rPr lang="en-US" dirty="0">
                <a:ea typeface="+mn-lt"/>
                <a:cs typeface="+mn-lt"/>
              </a:rPr>
              <a:t>     Variation suggests changing demand patterns.</a:t>
            </a:r>
            <a:endParaRPr lang="en-US">
              <a:ea typeface="+mn-lt"/>
              <a:cs typeface="+mn-lt"/>
            </a:endParaRPr>
          </a:p>
          <a:p>
            <a:r>
              <a:rPr lang="en-US" b="1" dirty="0">
                <a:ea typeface="+mn-lt"/>
                <a:cs typeface="+mn-lt"/>
              </a:rPr>
              <a:t>Possible influences include:</a:t>
            </a:r>
            <a:endParaRPr lang="en-US" b="1" dirty="0"/>
          </a:p>
          <a:p>
            <a:pPr marL="457200" lvl="1" indent="0">
              <a:buNone/>
            </a:pPr>
            <a:r>
              <a:rPr lang="en-US" dirty="0">
                <a:ea typeface="+mn-lt"/>
                <a:cs typeface="+mn-lt"/>
              </a:rPr>
              <a:t>Seasonal factors</a:t>
            </a:r>
            <a:endParaRPr lang="en-US" dirty="0"/>
          </a:p>
          <a:p>
            <a:pPr marL="457200" lvl="1" indent="0">
              <a:buNone/>
            </a:pPr>
            <a:r>
              <a:rPr lang="en-US" dirty="0">
                <a:ea typeface="+mn-lt"/>
                <a:cs typeface="+mn-lt"/>
              </a:rPr>
              <a:t>Specific events affecting call volumes.</a:t>
            </a:r>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C086C570-A1E7-7DAD-1358-DF64C23DBD40}"/>
              </a:ext>
            </a:extLst>
          </p:cNvPr>
          <p:cNvSpPr txBox="1"/>
          <p:nvPr/>
        </p:nvSpPr>
        <p:spPr>
          <a:xfrm>
            <a:off x="1288212" y="3574211"/>
            <a:ext cx="9989388" cy="13068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1" indent="-228600">
              <a:lnSpc>
                <a:spcPct val="120000"/>
              </a:lnSpc>
              <a:spcBef>
                <a:spcPts val="1000"/>
              </a:spcBef>
              <a:buFont typeface="Arial" panose="020B0604020202020204" pitchFamily="34" charset="0"/>
              <a:buChar char="•"/>
            </a:pPr>
            <a:r>
              <a:rPr lang="en-US" sz="2000" b="1" dirty="0">
                <a:ea typeface="+mn-lt"/>
                <a:cs typeface="+mn-lt"/>
              </a:rPr>
              <a:t>Key Takeaways​</a:t>
            </a:r>
          </a:p>
          <a:p>
            <a:pPr lvl="1">
              <a:lnSpc>
                <a:spcPct val="120000"/>
              </a:lnSpc>
              <a:spcBef>
                <a:spcPts val="500"/>
              </a:spcBef>
            </a:pPr>
            <a:r>
              <a:rPr lang="en-US" sz="2000" dirty="0">
                <a:ea typeface="+mn-lt"/>
                <a:cs typeface="+mn-lt"/>
              </a:rPr>
              <a:t>Stable baseline with occasional spikes in call traffic.​</a:t>
            </a:r>
          </a:p>
          <a:p>
            <a:pPr lvl="1">
              <a:lnSpc>
                <a:spcPct val="120000"/>
              </a:lnSpc>
              <a:spcBef>
                <a:spcPts val="500"/>
              </a:spcBef>
            </a:pPr>
            <a:r>
              <a:rPr lang="en-US" sz="2000" dirty="0">
                <a:ea typeface="+mn-lt"/>
                <a:cs typeface="+mn-lt"/>
              </a:rPr>
              <a:t>Reflects the dynamic nature of call demand during the period.</a:t>
            </a:r>
          </a:p>
        </p:txBody>
      </p:sp>
    </p:spTree>
    <p:extLst>
      <p:ext uri="{BB962C8B-B14F-4D97-AF65-F5344CB8AC3E}">
        <p14:creationId xmlns:p14="http://schemas.microsoft.com/office/powerpoint/2010/main" val="227670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Title 1">
            <a:extLst>
              <a:ext uri="{FF2B5EF4-FFF2-40B4-BE49-F238E27FC236}">
                <a16:creationId xmlns:a16="http://schemas.microsoft.com/office/drawing/2014/main" id="{FCBBF6D2-CC6F-B818-3F54-694EA89A686C}"/>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Data Analysis</a:t>
            </a:r>
          </a:p>
        </p:txBody>
      </p:sp>
      <p:pic>
        <p:nvPicPr>
          <p:cNvPr id="8" name="Content Placeholder 7" descr="A close up of a sign&#10;&#10;Description automatically generated">
            <a:extLst>
              <a:ext uri="{FF2B5EF4-FFF2-40B4-BE49-F238E27FC236}">
                <a16:creationId xmlns:a16="http://schemas.microsoft.com/office/drawing/2014/main" id="{AD690DF2-38F2-034F-A18C-7913BDA6B995}"/>
              </a:ext>
            </a:extLst>
          </p:cNvPr>
          <p:cNvPicPr>
            <a:picLocks noGrp="1" noChangeAspect="1"/>
          </p:cNvPicPr>
          <p:nvPr>
            <p:ph idx="1"/>
          </p:nvPr>
        </p:nvPicPr>
        <p:blipFill>
          <a:blip r:embed="rId2"/>
          <a:srcRect b="21875"/>
          <a:stretch/>
        </p:blipFill>
        <p:spPr>
          <a:xfrm>
            <a:off x="4503619" y="1280583"/>
            <a:ext cx="7214138" cy="2550309"/>
          </a:xfrm>
          <a:prstGeom prst="rect">
            <a:avLst/>
          </a:prstGeom>
        </p:spPr>
      </p:pic>
      <p:sp>
        <p:nvSpPr>
          <p:cNvPr id="9" name="TextBox 8">
            <a:extLst>
              <a:ext uri="{FF2B5EF4-FFF2-40B4-BE49-F238E27FC236}">
                <a16:creationId xmlns:a16="http://schemas.microsoft.com/office/drawing/2014/main" id="{3C9FA75C-A30C-C943-82D2-AAF2928C72F0}"/>
              </a:ext>
            </a:extLst>
          </p:cNvPr>
          <p:cNvSpPr txBox="1"/>
          <p:nvPr/>
        </p:nvSpPr>
        <p:spPr>
          <a:xfrm>
            <a:off x="4842933" y="3843867"/>
            <a:ext cx="19473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Total Guru</a:t>
            </a:r>
          </a:p>
        </p:txBody>
      </p:sp>
      <p:sp>
        <p:nvSpPr>
          <p:cNvPr id="10" name="TextBox 9">
            <a:extLst>
              <a:ext uri="{FF2B5EF4-FFF2-40B4-BE49-F238E27FC236}">
                <a16:creationId xmlns:a16="http://schemas.microsoft.com/office/drawing/2014/main" id="{43E290BF-2429-4241-2DA3-3A485FE77F39}"/>
              </a:ext>
            </a:extLst>
          </p:cNvPr>
          <p:cNvSpPr txBox="1"/>
          <p:nvPr/>
        </p:nvSpPr>
        <p:spPr>
          <a:xfrm>
            <a:off x="7365999" y="3843867"/>
            <a:ext cx="20489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Repeat Call %</a:t>
            </a:r>
          </a:p>
        </p:txBody>
      </p:sp>
      <p:sp>
        <p:nvSpPr>
          <p:cNvPr id="14" name="TextBox 13">
            <a:extLst>
              <a:ext uri="{FF2B5EF4-FFF2-40B4-BE49-F238E27FC236}">
                <a16:creationId xmlns:a16="http://schemas.microsoft.com/office/drawing/2014/main" id="{0A814851-992D-05BE-E045-39C3EA7790D8}"/>
              </a:ext>
            </a:extLst>
          </p:cNvPr>
          <p:cNvSpPr txBox="1"/>
          <p:nvPr/>
        </p:nvSpPr>
        <p:spPr>
          <a:xfrm>
            <a:off x="9863666" y="3838222"/>
            <a:ext cx="1580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Total calls</a:t>
            </a:r>
          </a:p>
        </p:txBody>
      </p:sp>
      <p:sp>
        <p:nvSpPr>
          <p:cNvPr id="16" name="TextBox 15">
            <a:extLst>
              <a:ext uri="{FF2B5EF4-FFF2-40B4-BE49-F238E27FC236}">
                <a16:creationId xmlns:a16="http://schemas.microsoft.com/office/drawing/2014/main" id="{363F9207-6339-B6D1-DEBA-D7CD5EBAB8DD}"/>
              </a:ext>
            </a:extLst>
          </p:cNvPr>
          <p:cNvSpPr txBox="1"/>
          <p:nvPr/>
        </p:nvSpPr>
        <p:spPr>
          <a:xfrm>
            <a:off x="5418667" y="2384778"/>
            <a:ext cx="790220" cy="52322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131</a:t>
            </a:r>
          </a:p>
        </p:txBody>
      </p:sp>
      <p:sp>
        <p:nvSpPr>
          <p:cNvPr id="18" name="TextBox 17">
            <a:extLst>
              <a:ext uri="{FF2B5EF4-FFF2-40B4-BE49-F238E27FC236}">
                <a16:creationId xmlns:a16="http://schemas.microsoft.com/office/drawing/2014/main" id="{88447058-331F-F3E0-D1AF-A6C78FF71495}"/>
              </a:ext>
            </a:extLst>
          </p:cNvPr>
          <p:cNvSpPr txBox="1"/>
          <p:nvPr/>
        </p:nvSpPr>
        <p:spPr>
          <a:xfrm>
            <a:off x="7775222" y="2384777"/>
            <a:ext cx="1100665"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57%</a:t>
            </a:r>
          </a:p>
        </p:txBody>
      </p:sp>
      <p:sp>
        <p:nvSpPr>
          <p:cNvPr id="20" name="TextBox 19">
            <a:extLst>
              <a:ext uri="{FF2B5EF4-FFF2-40B4-BE49-F238E27FC236}">
                <a16:creationId xmlns:a16="http://schemas.microsoft.com/office/drawing/2014/main" id="{773C43F2-E4E4-800F-C87D-DEA480567D1F}"/>
              </a:ext>
            </a:extLst>
          </p:cNvPr>
          <p:cNvSpPr txBox="1"/>
          <p:nvPr/>
        </p:nvSpPr>
        <p:spPr>
          <a:xfrm>
            <a:off x="10498666" y="2285999"/>
            <a:ext cx="1058333" cy="52322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8365</a:t>
            </a:r>
          </a:p>
        </p:txBody>
      </p:sp>
    </p:spTree>
    <p:extLst>
      <p:ext uri="{BB962C8B-B14F-4D97-AF65-F5344CB8AC3E}">
        <p14:creationId xmlns:p14="http://schemas.microsoft.com/office/powerpoint/2010/main" val="159267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3E2958E-F456-83E5-1FA2-285600531758}"/>
              </a:ext>
              <a:ext uri="{147F2762-F138-4A5C-976F-8EAC2B608ADB}">
                <a16:predDERef xmlns:a16="http://schemas.microsoft.com/office/drawing/2014/main" pred="{2F3EEAF6-D920-D0C6-454B-E74FA697F55F}"/>
              </a:ext>
            </a:extLst>
          </p:cNvPr>
          <p:cNvGraphicFramePr>
            <a:graphicFrameLocks/>
          </p:cNvGraphicFramePr>
          <p:nvPr>
            <p:extLst>
              <p:ext uri="{D42A27DB-BD31-4B8C-83A1-F6EECF244321}">
                <p14:modId xmlns:p14="http://schemas.microsoft.com/office/powerpoint/2010/main" val="2748718266"/>
              </p:ext>
            </p:extLst>
          </p:nvPr>
        </p:nvGraphicFramePr>
        <p:xfrm>
          <a:off x="608701" y="2335422"/>
          <a:ext cx="10898038" cy="435346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756BC53-9F04-1EF1-4634-EE23599B1AD6}"/>
              </a:ext>
            </a:extLst>
          </p:cNvPr>
          <p:cNvSpPr txBox="1"/>
          <p:nvPr/>
        </p:nvSpPr>
        <p:spPr>
          <a:xfrm>
            <a:off x="914400" y="166778"/>
            <a:ext cx="1060761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Call Interaction Summary</a:t>
            </a:r>
          </a:p>
          <a:p>
            <a:r>
              <a:rPr lang="en-US" sz="2000" b="1" dirty="0"/>
              <a:t>Total Calls:</a:t>
            </a:r>
            <a:br>
              <a:rPr lang="en-US" sz="2000" dirty="0"/>
            </a:br>
            <a:r>
              <a:rPr lang="en-US" sz="2000" dirty="0"/>
              <a:t>A total of </a:t>
            </a:r>
            <a:r>
              <a:rPr lang="en-US" sz="2000" b="1" dirty="0"/>
              <a:t>8,363 calls</a:t>
            </a:r>
            <a:r>
              <a:rPr lang="en-US" sz="2000" dirty="0"/>
              <a:t> were recorded, with a </a:t>
            </a:r>
            <a:r>
              <a:rPr lang="en-US" sz="2000" b="1" dirty="0"/>
              <a:t>success rate</a:t>
            </a:r>
            <a:r>
              <a:rPr lang="en-US" sz="2000" dirty="0"/>
              <a:t> of </a:t>
            </a:r>
            <a:r>
              <a:rPr lang="en-US" sz="2000" b="1" dirty="0"/>
              <a:t>41.25%</a:t>
            </a:r>
            <a:r>
              <a:rPr lang="en-US" sz="2000" dirty="0"/>
              <a:t> (3,450 successful calls).</a:t>
            </a:r>
          </a:p>
          <a:p>
            <a:r>
              <a:rPr lang="en-US" sz="2000" b="1" dirty="0"/>
              <a:t>Peak Time:</a:t>
            </a:r>
            <a:br>
              <a:rPr lang="en-US" sz="2000" dirty="0"/>
            </a:br>
            <a:r>
              <a:rPr lang="en-US" sz="2000" dirty="0"/>
              <a:t>The peak call period occurs between </a:t>
            </a:r>
            <a:r>
              <a:rPr lang="en-US" sz="2000" b="1" dirty="0"/>
              <a:t>6 AM and 10 AM</a:t>
            </a:r>
            <a:r>
              <a:rPr lang="en-US" sz="2000" dirty="0"/>
              <a:t>, accounting for approximately </a:t>
            </a:r>
            <a:r>
              <a:rPr lang="en-US" sz="2000" b="1" dirty="0"/>
              <a:t>40.3%</a:t>
            </a:r>
            <a:r>
              <a:rPr lang="en-US" sz="2000" dirty="0"/>
              <a:t> of all calls. This indicates that a significant portion of call activity happens during these early morning hours.</a:t>
            </a:r>
          </a:p>
        </p:txBody>
      </p:sp>
    </p:spTree>
    <p:extLst>
      <p:ext uri="{BB962C8B-B14F-4D97-AF65-F5344CB8AC3E}">
        <p14:creationId xmlns:p14="http://schemas.microsoft.com/office/powerpoint/2010/main" val="139768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DAC5EB-CB66-4144-944F-FCA082908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2727C-A1FE-70BD-2129-F13AD9ADFEB1}"/>
              </a:ext>
            </a:extLst>
          </p:cNvPr>
          <p:cNvSpPr>
            <a:spLocks noGrp="1"/>
          </p:cNvSpPr>
          <p:nvPr>
            <p:ph type="title"/>
          </p:nvPr>
        </p:nvSpPr>
        <p:spPr>
          <a:xfrm>
            <a:off x="914403" y="4996329"/>
            <a:ext cx="10943420" cy="1035982"/>
          </a:xfrm>
        </p:spPr>
        <p:txBody>
          <a:bodyPr anchor="t">
            <a:normAutofit/>
          </a:bodyPr>
          <a:lstStyle/>
          <a:p>
            <a:pPr algn="r"/>
            <a:r>
              <a:rPr lang="en-US" dirty="0"/>
              <a:t>Customer Satisfaction</a:t>
            </a:r>
          </a:p>
        </p:txBody>
      </p:sp>
      <p:sp>
        <p:nvSpPr>
          <p:cNvPr id="3" name="Content Placeholder 2">
            <a:extLst>
              <a:ext uri="{FF2B5EF4-FFF2-40B4-BE49-F238E27FC236}">
                <a16:creationId xmlns:a16="http://schemas.microsoft.com/office/drawing/2014/main" id="{8DA3A17E-7E2E-F088-A275-3A2E92E2BA2D}"/>
              </a:ext>
            </a:extLst>
          </p:cNvPr>
          <p:cNvSpPr>
            <a:spLocks noGrp="1"/>
          </p:cNvSpPr>
          <p:nvPr>
            <p:ph idx="1"/>
          </p:nvPr>
        </p:nvSpPr>
        <p:spPr>
          <a:xfrm>
            <a:off x="914402" y="457200"/>
            <a:ext cx="2594439" cy="4170642"/>
          </a:xfrm>
        </p:spPr>
        <p:txBody>
          <a:bodyPr vert="horz" lIns="0" tIns="0" rIns="0" bIns="0" rtlCol="0" anchor="b">
            <a:normAutofit/>
          </a:bodyPr>
          <a:lstStyle/>
          <a:p>
            <a:pPr marL="0" indent="0" algn="r">
              <a:buNone/>
            </a:pPr>
            <a:r>
              <a:rPr lang="en-US" sz="1600" dirty="0">
                <a:latin typeface="Symbol"/>
                <a:sym typeface="Symbol"/>
              </a:rPr>
              <a:t></a:t>
            </a:r>
            <a:r>
              <a:rPr lang="en-US" sz="1600" dirty="0">
                <a:latin typeface="Times New Roman"/>
                <a:cs typeface="Times New Roman"/>
              </a:rPr>
              <a:t>  </a:t>
            </a:r>
            <a:r>
              <a:rPr lang="en-US" sz="1600" b="1" dirty="0">
                <a:latin typeface="Times New Roman"/>
                <a:cs typeface="Times New Roman"/>
              </a:rPr>
              <a:t>Correlation Coefficient:</a:t>
            </a:r>
            <a:r>
              <a:rPr lang="en-US" sz="1600" dirty="0">
                <a:latin typeface="Times New Roman"/>
                <a:cs typeface="Times New Roman"/>
              </a:rPr>
              <a:t> -</a:t>
            </a:r>
            <a:r>
              <a:rPr lang="en-US" sz="1600" dirty="0">
                <a:latin typeface="Calibri"/>
                <a:ea typeface="Calibri"/>
                <a:cs typeface="Calibri"/>
              </a:rPr>
              <a:t>-</a:t>
            </a:r>
            <a:r>
              <a:rPr lang="en-US" sz="1600" dirty="0">
                <a:latin typeface="Times New Roman"/>
                <a:cs typeface="Times New Roman"/>
              </a:rPr>
              <a:t>0.00020245</a:t>
            </a:r>
            <a:endParaRPr lang="en-US" dirty="0">
              <a:latin typeface="Gill Sans Nova"/>
              <a:cs typeface="Times New Roman"/>
            </a:endParaRPr>
          </a:p>
          <a:p>
            <a:pPr algn="r"/>
            <a:r>
              <a:rPr lang="en-US" sz="1600" dirty="0">
                <a:latin typeface="Times New Roman"/>
                <a:cs typeface="Times New Roman"/>
              </a:rPr>
              <a:t>Indicates a negligible relationship between call duration and customer satisfaction.</a:t>
            </a:r>
          </a:p>
          <a:p>
            <a:pPr marL="0" indent="0" algn="r">
              <a:buNone/>
            </a:pPr>
            <a:r>
              <a:rPr lang="en-US" sz="1600" dirty="0">
                <a:latin typeface="Symbol"/>
                <a:sym typeface="Symbol"/>
              </a:rPr>
              <a:t></a:t>
            </a:r>
            <a:r>
              <a:rPr lang="en-US" sz="1600" dirty="0">
                <a:latin typeface="Times New Roman"/>
                <a:cs typeface="Times New Roman"/>
              </a:rPr>
              <a:t>  </a:t>
            </a:r>
            <a:r>
              <a:rPr lang="en-US" sz="1600" b="1" dirty="0">
                <a:latin typeface="Times New Roman"/>
                <a:cs typeface="Times New Roman"/>
              </a:rPr>
              <a:t>Visual:</a:t>
            </a:r>
            <a:r>
              <a:rPr lang="en-US" sz="1600" dirty="0">
                <a:latin typeface="Times New Roman"/>
                <a:cs typeface="Times New Roman"/>
              </a:rPr>
              <a:t> Scatter plot showing the relationship between call duration with Guru and satisfaction.</a:t>
            </a:r>
          </a:p>
          <a:p>
            <a:pPr algn="r"/>
            <a:endParaRPr lang="en-US" sz="1600"/>
          </a:p>
        </p:txBody>
      </p:sp>
      <p:pic>
        <p:nvPicPr>
          <p:cNvPr id="4" name="Picture 3" descr="A hand holding a block with smiley faces on it&#10;&#10;Description automatically generated">
            <a:extLst>
              <a:ext uri="{FF2B5EF4-FFF2-40B4-BE49-F238E27FC236}">
                <a16:creationId xmlns:a16="http://schemas.microsoft.com/office/drawing/2014/main" id="{7A3D985E-92A7-4886-D49B-576D148887DF}"/>
              </a:ext>
            </a:extLst>
          </p:cNvPr>
          <p:cNvPicPr>
            <a:picLocks noChangeAspect="1"/>
          </p:cNvPicPr>
          <p:nvPr/>
        </p:nvPicPr>
        <p:blipFill>
          <a:blip r:embed="rId2"/>
          <a:srcRect t="10533" r="-2" b="-2"/>
          <a:stretch/>
        </p:blipFill>
        <p:spPr>
          <a:xfrm>
            <a:off x="4038600" y="-431"/>
            <a:ext cx="7696201" cy="4590360"/>
          </a:xfrm>
          <a:prstGeom prst="rect">
            <a:avLst/>
          </a:prstGeom>
        </p:spPr>
      </p:pic>
      <p:sp>
        <p:nvSpPr>
          <p:cNvPr id="13" name="Rectangle 12">
            <a:extLst>
              <a:ext uri="{FF2B5EF4-FFF2-40B4-BE49-F238E27FC236}">
                <a16:creationId xmlns:a16="http://schemas.microsoft.com/office/drawing/2014/main" id="{86B7A620-47FC-4678-9F07-D291E9CD5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1999" cy="457198"/>
          </a:xfrm>
          <a:prstGeom prst="rect">
            <a:avLst/>
          </a:prstGeom>
          <a:gradFill>
            <a:gsLst>
              <a:gs pos="0">
                <a:schemeClr val="accent6">
                  <a:lumMod val="75000"/>
                  <a:alpha val="61000"/>
                </a:schemeClr>
              </a:gs>
              <a:gs pos="3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E6113-16AE-4250-8027-F864DE5BC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742"/>
            <a:ext cx="8153398" cy="448830"/>
          </a:xfrm>
          <a:prstGeom prst="rect">
            <a:avLst/>
          </a:prstGeom>
          <a:gradFill>
            <a:gsLst>
              <a:gs pos="0">
                <a:schemeClr val="accent5">
                  <a:alpha val="0"/>
                </a:schemeClr>
              </a:gs>
              <a:gs pos="73000">
                <a:schemeClr val="accent2">
                  <a:alpha val="7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94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C482443E-7CF0-42F8-923C-C5B2C365FC1A}"/>
              </a:ext>
              <a:ext uri="{147F2762-F138-4A5C-976F-8EAC2B608ADB}">
                <a16:predDERef xmlns:a16="http://schemas.microsoft.com/office/drawing/2014/main" pred="{E969D7AF-6595-49DE-8367-49CF27A8F904}"/>
              </a:ext>
            </a:extLst>
          </p:cNvPr>
          <p:cNvGraphicFramePr>
            <a:graphicFrameLocks/>
          </p:cNvGraphicFramePr>
          <p:nvPr>
            <p:extLst>
              <p:ext uri="{D42A27DB-BD31-4B8C-83A1-F6EECF244321}">
                <p14:modId xmlns:p14="http://schemas.microsoft.com/office/powerpoint/2010/main" val="3803027111"/>
              </p:ext>
            </p:extLst>
          </p:nvPr>
        </p:nvGraphicFramePr>
        <p:xfrm>
          <a:off x="-5368" y="100699"/>
          <a:ext cx="7946625" cy="37423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F2046B5-7256-CAE5-7636-5A537EB43D97}"/>
              </a:ext>
              <a:ext uri="{147F2762-F138-4A5C-976F-8EAC2B608ADB}">
                <a16:predDERef xmlns:a16="http://schemas.microsoft.com/office/drawing/2014/main" pred="{BF67E54D-72C3-4315-AE46-CD65A34BC204}"/>
              </a:ext>
            </a:extLst>
          </p:cNvPr>
          <p:cNvGraphicFramePr>
            <a:graphicFrameLocks/>
          </p:cNvGraphicFramePr>
          <p:nvPr>
            <p:extLst>
              <p:ext uri="{D42A27DB-BD31-4B8C-83A1-F6EECF244321}">
                <p14:modId xmlns:p14="http://schemas.microsoft.com/office/powerpoint/2010/main" val="3384882248"/>
              </p:ext>
            </p:extLst>
          </p:nvPr>
        </p:nvGraphicFramePr>
        <p:xfrm>
          <a:off x="-3324" y="4027818"/>
          <a:ext cx="7952655" cy="282335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4920E232-3241-4366-D230-53A3042D1F90}"/>
              </a:ext>
            </a:extLst>
          </p:cNvPr>
          <p:cNvSpPr txBox="1"/>
          <p:nvPr/>
        </p:nvSpPr>
        <p:spPr>
          <a:xfrm>
            <a:off x="8174967" y="94890"/>
            <a:ext cx="4094670" cy="81560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Guru Ratings Analysis</a:t>
            </a:r>
          </a:p>
          <a:p>
            <a:r>
              <a:rPr lang="en-US" sz="2000" dirty="0">
                <a:solidFill>
                  <a:schemeClr val="bg1"/>
                </a:solidFill>
                <a:ea typeface="+mn-lt"/>
                <a:cs typeface="+mn-lt"/>
              </a:rPr>
              <a:t>Ratings reveal a broad spectrum of user satisfaction.</a:t>
            </a:r>
            <a:endParaRPr lang="en-US" dirty="0">
              <a:solidFill>
                <a:schemeClr val="bg1"/>
              </a:solidFill>
            </a:endParaRPr>
          </a:p>
          <a:p>
            <a:r>
              <a:rPr lang="en-US" dirty="0">
                <a:solidFill>
                  <a:schemeClr val="bg1"/>
                </a:solidFill>
              </a:rPr>
              <a:t>Top Performers</a:t>
            </a:r>
            <a:endParaRPr lang="en-US">
              <a:solidFill>
                <a:schemeClr val="bg1"/>
              </a:solidFill>
            </a:endParaRPr>
          </a:p>
          <a:p>
            <a:pPr marL="285750" indent="-285750">
              <a:buFont typeface="Arial"/>
              <a:buChar char="•"/>
            </a:pPr>
            <a:r>
              <a:rPr lang="en-US" sz="2000" b="1" dirty="0">
                <a:solidFill>
                  <a:schemeClr val="bg1"/>
                </a:solidFill>
                <a:ea typeface="+mn-lt"/>
                <a:cs typeface="+mn-lt"/>
              </a:rPr>
              <a:t>Astro Pujaa Rai and Tarot Mystical:</a:t>
            </a:r>
            <a:endParaRPr lang="en-US" dirty="0">
              <a:solidFill>
                <a:schemeClr val="bg1"/>
              </a:solidFill>
              <a:ea typeface="+mn-lt"/>
              <a:cs typeface="+mn-lt"/>
            </a:endParaRPr>
          </a:p>
          <a:p>
            <a:pPr marL="285750" indent="-285750">
              <a:buFont typeface="Arial"/>
              <a:buChar char="•"/>
            </a:pPr>
            <a:r>
              <a:rPr lang="en-US" sz="2000" dirty="0">
                <a:solidFill>
                  <a:schemeClr val="bg1"/>
                </a:solidFill>
                <a:ea typeface="+mn-lt"/>
                <a:cs typeface="+mn-lt"/>
              </a:rPr>
              <a:t>Both have an average rating of </a:t>
            </a:r>
            <a:r>
              <a:rPr lang="en-US" sz="2000" b="1" dirty="0">
                <a:solidFill>
                  <a:schemeClr val="bg1"/>
                </a:solidFill>
                <a:ea typeface="+mn-lt"/>
                <a:cs typeface="+mn-lt"/>
              </a:rPr>
              <a:t>7.5</a:t>
            </a:r>
            <a:endParaRPr lang="en-US" dirty="0">
              <a:solidFill>
                <a:schemeClr val="bg1"/>
              </a:solidFill>
              <a:ea typeface="+mn-lt"/>
              <a:cs typeface="+mn-lt"/>
            </a:endParaRPr>
          </a:p>
          <a:p>
            <a:pPr marL="285750" indent="-285750">
              <a:buFont typeface="Arial"/>
              <a:buChar char="•"/>
            </a:pPr>
            <a:r>
              <a:rPr lang="en-US" sz="2000" dirty="0">
                <a:solidFill>
                  <a:schemeClr val="bg1"/>
                </a:solidFill>
                <a:ea typeface="+mn-lt"/>
                <a:cs typeface="+mn-lt"/>
              </a:rPr>
              <a:t>Indicates exceptional performance and high user approval.</a:t>
            </a:r>
            <a:endParaRPr lang="en-US" dirty="0">
              <a:solidFill>
                <a:schemeClr val="bg1"/>
              </a:solidFill>
            </a:endParaRPr>
          </a:p>
          <a:p>
            <a:r>
              <a:rPr lang="en-US" dirty="0">
                <a:solidFill>
                  <a:schemeClr val="bg1"/>
                </a:solidFill>
              </a:rPr>
              <a:t>Overall Performance</a:t>
            </a:r>
            <a:endParaRPr lang="en-US">
              <a:solidFill>
                <a:schemeClr val="bg1"/>
              </a:solidFill>
            </a:endParaRPr>
          </a:p>
          <a:p>
            <a:pPr marL="285750" indent="-285750">
              <a:buFont typeface="Arial"/>
              <a:buChar char="•"/>
            </a:pPr>
            <a:r>
              <a:rPr lang="en-US" sz="2000" dirty="0">
                <a:solidFill>
                  <a:schemeClr val="bg1"/>
                </a:solidFill>
                <a:ea typeface="+mn-lt"/>
                <a:cs typeface="+mn-lt"/>
              </a:rPr>
              <a:t>Average rating across all gurus is approximately </a:t>
            </a:r>
            <a:r>
              <a:rPr lang="en-US" sz="2000" b="1" dirty="0">
                <a:solidFill>
                  <a:schemeClr val="bg1"/>
                </a:solidFill>
                <a:ea typeface="+mn-lt"/>
                <a:cs typeface="+mn-lt"/>
              </a:rPr>
              <a:t>2.93</a:t>
            </a:r>
            <a:r>
              <a:rPr lang="en-US" sz="2000" dirty="0">
                <a:solidFill>
                  <a:schemeClr val="bg1"/>
                </a:solidFill>
                <a:ea typeface="+mn-lt"/>
                <a:cs typeface="+mn-lt"/>
              </a:rPr>
              <a:t>.</a:t>
            </a:r>
            <a:endParaRPr lang="en-US" dirty="0">
              <a:solidFill>
                <a:schemeClr val="bg1"/>
              </a:solidFill>
              <a:ea typeface="+mn-lt"/>
              <a:cs typeface="+mn-lt"/>
            </a:endParaRPr>
          </a:p>
          <a:p>
            <a:pPr marL="285750" indent="-285750">
              <a:buFont typeface="Arial"/>
              <a:buChar char="•"/>
            </a:pPr>
            <a:r>
              <a:rPr lang="en-US" sz="2000" dirty="0">
                <a:solidFill>
                  <a:schemeClr val="bg1"/>
                </a:solidFill>
                <a:ea typeface="+mn-lt"/>
                <a:cs typeface="+mn-lt"/>
              </a:rPr>
              <a:t>Lower-rated gurus, like </a:t>
            </a:r>
            <a:r>
              <a:rPr lang="en-US" sz="2000" b="1" dirty="0">
                <a:solidFill>
                  <a:schemeClr val="bg1"/>
                </a:solidFill>
                <a:ea typeface="+mn-lt"/>
                <a:cs typeface="+mn-lt"/>
              </a:rPr>
              <a:t>Tarot Rittika</a:t>
            </a:r>
            <a:r>
              <a:rPr lang="en-US" sz="2000" dirty="0">
                <a:solidFill>
                  <a:schemeClr val="bg1"/>
                </a:solidFill>
                <a:ea typeface="+mn-lt"/>
                <a:cs typeface="+mn-lt"/>
              </a:rPr>
              <a:t>, show ratings close to zero.</a:t>
            </a:r>
            <a:endParaRPr lang="en-US" dirty="0">
              <a:solidFill>
                <a:schemeClr val="bg1"/>
              </a:solidFill>
            </a:endParaRPr>
          </a:p>
          <a:p>
            <a:pPr marL="285750" indent="-285750">
              <a:buFont typeface="Arial"/>
              <a:buChar char="•"/>
            </a:pPr>
            <a:r>
              <a:rPr lang="en-US" sz="2000" dirty="0">
                <a:solidFill>
                  <a:schemeClr val="bg1"/>
                </a:solidFill>
                <a:ea typeface="+mn-lt"/>
                <a:cs typeface="+mn-lt"/>
              </a:rPr>
              <a:t>This highlights significant areas for improvement.</a:t>
            </a:r>
            <a:endParaRPr lang="en-US" dirty="0">
              <a:solidFill>
                <a:schemeClr val="bg1"/>
              </a:solidFill>
              <a:ea typeface="+mn-lt"/>
              <a:cs typeface="+mn-lt"/>
            </a:endParaRPr>
          </a:p>
          <a:p>
            <a:r>
              <a:rPr lang="en-US" dirty="0">
                <a:solidFill>
                  <a:schemeClr val="bg1"/>
                </a:solidFill>
              </a:rPr>
              <a:t>Key Takeaways</a:t>
            </a:r>
          </a:p>
          <a:p>
            <a:pPr marL="285750" indent="-285750">
              <a:buFont typeface="Arial"/>
              <a:buChar char="•"/>
            </a:pPr>
            <a:r>
              <a:rPr lang="en-US" sz="2000" dirty="0">
                <a:solidFill>
                  <a:schemeClr val="bg1"/>
                </a:solidFill>
                <a:ea typeface="+mn-lt"/>
                <a:cs typeface="+mn-lt"/>
              </a:rPr>
              <a:t>Focused support and development are needed for lower-rated gurus.</a:t>
            </a:r>
            <a:endParaRPr lang="en-US" dirty="0">
              <a:solidFill>
                <a:schemeClr val="bg1"/>
              </a:solidFill>
            </a:endParaRPr>
          </a:p>
          <a:p>
            <a:pPr marL="285750" indent="-285750">
              <a:buFont typeface="Arial"/>
              <a:buChar char="•"/>
            </a:pPr>
            <a:r>
              <a:rPr lang="en-US" sz="2000" dirty="0">
                <a:solidFill>
                  <a:schemeClr val="bg1"/>
                </a:solidFill>
                <a:ea typeface="+mn-lt"/>
                <a:cs typeface="+mn-lt"/>
              </a:rPr>
              <a:t>Enhancing consultation quality can improve overall user experience.</a:t>
            </a:r>
            <a:endParaRPr lang="en-US" dirty="0">
              <a:solidFill>
                <a:schemeClr val="bg1"/>
              </a:solidFill>
              <a:ea typeface="+mn-lt"/>
              <a:cs typeface="+mn-lt"/>
            </a:endParaRPr>
          </a:p>
          <a:p>
            <a:pPr marL="285750" indent="-285750">
              <a:buFont typeface="Arial"/>
              <a:buChar char="•"/>
            </a:pPr>
            <a:endParaRPr lang="en-US" sz="20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89478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E19ADC6D-A798-C457-6BB3-A29E1A483F03}"/>
              </a:ext>
            </a:extLst>
          </p:cNvPr>
          <p:cNvSpPr>
            <a:spLocks noGrp="1"/>
          </p:cNvSpPr>
          <p:nvPr>
            <p:ph idx="1"/>
          </p:nvPr>
        </p:nvSpPr>
        <p:spPr>
          <a:xfrm>
            <a:off x="609600" y="458868"/>
            <a:ext cx="6287507" cy="5612748"/>
          </a:xfrm>
        </p:spPr>
        <p:txBody>
          <a:bodyPr vert="horz" lIns="0" tIns="0" rIns="0" bIns="0" rtlCol="0" anchor="t">
            <a:normAutofit lnSpcReduction="10000"/>
          </a:bodyPr>
          <a:lstStyle/>
          <a:p>
            <a:pPr marL="0" indent="0">
              <a:buNone/>
            </a:pPr>
            <a:r>
              <a:rPr lang="en-US" sz="2400" b="1" dirty="0">
                <a:ea typeface="+mn-lt"/>
                <a:cs typeface="+mn-lt"/>
              </a:rPr>
              <a:t>Average Customer Satisfaction Score by Month</a:t>
            </a:r>
            <a:endParaRPr lang="en-US" sz="2400" b="1">
              <a:ea typeface="+mn-lt"/>
              <a:cs typeface="+mn-lt"/>
            </a:endParaRPr>
          </a:p>
          <a:p>
            <a:r>
              <a:rPr lang="en-US" dirty="0">
                <a:ea typeface="+mn-lt"/>
                <a:cs typeface="+mn-lt"/>
              </a:rPr>
              <a:t>The analysis of customer satisfaction scores by month provides valuable insights into user experiences. In </a:t>
            </a:r>
            <a:r>
              <a:rPr lang="en-US" b="1" dirty="0">
                <a:ea typeface="+mn-lt"/>
                <a:cs typeface="+mn-lt"/>
              </a:rPr>
              <a:t>December 2023</a:t>
            </a:r>
            <a:r>
              <a:rPr lang="en-US" dirty="0">
                <a:ea typeface="+mn-lt"/>
                <a:cs typeface="+mn-lt"/>
              </a:rPr>
              <a:t>, the average rating was approximately </a:t>
            </a:r>
            <a:r>
              <a:rPr lang="en-US" b="1" dirty="0">
                <a:ea typeface="+mn-lt"/>
                <a:cs typeface="+mn-lt"/>
              </a:rPr>
              <a:t>2.95</a:t>
            </a:r>
            <a:r>
              <a:rPr lang="en-US" dirty="0">
                <a:ea typeface="+mn-lt"/>
                <a:cs typeface="+mn-lt"/>
              </a:rPr>
              <a:t>, indicating a moderate level of satisfaction among users during that period. However, in </a:t>
            </a:r>
            <a:r>
              <a:rPr lang="en-US" b="1" dirty="0">
                <a:ea typeface="+mn-lt"/>
                <a:cs typeface="+mn-lt"/>
              </a:rPr>
              <a:t>January 2024</a:t>
            </a:r>
            <a:r>
              <a:rPr lang="en-US" dirty="0">
                <a:ea typeface="+mn-lt"/>
                <a:cs typeface="+mn-lt"/>
              </a:rPr>
              <a:t>, the average rating decreased to about </a:t>
            </a:r>
            <a:r>
              <a:rPr lang="en-US" b="1" dirty="0">
                <a:ea typeface="+mn-lt"/>
                <a:cs typeface="+mn-lt"/>
              </a:rPr>
              <a:t>2.68</a:t>
            </a:r>
            <a:r>
              <a:rPr lang="en-US" dirty="0">
                <a:ea typeface="+mn-lt"/>
                <a:cs typeface="+mn-lt"/>
              </a:rPr>
              <a:t>, suggesting a decline in customer satisfaction.</a:t>
            </a:r>
            <a:endParaRPr lang="en-US" dirty="0"/>
          </a:p>
          <a:p>
            <a:r>
              <a:rPr lang="en-US" dirty="0">
                <a:ea typeface="+mn-lt"/>
                <a:cs typeface="+mn-lt"/>
              </a:rPr>
              <a:t>Overall, the grand total average rating across the months is approximately </a:t>
            </a:r>
            <a:r>
              <a:rPr lang="en-US" b="1" dirty="0">
                <a:ea typeface="+mn-lt"/>
                <a:cs typeface="+mn-lt"/>
              </a:rPr>
              <a:t>2.93</a:t>
            </a:r>
            <a:r>
              <a:rPr lang="en-US" dirty="0">
                <a:ea typeface="+mn-lt"/>
                <a:cs typeface="+mn-lt"/>
              </a:rPr>
              <a:t>. This trend highlights a need for closer examination of factors affecting customer satisfaction, particularly the drop in January, and suggests that strategies to improve user experiences should be prioritized to enhance overall ratings moving forward.</a:t>
            </a:r>
            <a:endParaRPr lang="en-US" dirty="0"/>
          </a:p>
          <a:p>
            <a:endParaRPr lang="en-US" dirty="0"/>
          </a:p>
        </p:txBody>
      </p:sp>
      <p:graphicFrame>
        <p:nvGraphicFramePr>
          <p:cNvPr id="5" name="Chart 4">
            <a:extLst>
              <a:ext uri="{FF2B5EF4-FFF2-40B4-BE49-F238E27FC236}">
                <a16:creationId xmlns:a16="http://schemas.microsoft.com/office/drawing/2014/main" id="{CF1BC1CB-B507-C7D3-3340-7672026B38D7}"/>
              </a:ext>
              <a:ext uri="{147F2762-F138-4A5C-976F-8EAC2B608ADB}">
                <a16:predDERef xmlns:a16="http://schemas.microsoft.com/office/drawing/2014/main" pred="{7F2046B5-7256-CAE5-7636-5A537EB43D97}"/>
              </a:ext>
            </a:extLst>
          </p:cNvPr>
          <p:cNvGraphicFramePr>
            <a:graphicFrameLocks/>
          </p:cNvGraphicFramePr>
          <p:nvPr>
            <p:extLst>
              <p:ext uri="{D42A27DB-BD31-4B8C-83A1-F6EECF244321}">
                <p14:modId xmlns:p14="http://schemas.microsoft.com/office/powerpoint/2010/main" val="3006275536"/>
              </p:ext>
            </p:extLst>
          </p:nvPr>
        </p:nvGraphicFramePr>
        <p:xfrm>
          <a:off x="7389513" y="1420393"/>
          <a:ext cx="4093773" cy="4026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49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Rectangle 87">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8" name="Chart 7">
            <a:extLst>
              <a:ext uri="{FF2B5EF4-FFF2-40B4-BE49-F238E27FC236}">
                <a16:creationId xmlns:a16="http://schemas.microsoft.com/office/drawing/2014/main" id="{88CC8E4A-F622-551E-FEB7-42EC9538AA83}"/>
              </a:ext>
              <a:ext uri="{147F2762-F138-4A5C-976F-8EAC2B608ADB}">
                <a16:predDERef xmlns:a16="http://schemas.microsoft.com/office/drawing/2014/main" pred="{D2D9C512-DCBC-4684-5072-0EC3E5568A0C}"/>
              </a:ext>
            </a:extLst>
          </p:cNvPr>
          <p:cNvGraphicFramePr>
            <a:graphicFrameLocks/>
          </p:cNvGraphicFramePr>
          <p:nvPr>
            <p:extLst>
              <p:ext uri="{D42A27DB-BD31-4B8C-83A1-F6EECF244321}">
                <p14:modId xmlns:p14="http://schemas.microsoft.com/office/powerpoint/2010/main" val="1946891411"/>
              </p:ext>
            </p:extLst>
          </p:nvPr>
        </p:nvGraphicFramePr>
        <p:xfrm>
          <a:off x="6753765" y="3238949"/>
          <a:ext cx="5882856" cy="3624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2D9C512-DCBC-4684-5072-0EC3E5568A0C}"/>
              </a:ext>
              <a:ext uri="{147F2762-F138-4A5C-976F-8EAC2B608ADB}">
                <a16:predDERef xmlns:a16="http://schemas.microsoft.com/office/drawing/2014/main" pred="{F4AA1AD0-FDBC-8C76-90FE-CD475A0D1D67}"/>
              </a:ext>
            </a:extLst>
          </p:cNvPr>
          <p:cNvGraphicFramePr>
            <a:graphicFrameLocks/>
          </p:cNvGraphicFramePr>
          <p:nvPr>
            <p:extLst>
              <p:ext uri="{D42A27DB-BD31-4B8C-83A1-F6EECF244321}">
                <p14:modId xmlns:p14="http://schemas.microsoft.com/office/powerpoint/2010/main" val="912516647"/>
              </p:ext>
            </p:extLst>
          </p:nvPr>
        </p:nvGraphicFramePr>
        <p:xfrm>
          <a:off x="7400027" y="8986"/>
          <a:ext cx="4791613" cy="3427921"/>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DC0959E7-0907-207B-BBF1-E514A9F0640C}"/>
              </a:ext>
            </a:extLst>
          </p:cNvPr>
          <p:cNvSpPr txBox="1"/>
          <p:nvPr/>
        </p:nvSpPr>
        <p:spPr>
          <a:xfrm>
            <a:off x="109268" y="842513"/>
            <a:ext cx="6898256"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Call Status:</a:t>
            </a:r>
          </a:p>
          <a:p>
            <a:r>
              <a:rPr lang="en-US" sz="2000" dirty="0">
                <a:ea typeface="+mn-lt"/>
                <a:cs typeface="+mn-lt"/>
              </a:rPr>
              <a:t>In terms of calls, </a:t>
            </a:r>
            <a:r>
              <a:rPr lang="en-US" sz="2000" b="1" dirty="0">
                <a:ea typeface="+mn-lt"/>
                <a:cs typeface="+mn-lt"/>
              </a:rPr>
              <a:t>4,723</a:t>
            </a:r>
            <a:r>
              <a:rPr lang="en-US" sz="2000" dirty="0">
                <a:ea typeface="+mn-lt"/>
                <a:cs typeface="+mn-lt"/>
              </a:rPr>
              <a:t> were logged, with </a:t>
            </a:r>
            <a:r>
              <a:rPr lang="en-US" sz="2000" b="1" dirty="0">
                <a:ea typeface="+mn-lt"/>
                <a:cs typeface="+mn-lt"/>
              </a:rPr>
              <a:t>73.1%</a:t>
            </a:r>
            <a:r>
              <a:rPr lang="en-US" sz="2000" dirty="0">
                <a:ea typeface="+mn-lt"/>
                <a:cs typeface="+mn-lt"/>
              </a:rPr>
              <a:t> completed successfully. However, </a:t>
            </a:r>
            <a:r>
              <a:rPr lang="en-US" sz="2000" b="1" dirty="0">
                <a:ea typeface="+mn-lt"/>
                <a:cs typeface="+mn-lt"/>
              </a:rPr>
              <a:t>26.9%</a:t>
            </a:r>
            <a:r>
              <a:rPr lang="en-US" sz="2000" dirty="0">
                <a:ea typeface="+mn-lt"/>
                <a:cs typeface="+mn-lt"/>
              </a:rPr>
              <a:t> were marked as busy, pointing to issues with call availability.</a:t>
            </a:r>
            <a:endParaRPr lang="en-US" dirty="0">
              <a:ea typeface="+mn-lt"/>
              <a:cs typeface="+mn-lt"/>
            </a:endParaRPr>
          </a:p>
          <a:p>
            <a:endParaRPr lang="en-US" sz="2000" dirty="0"/>
          </a:p>
          <a:p>
            <a:endParaRPr lang="en-US" dirty="0"/>
          </a:p>
          <a:p>
            <a:r>
              <a:rPr lang="en-US" sz="2400" b="1" dirty="0"/>
              <a:t>Chat Status:</a:t>
            </a:r>
          </a:p>
          <a:p>
            <a:r>
              <a:rPr lang="en-US" sz="2000" dirty="0">
                <a:ea typeface="+mn-lt"/>
                <a:cs typeface="+mn-lt"/>
              </a:rPr>
              <a:t>A total of </a:t>
            </a:r>
            <a:r>
              <a:rPr lang="en-US" sz="2000" b="1" dirty="0">
                <a:ea typeface="+mn-lt"/>
                <a:cs typeface="+mn-lt"/>
              </a:rPr>
              <a:t>19,515 chats</a:t>
            </a:r>
            <a:r>
              <a:rPr lang="en-US" sz="2000" dirty="0">
                <a:ea typeface="+mn-lt"/>
                <a:cs typeface="+mn-lt"/>
              </a:rPr>
              <a:t> were recorded. Among these, </a:t>
            </a:r>
            <a:r>
              <a:rPr lang="en-US" sz="2000" b="1" dirty="0">
                <a:ea typeface="+mn-lt"/>
                <a:cs typeface="+mn-lt"/>
              </a:rPr>
              <a:t>28.3%</a:t>
            </a:r>
            <a:r>
              <a:rPr lang="en-US" sz="2000" dirty="0">
                <a:ea typeface="+mn-lt"/>
                <a:cs typeface="+mn-lt"/>
              </a:rPr>
              <a:t> were completed successfully, while </a:t>
            </a:r>
            <a:r>
              <a:rPr lang="en-US" sz="2000" b="1" dirty="0">
                <a:ea typeface="+mn-lt"/>
                <a:cs typeface="+mn-lt"/>
              </a:rPr>
              <a:t>37.1%</a:t>
            </a:r>
            <a:r>
              <a:rPr lang="en-US" sz="2000" dirty="0">
                <a:ea typeface="+mn-lt"/>
                <a:cs typeface="+mn-lt"/>
              </a:rPr>
              <a:t> failed, indicating challenges in achieving successful outcomes. Additionally, </a:t>
            </a:r>
            <a:r>
              <a:rPr lang="en-US" sz="2000" b="1" dirty="0">
                <a:ea typeface="+mn-lt"/>
                <a:cs typeface="+mn-lt"/>
              </a:rPr>
              <a:t>34%</a:t>
            </a:r>
            <a:r>
              <a:rPr lang="en-US" sz="2000" dirty="0">
                <a:ea typeface="+mn-lt"/>
                <a:cs typeface="+mn-lt"/>
              </a:rPr>
              <a:t> of chats were marked as incomplete, with </a:t>
            </a:r>
            <a:r>
              <a:rPr lang="en-US" sz="2000" b="1" dirty="0">
                <a:ea typeface="+mn-lt"/>
                <a:cs typeface="+mn-lt"/>
              </a:rPr>
              <a:t>0.2%</a:t>
            </a:r>
            <a:r>
              <a:rPr lang="en-US" sz="2000" dirty="0">
                <a:ea typeface="+mn-lt"/>
                <a:cs typeface="+mn-lt"/>
              </a:rPr>
              <a:t> pending and </a:t>
            </a:r>
            <a:r>
              <a:rPr lang="en-US" sz="2000" b="1" dirty="0">
                <a:ea typeface="+mn-lt"/>
                <a:cs typeface="+mn-lt"/>
              </a:rPr>
              <a:t>0.2%</a:t>
            </a:r>
            <a:r>
              <a:rPr lang="en-US" sz="2000" dirty="0">
                <a:ea typeface="+mn-lt"/>
                <a:cs typeface="+mn-lt"/>
              </a:rPr>
              <a:t> started. These figures suggest areas for improvement in user engagement and support.</a:t>
            </a:r>
            <a:endParaRPr lang="en-US" dirty="0"/>
          </a:p>
          <a:p>
            <a:endParaRPr lang="en-US" dirty="0"/>
          </a:p>
          <a:p>
            <a:r>
              <a:rPr lang="en-US" sz="2000" dirty="0"/>
              <a:t>Overall, these figures highlight the need for targeted strategies to reduce failed and incomplete chats and to enhance call availability, ultimately aiming to improve user satisfaction and engagement across both platforms.</a:t>
            </a:r>
            <a:endParaRPr lang="en-US" dirty="0"/>
          </a:p>
        </p:txBody>
      </p:sp>
    </p:spTree>
    <p:extLst>
      <p:ext uri="{BB962C8B-B14F-4D97-AF65-F5344CB8AC3E}">
        <p14:creationId xmlns:p14="http://schemas.microsoft.com/office/powerpoint/2010/main" val="340181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1" name="Rectangle 15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1D5D3-0AE4-5DB1-B7B2-3C3BD7E78376}"/>
              </a:ext>
            </a:extLst>
          </p:cNvPr>
          <p:cNvSpPr>
            <a:spLocks noGrp="1"/>
          </p:cNvSpPr>
          <p:nvPr>
            <p:ph type="title"/>
          </p:nvPr>
        </p:nvSpPr>
        <p:spPr>
          <a:xfrm>
            <a:off x="1188156" y="1148644"/>
            <a:ext cx="5094837" cy="1556724"/>
          </a:xfrm>
        </p:spPr>
        <p:txBody>
          <a:bodyPr vert="horz" lIns="0" tIns="0" rIns="0" bIns="0" rtlCol="0" anchor="b">
            <a:normAutofit/>
          </a:bodyPr>
          <a:lstStyle/>
          <a:p>
            <a:r>
              <a:rPr lang="en-US" sz="4000" dirty="0"/>
              <a:t>ABOUT ASTROSAGE</a:t>
            </a:r>
          </a:p>
        </p:txBody>
      </p:sp>
      <p:pic>
        <p:nvPicPr>
          <p:cNvPr id="7" name="Content Placeholder 6">
            <a:extLst>
              <a:ext uri="{FF2B5EF4-FFF2-40B4-BE49-F238E27FC236}">
                <a16:creationId xmlns:a16="http://schemas.microsoft.com/office/drawing/2014/main" id="{5BB7CF55-07F0-41F4-9A19-D3F14504E037}"/>
              </a:ext>
            </a:extLst>
          </p:cNvPr>
          <p:cNvPicPr>
            <a:picLocks noGrp="1" noChangeAspect="1"/>
          </p:cNvPicPr>
          <p:nvPr>
            <p:ph type="pic" idx="1"/>
          </p:nvPr>
        </p:nvPicPr>
        <p:blipFill>
          <a:blip r:embed="rId2"/>
          <a:srcRect l="19848" t="-162" r="10197" b="-10"/>
          <a:stretch/>
        </p:blipFill>
        <p:spPr>
          <a:xfrm>
            <a:off x="6644639" y="1143400"/>
            <a:ext cx="5090161" cy="4099975"/>
          </a:xfrm>
          <a:prstGeom prst="rect">
            <a:avLst/>
          </a:prstGeom>
        </p:spPr>
      </p:pic>
      <p:sp>
        <p:nvSpPr>
          <p:cNvPr id="152" name="Rectangle 15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EA3FE9-E0F7-CBEF-0047-AAB10BC99D1D}"/>
              </a:ext>
            </a:extLst>
          </p:cNvPr>
          <p:cNvSpPr txBox="1"/>
          <p:nvPr/>
        </p:nvSpPr>
        <p:spPr>
          <a:xfrm>
            <a:off x="1182512" y="3188420"/>
            <a:ext cx="332015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Investment Overview</a:t>
            </a:r>
            <a:r>
              <a:rPr lang="en-US" sz="2000" dirty="0"/>
              <a:t>: </a:t>
            </a:r>
            <a:r>
              <a:rPr lang="en-US" sz="2000" err="1"/>
              <a:t>AstroSage</a:t>
            </a:r>
            <a:r>
              <a:rPr lang="en-US" sz="2000" dirty="0"/>
              <a:t> has received a </a:t>
            </a:r>
            <a:r>
              <a:rPr lang="en-US" sz="2000" b="1" dirty="0"/>
              <a:t>1 crore investment</a:t>
            </a:r>
            <a:r>
              <a:rPr lang="en-US" sz="2000" dirty="0"/>
              <a:t> aimed at enhancing call center operations.​</a:t>
            </a:r>
          </a:p>
        </p:txBody>
      </p:sp>
    </p:spTree>
    <p:extLst>
      <p:ext uri="{BB962C8B-B14F-4D97-AF65-F5344CB8AC3E}">
        <p14:creationId xmlns:p14="http://schemas.microsoft.com/office/powerpoint/2010/main" val="186595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C9EA1E6-2424-1149-A640-D2D431E40C51}"/>
              </a:ext>
              <a:ext uri="{147F2762-F138-4A5C-976F-8EAC2B608ADB}">
                <a16:predDERef xmlns:a16="http://schemas.microsoft.com/office/drawing/2014/main" pred="{1D053182-C523-4DDF-9304-8E66B5219912}"/>
              </a:ext>
            </a:extLst>
          </p:cNvPr>
          <p:cNvGraphicFramePr>
            <a:graphicFrameLocks/>
          </p:cNvGraphicFramePr>
          <p:nvPr>
            <p:extLst>
              <p:ext uri="{D42A27DB-BD31-4B8C-83A1-F6EECF244321}">
                <p14:modId xmlns:p14="http://schemas.microsoft.com/office/powerpoint/2010/main" val="3025368450"/>
              </p:ext>
            </p:extLst>
          </p:nvPr>
        </p:nvGraphicFramePr>
        <p:xfrm>
          <a:off x="300397" y="590819"/>
          <a:ext cx="5504911" cy="557104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6CED9C6-A324-894B-1276-715117CB0163}"/>
              </a:ext>
            </a:extLst>
          </p:cNvPr>
          <p:cNvSpPr txBox="1"/>
          <p:nvPr/>
        </p:nvSpPr>
        <p:spPr>
          <a:xfrm>
            <a:off x="6090250" y="195531"/>
            <a:ext cx="6107500" cy="8032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Consultation Types Analysis</a:t>
            </a:r>
          </a:p>
          <a:p>
            <a:pPr marL="285750" indent="-285750">
              <a:buFont typeface="Arial"/>
              <a:buChar char="•"/>
            </a:pPr>
            <a:r>
              <a:rPr lang="en-US" sz="2000" dirty="0">
                <a:ea typeface="+mn-lt"/>
                <a:cs typeface="+mn-lt"/>
              </a:rPr>
              <a:t>Total consultations recorded: </a:t>
            </a:r>
            <a:r>
              <a:rPr lang="en-US" sz="2000" b="1" dirty="0">
                <a:ea typeface="+mn-lt"/>
                <a:cs typeface="+mn-lt"/>
              </a:rPr>
              <a:t>28,027</a:t>
            </a:r>
            <a:r>
              <a:rPr lang="en-US" sz="2000" dirty="0">
                <a:ea typeface="+mn-lt"/>
                <a:cs typeface="+mn-lt"/>
              </a:rPr>
              <a:t>.</a:t>
            </a:r>
            <a:endParaRPr lang="en-US" dirty="0">
              <a:ea typeface="+mn-lt"/>
              <a:cs typeface="+mn-lt"/>
            </a:endParaRPr>
          </a:p>
          <a:p>
            <a:r>
              <a:rPr lang="en-US" sz="2000" b="1" dirty="0"/>
              <a:t>Call Consultations</a:t>
            </a:r>
          </a:p>
          <a:p>
            <a:pPr marL="285750" indent="-285750">
              <a:buFont typeface="Arial"/>
              <a:buChar char="•"/>
            </a:pPr>
            <a:r>
              <a:rPr lang="en-US" sz="2000" b="1" dirty="0">
                <a:ea typeface="+mn-lt"/>
                <a:cs typeface="+mn-lt"/>
              </a:rPr>
              <a:t>App:</a:t>
            </a:r>
            <a:r>
              <a:rPr lang="en-US" sz="2000" dirty="0">
                <a:ea typeface="+mn-lt"/>
                <a:cs typeface="+mn-lt"/>
              </a:rPr>
              <a:t> 7,797 calls</a:t>
            </a:r>
            <a:endParaRPr lang="en-US" dirty="0">
              <a:ea typeface="+mn-lt"/>
              <a:cs typeface="+mn-lt"/>
            </a:endParaRPr>
          </a:p>
          <a:p>
            <a:pPr marL="285750" indent="-285750">
              <a:buFont typeface="Arial"/>
              <a:buChar char="•"/>
            </a:pPr>
            <a:r>
              <a:rPr lang="en-US" sz="2000" b="1" dirty="0" err="1">
                <a:ea typeface="+mn-lt"/>
                <a:cs typeface="+mn-lt"/>
              </a:rPr>
              <a:t>Gurucool</a:t>
            </a:r>
            <a:r>
              <a:rPr lang="en-US" sz="2000" b="1" dirty="0">
                <a:ea typeface="+mn-lt"/>
                <a:cs typeface="+mn-lt"/>
              </a:rPr>
              <a:t>:</a:t>
            </a:r>
            <a:r>
              <a:rPr lang="en-US" sz="2000" dirty="0">
                <a:ea typeface="+mn-lt"/>
                <a:cs typeface="+mn-lt"/>
              </a:rPr>
              <a:t> 711 calls</a:t>
            </a:r>
            <a:endParaRPr lang="en-US" dirty="0">
              <a:ea typeface="+mn-lt"/>
              <a:cs typeface="+mn-lt"/>
            </a:endParaRPr>
          </a:p>
          <a:p>
            <a:pPr marL="285750" indent="-285750">
              <a:buFont typeface="Arial"/>
              <a:buChar char="•"/>
            </a:pPr>
            <a:r>
              <a:rPr lang="en-US" sz="2000" b="1" dirty="0">
                <a:ea typeface="+mn-lt"/>
                <a:cs typeface="+mn-lt"/>
              </a:rPr>
              <a:t>Total Calls:</a:t>
            </a:r>
            <a:r>
              <a:rPr lang="en-US" sz="2000" dirty="0">
                <a:ea typeface="+mn-lt"/>
                <a:cs typeface="+mn-lt"/>
              </a:rPr>
              <a:t> </a:t>
            </a:r>
            <a:r>
              <a:rPr lang="en-US" sz="2000" b="1" dirty="0">
                <a:ea typeface="+mn-lt"/>
                <a:cs typeface="+mn-lt"/>
              </a:rPr>
              <a:t>8,508 calls</a:t>
            </a:r>
            <a:endParaRPr lang="en-US" dirty="0">
              <a:ea typeface="+mn-lt"/>
              <a:cs typeface="+mn-lt"/>
            </a:endParaRPr>
          </a:p>
          <a:p>
            <a:r>
              <a:rPr lang="en-US" dirty="0"/>
              <a:t>Chat Consultations</a:t>
            </a:r>
          </a:p>
          <a:p>
            <a:pPr marL="285750" indent="-285750">
              <a:buFont typeface="Arial"/>
              <a:buChar char="•"/>
            </a:pPr>
            <a:r>
              <a:rPr lang="en-US" sz="2000" b="1" dirty="0" err="1">
                <a:ea typeface="+mn-lt"/>
                <a:cs typeface="+mn-lt"/>
              </a:rPr>
              <a:t>Gurucool</a:t>
            </a:r>
            <a:r>
              <a:rPr lang="en-US" sz="2000" b="1" dirty="0">
                <a:ea typeface="+mn-lt"/>
                <a:cs typeface="+mn-lt"/>
              </a:rPr>
              <a:t>:</a:t>
            </a:r>
            <a:r>
              <a:rPr lang="en-US" sz="2000" dirty="0">
                <a:ea typeface="+mn-lt"/>
                <a:cs typeface="+mn-lt"/>
              </a:rPr>
              <a:t> Primary platform with </a:t>
            </a:r>
            <a:r>
              <a:rPr lang="en-US" sz="2000" b="1" dirty="0">
                <a:ea typeface="+mn-lt"/>
                <a:cs typeface="+mn-lt"/>
              </a:rPr>
              <a:t>19,514 chats</a:t>
            </a:r>
            <a:r>
              <a:rPr lang="en-US" sz="2000" dirty="0">
                <a:ea typeface="+mn-lt"/>
                <a:cs typeface="+mn-lt"/>
              </a:rPr>
              <a:t>.</a:t>
            </a:r>
            <a:endParaRPr lang="en-US" dirty="0">
              <a:ea typeface="+mn-lt"/>
              <a:cs typeface="+mn-lt"/>
            </a:endParaRPr>
          </a:p>
          <a:p>
            <a:r>
              <a:rPr lang="en-US" dirty="0"/>
              <a:t>Other Consultation Types</a:t>
            </a:r>
          </a:p>
          <a:p>
            <a:pPr marL="285750" indent="-285750">
              <a:buFont typeface="Arial"/>
              <a:buChar char="•"/>
            </a:pPr>
            <a:r>
              <a:rPr lang="en-US" sz="2000" b="1" dirty="0">
                <a:ea typeface="+mn-lt"/>
                <a:cs typeface="+mn-lt"/>
              </a:rPr>
              <a:t>Complementary Consultations:</a:t>
            </a:r>
            <a:r>
              <a:rPr lang="en-US" sz="2000" dirty="0">
                <a:ea typeface="+mn-lt"/>
                <a:cs typeface="+mn-lt"/>
              </a:rPr>
              <a:t> Only </a:t>
            </a:r>
            <a:r>
              <a:rPr lang="en-US" sz="2000" b="1" dirty="0">
                <a:ea typeface="+mn-lt"/>
                <a:cs typeface="+mn-lt"/>
              </a:rPr>
              <a:t>2</a:t>
            </a:r>
            <a:r>
              <a:rPr lang="en-US" sz="2000" dirty="0">
                <a:ea typeface="+mn-lt"/>
                <a:cs typeface="+mn-lt"/>
              </a:rPr>
              <a:t> logged on the dashboard.</a:t>
            </a:r>
            <a:endParaRPr lang="en-US" dirty="0"/>
          </a:p>
          <a:p>
            <a:pPr marL="285750" indent="-285750">
              <a:buFont typeface="Arial"/>
              <a:buChar char="•"/>
            </a:pPr>
            <a:r>
              <a:rPr lang="en-US" sz="2000" b="1" dirty="0">
                <a:ea typeface="+mn-lt"/>
                <a:cs typeface="+mn-lt"/>
              </a:rPr>
              <a:t>Public Live Calls:</a:t>
            </a:r>
            <a:r>
              <a:rPr lang="en-US" sz="2000" dirty="0">
                <a:ea typeface="+mn-lt"/>
                <a:cs typeface="+mn-lt"/>
              </a:rPr>
              <a:t> </a:t>
            </a:r>
            <a:r>
              <a:rPr lang="en-US" sz="2000" b="1" dirty="0">
                <a:ea typeface="+mn-lt"/>
                <a:cs typeface="+mn-lt"/>
              </a:rPr>
              <a:t>3</a:t>
            </a:r>
            <a:r>
              <a:rPr lang="en-US" sz="2000" dirty="0">
                <a:ea typeface="+mn-lt"/>
                <a:cs typeface="+mn-lt"/>
              </a:rPr>
              <a:t> from the app, indicating minimal activity.</a:t>
            </a:r>
            <a:endParaRPr lang="en-US" dirty="0">
              <a:ea typeface="+mn-lt"/>
              <a:cs typeface="+mn-lt"/>
            </a:endParaRPr>
          </a:p>
          <a:p>
            <a:r>
              <a:rPr lang="en-US" sz="2000" b="1" dirty="0"/>
              <a:t>Key Insights</a:t>
            </a:r>
          </a:p>
          <a:p>
            <a:pPr marL="285750" indent="-285750">
              <a:buFont typeface="Arial"/>
              <a:buChar char="•"/>
            </a:pPr>
            <a:r>
              <a:rPr lang="en-US" sz="2000" b="1" dirty="0">
                <a:ea typeface="+mn-lt"/>
                <a:cs typeface="+mn-lt"/>
              </a:rPr>
              <a:t>Most Popular Interaction:</a:t>
            </a:r>
            <a:r>
              <a:rPr lang="en-US" sz="2000" dirty="0">
                <a:ea typeface="+mn-lt"/>
                <a:cs typeface="+mn-lt"/>
              </a:rPr>
              <a:t> Chat consultations, especially on </a:t>
            </a:r>
            <a:r>
              <a:rPr lang="en-US" sz="2000" dirty="0" err="1">
                <a:ea typeface="+mn-lt"/>
                <a:cs typeface="+mn-lt"/>
              </a:rPr>
              <a:t>Gurucool</a:t>
            </a:r>
            <a:r>
              <a:rPr lang="en-US" sz="2000" dirty="0">
                <a:ea typeface="+mn-lt"/>
                <a:cs typeface="+mn-lt"/>
              </a:rPr>
              <a:t>.</a:t>
            </a:r>
            <a:endParaRPr lang="en-US" dirty="0"/>
          </a:p>
          <a:p>
            <a:pPr marL="285750" indent="-285750">
              <a:buFont typeface="Arial"/>
              <a:buChar char="•"/>
            </a:pPr>
            <a:r>
              <a:rPr lang="en-US" sz="2000" b="1" dirty="0">
                <a:ea typeface="+mn-lt"/>
                <a:cs typeface="+mn-lt"/>
              </a:rPr>
              <a:t>Call Consultations:</a:t>
            </a:r>
            <a:r>
              <a:rPr lang="en-US" sz="2000" dirty="0">
                <a:ea typeface="+mn-lt"/>
                <a:cs typeface="+mn-lt"/>
              </a:rPr>
              <a:t> Primarily utilized through the app.</a:t>
            </a:r>
            <a:endParaRPr lang="en-US" dirty="0">
              <a:ea typeface="+mn-lt"/>
              <a:cs typeface="+mn-lt"/>
            </a:endParaRPr>
          </a:p>
          <a:p>
            <a:pPr marL="285750" indent="-285750">
              <a:buFont typeface="Arial"/>
              <a:buChar char="•"/>
            </a:pPr>
            <a:r>
              <a:rPr lang="en-US" sz="2000" b="1" dirty="0">
                <a:ea typeface="+mn-lt"/>
                <a:cs typeface="+mn-lt"/>
              </a:rPr>
              <a:t>Low Engagement Areas:</a:t>
            </a:r>
            <a:r>
              <a:rPr lang="en-US" sz="2000" dirty="0">
                <a:ea typeface="+mn-lt"/>
                <a:cs typeface="+mn-lt"/>
              </a:rPr>
              <a:t> Opportunities for growth in complementary and public live consultations.</a:t>
            </a:r>
            <a:endParaRPr lang="en-US"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725846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6FFA777-CB38-2BF9-09AE-404DB9400D10}"/>
              </a:ext>
            </a:extLst>
          </p:cNvPr>
          <p:cNvSpPr txBox="1"/>
          <p:nvPr/>
        </p:nvSpPr>
        <p:spPr>
          <a:xfrm>
            <a:off x="2400" y="6409427"/>
            <a:ext cx="9259494" cy="462436"/>
          </a:xfrm>
          <a:prstGeom prst="rect">
            <a:avLst/>
          </a:prstGeom>
        </p:spPr>
        <p:txBody>
          <a:bodyPr rot="0" spcFirstLastPara="0" vertOverflow="overflow" horzOverflow="overflow" vert="horz" lIns="0" tIns="0" rIns="0" bIns="0" numCol="1" spcCol="0" rtlCol="0" fromWordArt="0" anchor="b" anchorCtr="0" forceAA="0" compatLnSpc="1">
            <a:prstTxWarp prst="textNoShape">
              <a:avLst/>
            </a:prstTxWarp>
            <a:normAutofit/>
          </a:bodyPr>
          <a:lstStyle/>
          <a:p>
            <a:pPr>
              <a:spcBef>
                <a:spcPct val="0"/>
              </a:spcBef>
              <a:spcAft>
                <a:spcPts val="600"/>
              </a:spcAft>
            </a:pPr>
            <a:r>
              <a:rPr lang="en-US" sz="2800" b="1" cap="all" spc="700" err="1">
                <a:solidFill>
                  <a:schemeClr val="bg1"/>
                </a:solidFill>
                <a:latin typeface="+mj-lt"/>
                <a:ea typeface="+mj-ea"/>
                <a:cs typeface="+mj-cs"/>
              </a:rPr>
              <a:t>Astrosage</a:t>
            </a:r>
            <a:r>
              <a:rPr lang="en-US" sz="2800" b="1" cap="all" spc="700" dirty="0">
                <a:solidFill>
                  <a:schemeClr val="bg1"/>
                </a:solidFill>
                <a:latin typeface="+mj-lt"/>
                <a:ea typeface="+mj-ea"/>
                <a:cs typeface="+mj-cs"/>
              </a:rPr>
              <a:t> Dashboard</a:t>
            </a:r>
          </a:p>
        </p:txBody>
      </p:sp>
      <p:sp>
        <p:nvSpPr>
          <p:cNvPr id="78" name="Rectangle 7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0469B74-F392-5A19-EAA4-F39C492253FE}"/>
              </a:ext>
            </a:extLst>
          </p:cNvPr>
          <p:cNvSpPr txBox="1"/>
          <p:nvPr/>
        </p:nvSpPr>
        <p:spPr>
          <a:xfrm>
            <a:off x="-435929" y="6374500"/>
            <a:ext cx="46151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err="1">
                <a:solidFill>
                  <a:schemeClr val="bg1"/>
                </a:solidFill>
                <a:latin typeface="Times New Roman"/>
                <a:cs typeface="Times New Roman"/>
              </a:rPr>
              <a:t>Astrosage</a:t>
            </a:r>
            <a:r>
              <a:rPr lang="en-US" sz="2800" dirty="0">
                <a:solidFill>
                  <a:schemeClr val="bg1"/>
                </a:solidFill>
                <a:latin typeface="Times New Roman"/>
                <a:cs typeface="Times New Roman"/>
              </a:rPr>
              <a:t> Dashboard</a:t>
            </a:r>
            <a:endParaRPr lang="en-US" dirty="0">
              <a:solidFill>
                <a:schemeClr val="bg1"/>
              </a:solidFill>
            </a:endParaRPr>
          </a:p>
        </p:txBody>
      </p:sp>
      <p:pic>
        <p:nvPicPr>
          <p:cNvPr id="2" name="Picture 1" descr="A screenshot of a computer screen&#10;&#10;Description automatically generated">
            <a:extLst>
              <a:ext uri="{FF2B5EF4-FFF2-40B4-BE49-F238E27FC236}">
                <a16:creationId xmlns:a16="http://schemas.microsoft.com/office/drawing/2014/main" id="{D996FC5E-3CE7-C69F-41AD-18CBB67EEBD3}"/>
              </a:ext>
            </a:extLst>
          </p:cNvPr>
          <p:cNvPicPr>
            <a:picLocks noChangeAspect="1"/>
          </p:cNvPicPr>
          <p:nvPr/>
        </p:nvPicPr>
        <p:blipFill>
          <a:blip r:embed="rId2"/>
          <a:stretch>
            <a:fillRect/>
          </a:stretch>
        </p:blipFill>
        <p:spPr>
          <a:xfrm>
            <a:off x="6920" y="-5571"/>
            <a:ext cx="12178161" cy="6394690"/>
          </a:xfrm>
          <a:prstGeom prst="rect">
            <a:avLst/>
          </a:prstGeom>
        </p:spPr>
      </p:pic>
    </p:spTree>
    <p:extLst>
      <p:ext uri="{BB962C8B-B14F-4D97-AF65-F5344CB8AC3E}">
        <p14:creationId xmlns:p14="http://schemas.microsoft.com/office/powerpoint/2010/main" val="2407060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C57D0-CFCF-2FD7-04FE-F391BB273C74}"/>
              </a:ext>
            </a:extLst>
          </p:cNvPr>
          <p:cNvSpPr>
            <a:spLocks noGrp="1"/>
          </p:cNvSpPr>
          <p:nvPr>
            <p:ph type="title"/>
          </p:nvPr>
        </p:nvSpPr>
        <p:spPr>
          <a:xfrm>
            <a:off x="1371598" y="2667"/>
            <a:ext cx="6865752" cy="553607"/>
          </a:xfrm>
        </p:spPr>
        <p:txBody>
          <a:bodyPr anchor="b">
            <a:noAutofit/>
          </a:bodyPr>
          <a:lstStyle/>
          <a:p>
            <a:r>
              <a:rPr lang="en-US" sz="2800" dirty="0">
                <a:latin typeface="Times New Roman"/>
                <a:cs typeface="Times New Roman"/>
              </a:rPr>
              <a:t>Summary of Findings</a:t>
            </a:r>
            <a:endParaRPr lang="en-US" sz="2800" dirty="0"/>
          </a:p>
        </p:txBody>
      </p:sp>
      <p:sp>
        <p:nvSpPr>
          <p:cNvPr id="28" name="Rectangle 27">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73F70E5-3DA3-BF8B-7AEE-4D7A642D16E2}"/>
              </a:ext>
            </a:extLst>
          </p:cNvPr>
          <p:cNvSpPr txBox="1"/>
          <p:nvPr/>
        </p:nvSpPr>
        <p:spPr>
          <a:xfrm>
            <a:off x="669986" y="813759"/>
            <a:ext cx="6395048"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Key Findings</a:t>
            </a:r>
          </a:p>
          <a:p>
            <a:pPr marL="285750" indent="-285750">
              <a:buFont typeface="Arial"/>
              <a:buChar char="•"/>
            </a:pPr>
            <a:r>
              <a:rPr lang="en-US" sz="2000" b="1" dirty="0">
                <a:ea typeface="+mn-lt"/>
                <a:cs typeface="+mn-lt"/>
              </a:rPr>
              <a:t>High Engagement in Chat Consultations:</a:t>
            </a:r>
            <a:endParaRPr lang="en-US" sz="2000" dirty="0">
              <a:ea typeface="+mn-lt"/>
              <a:cs typeface="+mn-lt"/>
            </a:endParaRPr>
          </a:p>
          <a:p>
            <a:pPr marL="742950" lvl="1" indent="-285750">
              <a:buFont typeface="Arial"/>
              <a:buChar char="•"/>
            </a:pPr>
            <a:r>
              <a:rPr lang="en-US" b="1" dirty="0">
                <a:ea typeface="+mn-lt"/>
                <a:cs typeface="+mn-lt"/>
              </a:rPr>
              <a:t>19,514 chats</a:t>
            </a:r>
            <a:r>
              <a:rPr lang="en-US" dirty="0">
                <a:ea typeface="+mn-lt"/>
                <a:cs typeface="+mn-lt"/>
              </a:rPr>
              <a:t> recorded on </a:t>
            </a:r>
            <a:r>
              <a:rPr lang="en-US" err="1">
                <a:ea typeface="+mn-lt"/>
                <a:cs typeface="+mn-lt"/>
              </a:rPr>
              <a:t>Gurucool</a:t>
            </a:r>
            <a:r>
              <a:rPr lang="en-US" dirty="0">
                <a:ea typeface="+mn-lt"/>
                <a:cs typeface="+mn-lt"/>
              </a:rPr>
              <a:t>.</a:t>
            </a:r>
          </a:p>
          <a:p>
            <a:pPr marL="742950" lvl="1" indent="-285750">
              <a:buFont typeface="Arial"/>
              <a:buChar char="•"/>
            </a:pPr>
            <a:r>
              <a:rPr lang="en-US" dirty="0">
                <a:ea typeface="+mn-lt"/>
                <a:cs typeface="+mn-lt"/>
              </a:rPr>
              <a:t>Significant user interaction, but challenges include a high percentage of failed and incomplete chats.</a:t>
            </a:r>
          </a:p>
          <a:p>
            <a:pPr marL="285750" indent="-285750">
              <a:buFont typeface="Arial"/>
              <a:buChar char="•"/>
            </a:pPr>
            <a:r>
              <a:rPr lang="en-US" b="1" dirty="0">
                <a:ea typeface="+mn-lt"/>
                <a:cs typeface="+mn-lt"/>
              </a:rPr>
              <a:t>Call Availability Issues:</a:t>
            </a:r>
            <a:endParaRPr lang="en-US" dirty="0">
              <a:ea typeface="+mn-lt"/>
              <a:cs typeface="+mn-lt"/>
            </a:endParaRPr>
          </a:p>
          <a:p>
            <a:pPr marL="742950" lvl="1" indent="-285750">
              <a:buFont typeface="Arial"/>
              <a:buChar char="•"/>
            </a:pPr>
            <a:r>
              <a:rPr lang="en-US" dirty="0">
                <a:ea typeface="+mn-lt"/>
                <a:cs typeface="+mn-lt"/>
              </a:rPr>
              <a:t>Total calls on the app: </a:t>
            </a:r>
            <a:r>
              <a:rPr lang="en-US" b="1" dirty="0">
                <a:ea typeface="+mn-lt"/>
                <a:cs typeface="+mn-lt"/>
              </a:rPr>
              <a:t>8,508</a:t>
            </a:r>
            <a:r>
              <a:rPr lang="en-US" dirty="0">
                <a:ea typeface="+mn-lt"/>
                <a:cs typeface="+mn-lt"/>
              </a:rPr>
              <a:t>.</a:t>
            </a:r>
            <a:endParaRPr lang="en-US" dirty="0"/>
          </a:p>
          <a:p>
            <a:pPr marL="742950" lvl="1" indent="-285750">
              <a:buFont typeface="Arial"/>
              <a:buChar char="•"/>
            </a:pPr>
            <a:r>
              <a:rPr lang="en-US" dirty="0">
                <a:ea typeface="+mn-lt"/>
                <a:cs typeface="+mn-lt"/>
              </a:rPr>
              <a:t>Success rate: </a:t>
            </a:r>
            <a:r>
              <a:rPr lang="en-US" b="1" dirty="0">
                <a:ea typeface="+mn-lt"/>
                <a:cs typeface="+mn-lt"/>
              </a:rPr>
              <a:t>41.25%</a:t>
            </a:r>
            <a:r>
              <a:rPr lang="en-US" dirty="0">
                <a:ea typeface="+mn-lt"/>
                <a:cs typeface="+mn-lt"/>
              </a:rPr>
              <a:t>.</a:t>
            </a:r>
            <a:endParaRPr lang="en-US" dirty="0"/>
          </a:p>
          <a:p>
            <a:pPr marL="742950" lvl="1" indent="-285750">
              <a:buFont typeface="Arial"/>
              <a:buChar char="•"/>
            </a:pPr>
            <a:r>
              <a:rPr lang="en-US" b="1" dirty="0">
                <a:ea typeface="+mn-lt"/>
                <a:cs typeface="+mn-lt"/>
              </a:rPr>
              <a:t>26.9%</a:t>
            </a:r>
            <a:r>
              <a:rPr lang="en-US" dirty="0">
                <a:ea typeface="+mn-lt"/>
                <a:cs typeface="+mn-lt"/>
              </a:rPr>
              <a:t> of calls marked as busy, indicating availability concerns during peak hours.</a:t>
            </a:r>
          </a:p>
          <a:p>
            <a:endParaRPr lang="en-US" sz="2400" dirty="0"/>
          </a:p>
        </p:txBody>
      </p:sp>
      <p:sp>
        <p:nvSpPr>
          <p:cNvPr id="8" name="TextBox 7">
            <a:extLst>
              <a:ext uri="{FF2B5EF4-FFF2-40B4-BE49-F238E27FC236}">
                <a16:creationId xmlns:a16="http://schemas.microsoft.com/office/drawing/2014/main" id="{E04F0A37-8425-E694-CFDA-FA409D1E278B}"/>
              </a:ext>
            </a:extLst>
          </p:cNvPr>
          <p:cNvSpPr txBox="1"/>
          <p:nvPr/>
        </p:nvSpPr>
        <p:spPr>
          <a:xfrm>
            <a:off x="669985" y="3861759"/>
            <a:ext cx="11067689"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Implications</a:t>
            </a:r>
          </a:p>
          <a:p>
            <a:pPr marL="285750" indent="-285750">
              <a:buFont typeface="Arial"/>
              <a:buChar char="•"/>
            </a:pPr>
            <a:r>
              <a:rPr lang="en-US" sz="2000" b="1" dirty="0">
                <a:ea typeface="+mn-lt"/>
                <a:cs typeface="+mn-lt"/>
              </a:rPr>
              <a:t>Need for Enhanced User Support:</a:t>
            </a:r>
            <a:endParaRPr lang="en-US" dirty="0">
              <a:ea typeface="+mn-lt"/>
              <a:cs typeface="+mn-lt"/>
            </a:endParaRPr>
          </a:p>
          <a:p>
            <a:pPr marL="742950" lvl="1" indent="-285750">
              <a:buFont typeface="Arial"/>
              <a:buChar char="•"/>
            </a:pPr>
            <a:r>
              <a:rPr lang="en-US" dirty="0">
                <a:ea typeface="+mn-lt"/>
                <a:cs typeface="+mn-lt"/>
              </a:rPr>
              <a:t>High volume of chat consultations necessitates improved support mechanisms.</a:t>
            </a:r>
            <a:endParaRPr lang="en-US" dirty="0"/>
          </a:p>
          <a:p>
            <a:pPr marL="742950" lvl="1" indent="-285750">
              <a:buFont typeface="Arial"/>
              <a:buChar char="•"/>
            </a:pPr>
            <a:r>
              <a:rPr lang="en-US" dirty="0">
                <a:ea typeface="+mn-lt"/>
                <a:cs typeface="+mn-lt"/>
              </a:rPr>
              <a:t>Consider implementing AI chatbots and providing additional training for gurus.</a:t>
            </a:r>
          </a:p>
          <a:p>
            <a:pPr marL="285750" indent="-285750">
              <a:buFont typeface="Arial"/>
              <a:buChar char="•"/>
            </a:pPr>
            <a:r>
              <a:rPr lang="en-US" sz="2000" b="1" dirty="0">
                <a:ea typeface="+mn-lt"/>
                <a:cs typeface="+mn-lt"/>
              </a:rPr>
              <a:t>Resource Optimization During Peak Times:</a:t>
            </a:r>
            <a:endParaRPr lang="en-US" dirty="0">
              <a:ea typeface="+mn-lt"/>
              <a:cs typeface="+mn-lt"/>
            </a:endParaRPr>
          </a:p>
          <a:p>
            <a:pPr marL="742950" lvl="1" indent="-285750">
              <a:buFont typeface="Arial"/>
              <a:buChar char="•"/>
            </a:pPr>
            <a:r>
              <a:rPr lang="en-US" dirty="0">
                <a:ea typeface="+mn-lt"/>
                <a:cs typeface="+mn-lt"/>
              </a:rPr>
              <a:t>Call availability issues highlight the need for better resource allocation.</a:t>
            </a:r>
            <a:endParaRPr lang="en-US" dirty="0"/>
          </a:p>
          <a:p>
            <a:pPr marL="742950" lvl="1" indent="-285750">
              <a:buFont typeface="Arial"/>
              <a:buChar char="•"/>
            </a:pPr>
            <a:r>
              <a:rPr lang="en-US" dirty="0">
                <a:ea typeface="+mn-lt"/>
                <a:cs typeface="+mn-lt"/>
              </a:rPr>
              <a:t>Optimizing staffing during high-demand periods could improve call success rates and enhance user satisfaction.</a:t>
            </a:r>
          </a:p>
          <a:p>
            <a:endParaRPr lang="en-US" sz="2000" dirty="0">
              <a:cs typeface="Segoe UI"/>
            </a:endParaRPr>
          </a:p>
        </p:txBody>
      </p:sp>
      <p:pic>
        <p:nvPicPr>
          <p:cNvPr id="10" name="Picture 9" descr="A close-up of wooden letters&#10;&#10;Description automatically generated">
            <a:extLst>
              <a:ext uri="{FF2B5EF4-FFF2-40B4-BE49-F238E27FC236}">
                <a16:creationId xmlns:a16="http://schemas.microsoft.com/office/drawing/2014/main" id="{8FAE93FB-FACE-53B8-E82E-2500EE3F2B8D}"/>
              </a:ext>
            </a:extLst>
          </p:cNvPr>
          <p:cNvPicPr>
            <a:picLocks noChangeAspect="1"/>
          </p:cNvPicPr>
          <p:nvPr/>
        </p:nvPicPr>
        <p:blipFill>
          <a:blip r:embed="rId2"/>
          <a:stretch>
            <a:fillRect/>
          </a:stretch>
        </p:blipFill>
        <p:spPr>
          <a:xfrm>
            <a:off x="7647227" y="1020703"/>
            <a:ext cx="4086225" cy="2257425"/>
          </a:xfrm>
          <a:prstGeom prst="rect">
            <a:avLst/>
          </a:prstGeom>
        </p:spPr>
      </p:pic>
    </p:spTree>
    <p:extLst>
      <p:ext uri="{BB962C8B-B14F-4D97-AF65-F5344CB8AC3E}">
        <p14:creationId xmlns:p14="http://schemas.microsoft.com/office/powerpoint/2010/main" val="91777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D25020BE-D52E-46E8-978E-760CA06AD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C219970-C15E-4218-888E-431D6115B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08421FCA-B217-4D02-A318-6FD5369970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5999" y="-429"/>
            <a:ext cx="6096000" cy="2827736"/>
          </a:xfrm>
          <a:prstGeom prst="rect">
            <a:avLst/>
          </a:prstGeom>
          <a:gradFill>
            <a:gsLst>
              <a:gs pos="0">
                <a:schemeClr val="accent5">
                  <a:lumMod val="60000"/>
                  <a:lumOff val="40000"/>
                  <a:alpha val="0"/>
                </a:schemeClr>
              </a:gs>
              <a:gs pos="99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184778BB-C164-4DCF-B6B7-6B8CFA5C2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7294728" cy="2838736"/>
          </a:xfrm>
          <a:prstGeom prst="rect">
            <a:avLst/>
          </a:prstGeom>
          <a:gradFill>
            <a:gsLst>
              <a:gs pos="0">
                <a:schemeClr val="accent6">
                  <a:alpha val="43000"/>
                </a:schemeClr>
              </a:gs>
              <a:gs pos="53000">
                <a:schemeClr val="accent5">
                  <a:alpha val="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black and gold text with stars&#10;&#10;Description automatically generated">
            <a:extLst>
              <a:ext uri="{FF2B5EF4-FFF2-40B4-BE49-F238E27FC236}">
                <a16:creationId xmlns:a16="http://schemas.microsoft.com/office/drawing/2014/main" id="{B40849A7-DD6F-8496-CC68-FC1399A3B616}"/>
              </a:ext>
            </a:extLst>
          </p:cNvPr>
          <p:cNvPicPr>
            <a:picLocks noChangeAspect="1"/>
          </p:cNvPicPr>
          <p:nvPr/>
        </p:nvPicPr>
        <p:blipFill>
          <a:blip r:embed="rId2"/>
          <a:srcRect t="196" r="-1" b="-1"/>
          <a:stretch/>
        </p:blipFill>
        <p:spPr>
          <a:xfrm>
            <a:off x="854768" y="856866"/>
            <a:ext cx="10482463" cy="5230951"/>
          </a:xfrm>
          <a:prstGeom prst="rect">
            <a:avLst/>
          </a:prstGeom>
        </p:spPr>
      </p:pic>
    </p:spTree>
    <p:extLst>
      <p:ext uri="{BB962C8B-B14F-4D97-AF65-F5344CB8AC3E}">
        <p14:creationId xmlns:p14="http://schemas.microsoft.com/office/powerpoint/2010/main" val="212970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6423A-6C53-E669-585D-A2D15A54613C}"/>
              </a:ext>
            </a:extLst>
          </p:cNvPr>
          <p:cNvSpPr txBox="1"/>
          <p:nvPr/>
        </p:nvSpPr>
        <p:spPr>
          <a:xfrm>
            <a:off x="1316966" y="545430"/>
            <a:ext cx="9558067" cy="5416868"/>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r>
              <a:rPr lang="en-US" sz="2400" b="1" dirty="0"/>
              <a:t>Core Challenge</a:t>
            </a:r>
            <a:r>
              <a:rPr lang="en-US" sz="2400" dirty="0"/>
              <a:t>:</a:t>
            </a:r>
            <a:endParaRPr lang="en-US"/>
          </a:p>
          <a:p>
            <a:pPr marL="228600" indent="-228600">
              <a:buFont typeface=""/>
              <a:buChar char="•"/>
            </a:pPr>
            <a:r>
              <a:rPr lang="en-US" sz="2000" dirty="0"/>
              <a:t>Determine the most effective way to allocate this investment to achieve three key outcomes:</a:t>
            </a:r>
            <a:endParaRPr lang="en-US"/>
          </a:p>
          <a:p>
            <a:pPr marL="228600" lvl="1" indent="-228600">
              <a:buFont typeface=""/>
              <a:buChar char="•"/>
            </a:pPr>
            <a:r>
              <a:rPr lang="en-US" sz="2000" b="1" dirty="0"/>
              <a:t>Maximize Operational Efficiency</a:t>
            </a:r>
            <a:endParaRPr lang="en-US"/>
          </a:p>
          <a:p>
            <a:pPr marL="228600" lvl="1" indent="-228600">
              <a:buFont typeface=""/>
              <a:buChar char="•"/>
            </a:pPr>
            <a:r>
              <a:rPr lang="en-US" sz="2000" b="1" dirty="0"/>
              <a:t>Enhance Customer Satisfaction</a:t>
            </a:r>
            <a:endParaRPr lang="en-US"/>
          </a:p>
          <a:p>
            <a:pPr marL="228600" lvl="1" indent="-228600">
              <a:buFont typeface=""/>
              <a:buChar char="•"/>
            </a:pPr>
            <a:r>
              <a:rPr lang="en-US" sz="2000" b="1" dirty="0"/>
              <a:t>Increase Profitability</a:t>
            </a:r>
            <a:endParaRPr lang="en-US"/>
          </a:p>
          <a:p>
            <a:pPr marL="228600" lvl="1" indent="-228600">
              <a:buFont typeface=""/>
              <a:buChar char="•"/>
            </a:pPr>
            <a:endParaRPr lang="en-US" b="1" dirty="0"/>
          </a:p>
          <a:p>
            <a:r>
              <a:rPr lang="en-US" sz="2400" b="1" dirty="0"/>
              <a:t>Approach</a:t>
            </a:r>
            <a:r>
              <a:rPr lang="en-US" sz="2400" dirty="0"/>
              <a:t>:</a:t>
            </a:r>
            <a:endParaRPr lang="en-US"/>
          </a:p>
          <a:p>
            <a:pPr marL="228600" lvl="1" indent="-228600">
              <a:buFont typeface="Arial"/>
              <a:buChar char="•"/>
            </a:pPr>
            <a:r>
              <a:rPr lang="en-US" sz="2000" dirty="0"/>
              <a:t>Conduct a comprehensive analysis of:</a:t>
            </a:r>
            <a:endParaRPr lang="en-US"/>
          </a:p>
          <a:p>
            <a:pPr marL="228600" lvl="2" indent="-228600">
              <a:buFont typeface="Arial"/>
              <a:buChar char="•"/>
            </a:pPr>
            <a:r>
              <a:rPr lang="en-US" sz="2000" dirty="0"/>
              <a:t>Historical call data</a:t>
            </a:r>
            <a:endParaRPr lang="en-US"/>
          </a:p>
          <a:p>
            <a:pPr marL="228600" lvl="2" indent="-228600">
              <a:buFont typeface="Arial"/>
              <a:buChar char="•"/>
            </a:pPr>
            <a:r>
              <a:rPr lang="en-US" sz="2000" dirty="0"/>
              <a:t>Performance metrics</a:t>
            </a:r>
            <a:endParaRPr lang="en-US"/>
          </a:p>
          <a:p>
            <a:pPr marL="228600" lvl="2" indent="-228600">
              <a:buFont typeface="Arial"/>
              <a:buChar char="•"/>
            </a:pPr>
            <a:r>
              <a:rPr lang="en-US" sz="2000" dirty="0"/>
              <a:t>Market trends</a:t>
            </a:r>
            <a:endParaRPr lang="en-US"/>
          </a:p>
          <a:p>
            <a:pPr marL="228600" lvl="2" indent="-228600">
              <a:buFont typeface="Arial"/>
              <a:buChar char="•"/>
            </a:pPr>
            <a:endParaRPr lang="en-US" dirty="0"/>
          </a:p>
          <a:p>
            <a:r>
              <a:rPr lang="en-US" sz="2400" b="1" dirty="0"/>
              <a:t>Objective</a:t>
            </a:r>
            <a:r>
              <a:rPr lang="en-US" sz="2400" dirty="0"/>
              <a:t>:</a:t>
            </a:r>
            <a:r>
              <a:rPr lang="en-US" dirty="0"/>
              <a:t> </a:t>
            </a:r>
            <a:endParaRPr lang="en-US"/>
          </a:p>
          <a:p>
            <a:pPr marL="285750" indent="-285750">
              <a:buFont typeface="Arial,Sans-Serif"/>
              <a:buChar char="•"/>
            </a:pPr>
            <a:r>
              <a:rPr lang="en-US" sz="2000" dirty="0"/>
              <a:t>Make informed decisions that drive improvement across all aspects of call center operations.</a:t>
            </a:r>
            <a:endParaRPr lang="en-US"/>
          </a:p>
          <a:p>
            <a:pPr lvl="2"/>
            <a:endParaRPr lang="en-US" dirty="0"/>
          </a:p>
        </p:txBody>
      </p:sp>
    </p:spTree>
    <p:extLst>
      <p:ext uri="{BB962C8B-B14F-4D97-AF65-F5344CB8AC3E}">
        <p14:creationId xmlns:p14="http://schemas.microsoft.com/office/powerpoint/2010/main" val="121073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5DAF9-9244-7E32-EB68-3B179B19824B}"/>
              </a:ext>
            </a:extLst>
          </p:cNvPr>
          <p:cNvSpPr>
            <a:spLocks noGrp="1"/>
          </p:cNvSpPr>
          <p:nvPr/>
        </p:nvSpPr>
        <p:spPr>
          <a:xfrm>
            <a:off x="1188157" y="722858"/>
            <a:ext cx="9525725" cy="5418383"/>
          </a:xfrm>
          <a:prstGeom prst="rect">
            <a:avLst/>
          </a:prstGeom>
        </p:spPr>
        <p:txBody>
          <a:bodyPr vert="horz" lIns="0" tIns="0" rIns="0" bIns="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2400" b="1" dirty="0" err="1">
                <a:ea typeface="+mn-lt"/>
                <a:cs typeface="+mn-lt"/>
              </a:rPr>
              <a:t>AstroSage</a:t>
            </a:r>
            <a:r>
              <a:rPr lang="en-US" sz="2400" b="1" dirty="0">
                <a:ea typeface="+mn-lt"/>
                <a:cs typeface="+mn-lt"/>
              </a:rPr>
              <a:t> is committing a 1 crore investment to optimize its call center operations with the following goals:</a:t>
            </a:r>
            <a:endParaRPr lang="en-US" sz="2400"/>
          </a:p>
          <a:p>
            <a:pPr algn="just"/>
            <a:r>
              <a:rPr lang="en-US" sz="2000" b="1" dirty="0">
                <a:ea typeface="+mn-lt"/>
                <a:cs typeface="+mn-lt"/>
              </a:rPr>
              <a:t>Enhance Operational Efficiency</a:t>
            </a:r>
            <a:r>
              <a:rPr lang="en-US" sz="2000" dirty="0">
                <a:ea typeface="+mn-lt"/>
                <a:cs typeface="+mn-lt"/>
              </a:rPr>
              <a:t>: </a:t>
            </a:r>
            <a:endParaRPr lang="en-US">
              <a:ea typeface="+mn-lt"/>
              <a:cs typeface="+mn-lt"/>
            </a:endParaRPr>
          </a:p>
          <a:p>
            <a:pPr marL="342900" indent="-342900" algn="just">
              <a:buChar char="•"/>
            </a:pPr>
            <a:r>
              <a:rPr lang="en-US" sz="2000" dirty="0">
                <a:ea typeface="+mn-lt"/>
                <a:cs typeface="+mn-lt"/>
              </a:rPr>
              <a:t>Streamline processes to reduce wait times and improve call handling, ensuring that agents can serve customers effectively.</a:t>
            </a:r>
            <a:endParaRPr lang="en-US"/>
          </a:p>
          <a:p>
            <a:pPr algn="just"/>
            <a:r>
              <a:rPr lang="en-US" sz="2000" b="1" dirty="0">
                <a:ea typeface="+mn-lt"/>
                <a:cs typeface="+mn-lt"/>
              </a:rPr>
              <a:t>Increase Customer Satisfaction</a:t>
            </a:r>
            <a:r>
              <a:rPr lang="en-US" sz="2000" dirty="0">
                <a:ea typeface="+mn-lt"/>
                <a:cs typeface="+mn-lt"/>
              </a:rPr>
              <a:t>: </a:t>
            </a:r>
            <a:endParaRPr lang="en-US" sz="2000">
              <a:ea typeface="+mn-lt"/>
              <a:cs typeface="+mn-lt"/>
            </a:endParaRPr>
          </a:p>
          <a:p>
            <a:pPr marL="342900" indent="-342900" algn="just">
              <a:buChar char="•"/>
            </a:pPr>
            <a:r>
              <a:rPr lang="en-US" sz="2000" dirty="0">
                <a:ea typeface="+mn-lt"/>
                <a:cs typeface="+mn-lt"/>
              </a:rPr>
              <a:t>Utilize data analysis to better understand customer needs and preferences, enabling personalized and timely support.</a:t>
            </a:r>
            <a:endParaRPr lang="en-US" sz="2000"/>
          </a:p>
          <a:p>
            <a:pPr algn="just"/>
            <a:r>
              <a:rPr lang="en-US" sz="2000" b="1" dirty="0">
                <a:ea typeface="+mn-lt"/>
                <a:cs typeface="+mn-lt"/>
              </a:rPr>
              <a:t>Boost Profitability</a:t>
            </a:r>
            <a:r>
              <a:rPr lang="en-US" sz="2000" dirty="0">
                <a:ea typeface="+mn-lt"/>
                <a:cs typeface="+mn-lt"/>
              </a:rPr>
              <a:t>: </a:t>
            </a:r>
          </a:p>
          <a:p>
            <a:pPr marL="342900" indent="-342900" algn="just">
              <a:buChar char="•"/>
            </a:pPr>
            <a:r>
              <a:rPr lang="en-US" sz="2000" dirty="0">
                <a:ea typeface="+mn-lt"/>
                <a:cs typeface="+mn-lt"/>
              </a:rPr>
              <a:t>Leverage insights from historical call data and performance metrics to identify opportunities for cost savings and revenue generation.</a:t>
            </a:r>
            <a:endParaRPr lang="en-US"/>
          </a:p>
          <a:p>
            <a:pPr indent="-228600" algn="just">
              <a:spcAft>
                <a:spcPts val="600"/>
              </a:spcAft>
              <a:buFont typeface="Arial" panose="020B0604020202020204" pitchFamily="34" charset="0"/>
              <a:buChar char="•"/>
            </a:pPr>
            <a:endParaRPr lang="en-US" dirty="0"/>
          </a:p>
          <a:p>
            <a:pPr indent="-228600" algn="just">
              <a:spcAft>
                <a:spcPts val="600"/>
              </a:spcAft>
              <a:buFont typeface="Arial" panose="020B0604020202020204" pitchFamily="34" charset="0"/>
              <a:buChar char="•"/>
            </a:pPr>
            <a:endParaRPr lang="en-US"/>
          </a:p>
          <a:p>
            <a:pPr indent="-228600" algn="just">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187186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lorful circle with a white background&#10;&#10;Description automatically generated">
            <a:extLst>
              <a:ext uri="{FF2B5EF4-FFF2-40B4-BE49-F238E27FC236}">
                <a16:creationId xmlns:a16="http://schemas.microsoft.com/office/drawing/2014/main" id="{EEBEB244-B27F-D558-BC03-D0A27736DD90}"/>
              </a:ext>
            </a:extLst>
          </p:cNvPr>
          <p:cNvPicPr>
            <a:picLocks noChangeAspect="1"/>
          </p:cNvPicPr>
          <p:nvPr/>
        </p:nvPicPr>
        <p:blipFill>
          <a:blip r:embed="rId2"/>
          <a:stretch>
            <a:fillRect/>
          </a:stretch>
        </p:blipFill>
        <p:spPr>
          <a:xfrm>
            <a:off x="1021059" y="745293"/>
            <a:ext cx="2286000" cy="1714500"/>
          </a:xfrm>
          <a:prstGeom prst="rect">
            <a:avLst/>
          </a:prstGeom>
        </p:spPr>
      </p:pic>
      <p:pic>
        <p:nvPicPr>
          <p:cNvPr id="5" name="Picture 4" descr="A colorful circle with a white background&#10;&#10;Description automatically generated">
            <a:extLst>
              <a:ext uri="{FF2B5EF4-FFF2-40B4-BE49-F238E27FC236}">
                <a16:creationId xmlns:a16="http://schemas.microsoft.com/office/drawing/2014/main" id="{510CB003-51DC-4D67-3BAD-86615D74CE8C}"/>
              </a:ext>
            </a:extLst>
          </p:cNvPr>
          <p:cNvPicPr>
            <a:picLocks noChangeAspect="1"/>
          </p:cNvPicPr>
          <p:nvPr/>
        </p:nvPicPr>
        <p:blipFill>
          <a:blip r:embed="rId2"/>
          <a:stretch>
            <a:fillRect/>
          </a:stretch>
        </p:blipFill>
        <p:spPr>
          <a:xfrm>
            <a:off x="4794849" y="717070"/>
            <a:ext cx="2286000" cy="1714500"/>
          </a:xfrm>
          <a:prstGeom prst="rect">
            <a:avLst/>
          </a:prstGeom>
        </p:spPr>
      </p:pic>
      <p:pic>
        <p:nvPicPr>
          <p:cNvPr id="6" name="Picture 5" descr="A colorful circle with a white background&#10;&#10;Description automatically generated">
            <a:extLst>
              <a:ext uri="{FF2B5EF4-FFF2-40B4-BE49-F238E27FC236}">
                <a16:creationId xmlns:a16="http://schemas.microsoft.com/office/drawing/2014/main" id="{47F67BD0-C92C-A97C-E98D-BCD101F60BF1}"/>
              </a:ext>
            </a:extLst>
          </p:cNvPr>
          <p:cNvPicPr>
            <a:picLocks noChangeAspect="1"/>
          </p:cNvPicPr>
          <p:nvPr/>
        </p:nvPicPr>
        <p:blipFill>
          <a:blip r:embed="rId2"/>
          <a:stretch>
            <a:fillRect/>
          </a:stretch>
        </p:blipFill>
        <p:spPr>
          <a:xfrm>
            <a:off x="8428859" y="717069"/>
            <a:ext cx="2286000" cy="1714500"/>
          </a:xfrm>
          <a:prstGeom prst="rect">
            <a:avLst/>
          </a:prstGeom>
        </p:spPr>
      </p:pic>
      <p:sp>
        <p:nvSpPr>
          <p:cNvPr id="8" name="TextBox 7">
            <a:extLst>
              <a:ext uri="{FF2B5EF4-FFF2-40B4-BE49-F238E27FC236}">
                <a16:creationId xmlns:a16="http://schemas.microsoft.com/office/drawing/2014/main" id="{EC3ACD44-462E-4859-18B7-15B340302A0C}"/>
              </a:ext>
            </a:extLst>
          </p:cNvPr>
          <p:cNvSpPr txBox="1"/>
          <p:nvPr/>
        </p:nvSpPr>
        <p:spPr>
          <a:xfrm>
            <a:off x="1707444" y="1326444"/>
            <a:ext cx="9172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40+</a:t>
            </a:r>
            <a:br>
              <a:rPr lang="en-US" dirty="0"/>
            </a:br>
            <a:r>
              <a:rPr lang="en-US" dirty="0"/>
              <a:t>Million</a:t>
            </a:r>
          </a:p>
        </p:txBody>
      </p:sp>
      <p:sp>
        <p:nvSpPr>
          <p:cNvPr id="9" name="TextBox 8">
            <a:extLst>
              <a:ext uri="{FF2B5EF4-FFF2-40B4-BE49-F238E27FC236}">
                <a16:creationId xmlns:a16="http://schemas.microsoft.com/office/drawing/2014/main" id="{40637312-AD0B-5C00-0C54-42DD332CFE9F}"/>
              </a:ext>
            </a:extLst>
          </p:cNvPr>
          <p:cNvSpPr txBox="1"/>
          <p:nvPr/>
        </p:nvSpPr>
        <p:spPr>
          <a:xfrm>
            <a:off x="5489223" y="1382887"/>
            <a:ext cx="888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10344+</a:t>
            </a:r>
          </a:p>
        </p:txBody>
      </p:sp>
      <p:sp>
        <p:nvSpPr>
          <p:cNvPr id="10" name="TextBox 9">
            <a:extLst>
              <a:ext uri="{FF2B5EF4-FFF2-40B4-BE49-F238E27FC236}">
                <a16:creationId xmlns:a16="http://schemas.microsoft.com/office/drawing/2014/main" id="{26D007CA-507A-15BB-D18C-C8C024CACEA8}"/>
              </a:ext>
            </a:extLst>
          </p:cNvPr>
          <p:cNvSpPr txBox="1"/>
          <p:nvPr/>
        </p:nvSpPr>
        <p:spPr>
          <a:xfrm>
            <a:off x="9115777" y="1382888"/>
            <a:ext cx="90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Cr</a:t>
            </a:r>
          </a:p>
        </p:txBody>
      </p:sp>
      <p:sp>
        <p:nvSpPr>
          <p:cNvPr id="12" name="Content Placeholder 11">
            <a:extLst>
              <a:ext uri="{FF2B5EF4-FFF2-40B4-BE49-F238E27FC236}">
                <a16:creationId xmlns:a16="http://schemas.microsoft.com/office/drawing/2014/main" id="{D130BC05-FC5E-58AC-C534-0F8F8F1C486B}"/>
              </a:ext>
            </a:extLst>
          </p:cNvPr>
          <p:cNvSpPr>
            <a:spLocks noGrp="1"/>
          </p:cNvSpPr>
          <p:nvPr>
            <p:ph idx="1"/>
          </p:nvPr>
        </p:nvSpPr>
        <p:spPr>
          <a:xfrm>
            <a:off x="1484489" y="2422709"/>
            <a:ext cx="1365392" cy="657353"/>
          </a:xfrm>
        </p:spPr>
        <p:txBody>
          <a:bodyPr vert="horz" lIns="0" tIns="0" rIns="0" bIns="0" rtlCol="0" anchor="t">
            <a:normAutofit/>
          </a:bodyPr>
          <a:lstStyle/>
          <a:p>
            <a:pPr marL="0" indent="0" algn="ctr">
              <a:buNone/>
            </a:pPr>
            <a:r>
              <a:rPr lang="en-US" dirty="0"/>
              <a:t>Downloads</a:t>
            </a:r>
            <a:endParaRPr lang="en-US"/>
          </a:p>
        </p:txBody>
      </p:sp>
      <p:sp>
        <p:nvSpPr>
          <p:cNvPr id="13" name="TextBox 12">
            <a:extLst>
              <a:ext uri="{FF2B5EF4-FFF2-40B4-BE49-F238E27FC236}">
                <a16:creationId xmlns:a16="http://schemas.microsoft.com/office/drawing/2014/main" id="{0149A890-D8EE-0D8B-C77B-1855A26A3C87}"/>
              </a:ext>
            </a:extLst>
          </p:cNvPr>
          <p:cNvSpPr txBox="1"/>
          <p:nvPr/>
        </p:nvSpPr>
        <p:spPr>
          <a:xfrm>
            <a:off x="1295402" y="3073400"/>
            <a:ext cx="886742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t>Verified by </a:t>
            </a:r>
            <a:r>
              <a:rPr lang="en-US" sz="2000" err="1"/>
              <a:t>AstroSage</a:t>
            </a:r>
            <a:r>
              <a:rPr lang="en-US" sz="2000" dirty="0"/>
              <a:t>, world’s number 1 astrology portal​</a:t>
            </a:r>
            <a:endParaRPr lang="en-US"/>
          </a:p>
          <a:p>
            <a:pPr marL="342900" indent="-342900">
              <a:buFont typeface="Arial"/>
              <a:buChar char="•"/>
            </a:pPr>
            <a:r>
              <a:rPr lang="en-US" sz="2000" dirty="0"/>
              <a:t>40+ Million Downloads​</a:t>
            </a:r>
          </a:p>
          <a:p>
            <a:pPr marL="342900" indent="-342900">
              <a:buFont typeface="Arial"/>
              <a:buChar char="•"/>
            </a:pPr>
            <a:r>
              <a:rPr lang="en-US" sz="2000" dirty="0"/>
              <a:t>10344+ Active Users​</a:t>
            </a:r>
          </a:p>
          <a:p>
            <a:pPr marL="342900" indent="-342900">
              <a:buFont typeface="Arial"/>
              <a:buChar char="•"/>
            </a:pPr>
            <a:r>
              <a:rPr lang="en-US" sz="2000" dirty="0"/>
              <a:t>1+ Cr Investment</a:t>
            </a:r>
          </a:p>
          <a:p>
            <a:pPr marL="342900" indent="-342900">
              <a:buFont typeface="Arial"/>
              <a:buChar char="•"/>
            </a:pPr>
            <a:r>
              <a:rPr lang="en-US" sz="2000" dirty="0"/>
              <a:t>Consultations: Anytime, Anywhere​</a:t>
            </a:r>
          </a:p>
          <a:p>
            <a:pPr marL="342900" indent="-342900">
              <a:buFont typeface="Arial"/>
              <a:buChar char="•"/>
            </a:pPr>
            <a:r>
              <a:rPr lang="en-US" sz="2000" dirty="0"/>
              <a:t>Connect Globally​</a:t>
            </a:r>
          </a:p>
          <a:p>
            <a:pPr marL="342900" indent="-342900">
              <a:buFont typeface="Arial"/>
              <a:buChar char="•"/>
            </a:pPr>
            <a:r>
              <a:rPr lang="en-US" sz="2000" dirty="0"/>
              <a:t>Unlimited Benefits​</a:t>
            </a:r>
          </a:p>
          <a:p>
            <a:pPr marL="342900" indent="-342900">
              <a:buFont typeface="Arial"/>
              <a:buChar char="•"/>
            </a:pPr>
            <a:r>
              <a:rPr lang="en-US" sz="2000" dirty="0"/>
              <a:t>Quick Payments &amp; Reports​</a:t>
            </a:r>
          </a:p>
          <a:p>
            <a:pPr marL="342900" indent="-342900">
              <a:buFont typeface="Arial"/>
              <a:buChar char="•"/>
            </a:pPr>
            <a:r>
              <a:rPr lang="en-US" sz="2000" dirty="0"/>
              <a:t>Expand Your Knowledge By Connecting With Astrologers On Board</a:t>
            </a:r>
          </a:p>
        </p:txBody>
      </p:sp>
      <p:sp>
        <p:nvSpPr>
          <p:cNvPr id="14" name="TextBox 13">
            <a:extLst>
              <a:ext uri="{FF2B5EF4-FFF2-40B4-BE49-F238E27FC236}">
                <a16:creationId xmlns:a16="http://schemas.microsoft.com/office/drawing/2014/main" id="{DC69ED85-1162-08C1-BD38-165CD7492C81}"/>
              </a:ext>
            </a:extLst>
          </p:cNvPr>
          <p:cNvSpPr txBox="1"/>
          <p:nvPr/>
        </p:nvSpPr>
        <p:spPr>
          <a:xfrm>
            <a:off x="5178777" y="2441222"/>
            <a:ext cx="15945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Active Users</a:t>
            </a:r>
          </a:p>
        </p:txBody>
      </p:sp>
      <p:sp>
        <p:nvSpPr>
          <p:cNvPr id="15" name="TextBox 14">
            <a:extLst>
              <a:ext uri="{FF2B5EF4-FFF2-40B4-BE49-F238E27FC236}">
                <a16:creationId xmlns:a16="http://schemas.microsoft.com/office/drawing/2014/main" id="{DDD4C261-66B4-9A17-2D76-7F0D581D6AF8}"/>
              </a:ext>
            </a:extLst>
          </p:cNvPr>
          <p:cNvSpPr txBox="1"/>
          <p:nvPr/>
        </p:nvSpPr>
        <p:spPr>
          <a:xfrm>
            <a:off x="8762999" y="2455332"/>
            <a:ext cx="16227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Market Share</a:t>
            </a:r>
          </a:p>
        </p:txBody>
      </p:sp>
    </p:spTree>
    <p:extLst>
      <p:ext uri="{BB962C8B-B14F-4D97-AF65-F5344CB8AC3E}">
        <p14:creationId xmlns:p14="http://schemas.microsoft.com/office/powerpoint/2010/main" val="31883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93C59D6-A225-8A6A-2E35-A9BF112D41E2}"/>
              </a:ext>
            </a:extLst>
          </p:cNvPr>
          <p:cNvGraphicFramePr>
            <a:graphicFrameLocks noGrp="1"/>
          </p:cNvGraphicFramePr>
          <p:nvPr>
            <p:extLst>
              <p:ext uri="{D42A27DB-BD31-4B8C-83A1-F6EECF244321}">
                <p14:modId xmlns:p14="http://schemas.microsoft.com/office/powerpoint/2010/main" val="3288543541"/>
              </p:ext>
            </p:extLst>
          </p:nvPr>
        </p:nvGraphicFramePr>
        <p:xfrm>
          <a:off x="1030288" y="679627"/>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5" name="TextBox 64">
            <a:extLst>
              <a:ext uri="{FF2B5EF4-FFF2-40B4-BE49-F238E27FC236}">
                <a16:creationId xmlns:a16="http://schemas.microsoft.com/office/drawing/2014/main" id="{AB778360-9A37-EB74-2A44-536E465EF82D}"/>
              </a:ext>
            </a:extLst>
          </p:cNvPr>
          <p:cNvSpPr txBox="1"/>
          <p:nvPr/>
        </p:nvSpPr>
        <p:spPr>
          <a:xfrm>
            <a:off x="2099734" y="4837289"/>
            <a:ext cx="819008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4400" b="1" cap="all"/>
              <a:t>HOW ASTROSAGE works ?</a:t>
            </a:r>
            <a:endParaRPr lang="en-US"/>
          </a:p>
        </p:txBody>
      </p:sp>
    </p:spTree>
    <p:extLst>
      <p:ext uri="{BB962C8B-B14F-4D97-AF65-F5344CB8AC3E}">
        <p14:creationId xmlns:p14="http://schemas.microsoft.com/office/powerpoint/2010/main" val="367493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2AAA8E-315C-7698-503B-98E6A0B086A0}"/>
              </a:ext>
            </a:extLst>
          </p:cNvPr>
          <p:cNvPicPr>
            <a:picLocks noChangeAspect="1"/>
          </p:cNvPicPr>
          <p:nvPr/>
        </p:nvPicPr>
        <p:blipFill>
          <a:blip r:embed="rId2"/>
          <a:srcRect t="-72" r="23258" b="19904"/>
          <a:stretch/>
        </p:blipFill>
        <p:spPr>
          <a:xfrm>
            <a:off x="-2674168" y="915190"/>
            <a:ext cx="9356309" cy="5497948"/>
          </a:xfrm>
          <a:prstGeom prst="rect">
            <a:avLst/>
          </a:prstGeom>
        </p:spPr>
      </p:pic>
      <p:sp>
        <p:nvSpPr>
          <p:cNvPr id="25" name="Rectangle 24">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5EEF3-2587-0E05-0AB1-88C928B1375B}"/>
              </a:ext>
            </a:extLst>
          </p:cNvPr>
          <p:cNvSpPr>
            <a:spLocks noGrp="1"/>
          </p:cNvSpPr>
          <p:nvPr>
            <p:ph type="title"/>
          </p:nvPr>
        </p:nvSpPr>
        <p:spPr>
          <a:xfrm>
            <a:off x="3905534" y="-1019034"/>
            <a:ext cx="8952932" cy="3043213"/>
          </a:xfrm>
        </p:spPr>
        <p:txBody>
          <a:bodyPr vert="horz" lIns="0" tIns="0" rIns="0" bIns="0" rtlCol="0" anchor="b">
            <a:normAutofit/>
          </a:bodyPr>
          <a:lstStyle/>
          <a:p>
            <a:pPr algn="ctr"/>
            <a:r>
              <a:rPr lang="en-US" sz="4000" spc="750">
                <a:solidFill>
                  <a:schemeClr val="bg1"/>
                </a:solidFill>
              </a:rPr>
              <a:t>Data Cleaning</a:t>
            </a:r>
          </a:p>
        </p:txBody>
      </p:sp>
      <p:graphicFrame>
        <p:nvGraphicFramePr>
          <p:cNvPr id="27" name="Content Placeholder 2">
            <a:extLst>
              <a:ext uri="{FF2B5EF4-FFF2-40B4-BE49-F238E27FC236}">
                <a16:creationId xmlns:a16="http://schemas.microsoft.com/office/drawing/2014/main" id="{F01BC313-38DF-10AC-7A4F-51D16D5EBA40}"/>
              </a:ext>
            </a:extLst>
          </p:cNvPr>
          <p:cNvGraphicFramePr>
            <a:graphicFrameLocks noGrp="1"/>
          </p:cNvGraphicFramePr>
          <p:nvPr>
            <p:ph idx="4294967295"/>
            <p:extLst>
              <p:ext uri="{D42A27DB-BD31-4B8C-83A1-F6EECF244321}">
                <p14:modId xmlns:p14="http://schemas.microsoft.com/office/powerpoint/2010/main" val="1728171692"/>
              </p:ext>
            </p:extLst>
          </p:nvPr>
        </p:nvGraphicFramePr>
        <p:xfrm>
          <a:off x="6491198" y="2583312"/>
          <a:ext cx="5283859" cy="3565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174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A64FC481-64D3-485B-9195-336FA8F2C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9" y="0"/>
            <a:ext cx="8118409" cy="6891993"/>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80F6919-9AF4-42B0-A1FE-95D6A6F6B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09895" y="-614235"/>
            <a:ext cx="6891996" cy="8120465"/>
          </a:xfrm>
          <a:prstGeom prst="rect">
            <a:avLst/>
          </a:prstGeom>
          <a:gradFill>
            <a:gsLst>
              <a:gs pos="11000">
                <a:schemeClr val="accent2">
                  <a:alpha val="66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A2EB575-AF98-48F2-A0F8-F5BE50B09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31379" y="-1831379"/>
            <a:ext cx="4457701" cy="812046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09C0225-600B-4BFD-B8AB-35AA171BD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992" y="491295"/>
            <a:ext cx="6891992"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B4AACF-ABBE-4DB9-9AA6-D5EB04B46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174217">
            <a:off x="2393821" y="101096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79F24-1A15-1B66-CBD6-C36FB78FAC9C}"/>
              </a:ext>
            </a:extLst>
          </p:cNvPr>
          <p:cNvSpPr>
            <a:spLocks noGrp="1"/>
          </p:cNvSpPr>
          <p:nvPr>
            <p:ph type="ctrTitle"/>
          </p:nvPr>
        </p:nvSpPr>
        <p:spPr>
          <a:xfrm>
            <a:off x="460309" y="882474"/>
            <a:ext cx="6203747" cy="1229154"/>
          </a:xfrm>
        </p:spPr>
        <p:txBody>
          <a:bodyPr vert="horz" lIns="0" tIns="0" rIns="0" bIns="0" rtlCol="0">
            <a:normAutofit fontScale="90000"/>
          </a:bodyPr>
          <a:lstStyle/>
          <a:p>
            <a:pPr algn="l"/>
            <a:r>
              <a:rPr lang="en-US" spc="700" dirty="0">
                <a:solidFill>
                  <a:schemeClr val="bg1"/>
                </a:solidFill>
              </a:rPr>
              <a:t>Platform activity uses Breakdown: </a:t>
            </a:r>
          </a:p>
        </p:txBody>
      </p:sp>
      <p:sp>
        <p:nvSpPr>
          <p:cNvPr id="9" name="Content Placeholder 8">
            <a:extLst>
              <a:ext uri="{FF2B5EF4-FFF2-40B4-BE49-F238E27FC236}">
                <a16:creationId xmlns:a16="http://schemas.microsoft.com/office/drawing/2014/main" id="{864261E5-2721-F42B-7A93-F41C21318B27}"/>
              </a:ext>
            </a:extLst>
          </p:cNvPr>
          <p:cNvSpPr>
            <a:spLocks noGrp="1"/>
          </p:cNvSpPr>
          <p:nvPr>
            <p:ph type="subTitle" idx="1"/>
          </p:nvPr>
        </p:nvSpPr>
        <p:spPr>
          <a:xfrm>
            <a:off x="1371600" y="4914199"/>
            <a:ext cx="5647899" cy="1149597"/>
          </a:xfrm>
        </p:spPr>
        <p:txBody>
          <a:bodyPr vert="horz" lIns="0" tIns="0" rIns="0" bIns="0" rtlCol="0" anchor="t">
            <a:noAutofit/>
          </a:bodyPr>
          <a:lstStyle/>
          <a:p>
            <a:pPr indent="-228600" algn="l">
              <a:lnSpc>
                <a:spcPct val="140000"/>
              </a:lnSpc>
              <a:buFont typeface="Arial" panose="020B0604020202020204" pitchFamily="34" charset="0"/>
              <a:buChar char="•"/>
            </a:pPr>
            <a:endParaRPr lang="en-US" sz="1400" dirty="0">
              <a:solidFill>
                <a:schemeClr val="bg1"/>
              </a:solidFill>
            </a:endParaRPr>
          </a:p>
          <a:p>
            <a:pPr indent="-228600" algn="l">
              <a:lnSpc>
                <a:spcPct val="140000"/>
              </a:lnSpc>
              <a:buFont typeface="Arial" panose="020B0604020202020204" pitchFamily="34" charset="0"/>
              <a:buChar char="•"/>
            </a:pPr>
            <a:endParaRPr lang="en-US" sz="900">
              <a:solidFill>
                <a:schemeClr val="bg1"/>
              </a:solidFill>
            </a:endParaRPr>
          </a:p>
        </p:txBody>
      </p:sp>
      <p:graphicFrame>
        <p:nvGraphicFramePr>
          <p:cNvPr id="12" name="Chart 11">
            <a:extLst>
              <a:ext uri="{FF2B5EF4-FFF2-40B4-BE49-F238E27FC236}">
                <a16:creationId xmlns:a16="http://schemas.microsoft.com/office/drawing/2014/main" id="{F4AA1AD0-FDBC-8C76-90FE-CD475A0D1D67}"/>
              </a:ext>
              <a:ext uri="{147F2762-F138-4A5C-976F-8EAC2B608ADB}">
                <a16:predDERef xmlns:a16="http://schemas.microsoft.com/office/drawing/2014/main" pred="{92786D9F-A99B-6299-0CD9-DB7BDF9466ED}"/>
              </a:ext>
            </a:extLst>
          </p:cNvPr>
          <p:cNvGraphicFramePr>
            <a:graphicFrameLocks/>
          </p:cNvGraphicFramePr>
          <p:nvPr>
            <p:extLst>
              <p:ext uri="{D42A27DB-BD31-4B8C-83A1-F6EECF244321}">
                <p14:modId xmlns:p14="http://schemas.microsoft.com/office/powerpoint/2010/main" val="992490848"/>
              </p:ext>
            </p:extLst>
          </p:nvPr>
        </p:nvGraphicFramePr>
        <p:xfrm>
          <a:off x="8122534" y="354376"/>
          <a:ext cx="4069996" cy="383674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B4B9C6B-5A2E-639B-51CC-7E6935A3BED5}"/>
              </a:ext>
            </a:extLst>
          </p:cNvPr>
          <p:cNvSpPr txBox="1"/>
          <p:nvPr/>
        </p:nvSpPr>
        <p:spPr>
          <a:xfrm>
            <a:off x="454325" y="2280250"/>
            <a:ext cx="7185803"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ea typeface="+mn-lt"/>
                <a:cs typeface="+mn-lt"/>
              </a:rPr>
              <a:t>Consultation Revenue Insights</a:t>
            </a:r>
          </a:p>
          <a:p>
            <a:pPr marL="285750" indent="-285750">
              <a:buFont typeface="Arial"/>
              <a:buChar char="•"/>
            </a:pPr>
            <a:r>
              <a:rPr lang="en-US" sz="2000" dirty="0">
                <a:solidFill>
                  <a:schemeClr val="bg1"/>
                </a:solidFill>
                <a:ea typeface="+mn-lt"/>
                <a:cs typeface="+mn-lt"/>
              </a:rPr>
              <a:t>Total revenue generated is approximately </a:t>
            </a:r>
            <a:r>
              <a:rPr lang="en-US" sz="2000" b="1" dirty="0">
                <a:solidFill>
                  <a:schemeClr val="bg1"/>
                </a:solidFill>
                <a:ea typeface="+mn-lt"/>
                <a:cs typeface="+mn-lt"/>
              </a:rPr>
              <a:t>Rs. 213,987.31</a:t>
            </a:r>
            <a:r>
              <a:rPr lang="en-US" sz="2000" dirty="0">
                <a:solidFill>
                  <a:schemeClr val="bg1"/>
                </a:solidFill>
                <a:ea typeface="+mn-lt"/>
                <a:cs typeface="+mn-lt"/>
              </a:rPr>
              <a:t>.</a:t>
            </a:r>
            <a:endParaRPr lang="en-US">
              <a:solidFill>
                <a:schemeClr val="bg1"/>
              </a:solidFill>
              <a:ea typeface="+mn-lt"/>
              <a:cs typeface="+mn-lt"/>
            </a:endParaRPr>
          </a:p>
          <a:p>
            <a:r>
              <a:rPr lang="en-US" dirty="0">
                <a:solidFill>
                  <a:schemeClr val="bg1"/>
                </a:solidFill>
              </a:rPr>
              <a:t>Revenue Breakdown</a:t>
            </a:r>
          </a:p>
          <a:p>
            <a:pPr marL="285750" indent="-285750">
              <a:buFont typeface="Arial"/>
              <a:buChar char="•"/>
            </a:pPr>
            <a:r>
              <a:rPr lang="en-US" sz="2000" b="1" dirty="0">
                <a:solidFill>
                  <a:schemeClr val="bg1"/>
                </a:solidFill>
                <a:ea typeface="+mn-lt"/>
                <a:cs typeface="+mn-lt"/>
              </a:rPr>
              <a:t>Call Consultations:</a:t>
            </a:r>
            <a:endParaRPr lang="en-US" dirty="0">
              <a:solidFill>
                <a:schemeClr val="bg1"/>
              </a:solidFill>
            </a:endParaRPr>
          </a:p>
          <a:p>
            <a:pPr marL="742950" lvl="1" indent="-285750">
              <a:buFont typeface="Arial"/>
              <a:buChar char="•"/>
            </a:pPr>
            <a:r>
              <a:rPr lang="en-US" sz="2000" dirty="0">
                <a:solidFill>
                  <a:schemeClr val="bg1"/>
                </a:solidFill>
                <a:ea typeface="+mn-lt"/>
                <a:cs typeface="+mn-lt"/>
              </a:rPr>
              <a:t>Generated </a:t>
            </a:r>
            <a:r>
              <a:rPr lang="en-US" sz="2000" b="1" dirty="0">
                <a:solidFill>
                  <a:schemeClr val="bg1"/>
                </a:solidFill>
                <a:ea typeface="+mn-lt"/>
                <a:cs typeface="+mn-lt"/>
              </a:rPr>
              <a:t>Rs. 168,442.04</a:t>
            </a:r>
            <a:r>
              <a:rPr lang="en-US" sz="2000" dirty="0">
                <a:solidFill>
                  <a:schemeClr val="bg1"/>
                </a:solidFill>
                <a:ea typeface="+mn-lt"/>
                <a:cs typeface="+mn-lt"/>
              </a:rPr>
              <a:t> from </a:t>
            </a:r>
            <a:r>
              <a:rPr lang="en-US" sz="2000" b="1" dirty="0">
                <a:solidFill>
                  <a:schemeClr val="bg1"/>
                </a:solidFill>
                <a:ea typeface="+mn-lt"/>
                <a:cs typeface="+mn-lt"/>
              </a:rPr>
              <a:t>8,508 users</a:t>
            </a:r>
            <a:r>
              <a:rPr lang="en-US" sz="2000" dirty="0">
                <a:solidFill>
                  <a:schemeClr val="bg1"/>
                </a:solidFill>
                <a:ea typeface="+mn-lt"/>
                <a:cs typeface="+mn-lt"/>
              </a:rPr>
              <a:t>.</a:t>
            </a:r>
            <a:endParaRPr lang="en-US" dirty="0">
              <a:solidFill>
                <a:schemeClr val="bg1"/>
              </a:solidFill>
            </a:endParaRPr>
          </a:p>
          <a:p>
            <a:pPr marL="742950" lvl="1" indent="-285750">
              <a:buFont typeface="Arial"/>
              <a:buChar char="•"/>
            </a:pPr>
            <a:r>
              <a:rPr lang="en-US" sz="2000" dirty="0">
                <a:solidFill>
                  <a:schemeClr val="bg1"/>
                </a:solidFill>
                <a:ea typeface="+mn-lt"/>
                <a:cs typeface="+mn-lt"/>
              </a:rPr>
              <a:t>This shows a strong preference for call consultations among users.</a:t>
            </a:r>
            <a:endParaRPr lang="en-US">
              <a:solidFill>
                <a:schemeClr val="bg1"/>
              </a:solidFill>
              <a:ea typeface="+mn-lt"/>
              <a:cs typeface="+mn-lt"/>
            </a:endParaRPr>
          </a:p>
          <a:p>
            <a:pPr marL="285750" indent="-285750">
              <a:buFont typeface="Arial"/>
              <a:buChar char="•"/>
            </a:pPr>
            <a:r>
              <a:rPr lang="en-US" sz="2000" b="1" dirty="0">
                <a:solidFill>
                  <a:schemeClr val="bg1"/>
                </a:solidFill>
                <a:ea typeface="+mn-lt"/>
                <a:cs typeface="+mn-lt"/>
              </a:rPr>
              <a:t>Chat Consultations:</a:t>
            </a:r>
            <a:endParaRPr lang="en-US" dirty="0">
              <a:solidFill>
                <a:schemeClr val="bg1"/>
              </a:solidFill>
            </a:endParaRPr>
          </a:p>
          <a:p>
            <a:pPr marL="742950" lvl="1" indent="-285750">
              <a:buFont typeface="Arial"/>
              <a:buChar char="•"/>
            </a:pPr>
            <a:r>
              <a:rPr lang="en-US" sz="2000" dirty="0">
                <a:solidFill>
                  <a:schemeClr val="bg1"/>
                </a:solidFill>
                <a:ea typeface="+mn-lt"/>
                <a:cs typeface="+mn-lt"/>
              </a:rPr>
              <a:t>Earned </a:t>
            </a:r>
            <a:r>
              <a:rPr lang="en-US" sz="2000" b="1" dirty="0">
                <a:solidFill>
                  <a:schemeClr val="bg1"/>
                </a:solidFill>
                <a:ea typeface="+mn-lt"/>
                <a:cs typeface="+mn-lt"/>
              </a:rPr>
              <a:t>Rs. 45,494.68</a:t>
            </a:r>
            <a:r>
              <a:rPr lang="en-US" sz="2000" dirty="0">
                <a:solidFill>
                  <a:schemeClr val="bg1"/>
                </a:solidFill>
                <a:ea typeface="+mn-lt"/>
                <a:cs typeface="+mn-lt"/>
              </a:rPr>
              <a:t> from </a:t>
            </a:r>
            <a:r>
              <a:rPr lang="en-US" sz="2000" b="1" dirty="0">
                <a:solidFill>
                  <a:schemeClr val="bg1"/>
                </a:solidFill>
                <a:ea typeface="+mn-lt"/>
                <a:cs typeface="+mn-lt"/>
              </a:rPr>
              <a:t>19,514 users</a:t>
            </a:r>
            <a:r>
              <a:rPr lang="en-US" sz="2000" dirty="0">
                <a:solidFill>
                  <a:schemeClr val="bg1"/>
                </a:solidFill>
                <a:ea typeface="+mn-lt"/>
                <a:cs typeface="+mn-lt"/>
              </a:rPr>
              <a:t>.</a:t>
            </a:r>
            <a:endParaRPr lang="en-US" dirty="0">
              <a:solidFill>
                <a:schemeClr val="bg1"/>
              </a:solidFill>
            </a:endParaRPr>
          </a:p>
          <a:p>
            <a:pPr marL="742950" lvl="1" indent="-285750">
              <a:buFont typeface="Arial"/>
              <a:buChar char="•"/>
            </a:pPr>
            <a:r>
              <a:rPr lang="en-US" sz="2000" dirty="0">
                <a:solidFill>
                  <a:schemeClr val="bg1"/>
                </a:solidFill>
                <a:ea typeface="+mn-lt"/>
                <a:cs typeface="+mn-lt"/>
              </a:rPr>
              <a:t>There is high user engagement despite lower revenue compared to calls.</a:t>
            </a:r>
            <a:endParaRPr lang="en-US">
              <a:solidFill>
                <a:schemeClr val="bg1"/>
              </a:solidFill>
              <a:ea typeface="+mn-lt"/>
              <a:cs typeface="+mn-lt"/>
            </a:endParaRPr>
          </a:p>
          <a:p>
            <a:pPr lvl="1"/>
            <a:endParaRPr lang="en-US" dirty="0">
              <a:ea typeface="+mn-lt"/>
              <a:cs typeface="+mn-lt"/>
            </a:endParaRPr>
          </a:p>
          <a:p>
            <a:endParaRPr lang="en-US" sz="2000" dirty="0">
              <a:ea typeface="+mn-lt"/>
              <a:cs typeface="+mn-lt"/>
            </a:endParaRPr>
          </a:p>
        </p:txBody>
      </p:sp>
      <p:graphicFrame>
        <p:nvGraphicFramePr>
          <p:cNvPr id="7" name="Table 6">
            <a:extLst>
              <a:ext uri="{FF2B5EF4-FFF2-40B4-BE49-F238E27FC236}">
                <a16:creationId xmlns:a16="http://schemas.microsoft.com/office/drawing/2014/main" id="{D3C6599C-068E-BA6E-3DCC-E7647FFD2B4D}"/>
              </a:ext>
            </a:extLst>
          </p:cNvPr>
          <p:cNvGraphicFramePr>
            <a:graphicFrameLocks noGrp="1"/>
          </p:cNvGraphicFramePr>
          <p:nvPr>
            <p:extLst>
              <p:ext uri="{D42A27DB-BD31-4B8C-83A1-F6EECF244321}">
                <p14:modId xmlns:p14="http://schemas.microsoft.com/office/powerpoint/2010/main" val="332910965"/>
              </p:ext>
            </p:extLst>
          </p:nvPr>
        </p:nvGraphicFramePr>
        <p:xfrm>
          <a:off x="8123207" y="4456981"/>
          <a:ext cx="4065045" cy="2369522"/>
        </p:xfrm>
        <a:graphic>
          <a:graphicData uri="http://schemas.openxmlformats.org/drawingml/2006/table">
            <a:tbl>
              <a:tblPr bandRow="1">
                <a:tableStyleId>{5C22544A-7EE6-4342-B048-85BDC9FD1C3A}</a:tableStyleId>
              </a:tblPr>
              <a:tblGrid>
                <a:gridCol w="1608666">
                  <a:extLst>
                    <a:ext uri="{9D8B030D-6E8A-4147-A177-3AD203B41FA5}">
                      <a16:colId xmlns:a16="http://schemas.microsoft.com/office/drawing/2014/main" val="902471014"/>
                    </a:ext>
                  </a:extLst>
                </a:gridCol>
                <a:gridCol w="1440274">
                  <a:extLst>
                    <a:ext uri="{9D8B030D-6E8A-4147-A177-3AD203B41FA5}">
                      <a16:colId xmlns:a16="http://schemas.microsoft.com/office/drawing/2014/main" val="2188684502"/>
                    </a:ext>
                  </a:extLst>
                </a:gridCol>
                <a:gridCol w="1016105">
                  <a:extLst>
                    <a:ext uri="{9D8B030D-6E8A-4147-A177-3AD203B41FA5}">
                      <a16:colId xmlns:a16="http://schemas.microsoft.com/office/drawing/2014/main" val="2510526229"/>
                    </a:ext>
                  </a:extLst>
                </a:gridCol>
              </a:tblGrid>
              <a:tr h="673569">
                <a:tc>
                  <a:txBody>
                    <a:bodyPr/>
                    <a:lstStyle/>
                    <a:p>
                      <a:pPr algn="ctr" fontAlgn="b"/>
                      <a:r>
                        <a:rPr lang="en-US" sz="1600" b="1" err="1">
                          <a:effectLst/>
                          <a:latin typeface="Calibri"/>
                        </a:rPr>
                        <a:t>ConsultationType</a:t>
                      </a:r>
                      <a:r>
                        <a:rPr lang="en-US" sz="1600" b="1" dirty="0">
                          <a:effectLst/>
                          <a:latin typeface="Calibri"/>
                        </a:rPr>
                        <a:t>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solidFill>
                      <a:srgbClr val="B54E64"/>
                    </a:solidFill>
                  </a:tcPr>
                </a:tc>
                <a:tc>
                  <a:txBody>
                    <a:bodyPr/>
                    <a:lstStyle/>
                    <a:p>
                      <a:pPr algn="ctr" fontAlgn="b"/>
                      <a:r>
                        <a:rPr lang="en-US" sz="1600" b="1" dirty="0">
                          <a:effectLst/>
                          <a:latin typeface="Calibri"/>
                        </a:rPr>
                        <a:t>Revenue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solidFill>
                      <a:srgbClr val="B54E64"/>
                    </a:solidFill>
                  </a:tcPr>
                </a:tc>
                <a:tc>
                  <a:txBody>
                    <a:bodyPr/>
                    <a:lstStyle/>
                    <a:p>
                      <a:pPr algn="ctr" fontAlgn="b"/>
                      <a:r>
                        <a:rPr lang="en-US" sz="1600" b="1" dirty="0">
                          <a:effectLst/>
                          <a:latin typeface="Calibri"/>
                        </a:rPr>
                        <a:t>User Count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solidFill>
                      <a:srgbClr val="B54E64"/>
                    </a:solidFill>
                  </a:tcPr>
                </a:tc>
                <a:extLst>
                  <a:ext uri="{0D108BD9-81ED-4DB2-BD59-A6C34878D82A}">
                    <a16:rowId xmlns:a16="http://schemas.microsoft.com/office/drawing/2014/main" val="2686870525"/>
                  </a:ext>
                </a:extLst>
              </a:tr>
              <a:tr h="312729">
                <a:tc>
                  <a:txBody>
                    <a:bodyPr/>
                    <a:lstStyle/>
                    <a:p>
                      <a:pPr algn="ctr" fontAlgn="b"/>
                      <a:r>
                        <a:rPr lang="en-US" sz="1600" b="1" dirty="0">
                          <a:effectLst/>
                          <a:latin typeface="Calibri"/>
                        </a:rPr>
                        <a:t>Call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168442.035 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8508 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40622437"/>
                  </a:ext>
                </a:extLst>
              </a:tr>
              <a:tr h="312729">
                <a:tc>
                  <a:txBody>
                    <a:bodyPr/>
                    <a:lstStyle/>
                    <a:p>
                      <a:pPr algn="ctr" fontAlgn="b"/>
                      <a:r>
                        <a:rPr lang="en-US" sz="1600" b="1" dirty="0">
                          <a:effectLst/>
                          <a:latin typeface="Calibri"/>
                        </a:rPr>
                        <a:t>Chat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45494.68333 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19514 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54341171"/>
                  </a:ext>
                </a:extLst>
              </a:tr>
              <a:tr h="312729">
                <a:tc>
                  <a:txBody>
                    <a:bodyPr/>
                    <a:lstStyle/>
                    <a:p>
                      <a:pPr algn="ctr" fontAlgn="b"/>
                      <a:r>
                        <a:rPr lang="en-US" sz="1600" b="1" dirty="0">
                          <a:effectLst/>
                          <a:latin typeface="Calibri"/>
                        </a:rPr>
                        <a:t>Complementary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0</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2 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332328970"/>
                  </a:ext>
                </a:extLst>
              </a:tr>
              <a:tr h="312729">
                <a:tc>
                  <a:txBody>
                    <a:bodyPr/>
                    <a:lstStyle/>
                    <a:p>
                      <a:pPr algn="ctr" fontAlgn="b"/>
                      <a:r>
                        <a:rPr lang="en-US" sz="1600" b="1" err="1">
                          <a:effectLst/>
                          <a:latin typeface="Calibri"/>
                        </a:rPr>
                        <a:t>public_live_Call</a:t>
                      </a:r>
                      <a:r>
                        <a:rPr lang="en-US" sz="1600" b="1" dirty="0">
                          <a:effectLst/>
                          <a:latin typeface="Calibri"/>
                        </a:rPr>
                        <a:t>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50.597 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3 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63903006"/>
                  </a:ext>
                </a:extLst>
              </a:tr>
              <a:tr h="445037">
                <a:tc>
                  <a:txBody>
                    <a:bodyPr/>
                    <a:lstStyle/>
                    <a:p>
                      <a:pPr algn="ctr" fontAlgn="b"/>
                      <a:r>
                        <a:rPr lang="en-US" sz="1600" b="1" dirty="0">
                          <a:effectLst/>
                          <a:latin typeface="Calibri"/>
                        </a:rPr>
                        <a:t>Grand Total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213987.3153 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1600" b="1" dirty="0">
                          <a:effectLst/>
                          <a:latin typeface="Calibri"/>
                        </a:rPr>
                        <a:t>28027 </a:t>
                      </a:r>
                    </a:p>
                  </a:txBody>
                  <a:tcPr marL="9525" marR="9525" marT="95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15534862"/>
                  </a:ext>
                </a:extLst>
              </a:tr>
            </a:tbl>
          </a:graphicData>
        </a:graphic>
      </p:graphicFrame>
    </p:spTree>
    <p:extLst>
      <p:ext uri="{BB962C8B-B14F-4D97-AF65-F5344CB8AC3E}">
        <p14:creationId xmlns:p14="http://schemas.microsoft.com/office/powerpoint/2010/main" val="19539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C80E3-963A-A031-0334-7C3892793B32}"/>
              </a:ext>
            </a:extLst>
          </p:cNvPr>
          <p:cNvSpPr>
            <a:spLocks noGrp="1"/>
          </p:cNvSpPr>
          <p:nvPr>
            <p:ph type="title"/>
          </p:nvPr>
        </p:nvSpPr>
        <p:spPr>
          <a:xfrm>
            <a:off x="1371600" y="-146649"/>
            <a:ext cx="4911393" cy="1556724"/>
          </a:xfrm>
        </p:spPr>
        <p:txBody>
          <a:bodyPr anchor="b">
            <a:normAutofit/>
          </a:bodyPr>
          <a:lstStyle/>
          <a:p>
            <a:r>
              <a:rPr lang="en-US"/>
              <a:t>User Interest</a:t>
            </a:r>
          </a:p>
        </p:txBody>
      </p:sp>
      <p:sp>
        <p:nvSpPr>
          <p:cNvPr id="3" name="Content Placeholder 2">
            <a:extLst>
              <a:ext uri="{FF2B5EF4-FFF2-40B4-BE49-F238E27FC236}">
                <a16:creationId xmlns:a16="http://schemas.microsoft.com/office/drawing/2014/main" id="{453934F3-2358-8E8C-4F05-0032A4BFAD1E}"/>
              </a:ext>
            </a:extLst>
          </p:cNvPr>
          <p:cNvSpPr>
            <a:spLocks noGrp="1"/>
          </p:cNvSpPr>
          <p:nvPr>
            <p:ph idx="1"/>
          </p:nvPr>
        </p:nvSpPr>
        <p:spPr>
          <a:xfrm>
            <a:off x="1184695" y="1411107"/>
            <a:ext cx="4911392" cy="2663790"/>
          </a:xfrm>
        </p:spPr>
        <p:txBody>
          <a:bodyPr vert="horz" lIns="0" tIns="0" rIns="0" bIns="0" rtlCol="0" anchor="t">
            <a:noAutofit/>
          </a:bodyPr>
          <a:lstStyle/>
          <a:p>
            <a:pPr lvl="1">
              <a:lnSpc>
                <a:spcPct val="110000"/>
              </a:lnSpc>
              <a:spcBef>
                <a:spcPts val="0"/>
              </a:spcBef>
              <a:spcAft>
                <a:spcPts val="600"/>
              </a:spcAft>
            </a:pPr>
            <a:endParaRPr lang="en-US" sz="1800" dirty="0"/>
          </a:p>
          <a:p>
            <a:pPr marL="285750" indent="-285750">
              <a:lnSpc>
                <a:spcPct val="110000"/>
              </a:lnSpc>
              <a:spcBef>
                <a:spcPts val="0"/>
              </a:spcBef>
              <a:spcAft>
                <a:spcPts val="600"/>
              </a:spcAft>
              <a:buFont typeface="Arial,Sans-Serif" panose="020B0604020202020204" pitchFamily="34" charset="0"/>
            </a:pPr>
            <a:r>
              <a:rPr lang="en-US" b="1" dirty="0"/>
              <a:t>Complementary Consultations:</a:t>
            </a:r>
            <a:endParaRPr lang="en-US"/>
          </a:p>
          <a:p>
            <a:pPr marL="742950" lvl="1" indent="-285750">
              <a:lnSpc>
                <a:spcPct val="110000"/>
              </a:lnSpc>
              <a:spcBef>
                <a:spcPts val="0"/>
              </a:spcBef>
              <a:spcAft>
                <a:spcPts val="600"/>
              </a:spcAft>
              <a:buFont typeface="Arial,Sans-Serif" panose="020B0604020202020204" pitchFamily="34" charset="0"/>
            </a:pPr>
            <a:r>
              <a:rPr lang="en-US" sz="1800" dirty="0"/>
              <a:t>Only </a:t>
            </a:r>
            <a:r>
              <a:rPr lang="en-US" sz="1800" b="1" dirty="0"/>
              <a:t>2 users</a:t>
            </a:r>
            <a:r>
              <a:rPr lang="en-US" sz="1800" dirty="0"/>
              <a:t> participated, indicating minimal interest.</a:t>
            </a:r>
          </a:p>
          <a:p>
            <a:pPr marL="285750" indent="-285750">
              <a:lnSpc>
                <a:spcPct val="110000"/>
              </a:lnSpc>
              <a:spcBef>
                <a:spcPts val="0"/>
              </a:spcBef>
              <a:spcAft>
                <a:spcPts val="600"/>
              </a:spcAft>
              <a:buFont typeface="Arial,Sans-Serif" panose="020B0604020202020204" pitchFamily="34" charset="0"/>
            </a:pPr>
            <a:r>
              <a:rPr lang="en-US" b="1" dirty="0"/>
              <a:t>Public Live Calls:</a:t>
            </a:r>
            <a:endParaRPr lang="en-US"/>
          </a:p>
          <a:p>
            <a:pPr marL="742950" lvl="1" indent="-285750">
              <a:lnSpc>
                <a:spcPct val="110000"/>
              </a:lnSpc>
              <a:spcBef>
                <a:spcPts val="0"/>
              </a:spcBef>
              <a:spcAft>
                <a:spcPts val="600"/>
              </a:spcAft>
              <a:buFont typeface="Arial,Sans-Serif" panose="020B0604020202020204" pitchFamily="34" charset="0"/>
            </a:pPr>
            <a:r>
              <a:rPr lang="en-US" sz="1800" dirty="0"/>
              <a:t>Contributed a modest </a:t>
            </a:r>
            <a:r>
              <a:rPr lang="en-US" sz="1800" b="1" dirty="0"/>
              <a:t>Rs. 50.60</a:t>
            </a:r>
            <a:r>
              <a:rPr lang="en-US" sz="1800" dirty="0"/>
              <a:t> from just </a:t>
            </a:r>
            <a:r>
              <a:rPr lang="en-US" sz="1800" b="1" dirty="0"/>
              <a:t>3 users</a:t>
            </a:r>
            <a:r>
              <a:rPr lang="en-US" sz="1800" dirty="0"/>
              <a:t>.</a:t>
            </a:r>
          </a:p>
          <a:p>
            <a:pPr marL="457200" lvl="1" indent="0">
              <a:lnSpc>
                <a:spcPct val="110000"/>
              </a:lnSpc>
              <a:spcBef>
                <a:spcPts val="0"/>
              </a:spcBef>
              <a:spcAft>
                <a:spcPts val="600"/>
              </a:spcAft>
              <a:buNone/>
            </a:pPr>
            <a:endParaRPr lang="en-US" sz="1800" dirty="0"/>
          </a:p>
        </p:txBody>
      </p:sp>
      <p:sp>
        <p:nvSpPr>
          <p:cNvPr id="29" name="Rectangle 28">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9C4A4C0-11A6-D2FE-98FD-4C122027024B}"/>
              </a:ext>
            </a:extLst>
          </p:cNvPr>
          <p:cNvGraphicFramePr>
            <a:graphicFrameLocks noGrp="1"/>
          </p:cNvGraphicFramePr>
          <p:nvPr>
            <p:extLst>
              <p:ext uri="{D42A27DB-BD31-4B8C-83A1-F6EECF244321}">
                <p14:modId xmlns:p14="http://schemas.microsoft.com/office/powerpoint/2010/main" val="1636753802"/>
              </p:ext>
            </p:extLst>
          </p:nvPr>
        </p:nvGraphicFramePr>
        <p:xfrm>
          <a:off x="6716526" y="1409908"/>
          <a:ext cx="5090162" cy="2531790"/>
        </p:xfrm>
        <a:graphic>
          <a:graphicData uri="http://schemas.openxmlformats.org/drawingml/2006/table">
            <a:tbl>
              <a:tblPr firstRow="1" bandRow="1">
                <a:tableStyleId>{5C22544A-7EE6-4342-B048-85BDC9FD1C3A}</a:tableStyleId>
              </a:tblPr>
              <a:tblGrid>
                <a:gridCol w="2089868">
                  <a:extLst>
                    <a:ext uri="{9D8B030D-6E8A-4147-A177-3AD203B41FA5}">
                      <a16:colId xmlns:a16="http://schemas.microsoft.com/office/drawing/2014/main" val="902471014"/>
                    </a:ext>
                  </a:extLst>
                </a:gridCol>
                <a:gridCol w="1590950">
                  <a:extLst>
                    <a:ext uri="{9D8B030D-6E8A-4147-A177-3AD203B41FA5}">
                      <a16:colId xmlns:a16="http://schemas.microsoft.com/office/drawing/2014/main" val="2188684502"/>
                    </a:ext>
                  </a:extLst>
                </a:gridCol>
                <a:gridCol w="1409344">
                  <a:extLst>
                    <a:ext uri="{9D8B030D-6E8A-4147-A177-3AD203B41FA5}">
                      <a16:colId xmlns:a16="http://schemas.microsoft.com/office/drawing/2014/main" val="2510526229"/>
                    </a:ext>
                  </a:extLst>
                </a:gridCol>
              </a:tblGrid>
              <a:tr h="421965">
                <a:tc>
                  <a:txBody>
                    <a:bodyPr/>
                    <a:lstStyle/>
                    <a:p>
                      <a:pPr algn="ctr" fontAlgn="b"/>
                      <a:r>
                        <a:rPr lang="en-US" sz="2000" b="1" err="1">
                          <a:effectLst/>
                          <a:latin typeface="Calibri"/>
                        </a:rPr>
                        <a:t>ConsultationType</a:t>
                      </a:r>
                      <a:r>
                        <a:rPr lang="en-US" sz="2000" b="1">
                          <a:effectLst/>
                          <a:latin typeface="Calibri"/>
                        </a:rPr>
                        <a:t>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solidFill>
                      <a:srgbClr val="B54E64"/>
                    </a:solidFill>
                  </a:tcPr>
                </a:tc>
                <a:tc>
                  <a:txBody>
                    <a:bodyPr/>
                    <a:lstStyle/>
                    <a:p>
                      <a:pPr algn="ctr" fontAlgn="b"/>
                      <a:r>
                        <a:rPr lang="en-US" sz="2000" b="1">
                          <a:effectLst/>
                          <a:latin typeface="Calibri"/>
                        </a:rPr>
                        <a:t>Revenue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solidFill>
                      <a:srgbClr val="B54E64"/>
                    </a:solidFill>
                  </a:tcPr>
                </a:tc>
                <a:tc>
                  <a:txBody>
                    <a:bodyPr/>
                    <a:lstStyle/>
                    <a:p>
                      <a:pPr algn="ctr" fontAlgn="b"/>
                      <a:r>
                        <a:rPr lang="en-US" sz="2000" b="1">
                          <a:effectLst/>
                          <a:latin typeface="Calibri"/>
                        </a:rPr>
                        <a:t>User Count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solidFill>
                      <a:srgbClr val="B54E64"/>
                    </a:solidFill>
                  </a:tcPr>
                </a:tc>
                <a:extLst>
                  <a:ext uri="{0D108BD9-81ED-4DB2-BD59-A6C34878D82A}">
                    <a16:rowId xmlns:a16="http://schemas.microsoft.com/office/drawing/2014/main" val="2686870525"/>
                  </a:ext>
                </a:extLst>
              </a:tr>
              <a:tr h="421965">
                <a:tc>
                  <a:txBody>
                    <a:bodyPr/>
                    <a:lstStyle/>
                    <a:p>
                      <a:pPr algn="ctr" fontAlgn="b"/>
                      <a:r>
                        <a:rPr lang="en-US" sz="2000" b="1">
                          <a:effectLst/>
                          <a:latin typeface="Calibri"/>
                        </a:rPr>
                        <a:t>Call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168442.035 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8508 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40622437"/>
                  </a:ext>
                </a:extLst>
              </a:tr>
              <a:tr h="421965">
                <a:tc>
                  <a:txBody>
                    <a:bodyPr/>
                    <a:lstStyle/>
                    <a:p>
                      <a:pPr algn="ctr" fontAlgn="b"/>
                      <a:r>
                        <a:rPr lang="en-US" sz="2000" b="1">
                          <a:effectLst/>
                          <a:latin typeface="Calibri"/>
                        </a:rPr>
                        <a:t>Chat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45494.68333 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19514 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54341171"/>
                  </a:ext>
                </a:extLst>
              </a:tr>
              <a:tr h="421965">
                <a:tc>
                  <a:txBody>
                    <a:bodyPr/>
                    <a:lstStyle/>
                    <a:p>
                      <a:pPr algn="ctr" fontAlgn="b"/>
                      <a:r>
                        <a:rPr lang="en-US" sz="2000" b="1">
                          <a:effectLst/>
                          <a:latin typeface="Calibri"/>
                        </a:rPr>
                        <a:t>Complementary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0</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2 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332328970"/>
                  </a:ext>
                </a:extLst>
              </a:tr>
              <a:tr h="421965">
                <a:tc>
                  <a:txBody>
                    <a:bodyPr/>
                    <a:lstStyle/>
                    <a:p>
                      <a:pPr algn="ctr" fontAlgn="b"/>
                      <a:r>
                        <a:rPr lang="en-US" sz="2000" b="1" err="1">
                          <a:effectLst/>
                          <a:latin typeface="Calibri"/>
                        </a:rPr>
                        <a:t>public_live_Call</a:t>
                      </a:r>
                      <a:r>
                        <a:rPr lang="en-US" sz="2000" b="1">
                          <a:effectLst/>
                          <a:latin typeface="Calibri"/>
                        </a:rPr>
                        <a:t>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50.597 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3 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63903006"/>
                  </a:ext>
                </a:extLst>
              </a:tr>
              <a:tr h="421965">
                <a:tc>
                  <a:txBody>
                    <a:bodyPr/>
                    <a:lstStyle/>
                    <a:p>
                      <a:pPr algn="ctr" fontAlgn="b"/>
                      <a:r>
                        <a:rPr lang="en-US" sz="2000" b="1">
                          <a:effectLst/>
                          <a:latin typeface="Calibri"/>
                        </a:rPr>
                        <a:t>Grand Total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213987.3153 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fontAlgn="b"/>
                      <a:r>
                        <a:rPr lang="en-US" sz="2000" b="1">
                          <a:effectLst/>
                          <a:latin typeface="Calibri"/>
                        </a:rPr>
                        <a:t>28027 </a:t>
                      </a:r>
                    </a:p>
                  </a:txBody>
                  <a:tcPr marL="11974" marR="11974" marT="11974" marB="5747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15534862"/>
                  </a:ext>
                </a:extLst>
              </a:tr>
            </a:tbl>
          </a:graphicData>
        </a:graphic>
      </p:graphicFrame>
      <p:sp>
        <p:nvSpPr>
          <p:cNvPr id="6" name="TextBox 5">
            <a:extLst>
              <a:ext uri="{FF2B5EF4-FFF2-40B4-BE49-F238E27FC236}">
                <a16:creationId xmlns:a16="http://schemas.microsoft.com/office/drawing/2014/main" id="{B0CC16B0-CDF6-C093-B7DD-F9B8AFB3728A}"/>
              </a:ext>
            </a:extLst>
          </p:cNvPr>
          <p:cNvSpPr txBox="1"/>
          <p:nvPr/>
        </p:nvSpPr>
        <p:spPr>
          <a:xfrm>
            <a:off x="1187570" y="4077419"/>
            <a:ext cx="10262558"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dirty="0">
                <a:cs typeface="Arial"/>
              </a:rPr>
              <a:t>Key Takeaways</a:t>
            </a:r>
            <a:r>
              <a:rPr lang="en-US" sz="2000" dirty="0">
                <a:cs typeface="Arial"/>
              </a:rPr>
              <a:t>​</a:t>
            </a:r>
            <a:endParaRPr lang="en-US"/>
          </a:p>
          <a:p>
            <a:endParaRPr lang="en-US" dirty="0">
              <a:cs typeface="Arial"/>
            </a:endParaRPr>
          </a:p>
          <a:p>
            <a:pPr marL="285750" indent="-285750">
              <a:buFont typeface="Arial"/>
              <a:buChar char="•"/>
            </a:pPr>
            <a:r>
              <a:rPr lang="en-US" dirty="0">
                <a:cs typeface="Arial"/>
              </a:rPr>
              <a:t>Call consultations perform strongly in terms of revenue.​</a:t>
            </a:r>
          </a:p>
          <a:p>
            <a:pPr marL="285750" indent="-285750">
              <a:buFont typeface="Arial"/>
              <a:buChar char="•"/>
            </a:pPr>
            <a:r>
              <a:rPr lang="en-US" dirty="0">
                <a:cs typeface="Arial"/>
              </a:rPr>
              <a:t>Chat consultations are popular and engage many users.​</a:t>
            </a:r>
          </a:p>
          <a:p>
            <a:pPr marL="285750" indent="-285750">
              <a:buFont typeface="Arial"/>
              <a:buChar char="•"/>
            </a:pPr>
            <a:r>
              <a:rPr lang="en-US" dirty="0">
                <a:cs typeface="Arial"/>
              </a:rPr>
              <a:t>There are opportunities for improvement in complementary and public live offering</a:t>
            </a:r>
          </a:p>
        </p:txBody>
      </p:sp>
    </p:spTree>
    <p:extLst>
      <p:ext uri="{BB962C8B-B14F-4D97-AF65-F5344CB8AC3E}">
        <p14:creationId xmlns:p14="http://schemas.microsoft.com/office/powerpoint/2010/main" val="2974536142"/>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GradientRiseVTI</vt:lpstr>
      <vt:lpstr>PowerPoint Presentation</vt:lpstr>
      <vt:lpstr>ABOUT ASTROSAGE</vt:lpstr>
      <vt:lpstr>PowerPoint Presentation</vt:lpstr>
      <vt:lpstr>PowerPoint Presentation</vt:lpstr>
      <vt:lpstr>PowerPoint Presentation</vt:lpstr>
      <vt:lpstr>PowerPoint Presentation</vt:lpstr>
      <vt:lpstr>Data Cleaning</vt:lpstr>
      <vt:lpstr>Platform activity uses Breakdown: </vt:lpstr>
      <vt:lpstr>User Interest</vt:lpstr>
      <vt:lpstr>User Distribution by each category</vt:lpstr>
      <vt:lpstr>PowerPoint Presentation</vt:lpstr>
      <vt:lpstr>Average daily cAlls Average Daily Calls 138.9</vt:lpstr>
      <vt:lpstr>PowerPoint Presentation</vt:lpstr>
      <vt:lpstr>Data Analysis</vt:lpstr>
      <vt:lpstr>PowerPoint Presentation</vt:lpstr>
      <vt:lpstr>Customer Satisfaction</vt:lpstr>
      <vt:lpstr>PowerPoint Presentation</vt:lpstr>
      <vt:lpstr>PowerPoint Presentation</vt:lpstr>
      <vt:lpstr>PowerPoint Presentation</vt:lpstr>
      <vt:lpstr>PowerPoint Presentation</vt:lpstr>
      <vt:lpstr>PowerPoint Presentation</vt:lpstr>
      <vt:lpstr>Summary of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1536</cp:revision>
  <dcterms:created xsi:type="dcterms:W3CDTF">2024-09-26T17:21:34Z</dcterms:created>
  <dcterms:modified xsi:type="dcterms:W3CDTF">2024-10-30T18:06:59Z</dcterms:modified>
</cp:coreProperties>
</file>