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6" r:id="rId4"/>
    <p:sldId id="258" r:id="rId5"/>
    <p:sldId id="265" r:id="rId6"/>
    <p:sldId id="259" r:id="rId7"/>
    <p:sldId id="264" r:id="rId8"/>
    <p:sldId id="260" r:id="rId9"/>
    <p:sldId id="263" r:id="rId10"/>
    <p:sldId id="261"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p:cViewPr varScale="1">
        <p:scale>
          <a:sx n="76" d="100"/>
          <a:sy n="76" d="100"/>
        </p:scale>
        <p:origin x="456" y="84"/>
      </p:cViewPr>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20Owais%20Mushtaq\Desktop\ibf%20project\alishb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20Owais%20Mushtaq\Desktop\ibf%20project\alishb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20Owais%20Mushtaq\Desktop\ibf%20project\alishb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20Owais%20Mushtaq\Desktop\ibf%20project\alishb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20Owais%20Mushtaq\Desktop\ibf%20project\alishb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Liquidity </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1"/>
          <c:order val="1"/>
          <c:tx>
            <c:strRef>
              <c:f>Analysis!$A$117:$B$117</c:f>
              <c:strCache>
                <c:ptCount val="2"/>
                <c:pt idx="0">
                  <c:v>Current Ratio</c:v>
                </c:pt>
              </c:strCache>
            </c:strRef>
          </c:tx>
          <c:spPr>
            <a:ln w="22225" cap="rnd">
              <a:solidFill>
                <a:schemeClr val="accent2"/>
              </a:solidFill>
            </a:ln>
            <a:effectLst>
              <a:glow rad="139700">
                <a:schemeClr val="accent2">
                  <a:satMod val="175000"/>
                  <a:alpha val="14000"/>
                </a:schemeClr>
              </a:glo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(Analysis!$C$117,Analysis!$E$117,Analysis!$G$117)</c:f>
              <c:numCache>
                <c:formatCode>_(* #,##0.000_);_(* \(#,##0.000\);_(* "-"??_);_(@_)</c:formatCode>
                <c:ptCount val="3"/>
                <c:pt idx="0">
                  <c:v>1.1073542362795201</c:v>
                </c:pt>
                <c:pt idx="1">
                  <c:v>0.8220959701180437</c:v>
                </c:pt>
                <c:pt idx="2">
                  <c:v>0.95166251073728692</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0-DCC7-4ED3-96BE-93A16EEA9122}"/>
            </c:ext>
          </c:extLst>
        </c:ser>
        <c:ser>
          <c:idx val="2"/>
          <c:order val="2"/>
          <c:tx>
            <c:strRef>
              <c:f>Analysis!$A$118:$B$118</c:f>
              <c:strCache>
                <c:ptCount val="2"/>
                <c:pt idx="0">
                  <c:v>Quick Ratio</c:v>
                </c:pt>
              </c:strCache>
            </c:strRef>
          </c:tx>
          <c:spPr>
            <a:ln w="22225" cap="rnd">
              <a:solidFill>
                <a:schemeClr val="accent3"/>
              </a:solidFill>
            </a:ln>
            <a:effectLst>
              <a:glow rad="139700">
                <a:schemeClr val="accent3">
                  <a:satMod val="175000"/>
                  <a:alpha val="14000"/>
                </a:schemeClr>
              </a:glo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(Analysis!$C$118,Analysis!$E$118,Analysis!$G$118)</c:f>
              <c:numCache>
                <c:formatCode>_(* #,##0.000_);_(* \(#,##0.000\);_(* "-"??_);_(@_)</c:formatCode>
                <c:ptCount val="3"/>
                <c:pt idx="0">
                  <c:v>0.67909700785474003</c:v>
                </c:pt>
                <c:pt idx="1">
                  <c:v>0.55795290097723871</c:v>
                </c:pt>
                <c:pt idx="2">
                  <c:v>0.47134220827589668</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1-DCC7-4ED3-96BE-93A16EEA9122}"/>
            </c:ext>
          </c:extLst>
        </c:ser>
        <c:dLbls>
          <c:showLegendKey val="0"/>
          <c:showVal val="0"/>
          <c:showCatName val="0"/>
          <c:showSerName val="0"/>
          <c:showPercent val="0"/>
          <c:showBubbleSize val="0"/>
        </c:dLbls>
        <c:smooth val="0"/>
        <c:axId val="230542184"/>
        <c:axId val="230542568"/>
        <c:extLst xmlns:c16r2="http://schemas.microsoft.com/office/drawing/2015/06/chart">
          <c:ext xmlns:c15="http://schemas.microsoft.com/office/drawing/2012/chart" uri="{02D57815-91ED-43cb-92C2-25804820EDAC}">
            <c15:filteredLineSeries>
              <c15:ser>
                <c:idx val="0"/>
                <c:order val="0"/>
                <c:tx>
                  <c:strRef>
                    <c:extLst xmlns:c16r2="http://schemas.microsoft.com/office/drawing/2015/06/chart">
                      <c:ext uri="{02D57815-91ED-43cb-92C2-25804820EDAC}">
                        <c15:formulaRef>
                          <c15:sqref>Analysis!$A$116:$B$116</c15:sqref>
                        </c15:formulaRef>
                      </c:ext>
                    </c:extLst>
                    <c:strCache>
                      <c:ptCount val="2"/>
                      <c:pt idx="0">
                        <c:v>Liquidity</c:v>
                      </c:pt>
                    </c:strCache>
                  </c:strRef>
                </c:tx>
                <c:spPr>
                  <a:ln w="22225" cap="rnd">
                    <a:solidFill>
                      <a:schemeClr val="accent1"/>
                    </a:solidFill>
                  </a:ln>
                  <a:effectLst>
                    <a:glow rad="139700">
                      <a:schemeClr val="accent1">
                        <a:satMod val="175000"/>
                        <a:alpha val="14000"/>
                      </a:schemeClr>
                    </a:glow>
                  </a:effectLst>
                </c:spPr>
                <c:marker>
                  <c:symbol val="none"/>
                </c:marker>
                <c:cat>
                  <c:numRef>
                    <c:extLst xmlns:c16r2="http://schemas.microsoft.com/office/drawing/2015/06/chart">
                      <c:ext uri="{02D57815-91ED-43cb-92C2-25804820EDAC}">
                        <c15:formulaRef>
                          <c15:sqref>(Analysis!$C$115,Analysis!$E$115,Analysis!$G$115)</c15:sqref>
                        </c15:formulaRef>
                      </c:ext>
                    </c:extLst>
                    <c:numCache>
                      <c:formatCode>General</c:formatCode>
                      <c:ptCount val="3"/>
                      <c:pt idx="0">
                        <c:v>2019</c:v>
                      </c:pt>
                      <c:pt idx="1">
                        <c:v>2020</c:v>
                      </c:pt>
                      <c:pt idx="2">
                        <c:v>2021</c:v>
                      </c:pt>
                    </c:numCache>
                  </c:numRef>
                </c:cat>
                <c:val>
                  <c:numRef>
                    <c:extLst xmlns:c16r2="http://schemas.microsoft.com/office/drawing/2015/06/chart">
                      <c:ext uri="{02D57815-91ED-43cb-92C2-25804820EDAC}">
                        <c15:formulaRef>
                          <c15:sqref>(Analysis!$C$116,Analysis!$E$116,Analysis!$G$116)</c15:sqref>
                        </c15:formulaRef>
                      </c:ext>
                    </c:extLst>
                    <c:numCache>
                      <c:formatCode>General</c:formatCode>
                      <c:ptCount val="3"/>
                    </c:numCache>
                  </c:numRef>
                </c:val>
                <c:smooth val="0"/>
                <c:extLst xmlns:c16r2="http://schemas.microsoft.com/office/drawing/2015/06/chart">
                  <c:ext xmlns:c16="http://schemas.microsoft.com/office/drawing/2014/chart" uri="{C3380CC4-5D6E-409C-BE32-E72D297353CC}">
                    <c16:uniqueId val="{00000002-DCC7-4ED3-96BE-93A16EEA9122}"/>
                  </c:ext>
                </c:extLst>
              </c15:ser>
            </c15:filteredLineSeries>
          </c:ext>
        </c:extLst>
      </c:lineChart>
      <c:catAx>
        <c:axId val="23054218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30542568"/>
        <c:crosses val="autoZero"/>
        <c:auto val="1"/>
        <c:lblAlgn val="ctr"/>
        <c:lblOffset val="100"/>
        <c:noMultiLvlLbl val="0"/>
      </c:catAx>
      <c:valAx>
        <c:axId val="23054256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_(* #,##0.000_);_(* \(#,##0.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305421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zero"/>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Asset management </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2.6696550609466133E-2"/>
          <c:y val="0.25055390582331977"/>
          <c:w val="0.93474176517686058"/>
          <c:h val="0.38265280703584947"/>
        </c:manualLayout>
      </c:layout>
      <c:lineChart>
        <c:grouping val="standard"/>
        <c:varyColors val="0"/>
        <c:ser>
          <c:idx val="1"/>
          <c:order val="1"/>
          <c:tx>
            <c:strRef>
              <c:f>Analysis!$A$120</c:f>
              <c:strCache>
                <c:ptCount val="1"/>
                <c:pt idx="0">
                  <c:v>Inventory Turnover</c:v>
                </c:pt>
              </c:strCache>
            </c:strRef>
          </c:tx>
          <c:spPr>
            <a:ln w="34925" cap="rnd">
              <a:solidFill>
                <a:schemeClr val="accent2"/>
              </a:solidFill>
              <a:round/>
            </a:ln>
            <a:effectLst>
              <a:outerShdw blurRad="44450" dist="25400" dir="2700000" algn="br" rotWithShape="0">
                <a:srgbClr val="000000">
                  <a:alpha val="60000"/>
                </a:srgbClr>
              </a:outerShd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(Analysis!$C$120,Analysis!$E$120,Analysis!$G$120)</c:f>
              <c:numCache>
                <c:formatCode>_(* #,##0.000_);_(* \(#,##0.000\);_(* "-"??_);_(@_)</c:formatCode>
                <c:ptCount val="3"/>
                <c:pt idx="0">
                  <c:v>5.0449451744843739</c:v>
                </c:pt>
                <c:pt idx="1">
                  <c:v>7.3011181371739395</c:v>
                </c:pt>
                <c:pt idx="2">
                  <c:v>6.7210743258376384</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0-5850-43BC-93EE-3DE2AAA81C27}"/>
            </c:ext>
          </c:extLst>
        </c:ser>
        <c:ser>
          <c:idx val="2"/>
          <c:order val="2"/>
          <c:tx>
            <c:strRef>
              <c:f>Analysis!$A$121</c:f>
              <c:strCache>
                <c:ptCount val="1"/>
                <c:pt idx="0">
                  <c:v>Day Sales outstanding</c:v>
                </c:pt>
              </c:strCache>
            </c:strRef>
          </c:tx>
          <c:spPr>
            <a:ln w="34925" cap="rnd">
              <a:solidFill>
                <a:schemeClr val="accent3"/>
              </a:solidFill>
              <a:round/>
            </a:ln>
            <a:effectLst>
              <a:outerShdw blurRad="44450" dist="25400" dir="2700000" algn="br" rotWithShape="0">
                <a:srgbClr val="000000">
                  <a:alpha val="60000"/>
                </a:srgbClr>
              </a:outerShd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(Analysis!$C$121,Analysis!$E$121,Analysis!$G$121)</c:f>
              <c:numCache>
                <c:formatCode>_(* #,##0.000_);_(* \(#,##0.000\);_(* "-"??_);_(@_)</c:formatCode>
                <c:ptCount val="3"/>
                <c:pt idx="0">
                  <c:v>1.9548959383794844</c:v>
                </c:pt>
                <c:pt idx="1">
                  <c:v>1.8865368944884497</c:v>
                </c:pt>
                <c:pt idx="2">
                  <c:v>7.841162744839691</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1-5850-43BC-93EE-3DE2AAA81C27}"/>
            </c:ext>
          </c:extLst>
        </c:ser>
        <c:ser>
          <c:idx val="3"/>
          <c:order val="3"/>
          <c:tx>
            <c:strRef>
              <c:f>Analysis!$A$122</c:f>
              <c:strCache>
                <c:ptCount val="1"/>
                <c:pt idx="0">
                  <c:v>Fixed Assets turnover</c:v>
                </c:pt>
              </c:strCache>
            </c:strRef>
          </c:tx>
          <c:spPr>
            <a:ln w="34925" cap="rnd">
              <a:solidFill>
                <a:schemeClr val="accent4"/>
              </a:solidFill>
              <a:round/>
            </a:ln>
            <a:effectLst>
              <a:outerShdw blurRad="44450" dist="25400" dir="2700000" algn="br" rotWithShape="0">
                <a:srgbClr val="000000">
                  <a:alpha val="60000"/>
                </a:srgbClr>
              </a:outerShd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(Analysis!$C$122,Analysis!$E$122,Analysis!$G$122)</c:f>
              <c:numCache>
                <c:formatCode>_(* #,##0.000_);_(* \(#,##0.000\);_(* "-"??_);_(@_)</c:formatCode>
                <c:ptCount val="3"/>
                <c:pt idx="0">
                  <c:v>4.2932165468174057</c:v>
                </c:pt>
                <c:pt idx="1">
                  <c:v>3.7119655894707706</c:v>
                </c:pt>
                <c:pt idx="2">
                  <c:v>6.8732900039569644</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2-5850-43BC-93EE-3DE2AAA81C27}"/>
            </c:ext>
          </c:extLst>
        </c:ser>
        <c:ser>
          <c:idx val="4"/>
          <c:order val="4"/>
          <c:tx>
            <c:strRef>
              <c:f>Analysis!$A$123</c:f>
              <c:strCache>
                <c:ptCount val="1"/>
                <c:pt idx="0">
                  <c:v>Total Assets Turnover</c:v>
                </c:pt>
              </c:strCache>
            </c:strRef>
          </c:tx>
          <c:spPr>
            <a:ln w="34925" cap="rnd">
              <a:solidFill>
                <a:schemeClr val="accent5"/>
              </a:solidFill>
              <a:round/>
            </a:ln>
            <a:effectLst>
              <a:outerShdw blurRad="44450" dist="25400" dir="2700000" algn="br" rotWithShape="0">
                <a:srgbClr val="000000">
                  <a:alpha val="60000"/>
                </a:srgbClr>
              </a:outerShd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(Analysis!$C$123,Analysis!$E$123,Analysis!$G$123)</c:f>
              <c:numCache>
                <c:formatCode>_(* #,##0.000_);_(* \(#,##0.000\);_(* "-"??_);_(@_)</c:formatCode>
                <c:ptCount val="3"/>
                <c:pt idx="0">
                  <c:v>1.3414485211807736</c:v>
                </c:pt>
                <c:pt idx="1">
                  <c:v>1.4374465625508701</c:v>
                </c:pt>
                <c:pt idx="2">
                  <c:v>2.2712761277685805</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3-5850-43BC-93EE-3DE2AAA81C27}"/>
            </c:ext>
          </c:extLst>
        </c:ser>
        <c:dLbls>
          <c:showLegendKey val="0"/>
          <c:showVal val="0"/>
          <c:showCatName val="0"/>
          <c:showSerName val="0"/>
          <c:showPercent val="0"/>
          <c:showBubbleSize val="0"/>
        </c:dLbls>
        <c:smooth val="0"/>
        <c:axId val="231083056"/>
        <c:axId val="231083440"/>
        <c:extLst xmlns:c16r2="http://schemas.microsoft.com/office/drawing/2015/06/chart">
          <c:ext xmlns:c15="http://schemas.microsoft.com/office/drawing/2012/chart" uri="{02D57815-91ED-43cb-92C2-25804820EDAC}">
            <c15:filteredLineSeries>
              <c15:ser>
                <c:idx val="0"/>
                <c:order val="0"/>
                <c:tx>
                  <c:strRef>
                    <c:extLst xmlns:c16r2="http://schemas.microsoft.com/office/drawing/2015/06/chart">
                      <c:ext uri="{02D57815-91ED-43cb-92C2-25804820EDAC}">
                        <c15:formulaRef>
                          <c15:sqref>Analysis!$A$119</c15:sqref>
                        </c15:formulaRef>
                      </c:ext>
                    </c:extLst>
                    <c:strCache>
                      <c:ptCount val="1"/>
                      <c:pt idx="0">
                        <c:v>Assets Management</c:v>
                      </c:pt>
                    </c:strCache>
                  </c:strRef>
                </c:tx>
                <c:spPr>
                  <a:ln w="34925" cap="rnd">
                    <a:solidFill>
                      <a:schemeClr val="accent1"/>
                    </a:solidFill>
                    <a:round/>
                  </a:ln>
                  <a:effectLst>
                    <a:outerShdw blurRad="44450" dist="25400" dir="2700000" algn="br" rotWithShape="0">
                      <a:srgbClr val="000000">
                        <a:alpha val="60000"/>
                      </a:srgbClr>
                    </a:outerShdw>
                  </a:effectLst>
                </c:spPr>
                <c:marker>
                  <c:symbol val="none"/>
                </c:marker>
                <c:cat>
                  <c:numRef>
                    <c:extLst xmlns:c16r2="http://schemas.microsoft.com/office/drawing/2015/06/chart">
                      <c:ext uri="{02D57815-91ED-43cb-92C2-25804820EDAC}">
                        <c15:formulaRef>
                          <c15:sqref>(Analysis!$C$115,Analysis!$E$115,Analysis!$G$115)</c15:sqref>
                        </c15:formulaRef>
                      </c:ext>
                    </c:extLst>
                    <c:numCache>
                      <c:formatCode>General</c:formatCode>
                      <c:ptCount val="3"/>
                      <c:pt idx="0">
                        <c:v>2019</c:v>
                      </c:pt>
                      <c:pt idx="1">
                        <c:v>2020</c:v>
                      </c:pt>
                      <c:pt idx="2">
                        <c:v>2021</c:v>
                      </c:pt>
                    </c:numCache>
                  </c:numRef>
                </c:cat>
                <c:val>
                  <c:numRef>
                    <c:extLst xmlns:c16r2="http://schemas.microsoft.com/office/drawing/2015/06/chart">
                      <c:ext uri="{02D57815-91ED-43cb-92C2-25804820EDAC}">
                        <c15:formulaRef>
                          <c15:sqref>(Analysis!$C$119,Analysis!$E$119,Analysis!$G$119)</c15:sqref>
                        </c15:formulaRef>
                      </c:ext>
                    </c:extLst>
                    <c:numCache>
                      <c:formatCode>General</c:formatCode>
                      <c:ptCount val="3"/>
                    </c:numCache>
                  </c:numRef>
                </c:val>
                <c:smooth val="0"/>
                <c:extLst xmlns:c16r2="http://schemas.microsoft.com/office/drawing/2015/06/chart">
                  <c:ext xmlns:c16="http://schemas.microsoft.com/office/drawing/2014/chart" uri="{C3380CC4-5D6E-409C-BE32-E72D297353CC}">
                    <c16:uniqueId val="{00000004-5850-43BC-93EE-3DE2AAA81C27}"/>
                  </c:ext>
                </c:extLst>
              </c15:ser>
            </c15:filteredLineSeries>
          </c:ext>
        </c:extLst>
      </c:lineChart>
      <c:catAx>
        <c:axId val="23108305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31083440"/>
        <c:crosses val="autoZero"/>
        <c:auto val="1"/>
        <c:lblAlgn val="ctr"/>
        <c:lblOffset val="100"/>
        <c:noMultiLvlLbl val="0"/>
      </c:catAx>
      <c:valAx>
        <c:axId val="231083440"/>
        <c:scaling>
          <c:orientation val="minMax"/>
        </c:scaling>
        <c:delete val="0"/>
        <c:axPos val="l"/>
        <c:majorGridlines>
          <c:spPr>
            <a:ln w="9525" cap="flat" cmpd="sng" algn="ctr">
              <a:solidFill>
                <a:schemeClr val="lt1">
                  <a:lumMod val="95000"/>
                  <a:alpha val="10000"/>
                </a:schemeClr>
              </a:solidFill>
              <a:round/>
            </a:ln>
            <a:effectLst/>
          </c:spPr>
        </c:majorGridlines>
        <c:numFmt formatCode="_(* #,##0.000_);_(* \(#,##0.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31083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Debt management</a:t>
            </a:r>
          </a:p>
          <a:p>
            <a:pPr>
              <a:defRPr/>
            </a:pPr>
            <a:endParaRPr lang="en-US" dirty="0"/>
          </a:p>
        </c:rich>
      </c:tx>
      <c:layout>
        <c:manualLayout>
          <c:xMode val="edge"/>
          <c:yMode val="edge"/>
          <c:x val="0.25806116543752128"/>
          <c:y val="2.9821587071989782E-2"/>
        </c:manualLayout>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Analysis!$A$125</c:f>
              <c:strCache>
                <c:ptCount val="1"/>
                <c:pt idx="0">
                  <c:v>Total Debt To Total Capital</c:v>
                </c:pt>
              </c:strCache>
            </c:strRef>
          </c:tx>
          <c:spPr>
            <a:ln w="22225" cap="rnd">
              <a:solidFill>
                <a:schemeClr val="accent1"/>
              </a:solidFill>
            </a:ln>
            <a:effectLst>
              <a:glow rad="139700">
                <a:schemeClr val="accent1">
                  <a:satMod val="175000"/>
                  <a:alpha val="14000"/>
                </a:schemeClr>
              </a:glo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(Analysis!$C$125,Analysis!$E$125,Analysis!$G$125)</c:f>
              <c:numCache>
                <c:formatCode>_(* #,##0.000_);_(* \(#,##0.000\);_(* "-"??_);_(@_)</c:formatCode>
                <c:ptCount val="3"/>
                <c:pt idx="0">
                  <c:v>0.11860058213671419</c:v>
                </c:pt>
                <c:pt idx="1">
                  <c:v>0.43720846255654983</c:v>
                </c:pt>
                <c:pt idx="2">
                  <c:v>0.20504308490352427</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0-0686-4ED9-BFD9-175E4EDC5733}"/>
            </c:ext>
          </c:extLst>
        </c:ser>
        <c:ser>
          <c:idx val="1"/>
          <c:order val="1"/>
          <c:tx>
            <c:strRef>
              <c:f>Analysis!$A$126</c:f>
              <c:strCache>
                <c:ptCount val="1"/>
                <c:pt idx="0">
                  <c:v>Time Interest Earned</c:v>
                </c:pt>
              </c:strCache>
            </c:strRef>
          </c:tx>
          <c:spPr>
            <a:ln w="22225" cap="rnd">
              <a:solidFill>
                <a:schemeClr val="accent2"/>
              </a:solidFill>
            </a:ln>
            <a:effectLst>
              <a:glow rad="139700">
                <a:schemeClr val="accent2">
                  <a:satMod val="175000"/>
                  <a:alpha val="14000"/>
                </a:schemeClr>
              </a:glo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(Analysis!$C$126,Analysis!$E$126,Analysis!$G$126)</c:f>
              <c:numCache>
                <c:formatCode>_(* #,##0.000_);_(* \(#,##0.000\);_(* "-"??_);_(@_)</c:formatCode>
                <c:ptCount val="3"/>
                <c:pt idx="0">
                  <c:v>4.4594785559437442</c:v>
                </c:pt>
                <c:pt idx="1">
                  <c:v>2.0995246369839955</c:v>
                </c:pt>
                <c:pt idx="2">
                  <c:v>-4.4425339698729305</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1-0686-4ED9-BFD9-175E4EDC5733}"/>
            </c:ext>
          </c:extLst>
        </c:ser>
        <c:dLbls>
          <c:showLegendKey val="0"/>
          <c:showVal val="0"/>
          <c:showCatName val="0"/>
          <c:showSerName val="0"/>
          <c:showPercent val="0"/>
          <c:showBubbleSize val="0"/>
        </c:dLbls>
        <c:smooth val="0"/>
        <c:axId val="230339864"/>
        <c:axId val="230376968"/>
      </c:lineChart>
      <c:catAx>
        <c:axId val="23033986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30376968"/>
        <c:crosses val="autoZero"/>
        <c:auto val="1"/>
        <c:lblAlgn val="ctr"/>
        <c:lblOffset val="100"/>
        <c:noMultiLvlLbl val="0"/>
      </c:catAx>
      <c:valAx>
        <c:axId val="23037696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_(* #,##0.000_);_(* \(#,##0.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30339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zero"/>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Profitability</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2.1234099679050204E-2"/>
          <c:y val="0.18136067462219194"/>
          <c:w val="0.96107081725507459"/>
          <c:h val="0.65513988647153898"/>
        </c:manualLayout>
      </c:layout>
      <c:lineChart>
        <c:grouping val="standard"/>
        <c:varyColors val="0"/>
        <c:ser>
          <c:idx val="0"/>
          <c:order val="0"/>
          <c:tx>
            <c:strRef>
              <c:f>Analysis!$A$128</c:f>
              <c:strCache>
                <c:ptCount val="1"/>
                <c:pt idx="0">
                  <c:v>Operating Margin</c:v>
                </c:pt>
              </c:strCache>
            </c:strRef>
          </c:tx>
          <c:spPr>
            <a:ln w="34925" cap="rnd">
              <a:solidFill>
                <a:schemeClr val="accent1"/>
              </a:solidFill>
              <a:round/>
            </a:ln>
            <a:effectLst>
              <a:outerShdw blurRad="44450" dist="25400" dir="2700000" algn="br" rotWithShape="0">
                <a:srgbClr val="000000">
                  <a:alpha val="60000"/>
                </a:srgbClr>
              </a:outerShd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(Analysis!$C$128,Analysis!$E$128,Analysis!$G$128)</c:f>
              <c:numCache>
                <c:formatCode>_(* #,##0.000_);_(* \(#,##0.000\);_(* "-"??_);_(@_)</c:formatCode>
                <c:ptCount val="3"/>
                <c:pt idx="0">
                  <c:v>-0.13734019552798615</c:v>
                </c:pt>
                <c:pt idx="1">
                  <c:v>-0.11298657394959782</c:v>
                </c:pt>
                <c:pt idx="2">
                  <c:v>9.0731188742197849E-2</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0-3785-42CE-82A6-2FFADD1BF205}"/>
            </c:ext>
          </c:extLst>
        </c:ser>
        <c:ser>
          <c:idx val="1"/>
          <c:order val="1"/>
          <c:tx>
            <c:strRef>
              <c:f>Analysis!$A$129</c:f>
              <c:strCache>
                <c:ptCount val="1"/>
                <c:pt idx="0">
                  <c:v>Profit Margin</c:v>
                </c:pt>
              </c:strCache>
            </c:strRef>
          </c:tx>
          <c:spPr>
            <a:ln w="34925" cap="rnd">
              <a:solidFill>
                <a:schemeClr val="accent2"/>
              </a:solidFill>
              <a:round/>
            </a:ln>
            <a:effectLst>
              <a:outerShdw blurRad="44450" dist="25400" dir="2700000" algn="br" rotWithShape="0">
                <a:srgbClr val="000000">
                  <a:alpha val="60000"/>
                </a:srgbClr>
              </a:outerShd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(Analysis!$C$129,Analysis!$E$129,Analysis!$G$129)</c:f>
              <c:numCache>
                <c:formatCode>_(* #,##0.000_);_(* \(#,##0.000\);_(* "-"??_);_(@_)</c:formatCode>
                <c:ptCount val="3"/>
                <c:pt idx="0">
                  <c:v>-0.13051101758641992</c:v>
                </c:pt>
                <c:pt idx="1">
                  <c:v>-0.17684783137009177</c:v>
                </c:pt>
                <c:pt idx="2">
                  <c:v>5.3990498208321074E-2</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0-FB2F-0441-85F5-DB21903AE2B0}"/>
            </c:ext>
          </c:extLst>
        </c:ser>
        <c:ser>
          <c:idx val="2"/>
          <c:order val="2"/>
          <c:tx>
            <c:strRef>
              <c:f>Analysis!$A$130</c:f>
              <c:strCache>
                <c:ptCount val="1"/>
                <c:pt idx="0">
                  <c:v>Return On Assets</c:v>
                </c:pt>
              </c:strCache>
            </c:strRef>
          </c:tx>
          <c:spPr>
            <a:ln w="34925" cap="rnd">
              <a:solidFill>
                <a:schemeClr val="accent3"/>
              </a:solidFill>
              <a:round/>
            </a:ln>
            <a:effectLst>
              <a:outerShdw blurRad="44450" dist="25400" dir="2700000" algn="br" rotWithShape="0">
                <a:srgbClr val="000000">
                  <a:alpha val="60000"/>
                </a:srgbClr>
              </a:outerShd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(Analysis!$C$130,Analysis!$E$130,Analysis!$G$130)</c:f>
              <c:numCache>
                <c:formatCode>_(* #,##0.000_);_(* \(#,##0.000\);_(* "-"??_);_(@_)</c:formatCode>
                <c:ptCount val="3"/>
                <c:pt idx="0">
                  <c:v>-0.17507381153910093</c:v>
                </c:pt>
                <c:pt idx="1">
                  <c:v>-0.25420930729751434</c:v>
                </c:pt>
                <c:pt idx="2">
                  <c:v>0.12262732970689197</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1-FB2F-0441-85F5-DB21903AE2B0}"/>
            </c:ext>
          </c:extLst>
        </c:ser>
        <c:ser>
          <c:idx val="3"/>
          <c:order val="3"/>
          <c:tx>
            <c:strRef>
              <c:f>Analysis!$A$131</c:f>
              <c:strCache>
                <c:ptCount val="1"/>
                <c:pt idx="0">
                  <c:v>Return on common equity</c:v>
                </c:pt>
              </c:strCache>
            </c:strRef>
          </c:tx>
          <c:spPr>
            <a:ln w="34925" cap="rnd">
              <a:solidFill>
                <a:schemeClr val="accent4"/>
              </a:solidFill>
              <a:round/>
            </a:ln>
            <a:effectLst>
              <a:outerShdw blurRad="44450" dist="25400" dir="2700000" algn="br" rotWithShape="0">
                <a:srgbClr val="000000">
                  <a:alpha val="60000"/>
                </a:srgbClr>
              </a:outerShd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(Analysis!$C$131,Analysis!$E$131,Analysis!$G$131)</c:f>
              <c:numCache>
                <c:formatCode>_(* #,##0.000_);_(* \(#,##0.000\);_(* "-"??_);_(@_)</c:formatCode>
                <c:ptCount val="3"/>
                <c:pt idx="0">
                  <c:v>-0.52393839785635155</c:v>
                </c:pt>
                <c:pt idx="1">
                  <c:v>-1.7738160167079289</c:v>
                </c:pt>
                <c:pt idx="2">
                  <c:v>0.52036115270683969</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2-FB2F-0441-85F5-DB21903AE2B0}"/>
            </c:ext>
          </c:extLst>
        </c:ser>
        <c:ser>
          <c:idx val="4"/>
          <c:order val="4"/>
          <c:tx>
            <c:strRef>
              <c:f>Analysis!$A$132</c:f>
              <c:strCache>
                <c:ptCount val="1"/>
                <c:pt idx="0">
                  <c:v>Return on capital invested</c:v>
                </c:pt>
              </c:strCache>
            </c:strRef>
          </c:tx>
          <c:spPr>
            <a:ln w="34925" cap="rnd">
              <a:solidFill>
                <a:schemeClr val="accent5"/>
              </a:solidFill>
              <a:round/>
            </a:ln>
            <a:effectLst>
              <a:outerShdw blurRad="44450" dist="25400" dir="2700000" algn="br" rotWithShape="0">
                <a:srgbClr val="000000">
                  <a:alpha val="60000"/>
                </a:srgbClr>
              </a:outerShd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(Analysis!$C$132,Analysis!$E$132,Analysis!$G$132)</c:f>
              <c:numCache>
                <c:formatCode>_(* #,##0.000_);_(* \(#,##0.000\);_(* "-"??_);_(@_)</c:formatCode>
                <c:ptCount val="3"/>
                <c:pt idx="0">
                  <c:v>-0.59542430898363674</c:v>
                </c:pt>
                <c:pt idx="1">
                  <c:v>-0.60163000107309406</c:v>
                </c:pt>
                <c:pt idx="2">
                  <c:v>0.85134288456765284</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3-FB2F-0441-85F5-DB21903AE2B0}"/>
            </c:ext>
          </c:extLst>
        </c:ser>
        <c:ser>
          <c:idx val="5"/>
          <c:order val="5"/>
          <c:tx>
            <c:strRef>
              <c:f>Analysis!$A$133</c:f>
              <c:strCache>
                <c:ptCount val="1"/>
                <c:pt idx="0">
                  <c:v>Basic Earning power</c:v>
                </c:pt>
              </c:strCache>
            </c:strRef>
          </c:tx>
          <c:spPr>
            <a:ln w="34925" cap="rnd">
              <a:solidFill>
                <a:schemeClr val="accent6"/>
              </a:solidFill>
              <a:round/>
            </a:ln>
            <a:effectLst>
              <a:outerShdw blurRad="44450" dist="25400" dir="2700000" algn="br" rotWithShape="0">
                <a:srgbClr val="000000">
                  <a:alpha val="60000"/>
                </a:srgbClr>
              </a:outerShd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(Analysis!$C$133,Analysis!$E$133,Analysis!$G$133)</c:f>
              <c:numCache>
                <c:formatCode>_(* #,##0.000_);_(* \(#,##0.000\);_(* "-"??_);_(@_)</c:formatCode>
                <c:ptCount val="3"/>
                <c:pt idx="0">
                  <c:v>-0.18423480218969532</c:v>
                </c:pt>
                <c:pt idx="1">
                  <c:v>-0.16241216233824907</c:v>
                </c:pt>
                <c:pt idx="2">
                  <c:v>0.20607558303421936</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4-FB2F-0441-85F5-DB21903AE2B0}"/>
            </c:ext>
          </c:extLst>
        </c:ser>
        <c:ser>
          <c:idx val="6"/>
          <c:order val="6"/>
          <c:tx>
            <c:strRef>
              <c:f>Analysis!$A$134</c:f>
              <c:strCache>
                <c:ptCount val="1"/>
                <c:pt idx="0">
                  <c:v>book value per share</c:v>
                </c:pt>
              </c:strCache>
            </c:strRef>
          </c:tx>
          <c:spPr>
            <a:ln w="34925" cap="rnd">
              <a:solidFill>
                <a:schemeClr val="accent1">
                  <a:lumMod val="60000"/>
                </a:schemeClr>
              </a:solidFill>
              <a:round/>
            </a:ln>
            <a:effectLst>
              <a:outerShdw blurRad="44450" dist="25400" dir="2700000" algn="br" rotWithShape="0">
                <a:srgbClr val="000000">
                  <a:alpha val="60000"/>
                </a:srgbClr>
              </a:outerShd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(Analysis!$C$134,Analysis!$E$134,Analysis!$G$134)</c:f>
              <c:numCache>
                <c:formatCode>_(* #,##0.000_);_(* \(#,##0.000\);_(* "-"??_);_(@_)</c:formatCode>
                <c:ptCount val="3"/>
                <c:pt idx="0">
                  <c:v>416.40730978997465</c:v>
                </c:pt>
                <c:pt idx="1">
                  <c:v>144.31694665905621</c:v>
                </c:pt>
                <c:pt idx="2">
                  <c:v>260.78249066348121</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5-FB2F-0441-85F5-DB21903AE2B0}"/>
            </c:ext>
          </c:extLst>
        </c:ser>
        <c:ser>
          <c:idx val="7"/>
          <c:order val="7"/>
          <c:tx>
            <c:strRef>
              <c:f>Analysis!$A$135</c:f>
              <c:strCache>
                <c:ptCount val="1"/>
                <c:pt idx="0">
                  <c:v>Earning per share</c:v>
                </c:pt>
              </c:strCache>
            </c:strRef>
          </c:tx>
          <c:spPr>
            <a:ln w="34925" cap="rnd">
              <a:solidFill>
                <a:schemeClr val="accent2">
                  <a:lumMod val="60000"/>
                </a:schemeClr>
              </a:solidFill>
              <a:round/>
            </a:ln>
            <a:effectLst>
              <a:outerShdw blurRad="44450" dist="25400" dir="2700000" algn="br" rotWithShape="0">
                <a:srgbClr val="000000">
                  <a:alpha val="60000"/>
                </a:srgbClr>
              </a:outerShd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(Analysis!$C$135,Analysis!$E$135,Analysis!$G$135)</c:f>
              <c:numCache>
                <c:formatCode>_(* #,##0.000_);_(* \(#,##0.000\);_(* "-"??_);_(@_)</c:formatCode>
                <c:ptCount val="3"/>
                <c:pt idx="0">
                  <c:v>-218.17177874703279</c:v>
                </c:pt>
                <c:pt idx="1">
                  <c:v>-255.99171146621771</c:v>
                </c:pt>
                <c:pt idx="2">
                  <c:v>135.70107744740974</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6-FB2F-0441-85F5-DB21903AE2B0}"/>
            </c:ext>
          </c:extLst>
        </c:ser>
        <c:dLbls>
          <c:showLegendKey val="0"/>
          <c:showVal val="0"/>
          <c:showCatName val="0"/>
          <c:showSerName val="0"/>
          <c:showPercent val="0"/>
          <c:showBubbleSize val="0"/>
        </c:dLbls>
        <c:smooth val="0"/>
        <c:axId val="230404304"/>
        <c:axId val="229712464"/>
      </c:lineChart>
      <c:catAx>
        <c:axId val="23040430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29712464"/>
        <c:crosses val="autoZero"/>
        <c:auto val="1"/>
        <c:lblAlgn val="ctr"/>
        <c:lblOffset val="100"/>
        <c:noMultiLvlLbl val="0"/>
      </c:catAx>
      <c:valAx>
        <c:axId val="229712464"/>
        <c:scaling>
          <c:orientation val="minMax"/>
        </c:scaling>
        <c:delete val="0"/>
        <c:axPos val="l"/>
        <c:majorGridlines>
          <c:spPr>
            <a:ln w="9525" cap="flat" cmpd="sng" algn="ctr">
              <a:solidFill>
                <a:schemeClr val="lt1">
                  <a:lumMod val="95000"/>
                  <a:alpha val="10000"/>
                </a:schemeClr>
              </a:solidFill>
              <a:round/>
            </a:ln>
            <a:effectLst/>
          </c:spPr>
        </c:majorGridlines>
        <c:numFmt formatCode="_(* #,##0.000_);_(* \(#,##0.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30404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Market value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2.446870085487925E-2"/>
          <c:y val="0.13397896268571274"/>
          <c:w val="0.95514071509938803"/>
          <c:h val="0.73926067598632883"/>
        </c:manualLayout>
      </c:layout>
      <c:lineChart>
        <c:grouping val="standard"/>
        <c:varyColors val="0"/>
        <c:ser>
          <c:idx val="0"/>
          <c:order val="0"/>
          <c:tx>
            <c:strRef>
              <c:f>Analysis!$A$137</c:f>
              <c:strCache>
                <c:ptCount val="1"/>
                <c:pt idx="0">
                  <c:v>Price/Earnings</c:v>
                </c:pt>
              </c:strCache>
            </c:strRef>
          </c:tx>
          <c:spPr>
            <a:ln w="34925" cap="rnd">
              <a:solidFill>
                <a:schemeClr val="accent1"/>
              </a:solidFill>
              <a:round/>
            </a:ln>
            <a:effectLst>
              <a:outerShdw blurRad="44450" dist="25400" dir="2700000" algn="br" rotWithShape="0">
                <a:srgbClr val="000000">
                  <a:alpha val="60000"/>
                </a:srgbClr>
              </a:outerShd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(Analysis!$C$137,Analysis!$E$137,Analysis!$G$137)</c:f>
              <c:numCache>
                <c:formatCode>_(* #,##0.000_);_(* \(#,##0.000\);_(* "-"??_);_(@_)</c:formatCode>
                <c:ptCount val="3"/>
                <c:pt idx="0">
                  <c:v>-0.85093880794084276</c:v>
                </c:pt>
                <c:pt idx="1">
                  <c:v>-1.01918664412603</c:v>
                </c:pt>
                <c:pt idx="2">
                  <c:v>1.9236337070929375</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0-E455-439F-B767-495259384889}"/>
            </c:ext>
          </c:extLst>
        </c:ser>
        <c:ser>
          <c:idx val="1"/>
          <c:order val="1"/>
          <c:tx>
            <c:strRef>
              <c:f>Analysis!$A$138</c:f>
              <c:strCache>
                <c:ptCount val="1"/>
                <c:pt idx="0">
                  <c:v>market/Book</c:v>
                </c:pt>
              </c:strCache>
            </c:strRef>
          </c:tx>
          <c:spPr>
            <a:ln w="34925" cap="rnd">
              <a:solidFill>
                <a:schemeClr val="accent2"/>
              </a:solidFill>
              <a:round/>
            </a:ln>
            <a:effectLst>
              <a:outerShdw blurRad="44450" dist="25400" dir="2700000" algn="br" rotWithShape="0">
                <a:srgbClr val="000000">
                  <a:alpha val="60000"/>
                </a:srgbClr>
              </a:outerShdw>
            </a:effectLst>
          </c:spPr>
          <c:marker>
            <c:symbol val="none"/>
          </c:marker>
          <c:cat>
            <c:numRef>
              <c:f>(Analysis!$C$115,Analysis!$E$115,Analysis!$G$115)</c:f>
              <c:numCache>
                <c:formatCode>General</c:formatCode>
                <c:ptCount val="3"/>
                <c:pt idx="0">
                  <c:v>2019</c:v>
                </c:pt>
                <c:pt idx="1">
                  <c:v>2020</c:v>
                </c:pt>
                <c:pt idx="2">
                  <c:v>2021</c:v>
                </c:pt>
              </c:numCache>
              <c:extLst xmlns:c16r2="http://schemas.microsoft.com/office/drawing/2015/06/chart"/>
            </c:numRef>
          </c:cat>
          <c:val>
            <c:numRef>
              <c:f>(Analysis!$C$138,Analysis!$E$138,Analysis!$G$138)</c:f>
              <c:numCache>
                <c:formatCode>_(* #,##0.000_);_(* \(#,##0.000\);_(* "-"??_);_(@_)</c:formatCode>
                <c:ptCount val="3"/>
                <c:pt idx="0">
                  <c:v>0.4458395157063188</c:v>
                </c:pt>
                <c:pt idx="1">
                  <c:v>1.8078495933655556</c:v>
                </c:pt>
                <c:pt idx="2">
                  <c:v>1.0009842532086122</c:v>
                </c:pt>
              </c:numCache>
              <c:extLst xmlns:c16r2="http://schemas.microsoft.com/office/drawing/2015/06/chart"/>
            </c:numRef>
          </c:val>
          <c:smooth val="0"/>
          <c:extLst xmlns:c16r2="http://schemas.microsoft.com/office/drawing/2015/06/chart">
            <c:ext xmlns:c16="http://schemas.microsoft.com/office/drawing/2014/chart" uri="{C3380CC4-5D6E-409C-BE32-E72D297353CC}">
              <c16:uniqueId val="{00000001-E455-439F-B767-495259384889}"/>
            </c:ext>
          </c:extLst>
        </c:ser>
        <c:dLbls>
          <c:showLegendKey val="0"/>
          <c:showVal val="0"/>
          <c:showCatName val="0"/>
          <c:showSerName val="0"/>
          <c:showPercent val="0"/>
          <c:showBubbleSize val="0"/>
        </c:dLbls>
        <c:smooth val="0"/>
        <c:axId val="229714424"/>
        <c:axId val="229710896"/>
      </c:lineChart>
      <c:catAx>
        <c:axId val="22971442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29710896"/>
        <c:crosses val="autoZero"/>
        <c:auto val="1"/>
        <c:lblAlgn val="ctr"/>
        <c:lblOffset val="100"/>
        <c:noMultiLvlLbl val="0"/>
      </c:catAx>
      <c:valAx>
        <c:axId val="229710896"/>
        <c:scaling>
          <c:orientation val="minMax"/>
        </c:scaling>
        <c:delete val="0"/>
        <c:axPos val="l"/>
        <c:majorGridlines>
          <c:spPr>
            <a:ln w="9525" cap="flat" cmpd="sng" algn="ctr">
              <a:solidFill>
                <a:schemeClr val="lt1">
                  <a:lumMod val="95000"/>
                  <a:alpha val="10000"/>
                </a:schemeClr>
              </a:solidFill>
              <a:round/>
            </a:ln>
            <a:effectLst/>
          </c:spPr>
        </c:majorGridlines>
        <c:numFmt formatCode="_(* #,##0.000_);_(* \(#,##0.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29714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FB3574-C130-4997-BB35-3E0F03CBB959}"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C5E752-AD4F-45C0-84B6-516BA3895F4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0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B3574-C130-4997-BB35-3E0F03CBB959}"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C5E752-AD4F-45C0-84B6-516BA3895F4C}" type="slidenum">
              <a:rPr lang="en-US" smtClean="0"/>
              <a:t>‹#›</a:t>
            </a:fld>
            <a:endParaRPr lang="en-US" dirty="0"/>
          </a:p>
        </p:txBody>
      </p:sp>
    </p:spTree>
    <p:extLst>
      <p:ext uri="{BB962C8B-B14F-4D97-AF65-F5344CB8AC3E}">
        <p14:creationId xmlns:p14="http://schemas.microsoft.com/office/powerpoint/2010/main" val="12019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B3574-C130-4997-BB35-3E0F03CBB959}"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C5E752-AD4F-45C0-84B6-516BA3895F4C}" type="slidenum">
              <a:rPr lang="en-US" smtClean="0"/>
              <a:t>‹#›</a:t>
            </a:fld>
            <a:endParaRPr lang="en-US" dirty="0"/>
          </a:p>
        </p:txBody>
      </p:sp>
    </p:spTree>
    <p:extLst>
      <p:ext uri="{BB962C8B-B14F-4D97-AF65-F5344CB8AC3E}">
        <p14:creationId xmlns:p14="http://schemas.microsoft.com/office/powerpoint/2010/main" val="267229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B3574-C130-4997-BB35-3E0F03CBB959}"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C5E752-AD4F-45C0-84B6-516BA3895F4C}" type="slidenum">
              <a:rPr lang="en-US" smtClean="0"/>
              <a:t>‹#›</a:t>
            </a:fld>
            <a:endParaRPr lang="en-US" dirty="0"/>
          </a:p>
        </p:txBody>
      </p:sp>
    </p:spTree>
    <p:extLst>
      <p:ext uri="{BB962C8B-B14F-4D97-AF65-F5344CB8AC3E}">
        <p14:creationId xmlns:p14="http://schemas.microsoft.com/office/powerpoint/2010/main" val="2358459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FB3574-C130-4997-BB35-3E0F03CBB959}" type="datetimeFigureOut">
              <a:rPr lang="en-US" smtClean="0"/>
              <a:t>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C5E752-AD4F-45C0-84B6-516BA3895F4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91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FB3574-C130-4997-BB35-3E0F03CBB959}" type="datetimeFigureOut">
              <a:rPr lang="en-US" smtClean="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C5E752-AD4F-45C0-84B6-516BA3895F4C}" type="slidenum">
              <a:rPr lang="en-US" smtClean="0"/>
              <a:t>‹#›</a:t>
            </a:fld>
            <a:endParaRPr lang="en-US" dirty="0"/>
          </a:p>
        </p:txBody>
      </p:sp>
    </p:spTree>
    <p:extLst>
      <p:ext uri="{BB962C8B-B14F-4D97-AF65-F5344CB8AC3E}">
        <p14:creationId xmlns:p14="http://schemas.microsoft.com/office/powerpoint/2010/main" val="320534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FB3574-C130-4997-BB35-3E0F03CBB959}" type="datetimeFigureOut">
              <a:rPr lang="en-US" smtClean="0"/>
              <a:t>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C5E752-AD4F-45C0-84B6-516BA3895F4C}" type="slidenum">
              <a:rPr lang="en-US" smtClean="0"/>
              <a:t>‹#›</a:t>
            </a:fld>
            <a:endParaRPr lang="en-US" dirty="0"/>
          </a:p>
        </p:txBody>
      </p:sp>
    </p:spTree>
    <p:extLst>
      <p:ext uri="{BB962C8B-B14F-4D97-AF65-F5344CB8AC3E}">
        <p14:creationId xmlns:p14="http://schemas.microsoft.com/office/powerpoint/2010/main" val="4180388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FB3574-C130-4997-BB35-3E0F03CBB959}" type="datetimeFigureOut">
              <a:rPr lang="en-US" smtClean="0"/>
              <a:t>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0C5E752-AD4F-45C0-84B6-516BA3895F4C}" type="slidenum">
              <a:rPr lang="en-US" smtClean="0"/>
              <a:t>‹#›</a:t>
            </a:fld>
            <a:endParaRPr lang="en-US" dirty="0"/>
          </a:p>
        </p:txBody>
      </p:sp>
    </p:spTree>
    <p:extLst>
      <p:ext uri="{BB962C8B-B14F-4D97-AF65-F5344CB8AC3E}">
        <p14:creationId xmlns:p14="http://schemas.microsoft.com/office/powerpoint/2010/main" val="191543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FB3574-C130-4997-BB35-3E0F03CBB959}" type="datetimeFigureOut">
              <a:rPr lang="en-US" smtClean="0"/>
              <a:t>1/3/2023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0C5E752-AD4F-45C0-84B6-516BA3895F4C}" type="slidenum">
              <a:rPr lang="en-US" smtClean="0"/>
              <a:t>‹#›</a:t>
            </a:fld>
            <a:endParaRPr lang="en-US" dirty="0"/>
          </a:p>
        </p:txBody>
      </p:sp>
    </p:spTree>
    <p:extLst>
      <p:ext uri="{BB962C8B-B14F-4D97-AF65-F5344CB8AC3E}">
        <p14:creationId xmlns:p14="http://schemas.microsoft.com/office/powerpoint/2010/main" val="619959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FB3574-C130-4997-BB35-3E0F03CBB959}" type="datetimeFigureOut">
              <a:rPr lang="en-US" smtClean="0"/>
              <a:t>1/3/2023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C5E752-AD4F-45C0-84B6-516BA3895F4C}" type="slidenum">
              <a:rPr lang="en-US" smtClean="0"/>
              <a:t>‹#›</a:t>
            </a:fld>
            <a:endParaRPr lang="en-US" dirty="0"/>
          </a:p>
        </p:txBody>
      </p:sp>
    </p:spTree>
    <p:extLst>
      <p:ext uri="{BB962C8B-B14F-4D97-AF65-F5344CB8AC3E}">
        <p14:creationId xmlns:p14="http://schemas.microsoft.com/office/powerpoint/2010/main" val="341606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FB3574-C130-4997-BB35-3E0F03CBB959}" type="datetimeFigureOut">
              <a:rPr lang="en-US" smtClean="0"/>
              <a:t>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C5E752-AD4F-45C0-84B6-516BA3895F4C}" type="slidenum">
              <a:rPr lang="en-US" smtClean="0"/>
              <a:t>‹#›</a:t>
            </a:fld>
            <a:endParaRPr lang="en-US" dirty="0"/>
          </a:p>
        </p:txBody>
      </p:sp>
    </p:spTree>
    <p:extLst>
      <p:ext uri="{BB962C8B-B14F-4D97-AF65-F5344CB8AC3E}">
        <p14:creationId xmlns:p14="http://schemas.microsoft.com/office/powerpoint/2010/main" val="327287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FB3574-C130-4997-BB35-3E0F03CBB959}" type="datetimeFigureOut">
              <a:rPr lang="en-US" smtClean="0"/>
              <a:t>1/3/2023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C5E752-AD4F-45C0-84B6-516BA3895F4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533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a:latin typeface="Times New Roman" panose="02020603050405020304" pitchFamily="18" charset="0"/>
                <a:cs typeface="Times New Roman" panose="02020603050405020304" pitchFamily="18" charset="0"/>
              </a:rPr>
              <a:t>RATIOS ANALYSIS</a:t>
            </a:r>
          </a:p>
        </p:txBody>
      </p:sp>
      <p:sp>
        <p:nvSpPr>
          <p:cNvPr id="3" name="Subtitle 2"/>
          <p:cNvSpPr>
            <a:spLocks noGrp="1"/>
          </p:cNvSpPr>
          <p:nvPr>
            <p:ph type="subTitle" idx="1"/>
          </p:nvPr>
        </p:nvSpPr>
        <p:spPr/>
        <p:txBody>
          <a:bodyPr/>
          <a:lstStyle/>
          <a:p>
            <a:r>
              <a:rPr lang="en-US" dirty="0"/>
              <a:t>ALISHBA MUSHTAQ </a:t>
            </a:r>
          </a:p>
          <a:p>
            <a:r>
              <a:rPr lang="en-US" dirty="0"/>
              <a:t>[2147211_3e]</a:t>
            </a:r>
          </a:p>
          <a:p>
            <a:endParaRPr lang="en-US" dirty="0"/>
          </a:p>
          <a:p>
            <a:endParaRPr lang="en-US" dirty="0"/>
          </a:p>
        </p:txBody>
      </p:sp>
    </p:spTree>
    <p:extLst>
      <p:ext uri="{BB962C8B-B14F-4D97-AF65-F5344CB8AC3E}">
        <p14:creationId xmlns:p14="http://schemas.microsoft.com/office/powerpoint/2010/main" val="2102329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MARKET VALUE RATIOS</a:t>
            </a:r>
          </a:p>
        </p:txBody>
      </p:sp>
      <p:graphicFrame>
        <p:nvGraphicFramePr>
          <p:cNvPr id="3" name="Chart 2"/>
          <p:cNvGraphicFramePr>
            <a:graphicFrameLocks/>
          </p:cNvGraphicFramePr>
          <p:nvPr>
            <p:extLst>
              <p:ext uri="{D42A27DB-BD31-4B8C-83A1-F6EECF244321}">
                <p14:modId xmlns:p14="http://schemas.microsoft.com/office/powerpoint/2010/main" val="1985661385"/>
              </p:ext>
            </p:extLst>
          </p:nvPr>
        </p:nvGraphicFramePr>
        <p:xfrm>
          <a:off x="2736490" y="2207360"/>
          <a:ext cx="6871725" cy="36944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430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970885"/>
            <a:ext cx="10058400" cy="2259548"/>
          </a:xfrm>
        </p:spPr>
        <p:txBody>
          <a:bodyPr/>
          <a:lstStyle/>
          <a:p>
            <a:r>
              <a:rPr lang="en-US" smtClean="0">
                <a:latin typeface="Times New Roman" panose="02020603050405020304" pitchFamily="18" charset="0"/>
                <a:cs typeface="Times New Roman" panose="02020603050405020304" pitchFamily="18" charset="0"/>
              </a:rPr>
              <a:t>In 2020,when industry have high M/B ratios, indicates that are well regarded by investor _ which mean low risk and high growth. But. 2021 there were a high risk and low growth because of decreased M/B.</a:t>
            </a:r>
          </a:p>
          <a:p>
            <a:r>
              <a:rPr lang="en-US" smtClean="0">
                <a:latin typeface="Times New Roman" panose="02020603050405020304" pitchFamily="18" charset="0"/>
                <a:cs typeface="Times New Roman" panose="02020603050405020304" pitchFamily="18" charset="0"/>
              </a:rPr>
              <a:t>Price per earnings ratios are relatively high in 2020to 2021 with strong growth prospects and little risk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INTERPRETATION</a:t>
            </a:r>
          </a:p>
        </p:txBody>
      </p:sp>
    </p:spTree>
    <p:extLst>
      <p:ext uri="{BB962C8B-B14F-4D97-AF65-F5344CB8AC3E}">
        <p14:creationId xmlns:p14="http://schemas.microsoft.com/office/powerpoint/2010/main" val="353514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0835" y="2818180"/>
            <a:ext cx="3281668" cy="923330"/>
          </a:xfrm>
          <a:prstGeom prst="rect">
            <a:avLst/>
          </a:prstGeom>
          <a:noFill/>
        </p:spPr>
        <p:txBody>
          <a:bodyPr wrap="none" rtlCol="0">
            <a:spAutoFit/>
          </a:bodyPr>
          <a:lstStyle/>
          <a:p>
            <a:r>
              <a:rPr lang="en-US" sz="5400" b="1" i="1" dirty="0" smtClean="0">
                <a:latin typeface="Times New Roman" panose="02020603050405020304" pitchFamily="18" charset="0"/>
                <a:cs typeface="Times New Roman" panose="02020603050405020304" pitchFamily="18" charset="0"/>
              </a:rPr>
              <a:t>Thank you</a:t>
            </a:r>
            <a:endParaRPr lang="en-US" sz="5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072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LIQUIDITY RATIOS</a:t>
            </a:r>
          </a:p>
        </p:txBody>
      </p:sp>
      <p:graphicFrame>
        <p:nvGraphicFramePr>
          <p:cNvPr id="3" name="Chart 2"/>
          <p:cNvGraphicFramePr>
            <a:graphicFrameLocks/>
          </p:cNvGraphicFramePr>
          <p:nvPr>
            <p:extLst>
              <p:ext uri="{D42A27DB-BD31-4B8C-83A1-F6EECF244321}">
                <p14:modId xmlns:p14="http://schemas.microsoft.com/office/powerpoint/2010/main" val="86627358"/>
              </p:ext>
            </p:extLst>
          </p:nvPr>
        </p:nvGraphicFramePr>
        <p:xfrm>
          <a:off x="2278375" y="1901950"/>
          <a:ext cx="8093365" cy="41230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882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INTERPRETATION</a:t>
            </a:r>
          </a:p>
        </p:txBody>
      </p:sp>
      <p:sp>
        <p:nvSpPr>
          <p:cNvPr id="3" name="Content Placeholder 2"/>
          <p:cNvSpPr>
            <a:spLocks noGrp="1"/>
          </p:cNvSpPr>
          <p:nvPr>
            <p:ph idx="1"/>
          </p:nvPr>
        </p:nvSpPr>
        <p:spPr/>
        <p:txBody>
          <a:bodyPr/>
          <a:lstStyle/>
          <a:p>
            <a:endParaRPr lang="en-US" dirty="0"/>
          </a:p>
          <a:p>
            <a:r>
              <a:rPr lang="en-US" dirty="0">
                <a:latin typeface="Times New Roman" panose="02020603050405020304" pitchFamily="18" charset="0"/>
                <a:cs typeface="Times New Roman" panose="02020603050405020304" pitchFamily="18" charset="0"/>
              </a:rPr>
              <a:t>In 2019, current ratios of the company stood at 1.107 and quick ratios stood at 0.679. this depict that current ratio is above than 1, which means company has more current asset as compared to more current liabilities.</a:t>
            </a:r>
          </a:p>
          <a:p>
            <a:r>
              <a:rPr lang="en-US" dirty="0">
                <a:latin typeface="Times New Roman" panose="02020603050405020304" pitchFamily="18" charset="0"/>
                <a:cs typeface="Times New Roman" panose="02020603050405020304" pitchFamily="18" charset="0"/>
              </a:rPr>
              <a:t>Further, quick ratios is well below current asset level which shows that company has significant inventory level.</a:t>
            </a:r>
          </a:p>
          <a:p>
            <a:r>
              <a:rPr lang="en-US" dirty="0">
                <a:latin typeface="Times New Roman" panose="02020603050405020304" pitchFamily="18" charset="0"/>
                <a:cs typeface="Times New Roman" panose="02020603050405020304" pitchFamily="18" charset="0"/>
              </a:rPr>
              <a:t>Both ratios has fallen in 2022and both are below t o 1. this decline is due to drop in current asset level. In addition, current ratio have ticked up again in 2021 and stood at  0.960. respectively, the main reason for this increase is due to significant decline in current liability portion.</a:t>
            </a:r>
          </a:p>
        </p:txBody>
      </p:sp>
    </p:spTree>
    <p:extLst>
      <p:ext uri="{BB962C8B-B14F-4D97-AF65-F5344CB8AC3E}">
        <p14:creationId xmlns:p14="http://schemas.microsoft.com/office/powerpoint/2010/main" val="4272605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ASSET MANAGEMENT RATIOS</a:t>
            </a:r>
          </a:p>
        </p:txBody>
      </p:sp>
      <p:graphicFrame>
        <p:nvGraphicFramePr>
          <p:cNvPr id="3" name="Chart 2"/>
          <p:cNvGraphicFramePr>
            <a:graphicFrameLocks/>
          </p:cNvGraphicFramePr>
          <p:nvPr>
            <p:extLst>
              <p:ext uri="{D42A27DB-BD31-4B8C-83A1-F6EECF244321}">
                <p14:modId xmlns:p14="http://schemas.microsoft.com/office/powerpoint/2010/main" val="4220420382"/>
              </p:ext>
            </p:extLst>
          </p:nvPr>
        </p:nvGraphicFramePr>
        <p:xfrm>
          <a:off x="1972965" y="2360065"/>
          <a:ext cx="8551480" cy="3817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2201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512770"/>
            <a:ext cx="10058400" cy="3356324"/>
          </a:xfrm>
        </p:spPr>
        <p:txBody>
          <a:bodyPr/>
          <a:lstStyle/>
          <a:p>
            <a:r>
              <a:rPr lang="en-US" dirty="0">
                <a:latin typeface="Times New Roman" panose="02020603050405020304" pitchFamily="18" charset="0"/>
                <a:cs typeface="Times New Roman" panose="02020603050405020304" pitchFamily="18" charset="0"/>
              </a:rPr>
              <a:t>Inventory turnover was increase on 2020 because of greater efficiency, or may be indicator that Stocks are being run down and there may be problems in meeting demand in future </a:t>
            </a:r>
          </a:p>
          <a:p>
            <a:pPr marL="0" indent="0">
              <a:buNone/>
            </a:pPr>
            <a:r>
              <a:rPr lang="en-US" dirty="0">
                <a:latin typeface="Times New Roman" panose="02020603050405020304" pitchFamily="18" charset="0"/>
                <a:cs typeface="Times New Roman" panose="02020603050405020304" pitchFamily="18" charset="0"/>
              </a:rPr>
              <a:t>Day sales outstanding show that industry Customer’s not paying their bills on time. This deprives the industry of funds that could be used to reduce bank loans or some Other type of costly capital.</a:t>
            </a:r>
          </a:p>
          <a:p>
            <a:pPr marL="0" indent="0">
              <a:buNone/>
            </a:pPr>
            <a:r>
              <a:rPr lang="en-US" dirty="0">
                <a:latin typeface="Times New Roman" panose="02020603050405020304" pitchFamily="18" charset="0"/>
                <a:cs typeface="Times New Roman" panose="02020603050405020304" pitchFamily="18" charset="0"/>
              </a:rPr>
              <a:t>The asset turn over is increasing in during these 3 years, which show that industry is using its assets </a:t>
            </a:r>
            <a:r>
              <a:rPr lang="en-US" dirty="0" err="1" smtClean="0">
                <a:latin typeface="Times New Roman" panose="02020603050405020304" pitchFamily="18" charset="0"/>
                <a:cs typeface="Times New Roman" panose="02020603050405020304" pitchFamily="18" charset="0"/>
              </a:rPr>
              <a:t>effectively.c</a:t>
            </a:r>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INTERPRETATION</a:t>
            </a:r>
          </a:p>
        </p:txBody>
      </p:sp>
    </p:spTree>
    <p:extLst>
      <p:ext uri="{BB962C8B-B14F-4D97-AF65-F5344CB8AC3E}">
        <p14:creationId xmlns:p14="http://schemas.microsoft.com/office/powerpoint/2010/main" val="223503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DEBT MANAGEMENT RATIOS</a:t>
            </a:r>
          </a:p>
        </p:txBody>
      </p:sp>
      <p:graphicFrame>
        <p:nvGraphicFramePr>
          <p:cNvPr id="3" name="Chart 2"/>
          <p:cNvGraphicFramePr>
            <a:graphicFrameLocks/>
          </p:cNvGraphicFramePr>
          <p:nvPr>
            <p:extLst>
              <p:ext uri="{D42A27DB-BD31-4B8C-83A1-F6EECF244321}">
                <p14:modId xmlns:p14="http://schemas.microsoft.com/office/powerpoint/2010/main" val="3554264637"/>
              </p:ext>
            </p:extLst>
          </p:nvPr>
        </p:nvGraphicFramePr>
        <p:xfrm>
          <a:off x="2125670" y="2360065"/>
          <a:ext cx="7635249" cy="36649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725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512770"/>
            <a:ext cx="10058400" cy="3356324"/>
          </a:xfrm>
        </p:spPr>
        <p:txBody>
          <a:bodyPr/>
          <a:lstStyle/>
          <a:p>
            <a:r>
              <a:rPr lang="en-US" dirty="0">
                <a:latin typeface="Times New Roman" panose="02020603050405020304" pitchFamily="18" charset="0"/>
                <a:cs typeface="Times New Roman" panose="02020603050405020304" pitchFamily="18" charset="0"/>
              </a:rPr>
              <a:t>In 2019 to 2020 too much debt may be caused by uncontrolled debt levels that can lead to credit downwards or worse. on the other hand, In 2021 the debt is low May be because of the company’s operation can generate a higher rate of return than the </a:t>
            </a:r>
            <a:r>
              <a:rPr lang="en-US" dirty="0" smtClean="0">
                <a:latin typeface="Times New Roman" panose="02020603050405020304" pitchFamily="18" charset="0"/>
                <a:cs typeface="Times New Roman" panose="02020603050405020304" pitchFamily="18" charset="0"/>
              </a:rPr>
              <a:t>interest </a:t>
            </a:r>
            <a:r>
              <a:rPr lang="en-US" dirty="0">
                <a:latin typeface="Times New Roman" panose="02020603050405020304" pitchFamily="18" charset="0"/>
                <a:cs typeface="Times New Roman" panose="02020603050405020304" pitchFamily="18" charset="0"/>
              </a:rPr>
              <a:t>rate on its loan, then the debt is helping to fuel industry growth in profit.</a:t>
            </a:r>
          </a:p>
          <a:p>
            <a:r>
              <a:rPr lang="en-US" dirty="0">
                <a:latin typeface="Times New Roman" panose="02020603050405020304" pitchFamily="18" charset="0"/>
                <a:cs typeface="Times New Roman" panose="02020603050405020304" pitchFamily="18" charset="0"/>
              </a:rPr>
              <a:t>Interest coverage ratio was decreased in these three years. Because industry is burdened by debt and expanses.</a:t>
            </a:r>
          </a:p>
        </p:txBody>
      </p:sp>
      <p:sp>
        <p:nvSpPr>
          <p:cNvPr id="4" name="Title 1"/>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INTERPRETATION</a:t>
            </a:r>
          </a:p>
        </p:txBody>
      </p:sp>
    </p:spTree>
    <p:extLst>
      <p:ext uri="{BB962C8B-B14F-4D97-AF65-F5344CB8AC3E}">
        <p14:creationId xmlns:p14="http://schemas.microsoft.com/office/powerpoint/2010/main" val="359129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PROFITABILITY RATIOS</a:t>
            </a:r>
          </a:p>
        </p:txBody>
      </p:sp>
      <p:graphicFrame>
        <p:nvGraphicFramePr>
          <p:cNvPr id="3" name="Chart 2"/>
          <p:cNvGraphicFramePr>
            <a:graphicFrameLocks/>
          </p:cNvGraphicFramePr>
          <p:nvPr>
            <p:extLst>
              <p:ext uri="{D42A27DB-BD31-4B8C-83A1-F6EECF244321}">
                <p14:modId xmlns:p14="http://schemas.microsoft.com/office/powerpoint/2010/main" val="1516116909"/>
              </p:ext>
            </p:extLst>
          </p:nvPr>
        </p:nvGraphicFramePr>
        <p:xfrm>
          <a:off x="2431080" y="2054655"/>
          <a:ext cx="7177135" cy="3817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667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870" y="2314723"/>
            <a:ext cx="12290238" cy="3322850"/>
          </a:xfrm>
        </p:spPr>
        <p:txBody>
          <a:bodyPr/>
          <a:lstStyle/>
          <a:p>
            <a:r>
              <a:rPr lang="en-US" dirty="0">
                <a:latin typeface="Times New Roman" panose="02020603050405020304" pitchFamily="18" charset="0"/>
                <a:cs typeface="Times New Roman" panose="02020603050405020304" pitchFamily="18" charset="0"/>
              </a:rPr>
              <a:t>Graph </a:t>
            </a:r>
            <a:r>
              <a:rPr lang="en-US" dirty="0" smtClean="0">
                <a:latin typeface="Times New Roman" panose="02020603050405020304" pitchFamily="18" charset="0"/>
                <a:cs typeface="Times New Roman" panose="02020603050405020304" pitchFamily="18" charset="0"/>
              </a:rPr>
              <a:t>show </a:t>
            </a:r>
            <a:r>
              <a:rPr lang="en-US" dirty="0">
                <a:latin typeface="Times New Roman" panose="02020603050405020304" pitchFamily="18" charset="0"/>
                <a:cs typeface="Times New Roman" panose="02020603050405020304" pitchFamily="18" charset="0"/>
              </a:rPr>
              <a:t>that, the operating margin was very high in 2019, but during 2 years industry reduced it’s operating margin may be because of high Inventory and low DSO.</a:t>
            </a:r>
          </a:p>
          <a:p>
            <a:r>
              <a:rPr lang="en-US" dirty="0">
                <a:latin typeface="Times New Roman" panose="02020603050405020304" pitchFamily="18" charset="0"/>
                <a:cs typeface="Times New Roman" panose="02020603050405020304" pitchFamily="18" charset="0"/>
              </a:rPr>
              <a:t>The profit margin in increasing from past year. Because  the firm has low operating cost </a:t>
            </a:r>
          </a:p>
          <a:p>
            <a:r>
              <a:rPr lang="en-US" dirty="0">
                <a:latin typeface="Times New Roman" panose="02020603050405020304" pitchFamily="18" charset="0"/>
                <a:cs typeface="Times New Roman" panose="02020603050405020304" pitchFamily="18" charset="0"/>
              </a:rPr>
              <a:t>In 2021 the return of asset is high because of increasing of the </a:t>
            </a:r>
            <a:r>
              <a:rPr lang="en-US" dirty="0" smtClean="0">
                <a:latin typeface="Times New Roman" panose="02020603050405020304" pitchFamily="18" charset="0"/>
                <a:cs typeface="Times New Roman" panose="02020603050405020304" pitchFamily="18" charset="0"/>
              </a:rPr>
              <a:t>interest </a:t>
            </a:r>
            <a:r>
              <a:rPr lang="en-US" dirty="0">
                <a:latin typeface="Times New Roman" panose="02020603050405020304" pitchFamily="18" charset="0"/>
                <a:cs typeface="Times New Roman" panose="02020603050405020304" pitchFamily="18" charset="0"/>
              </a:rPr>
              <a:t>and decreasing of the debt amount.</a:t>
            </a:r>
          </a:p>
          <a:p>
            <a:r>
              <a:rPr lang="en-US" dirty="0">
                <a:latin typeface="Times New Roman" panose="02020603050405020304" pitchFamily="18" charset="0"/>
                <a:cs typeface="Times New Roman" panose="02020603050405020304" pitchFamily="18" charset="0"/>
              </a:rPr>
              <a:t>ROE was low in 2020 because of insufficient management in utilizing it’s equity base and return its investor while in 2021 there was a better ROE results from the </a:t>
            </a:r>
            <a:r>
              <a:rPr lang="en-US" dirty="0" smtClean="0">
                <a:latin typeface="Times New Roman" panose="02020603050405020304" pitchFamily="18" charset="0"/>
                <a:cs typeface="Times New Roman" panose="02020603050405020304" pitchFamily="18" charset="0"/>
              </a:rPr>
              <a:t>companies </a:t>
            </a:r>
            <a:r>
              <a:rPr lang="en-US" dirty="0">
                <a:latin typeface="Times New Roman" panose="02020603050405020304" pitchFamily="18" charset="0"/>
                <a:cs typeface="Times New Roman" panose="02020603050405020304" pitchFamily="18" charset="0"/>
              </a:rPr>
              <a:t>greater use of debt.</a:t>
            </a:r>
          </a:p>
          <a:p>
            <a:r>
              <a:rPr lang="en-US" dirty="0">
                <a:latin typeface="Times New Roman" panose="02020603050405020304" pitchFamily="18" charset="0"/>
                <a:cs typeface="Times New Roman" panose="02020603050405020304" pitchFamily="18" charset="0"/>
              </a:rPr>
              <a:t>In 2021, the betterment in turnover </a:t>
            </a:r>
            <a:r>
              <a:rPr lang="en-US" dirty="0" smtClean="0">
                <a:latin typeface="Times New Roman" panose="02020603050405020304" pitchFamily="18" charset="0"/>
                <a:cs typeface="Times New Roman" panose="02020603050405020304" pitchFamily="18" charset="0"/>
              </a:rPr>
              <a:t>ratios </a:t>
            </a:r>
            <a:r>
              <a:rPr lang="en-US" dirty="0">
                <a:latin typeface="Times New Roman" panose="02020603050405020304" pitchFamily="18" charset="0"/>
                <a:cs typeface="Times New Roman" panose="02020603050405020304" pitchFamily="18" charset="0"/>
              </a:rPr>
              <a:t>and poor profit margin On sales, industry has increase its PEP ratios.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INTERPRETATION</a:t>
            </a:r>
          </a:p>
        </p:txBody>
      </p:sp>
    </p:spTree>
    <p:extLst>
      <p:ext uri="{BB962C8B-B14F-4D97-AF65-F5344CB8AC3E}">
        <p14:creationId xmlns:p14="http://schemas.microsoft.com/office/powerpoint/2010/main" val="348105222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Wisp</Template>
  <TotalTime>117</TotalTime>
  <Words>513</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Times New Roman</vt:lpstr>
      <vt:lpstr>Retrospect</vt:lpstr>
      <vt:lpstr>RATIOS ANALYSIS</vt:lpstr>
      <vt:lpstr>LIQUIDITY RATIOS</vt:lpstr>
      <vt:lpstr>INTERPRETATION</vt:lpstr>
      <vt:lpstr>ASSET MANAGEMENT RATIOS</vt:lpstr>
      <vt:lpstr>INTERPRETATION</vt:lpstr>
      <vt:lpstr>DEBT MANAGEMENT RATIOS</vt:lpstr>
      <vt:lpstr>INTERPRETATION</vt:lpstr>
      <vt:lpstr>PROFITABILITY RATIOS</vt:lpstr>
      <vt:lpstr>INTERPRETATION</vt:lpstr>
      <vt:lpstr>MARKET VALUE RATIOS</vt:lpstr>
      <vt:lpstr>INTERPRETATION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Owais Mushtaq</dc:creator>
  <cp:lastModifiedBy>M. Owais Mushtaq</cp:lastModifiedBy>
  <cp:revision>21</cp:revision>
  <dcterms:created xsi:type="dcterms:W3CDTF">2023-01-03T08:47:35Z</dcterms:created>
  <dcterms:modified xsi:type="dcterms:W3CDTF">2023-01-04T04:38:52Z</dcterms:modified>
</cp:coreProperties>
</file>