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20"/>
  </p:notesMasterIdLst>
  <p:sldIdLst>
    <p:sldId id="256" r:id="rId2"/>
    <p:sldId id="257" r:id="rId3"/>
    <p:sldId id="258" r:id="rId4"/>
    <p:sldId id="297" r:id="rId5"/>
    <p:sldId id="260" r:id="rId6"/>
    <p:sldId id="262" r:id="rId7"/>
    <p:sldId id="264" r:id="rId8"/>
    <p:sldId id="303" r:id="rId9"/>
    <p:sldId id="302" r:id="rId10"/>
    <p:sldId id="266" r:id="rId11"/>
    <p:sldId id="293" r:id="rId12"/>
    <p:sldId id="270" r:id="rId13"/>
    <p:sldId id="300" r:id="rId14"/>
    <p:sldId id="298" r:id="rId15"/>
    <p:sldId id="299" r:id="rId16"/>
    <p:sldId id="289" r:id="rId17"/>
    <p:sldId id="278" r:id="rId18"/>
    <p:sldId id="277"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22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EFF317-341D-9851-6375-AEE946A3412C}" name="Riphah I 14" initials="RI1" userId="Anonymous_Riphah I 14" providerId="None"/>
  <p188:author id="{DE7E247F-97CC-BDD2-D84D-D9033A410180}" name="Hafiz Haseeb Tasleem" initials="HT" userId="S::haseeb.tasleem@riphah.edu.pk::e948abed-abe3-4603-a5d6-272c321f1a2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Riphah I 14" initials="RI1"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5" autoAdjust="0"/>
  </p:normalViewPr>
  <p:slideViewPr>
    <p:cSldViewPr snapToGrid="0" showGuides="1">
      <p:cViewPr varScale="1">
        <p:scale>
          <a:sx n="78" d="100"/>
          <a:sy n="78" d="100"/>
        </p:scale>
        <p:origin x="1594" y="62"/>
      </p:cViewPr>
      <p:guideLst>
        <p:guide orient="horz" pos="2228"/>
        <p:guide pos="2880"/>
      </p:guideLst>
    </p:cSldViewPr>
  </p:slideViewPr>
  <p:outlineViewPr>
    <p:cViewPr>
      <p:scale>
        <a:sx n="33" d="100"/>
        <a:sy n="33" d="100"/>
      </p:scale>
      <p:origin x="53" y="1032"/>
    </p:cViewPr>
  </p:outlineViewPr>
  <p:notesTextViewPr>
    <p:cViewPr>
      <p:scale>
        <a:sx n="1" d="1"/>
        <a:sy n="1" d="1"/>
      </p:scale>
      <p:origin x="0" y="0"/>
    </p:cViewPr>
  </p:notesTextViewPr>
  <p:notesViewPr>
    <p:cSldViewPr snapToGrid="0">
      <p:cViewPr varScale="1">
        <p:scale>
          <a:sx n="64" d="100"/>
          <a:sy n="64" d="100"/>
        </p:scale>
        <p:origin x="-3082" y="-67"/>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8/10/relationships/authors" Target="authors.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extLst>
      <p:ext uri="{BB962C8B-B14F-4D97-AF65-F5344CB8AC3E}">
        <p14:creationId xmlns:p14="http://schemas.microsoft.com/office/powerpoint/2010/main" val="32028784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38974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9199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7872031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526557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488591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0526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4677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19" name="Google Shape;11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039867fdc9_0_16: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g2039867fdc9_0_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7300" y="720725"/>
            <a:ext cx="4800600" cy="360045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216843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5"/>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1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24"/>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2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1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18"/>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18"/>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19"/>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19"/>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19"/>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19"/>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2"/>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22"/>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3"/>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23"/>
          <p:cNvSpPr>
            <a:spLocks noGrp="1"/>
          </p:cNvSpPr>
          <p:nvPr>
            <p:ph type="pic" idx="2"/>
          </p:nvPr>
        </p:nvSpPr>
        <p:spPr>
          <a:xfrm>
            <a:off x="1792288" y="612775"/>
            <a:ext cx="5486400" cy="4114800"/>
          </a:xfrm>
          <a:prstGeom prst="rect">
            <a:avLst/>
          </a:prstGeom>
          <a:noFill/>
          <a:ln>
            <a:noFill/>
          </a:ln>
        </p:spPr>
      </p:sp>
      <p:sp>
        <p:nvSpPr>
          <p:cNvPr id="64" name="Google Shape;64;p23"/>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ctr" rtl="0">
              <a:lnSpc>
                <a:spcPct val="100000"/>
              </a:lnSpc>
              <a:spcBef>
                <a:spcPts val="0"/>
              </a:spcBef>
              <a:spcAft>
                <a:spcPts val="0"/>
              </a:spcAft>
              <a:buClr>
                <a:srgbClr val="000000"/>
              </a:buClr>
              <a:buSzPts val="1400"/>
              <a:buFont typeface="Arial" panose="020B060402020202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lnSpc>
                <a:spcPct val="100000"/>
              </a:lnSpc>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9" name="Google Shape;9;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10" name="Google Shape;10;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 Proposal</a:t>
            </a:r>
          </a:p>
        </p:txBody>
      </p:sp>
      <p:sp>
        <p:nvSpPr>
          <p:cNvPr id="85" name="Google Shape;85;p1"/>
          <p:cNvSpPr txBox="1">
            <a:spLocks noGrp="1"/>
          </p:cNvSpPr>
          <p:nvPr>
            <p:ph type="subTitle" idx="1"/>
          </p:nvPr>
        </p:nvSpPr>
        <p:spPr>
          <a:xfrm>
            <a:off x="903605" y="3716020"/>
            <a:ext cx="7554595" cy="1635760"/>
          </a:xfrm>
          <a:prstGeom prst="rect">
            <a:avLst/>
          </a:prstGeom>
          <a:noFill/>
          <a:ln>
            <a:noFill/>
          </a:ln>
        </p:spPr>
        <p:txBody>
          <a:bodyPr spcFirstLastPara="1" wrap="square" lIns="91425" tIns="45700" rIns="91425" bIns="45700" anchor="t" anchorCtr="0">
            <a:normAutofit lnSpcReduction="10000"/>
          </a:bodyPr>
          <a:lstStyle/>
          <a:p>
            <a:pPr marL="63500" lvl="0" indent="0" algn="ctr" rtl="0">
              <a:lnSpc>
                <a:spcPct val="100000"/>
              </a:lnSpc>
              <a:spcBef>
                <a:spcPts val="0"/>
              </a:spcBef>
              <a:spcAft>
                <a:spcPts val="0"/>
              </a:spcAft>
              <a:buClr>
                <a:srgbClr val="888888"/>
              </a:buClr>
              <a:buSzPts val="3200"/>
              <a:buFont typeface="Arial" panose="020B0604020202020204"/>
              <a:buNone/>
            </a:pPr>
            <a:r>
              <a:rPr lang="en-US" b="1" dirty="0" err="1">
                <a:solidFill>
                  <a:schemeClr val="tx1"/>
                </a:solidFill>
                <a:effectLst>
                  <a:outerShdw blurRad="38100" dist="19050" dir="2700000" algn="tl" rotWithShape="0">
                    <a:schemeClr val="dk1">
                      <a:alpha val="40000"/>
                    </a:schemeClr>
                  </a:outerShdw>
                </a:effectLst>
              </a:rPr>
              <a:t>SpotCancerAI</a:t>
            </a:r>
            <a:endParaRPr lang="en-US" b="1" dirty="0">
              <a:solidFill>
                <a:schemeClr val="tx1"/>
              </a:solidFill>
              <a:effectLst>
                <a:outerShdw blurRad="38100" dist="19050" dir="2700000" algn="tl" rotWithShape="0">
                  <a:schemeClr val="dk1">
                    <a:alpha val="40000"/>
                  </a:schemeClr>
                </a:outerShdw>
              </a:effectLst>
            </a:endParaRPr>
          </a:p>
          <a:p>
            <a:pPr marL="63500" lvl="0" indent="0" algn="ctr" rtl="0">
              <a:lnSpc>
                <a:spcPct val="100000"/>
              </a:lnSpc>
              <a:spcBef>
                <a:spcPts val="0"/>
              </a:spcBef>
              <a:spcAft>
                <a:spcPts val="0"/>
              </a:spcAft>
              <a:buClr>
                <a:srgbClr val="888888"/>
              </a:buClr>
              <a:buSzPts val="3200"/>
              <a:buFont typeface="Arial" panose="020B0604020202020204"/>
              <a:buNone/>
            </a:pPr>
            <a:r>
              <a:rPr lang="en-US" sz="2800" b="1" dirty="0">
                <a:solidFill>
                  <a:schemeClr val="tx1"/>
                </a:solidFill>
                <a:effectLst>
                  <a:outerShdw blurRad="38100" dist="19050" dir="2700000" algn="tl" rotWithShape="0">
                    <a:schemeClr val="dk1">
                      <a:alpha val="40000"/>
                    </a:schemeClr>
                  </a:outerShdw>
                </a:effectLst>
              </a:rPr>
              <a:t>Smart Skin Cancer Detection System</a:t>
            </a:r>
          </a:p>
          <a:p>
            <a:pPr marL="63500" lvl="0" indent="0" algn="ctr" rtl="0">
              <a:lnSpc>
                <a:spcPct val="100000"/>
              </a:lnSpc>
              <a:spcBef>
                <a:spcPts val="0"/>
              </a:spcBef>
              <a:spcAft>
                <a:spcPts val="0"/>
              </a:spcAft>
              <a:buClr>
                <a:srgbClr val="888888"/>
              </a:buClr>
              <a:buSzPts val="3200"/>
              <a:buFont typeface="Arial" panose="020B0604020202020204"/>
              <a:buNone/>
            </a:pPr>
            <a:endParaRPr lang="en-US" sz="2800" b="1" dirty="0">
              <a:solidFill>
                <a:schemeClr val="tx1"/>
              </a:solidFill>
              <a:effectLst>
                <a:outerShdw blurRad="38100" dist="19050" dir="2700000" algn="tl" rotWithShape="0">
                  <a:schemeClr val="dk1">
                    <a:alpha val="40000"/>
                  </a:schemeClr>
                </a:outerShdw>
              </a:effectLst>
            </a:endParaRPr>
          </a:p>
          <a:p>
            <a:pPr marL="63500" lvl="0" indent="0" algn="ctr" rtl="0">
              <a:lnSpc>
                <a:spcPct val="100000"/>
              </a:lnSpc>
              <a:spcBef>
                <a:spcPts val="280"/>
              </a:spcBef>
              <a:spcAft>
                <a:spcPts val="0"/>
              </a:spcAft>
              <a:buClr>
                <a:srgbClr val="888888"/>
              </a:buClr>
              <a:buSzPts val="1400"/>
              <a:buFont typeface="Arial" panose="020B0604020202020204"/>
              <a:buNone/>
            </a:pPr>
            <a:r>
              <a:rPr lang="en-US" sz="1400" dirty="0">
                <a:solidFill>
                  <a:schemeClr val="tx1"/>
                </a:solidFill>
                <a:effectLst>
                  <a:outerShdw blurRad="38100" dist="19050" dir="2700000" algn="tl" rotWithShape="0">
                    <a:schemeClr val="dk1">
                      <a:alpha val="40000"/>
                    </a:schemeClr>
                  </a:outerShdw>
                </a:effectLst>
              </a:rPr>
              <a:t>Supervised By: </a:t>
            </a:r>
            <a:r>
              <a:rPr lang="en-US" sz="1400" dirty="0" err="1">
                <a:solidFill>
                  <a:schemeClr val="tx1"/>
                </a:solidFill>
                <a:effectLst>
                  <a:outerShdw blurRad="38100" dist="19050" dir="2700000" algn="tl" rotWithShape="0">
                    <a:schemeClr val="dk1">
                      <a:alpha val="40000"/>
                    </a:schemeClr>
                  </a:outerShdw>
                </a:effectLst>
              </a:rPr>
              <a:t>Mr</a:t>
            </a:r>
            <a:r>
              <a:rPr lang="en-US" sz="1400" dirty="0">
                <a:solidFill>
                  <a:schemeClr val="tx1"/>
                </a:solidFill>
                <a:effectLst>
                  <a:outerShdw blurRad="38100" dist="19050" dir="2700000" algn="tl" rotWithShape="0">
                    <a:schemeClr val="dk1">
                      <a:alpha val="40000"/>
                    </a:schemeClr>
                  </a:outerShdw>
                </a:effectLst>
              </a:rPr>
              <a:t> Hafiz Haseeb </a:t>
            </a:r>
            <a:r>
              <a:rPr lang="en-US" sz="1400" dirty="0" err="1">
                <a:solidFill>
                  <a:schemeClr val="tx1"/>
                </a:solidFill>
                <a:effectLst>
                  <a:outerShdw blurRad="38100" dist="19050" dir="2700000" algn="tl" rotWithShape="0">
                    <a:schemeClr val="dk1">
                      <a:alpha val="40000"/>
                    </a:schemeClr>
                  </a:outerShdw>
                </a:effectLst>
              </a:rPr>
              <a:t>Tasleem</a:t>
            </a:r>
            <a:endParaRPr lang="en-US" sz="1400" dirty="0">
              <a:solidFill>
                <a:schemeClr val="tx1"/>
              </a:solidFill>
              <a:effectLst>
                <a:outerShdw blurRad="38100" dist="19050" dir="2700000" algn="tl" rotWithShape="0">
                  <a:schemeClr val="dk1">
                    <a:alpha val="40000"/>
                  </a:schemeClr>
                </a:outerShdw>
              </a:effectLst>
            </a:endParaRPr>
          </a:p>
        </p:txBody>
      </p:sp>
      <p:pic>
        <p:nvPicPr>
          <p:cNvPr id="86" name="Google Shape;86;p1" descr="Riphah.jpg"/>
          <p:cNvPicPr preferRelativeResize="0"/>
          <p:nvPr/>
        </p:nvPicPr>
        <p:blipFill rotWithShape="1">
          <a:blip r:embed="rId4"/>
          <a:srcRect l="3033" t="4065" r="6926" b="4925"/>
          <a:stretch>
            <a:fillRect/>
          </a:stretch>
        </p:blipFill>
        <p:spPr>
          <a:xfrm>
            <a:off x="4076700" y="1295400"/>
            <a:ext cx="990600" cy="1295400"/>
          </a:xfrm>
          <a:prstGeom prst="rect">
            <a:avLst/>
          </a:prstGeom>
          <a:noFill/>
          <a:ln>
            <a:noFill/>
          </a:ln>
        </p:spPr>
      </p:pic>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rPr>
              <a:t>PROBLEM STATEMENT</a:t>
            </a:r>
          </a:p>
        </p:txBody>
      </p:sp>
      <p:sp>
        <p:nvSpPr>
          <p:cNvPr id="146" name="Google Shape;146;p9"/>
          <p:cNvSpPr txBox="1">
            <a:spLocks noGrp="1"/>
          </p:cNvSpPr>
          <p:nvPr>
            <p:ph type="body" idx="1"/>
          </p:nvPr>
        </p:nvSpPr>
        <p:spPr>
          <a:xfrm>
            <a:off x="127635" y="1417955"/>
            <a:ext cx="8857615" cy="4185285"/>
          </a:xfrm>
          <a:prstGeom prst="rect">
            <a:avLst/>
          </a:prstGeom>
          <a:noFill/>
          <a:ln>
            <a:noFill/>
          </a:ln>
        </p:spPr>
        <p:txBody>
          <a:bodyPr spcFirstLastPara="1" wrap="square" lIns="91425" tIns="45700" rIns="91425" bIns="45700" anchor="t" anchorCtr="0">
            <a:noAutofit/>
          </a:bodyPr>
          <a:lstStyle/>
          <a:p>
            <a:pPr marL="342900" lvl="0" indent="-139700" algn="just">
              <a:lnSpc>
                <a:spcPct val="150000"/>
              </a:lnSpc>
              <a:spcBef>
                <a:spcPts val="0"/>
              </a:spcBef>
              <a:buSzPts val="3200"/>
              <a:buNone/>
            </a:pPr>
            <a:r>
              <a:rPr lang="en-US" dirty="0">
                <a:latin typeface="Calibri" panose="020F0502020204030204" charset="0"/>
                <a:cs typeface="Calibri" panose="020F0502020204030204" charset="0"/>
              </a:rPr>
              <a:t>  </a:t>
            </a:r>
            <a:r>
              <a:rPr lang="en-US" sz="2400" dirty="0">
                <a:latin typeface="Calibri" panose="020F0502020204030204" charset="0"/>
                <a:cs typeface="Calibri" panose="020F0502020204030204" charset="0"/>
              </a:rPr>
              <a:t>Skin cancer is a leading cause of cancer-related deaths, and early detection is critical for improving patient outcomes. Traditional diagnostic methods, while effective, are time-consuming, subjective, and heavily reliant on professional expertise. With the growing incidence of skin cancer and limited access to dermatologists, there is a need for automated diagnostic tools.</a:t>
            </a:r>
            <a:endParaRPr sz="2400" dirty="0">
              <a:latin typeface="Calibri" panose="020F0502020204030204" charset="0"/>
              <a:cs typeface="Calibri" panose="020F050202020403020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0CABB-468F-FD79-326D-DFBBCF66955D}"/>
              </a:ext>
            </a:extLst>
          </p:cNvPr>
          <p:cNvSpPr>
            <a:spLocks noGrp="1"/>
          </p:cNvSpPr>
          <p:nvPr>
            <p:ph type="title"/>
          </p:nvPr>
        </p:nvSpPr>
        <p:spPr>
          <a:xfrm>
            <a:off x="457200" y="0"/>
            <a:ext cx="8229600" cy="1130710"/>
          </a:xfrm>
        </p:spPr>
        <p:txBody>
          <a:bodyPr/>
          <a:lstStyle/>
          <a:p>
            <a:pPr algn="l"/>
            <a:r>
              <a:rPr kumimoji="0" lang="en-US" sz="3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sym typeface="Calibri" panose="020F0502020204030204"/>
              </a:rPr>
              <a:t>Proposed Solution and Methodology </a:t>
            </a:r>
            <a:endParaRPr lang="x-none" sz="3600" dirty="0">
              <a:effectLst>
                <a:outerShdw blurRad="38100" dist="38100" dir="2700000" algn="tl">
                  <a:srgbClr val="000000">
                    <a:alpha val="43137"/>
                  </a:srgbClr>
                </a:outerShdw>
              </a:effectLst>
            </a:endParaRPr>
          </a:p>
        </p:txBody>
      </p:sp>
      <p:sp>
        <p:nvSpPr>
          <p:cNvPr id="4" name="Slide Number Placeholder 3">
            <a:extLst>
              <a:ext uri="{FF2B5EF4-FFF2-40B4-BE49-F238E27FC236}">
                <a16:creationId xmlns:a16="http://schemas.microsoft.com/office/drawing/2014/main" id="{36116FCB-22C4-9A7B-0E6F-2FAAA3F6BF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6" name="Picture 5">
            <a:extLst>
              <a:ext uri="{FF2B5EF4-FFF2-40B4-BE49-F238E27FC236}">
                <a16:creationId xmlns:a16="http://schemas.microsoft.com/office/drawing/2014/main" id="{8EA9B3BF-F5DA-ED5A-EA48-B3C26C490998}"/>
              </a:ext>
            </a:extLst>
          </p:cNvPr>
          <p:cNvPicPr>
            <a:picLocks noChangeAspect="1"/>
          </p:cNvPicPr>
          <p:nvPr/>
        </p:nvPicPr>
        <p:blipFill>
          <a:blip r:embed="rId3"/>
          <a:stretch>
            <a:fillRect/>
          </a:stretch>
        </p:blipFill>
        <p:spPr>
          <a:xfrm>
            <a:off x="540774" y="987523"/>
            <a:ext cx="7924800" cy="4872503"/>
          </a:xfrm>
          <a:prstGeom prst="rect">
            <a:avLst/>
          </a:prstGeom>
        </p:spPr>
      </p:pic>
    </p:spTree>
    <p:extLst>
      <p:ext uri="{BB962C8B-B14F-4D97-AF65-F5344CB8AC3E}">
        <p14:creationId xmlns:p14="http://schemas.microsoft.com/office/powerpoint/2010/main" val="366341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3"/>
          <p:cNvSpPr txBox="1">
            <a:spLocks noGrp="1"/>
          </p:cNvSpPr>
          <p:nvPr>
            <p:ph type="title"/>
          </p:nvPr>
        </p:nvSpPr>
        <p:spPr>
          <a:xfrm>
            <a:off x="457200" y="105093"/>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sym typeface="+mn-ea"/>
              </a:rPr>
              <a:t>PROJECT SCOPE</a:t>
            </a:r>
            <a:endParaRPr sz="3600" b="1" dirty="0">
              <a:effectLst>
                <a:outerShdw blurRad="38100" dist="38100" dir="2700000" algn="tl">
                  <a:srgbClr val="000000">
                    <a:alpha val="43137"/>
                  </a:srgbClr>
                </a:outerShdw>
              </a:effectLst>
            </a:endParaRPr>
          </a:p>
        </p:txBody>
      </p:sp>
      <p:sp>
        <p:nvSpPr>
          <p:cNvPr id="170" name="Google Shape;170;p13"/>
          <p:cNvSpPr txBox="1">
            <a:spLocks noGrp="1"/>
          </p:cNvSpPr>
          <p:nvPr>
            <p:ph type="body" idx="1"/>
          </p:nvPr>
        </p:nvSpPr>
        <p:spPr>
          <a:xfrm>
            <a:off x="457200" y="1162685"/>
            <a:ext cx="8229600" cy="479298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b="1" dirty="0"/>
              <a:t>Key Features</a:t>
            </a:r>
            <a:r>
              <a:rPr lang="en-US" sz="3200" b="1" dirty="0"/>
              <a:t>:</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AI-Based Skin Cancer Detection: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Uses deep learning to classify skin lesions.</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Fast &amp; Reliable Results: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Provides quick analysis to support medical decisions.</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User-Friendly Interface: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Simple and easy-to-use system for both doctors and patients.</a:t>
            </a:r>
          </a:p>
          <a:p>
            <a:pPr marL="660400" marR="0" lvl="0" indent="-457200" algn="just"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4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Mobile &amp; Web Compatibility: </a:t>
            </a:r>
            <a:r>
              <a:rPr kumimoji="0" lang="en-US" sz="24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Can be used on smartphones and computers.</a:t>
            </a:r>
          </a:p>
          <a:p>
            <a:pPr marL="342900" lvl="0" indent="-139700" algn="l" rtl="0">
              <a:lnSpc>
                <a:spcPct val="100000"/>
              </a:lnSpc>
              <a:spcBef>
                <a:spcPts val="0"/>
              </a:spcBef>
              <a:spcAft>
                <a:spcPts val="0"/>
              </a:spcAft>
              <a:buClr>
                <a:schemeClr val="dk1"/>
              </a:buClr>
              <a:buSzPts val="3200"/>
              <a:buNone/>
            </a:pPr>
            <a:endParaRPr lang="en-US" sz="3200" b="1" dirty="0"/>
          </a:p>
          <a:p>
            <a:pPr marL="203200" indent="0" algn="just">
              <a:spcBef>
                <a:spcPts val="0"/>
              </a:spcBef>
              <a:buSzPts val="3200"/>
              <a:buNone/>
            </a:pPr>
            <a:endParaRPr lang="en-US"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2C798-3AF4-5555-65ED-BCB32ECF4120}"/>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Work Breakdown Structure</a:t>
            </a:r>
            <a:endParaRPr lang="x-none"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3CA1F893-7C5C-EAB5-4181-E7859AA1B0BF}"/>
              </a:ext>
            </a:extLst>
          </p:cNvPr>
          <p:cNvSpPr>
            <a:spLocks noGrp="1"/>
          </p:cNvSpPr>
          <p:nvPr>
            <p:ph type="body" idx="1"/>
          </p:nvPr>
        </p:nvSpPr>
        <p:spPr>
          <a:xfrm>
            <a:off x="457200" y="1417638"/>
            <a:ext cx="8229600" cy="4525963"/>
          </a:xfrm>
        </p:spPr>
        <p:txBody>
          <a:bodyPr/>
          <a:lstStyle/>
          <a:p>
            <a:pPr>
              <a:lnSpc>
                <a:spcPct val="150000"/>
              </a:lnSpc>
            </a:pPr>
            <a:r>
              <a:rPr lang="en-US" sz="2400" dirty="0"/>
              <a:t>Project Planning &amp; Research</a:t>
            </a:r>
          </a:p>
          <a:p>
            <a:pPr>
              <a:lnSpc>
                <a:spcPct val="150000"/>
              </a:lnSpc>
            </a:pPr>
            <a:r>
              <a:rPr lang="en-US" sz="2400" dirty="0"/>
              <a:t>Dataset Preprocessing</a:t>
            </a:r>
          </a:p>
          <a:p>
            <a:pPr>
              <a:lnSpc>
                <a:spcPct val="150000"/>
              </a:lnSpc>
            </a:pPr>
            <a:r>
              <a:rPr lang="en-US" sz="2400" dirty="0"/>
              <a:t>AI Model Implementation</a:t>
            </a:r>
          </a:p>
          <a:p>
            <a:pPr>
              <a:lnSpc>
                <a:spcPct val="150000"/>
              </a:lnSpc>
            </a:pPr>
            <a:r>
              <a:rPr lang="en-US" sz="2400" dirty="0"/>
              <a:t>User Interface &amp; System Development</a:t>
            </a:r>
          </a:p>
          <a:p>
            <a:pPr>
              <a:lnSpc>
                <a:spcPct val="150000"/>
              </a:lnSpc>
            </a:pPr>
            <a:r>
              <a:rPr lang="en-US" sz="2400" dirty="0"/>
              <a:t>Testing &amp; Validation</a:t>
            </a:r>
          </a:p>
          <a:p>
            <a:pPr>
              <a:lnSpc>
                <a:spcPct val="150000"/>
              </a:lnSpc>
            </a:pPr>
            <a:r>
              <a:rPr lang="en-US" sz="2400" dirty="0"/>
              <a:t>Deployment &amp; Integration</a:t>
            </a:r>
          </a:p>
          <a:p>
            <a:pPr>
              <a:lnSpc>
                <a:spcPct val="150000"/>
              </a:lnSpc>
            </a:pPr>
            <a:r>
              <a:rPr lang="en-US" sz="2400" dirty="0"/>
              <a:t>Maintenance and documentation</a:t>
            </a:r>
            <a:endParaRPr lang="x-none" sz="2400" dirty="0"/>
          </a:p>
        </p:txBody>
      </p:sp>
      <p:sp>
        <p:nvSpPr>
          <p:cNvPr id="4" name="Slide Number Placeholder 3">
            <a:extLst>
              <a:ext uri="{FF2B5EF4-FFF2-40B4-BE49-F238E27FC236}">
                <a16:creationId xmlns:a16="http://schemas.microsoft.com/office/drawing/2014/main" id="{7CC151B6-78B7-89CA-E416-9A8EB049BC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81221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1957-8E72-D0B0-ABFB-DFCFB9EC1BCA}"/>
              </a:ext>
            </a:extLst>
          </p:cNvPr>
          <p:cNvSpPr>
            <a:spLocks noGrp="1"/>
          </p:cNvSpPr>
          <p:nvPr>
            <p:ph type="title"/>
          </p:nvPr>
        </p:nvSpPr>
        <p:spPr/>
        <p:txBody>
          <a:bodyPr/>
          <a:lstStyle/>
          <a:p>
            <a:pPr algn="l"/>
            <a:r>
              <a:rPr lang="en-US" sz="3600" b="1" dirty="0">
                <a:effectLst>
                  <a:outerShdw blurRad="38100" dist="38100" dir="2700000" algn="tl">
                    <a:srgbClr val="000000">
                      <a:alpha val="43137"/>
                    </a:srgbClr>
                  </a:outerShdw>
                </a:effectLst>
              </a:rPr>
              <a:t>Constraints And Limitations</a:t>
            </a:r>
            <a:endParaRPr lang="x-none" sz="36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64C36643-58A5-FD2E-14FB-111ABF55A789}"/>
              </a:ext>
            </a:extLst>
          </p:cNvPr>
          <p:cNvSpPr>
            <a:spLocks noGrp="1"/>
          </p:cNvSpPr>
          <p:nvPr>
            <p:ph type="body" idx="1"/>
          </p:nvPr>
        </p:nvSpPr>
        <p:spPr/>
        <p:txBody>
          <a:bodyPr/>
          <a:lstStyle/>
          <a:p>
            <a:pPr marL="342900" marR="0" lvl="0" indent="-139700" algn="l" defTabSz="914400" rtl="0" eaLnBrk="1" fontAlgn="auto" latinLnBrk="0" hangingPunct="1">
              <a:lnSpc>
                <a:spcPct val="100000"/>
              </a:lnSpc>
              <a:spcBef>
                <a:spcPts val="0"/>
              </a:spcBef>
              <a:spcAft>
                <a:spcPts val="0"/>
              </a:spcAft>
              <a:buClr>
                <a:srgbClr val="000000"/>
              </a:buClr>
              <a:buSzPts val="3200"/>
              <a:buFont typeface="Arial" panose="020B0604020202020204"/>
              <a:buNone/>
              <a:tabLst/>
              <a:defRPr/>
            </a:pPr>
            <a:r>
              <a:rPr kumimoji="0" lang="en-US" sz="28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Constraints:</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Model Complexity</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Privacy Regulations</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rgbClr val="000000"/>
                </a:solidFill>
                <a:effectLst/>
                <a:uLnTx/>
                <a:uFillTx/>
                <a:latin typeface="Calibri" panose="020F0502020204030204"/>
                <a:cs typeface="Calibri" panose="020F0502020204030204"/>
                <a:sym typeface="Calibri" panose="020F0502020204030204"/>
              </a:rPr>
              <a:t>Real-World Validation</a:t>
            </a:r>
          </a:p>
          <a:p>
            <a:pPr marL="568325" marR="0" lvl="0" indent="0" algn="l" defTabSz="914400" rtl="0" eaLnBrk="1" fontAlgn="auto" latinLnBrk="0" hangingPunct="1">
              <a:lnSpc>
                <a:spcPct val="100000"/>
              </a:lnSpc>
              <a:spcBef>
                <a:spcPts val="0"/>
              </a:spcBef>
              <a:spcAft>
                <a:spcPts val="0"/>
              </a:spcAft>
              <a:buClr>
                <a:srgbClr val="000000"/>
              </a:buClr>
              <a:buSzPts val="3200"/>
              <a:buFont typeface="Arial" panose="020B0604020202020204"/>
              <a:buNone/>
              <a:tabLst/>
              <a:defRPr/>
            </a:pPr>
            <a:endParaRPr kumimoji="0" lang="en-US" sz="2800" b="1" i="0" u="none" strike="noStrike" kern="0" cap="none" spc="0" normalizeH="0" baseline="0" noProof="0" dirty="0">
              <a:ln>
                <a:noFill/>
              </a:ln>
              <a:solidFill>
                <a:srgbClr val="000000"/>
              </a:solidFill>
              <a:effectLst/>
              <a:uLnTx/>
              <a:uFillTx/>
              <a:latin typeface="Calibri" panose="020F0502020204030204"/>
              <a:cs typeface="Calibri" panose="020F0502020204030204"/>
              <a:sym typeface="+mn-ea"/>
            </a:endParaRPr>
          </a:p>
          <a:p>
            <a:pPr marL="203200" marR="0" lvl="0" indent="0" algn="l" defTabSz="914400" rtl="0" eaLnBrk="1" fontAlgn="auto" latinLnBrk="0" hangingPunct="1">
              <a:lnSpc>
                <a:spcPct val="100000"/>
              </a:lnSpc>
              <a:spcBef>
                <a:spcPts val="0"/>
              </a:spcBef>
              <a:spcAft>
                <a:spcPts val="0"/>
              </a:spcAft>
              <a:buClr>
                <a:srgbClr val="000000"/>
              </a:buClr>
              <a:buSzPts val="3200"/>
              <a:buFont typeface="Arial" panose="020B0604020202020204"/>
              <a:buNone/>
              <a:tabLst/>
              <a:defRPr/>
            </a:pPr>
            <a:r>
              <a:rPr kumimoji="0" lang="en-US" sz="2800" b="1" i="0" u="none" strike="noStrike" kern="0" cap="none" spc="0" normalizeH="0" baseline="0" noProof="0">
                <a:ln>
                  <a:noFill/>
                </a:ln>
                <a:solidFill>
                  <a:srgbClr val="000000"/>
                </a:solidFill>
                <a:effectLst/>
                <a:uLnTx/>
                <a:uFillTx/>
                <a:latin typeface="Calibri" panose="020F0502020204030204"/>
                <a:cs typeface="Calibri" panose="020F0502020204030204"/>
                <a:sym typeface="+mn-ea"/>
              </a:rPr>
              <a:t>Limitations:</a:t>
            </a:r>
            <a:endPar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endParaRP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Supplementary Tool</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Image Sensitivity</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Limited Scope</a:t>
            </a:r>
          </a:p>
          <a:p>
            <a:pPr marL="854075" marR="0" lvl="0" indent="-285750" algn="l" defTabSz="914400" rtl="0" eaLnBrk="1" fontAlgn="auto" latinLnBrk="0" hangingPunct="1">
              <a:lnSpc>
                <a:spcPct val="100000"/>
              </a:lnSpc>
              <a:spcBef>
                <a:spcPts val="0"/>
              </a:spcBef>
              <a:spcAft>
                <a:spcPts val="0"/>
              </a:spcAft>
              <a:buClr>
                <a:srgbClr val="000000"/>
              </a:buClr>
              <a:buSzPts val="3200"/>
              <a:buFont typeface="Arial" panose="020B0604020202020204"/>
              <a:buChar char="•"/>
              <a:tabLst/>
              <a:defRPr/>
            </a:pPr>
            <a:r>
              <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mn-ea"/>
              </a:rPr>
              <a:t>Generalization Issues</a:t>
            </a:r>
            <a:endParaRPr kumimoji="0" lang="en-US" sz="2000" b="0" i="0" u="none" strike="noStrike" kern="0" cap="none" spc="0" normalizeH="0" baseline="0" noProof="0" dirty="0">
              <a:ln>
                <a:noFill/>
              </a:ln>
              <a:solidFill>
                <a:schemeClr val="tx1"/>
              </a:solidFill>
              <a:effectLst/>
              <a:uLnTx/>
              <a:uFillTx/>
              <a:latin typeface="Calibri" panose="020F0502020204030204"/>
              <a:cs typeface="Calibri" panose="020F0502020204030204"/>
              <a:sym typeface="Calibri" panose="020F0502020204030204"/>
            </a:endParaRPr>
          </a:p>
        </p:txBody>
      </p:sp>
      <p:sp>
        <p:nvSpPr>
          <p:cNvPr id="4" name="Slide Number Placeholder 3">
            <a:extLst>
              <a:ext uri="{FF2B5EF4-FFF2-40B4-BE49-F238E27FC236}">
                <a16:creationId xmlns:a16="http://schemas.microsoft.com/office/drawing/2014/main" id="{90933DF6-DA45-40EA-2306-B3C3A798F99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54740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36DAA-E58F-C050-E845-E7008C766BD7}"/>
              </a:ext>
            </a:extLst>
          </p:cNvPr>
          <p:cNvSpPr>
            <a:spLocks noGrp="1"/>
          </p:cNvSpPr>
          <p:nvPr>
            <p:ph type="title"/>
          </p:nvPr>
        </p:nvSpPr>
        <p:spPr/>
        <p:txBody>
          <a:bodyPr/>
          <a:lstStyle/>
          <a:p>
            <a:pPr algn="l"/>
            <a:r>
              <a:rPr lang="en-US" b="1" dirty="0">
                <a:effectLst>
                  <a:outerShdw blurRad="38100" dist="38100" dir="2700000" algn="tl">
                    <a:srgbClr val="000000">
                      <a:alpha val="43137"/>
                    </a:srgbClr>
                  </a:outerShdw>
                </a:effectLst>
              </a:rPr>
              <a:t>Roles And Responsibility</a:t>
            </a:r>
            <a:endParaRPr lang="x-none"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F8DE9963-42A2-4EA9-A340-FFE35528D1F6}"/>
              </a:ext>
            </a:extLst>
          </p:cNvPr>
          <p:cNvSpPr>
            <a:spLocks noGrp="1"/>
          </p:cNvSpPr>
          <p:nvPr>
            <p:ph type="body" idx="1"/>
          </p:nvPr>
        </p:nvSpPr>
        <p:spPr/>
        <p:txBody>
          <a:bodyPr/>
          <a:lstStyle/>
          <a:p>
            <a:pPr marL="114300" indent="0">
              <a:buNone/>
            </a:pPr>
            <a:r>
              <a:rPr lang="en-US" sz="2400" b="1" dirty="0"/>
              <a:t>Hassan </a:t>
            </a:r>
            <a:r>
              <a:rPr lang="en-US" sz="2400" b="1" dirty="0" err="1"/>
              <a:t>Dastagir</a:t>
            </a:r>
            <a:r>
              <a:rPr lang="en-US" sz="2400" b="1" dirty="0"/>
              <a:t>:</a:t>
            </a:r>
          </a:p>
          <a:p>
            <a:r>
              <a:rPr lang="en-US" sz="2000" dirty="0"/>
              <a:t>Model Training</a:t>
            </a:r>
          </a:p>
          <a:p>
            <a:r>
              <a:rPr lang="en-US" sz="2000" dirty="0" err="1"/>
              <a:t>BackEnd</a:t>
            </a:r>
            <a:endParaRPr lang="en-US" sz="2000" dirty="0"/>
          </a:p>
          <a:p>
            <a:r>
              <a:rPr lang="en-US" sz="2000" dirty="0"/>
              <a:t>Documentation</a:t>
            </a:r>
          </a:p>
          <a:p>
            <a:pPr marL="114300" indent="0">
              <a:buNone/>
            </a:pPr>
            <a:r>
              <a:rPr lang="en-US" sz="2400" b="1" dirty="0"/>
              <a:t>Ali Sher Khan:</a:t>
            </a:r>
          </a:p>
          <a:p>
            <a:r>
              <a:rPr lang="en-US" sz="2000" dirty="0"/>
              <a:t>Model Training</a:t>
            </a:r>
          </a:p>
          <a:p>
            <a:r>
              <a:rPr lang="en-US" sz="2000" dirty="0"/>
              <a:t>Front End Designing &amp; Development</a:t>
            </a:r>
          </a:p>
          <a:p>
            <a:pPr marL="114300" indent="0">
              <a:buNone/>
            </a:pPr>
            <a:r>
              <a:rPr lang="en-US" sz="2400" b="1" dirty="0"/>
              <a:t>M Usman:</a:t>
            </a:r>
          </a:p>
          <a:p>
            <a:r>
              <a:rPr lang="en-US" sz="2000" dirty="0"/>
              <a:t>Model Training</a:t>
            </a:r>
          </a:p>
          <a:p>
            <a:r>
              <a:rPr lang="en-US" sz="2000" dirty="0"/>
              <a:t>Documentation</a:t>
            </a:r>
          </a:p>
          <a:p>
            <a:pPr marL="114300" indent="0">
              <a:buNone/>
            </a:pPr>
            <a:endParaRPr lang="en-US" sz="2400" b="1" dirty="0"/>
          </a:p>
          <a:p>
            <a:endParaRPr lang="en-US" sz="2000" dirty="0"/>
          </a:p>
        </p:txBody>
      </p:sp>
      <p:sp>
        <p:nvSpPr>
          <p:cNvPr id="4" name="Slide Number Placeholder 3">
            <a:extLst>
              <a:ext uri="{FF2B5EF4-FFF2-40B4-BE49-F238E27FC236}">
                <a16:creationId xmlns:a16="http://schemas.microsoft.com/office/drawing/2014/main" id="{F0CB9779-DB0F-AD14-AAF5-9E3E6261E76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2777476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t>References</a:t>
            </a:r>
          </a:p>
        </p:txBody>
      </p:sp>
      <p:sp>
        <p:nvSpPr>
          <p:cNvPr id="3" name="Text Placeholder 2"/>
          <p:cNvSpPr>
            <a:spLocks noGrp="1"/>
          </p:cNvSpPr>
          <p:nvPr>
            <p:ph type="body" idx="1"/>
          </p:nvPr>
        </p:nvSpPr>
        <p:spPr>
          <a:xfrm>
            <a:off x="349045" y="1177413"/>
            <a:ext cx="8229600" cy="3896032"/>
          </a:xfrm>
        </p:spPr>
        <p:txBody>
          <a:bodyPr/>
          <a:lstStyle/>
          <a:p>
            <a:pPr marL="114300" indent="0">
              <a:buNone/>
            </a:pPr>
            <a:r>
              <a:rPr lang="en-US" sz="1300" dirty="0">
                <a:solidFill>
                  <a:schemeClr val="tx1"/>
                </a:solidFill>
                <a:latin typeface="Calibri" panose="020F0502020204030204" charset="0"/>
                <a:cs typeface="Calibri" panose="020F0502020204030204" charset="0"/>
              </a:rPr>
              <a:t>[1]  </a:t>
            </a:r>
            <a:r>
              <a:rPr lang="en-US" sz="1300" i="0" u="none" strike="noStrike" baseline="0" dirty="0">
                <a:solidFill>
                  <a:schemeClr val="tx1"/>
                </a:solidFill>
                <a:latin typeface="Charis SIL"/>
              </a:rPr>
              <a:t>P. Pathak, Y. </a:t>
            </a:r>
            <a:r>
              <a:rPr lang="en-US" sz="1300" i="0" u="none" strike="noStrike" baseline="0" dirty="0" err="1">
                <a:solidFill>
                  <a:schemeClr val="tx1"/>
                </a:solidFill>
                <a:latin typeface="Charis SIL"/>
              </a:rPr>
              <a:t>Punetha</a:t>
            </a:r>
            <a:r>
              <a:rPr lang="en-US" sz="1300" i="0" u="none" strike="noStrike" baseline="0" dirty="0">
                <a:solidFill>
                  <a:schemeClr val="tx1"/>
                </a:solidFill>
                <a:latin typeface="Charis SIL"/>
              </a:rPr>
              <a:t>, </a:t>
            </a:r>
            <a:r>
              <a:rPr lang="en-US" sz="1300" i="0" u="none" strike="noStrike" baseline="0" dirty="0" err="1">
                <a:solidFill>
                  <a:schemeClr val="tx1"/>
                </a:solidFill>
                <a:latin typeface="Charis SIL"/>
              </a:rPr>
              <a:t>Kratika</a:t>
            </a:r>
            <a:r>
              <a:rPr lang="en-US" sz="1300" i="0" u="none" strike="noStrike" baseline="0" dirty="0">
                <a:solidFill>
                  <a:schemeClr val="tx1"/>
                </a:solidFill>
                <a:latin typeface="Charis SIL"/>
              </a:rPr>
              <a:t>, Identification of skin diseases using convolutional neural network, in: Soft Computing: Theories and Applications: Proceedings of </a:t>
            </a:r>
            <a:r>
              <a:rPr lang="en-US" sz="1300" i="0" u="none" strike="noStrike" baseline="0" dirty="0" err="1">
                <a:solidFill>
                  <a:schemeClr val="tx1"/>
                </a:solidFill>
                <a:latin typeface="Charis SIL"/>
              </a:rPr>
              <a:t>SoCTA</a:t>
            </a:r>
            <a:r>
              <a:rPr lang="en-US" sz="1300" i="0" u="none" strike="noStrike" baseline="0" dirty="0">
                <a:solidFill>
                  <a:schemeClr val="tx1"/>
                </a:solidFill>
                <a:latin typeface="Charis SIL"/>
              </a:rPr>
              <a:t> 2020, 2, Springer, 2021, pp. 171</a:t>
            </a:r>
            <a:r>
              <a:rPr lang="en-US" sz="1300" i="0" u="none" strike="noStrike" baseline="0" dirty="0">
                <a:solidFill>
                  <a:schemeClr val="tx1"/>
                </a:solidFill>
                <a:latin typeface="STIX"/>
              </a:rPr>
              <a:t>–</a:t>
            </a:r>
            <a:r>
              <a:rPr lang="en-US" sz="1300" i="0" u="none" strike="noStrike" baseline="0" dirty="0">
                <a:solidFill>
                  <a:schemeClr val="tx1"/>
                </a:solidFill>
                <a:latin typeface="Charis SIL"/>
              </a:rPr>
              <a:t>180, https://doi.org/10.1007/978-981- 16-1696-9_16</a:t>
            </a:r>
            <a:endParaRPr lang="en-US" sz="1300" dirty="0">
              <a:solidFill>
                <a:schemeClr val="tx1"/>
              </a:solidFill>
              <a:latin typeface="Charis SIL"/>
              <a:cs typeface="Calibri" panose="020F0502020204030204" charset="0"/>
            </a:endParaRPr>
          </a:p>
          <a:p>
            <a:pPr marL="114300" indent="0">
              <a:buNone/>
            </a:pPr>
            <a:r>
              <a:rPr lang="en-US" sz="1300" dirty="0">
                <a:solidFill>
                  <a:schemeClr val="tx1"/>
                </a:solidFill>
                <a:latin typeface="Charis SIL"/>
                <a:cs typeface="Calibri" panose="020F0502020204030204" charset="0"/>
              </a:rPr>
              <a:t>[2] V. R. Pai, S. G. Pai, P. </a:t>
            </a:r>
            <a:r>
              <a:rPr lang="en-US" sz="1300" dirty="0" err="1">
                <a:solidFill>
                  <a:schemeClr val="tx1"/>
                </a:solidFill>
                <a:latin typeface="Charis SIL"/>
                <a:cs typeface="Calibri" panose="020F0502020204030204" charset="0"/>
              </a:rPr>
              <a:t>Suhasi</a:t>
            </a:r>
            <a:r>
              <a:rPr lang="en-US" sz="1300" dirty="0">
                <a:solidFill>
                  <a:schemeClr val="tx1"/>
                </a:solidFill>
                <a:latin typeface="Charis SIL"/>
                <a:cs typeface="Calibri" panose="020F0502020204030204" charset="0"/>
              </a:rPr>
              <a:t>, and P. Rekha, “Identification and classification of skin diseases using deep learning techniques,” 2023 , 10.21203/rs.3.rs-2628782/v1</a:t>
            </a:r>
            <a:endParaRPr lang="en-US" sz="1300" i="0" u="none" strike="noStrike" baseline="0" dirty="0">
              <a:solidFill>
                <a:schemeClr val="tx1"/>
              </a:solidFill>
              <a:latin typeface="Charis SIL"/>
              <a:cs typeface="Calibri" panose="020F0502020204030204" charset="0"/>
            </a:endParaRPr>
          </a:p>
          <a:p>
            <a:pPr marL="114300" indent="0">
              <a:buNone/>
            </a:pPr>
            <a:r>
              <a:rPr lang="en-US" sz="1300" i="0" u="none" strike="noStrike" baseline="0" dirty="0">
                <a:solidFill>
                  <a:schemeClr val="tx1"/>
                </a:solidFill>
                <a:latin typeface="Charis SIL"/>
                <a:cs typeface="Calibri" panose="020F0502020204030204" charset="0"/>
              </a:rPr>
              <a:t>[3] T.-Y. Yang, T.-W. Chien, F.-J. Lai, et al., Web-based skin cancer assessment and classification using machine learning and mobile computerized adaptive testing in a </a:t>
            </a:r>
            <a:r>
              <a:rPr lang="en-US" sz="1300" i="0" u="none" strike="noStrike" baseline="0" dirty="0" err="1">
                <a:solidFill>
                  <a:schemeClr val="tx1"/>
                </a:solidFill>
                <a:latin typeface="Charis SIL"/>
                <a:cs typeface="Calibri" panose="020F0502020204030204" charset="0"/>
              </a:rPr>
              <a:t>rasch</a:t>
            </a:r>
            <a:r>
              <a:rPr lang="en-US" sz="1300" i="0" u="none" strike="noStrike" baseline="0" dirty="0">
                <a:solidFill>
                  <a:schemeClr val="tx1"/>
                </a:solidFill>
                <a:latin typeface="Charis SIL"/>
                <a:cs typeface="Calibri" panose="020F0502020204030204" charset="0"/>
              </a:rPr>
              <a:t> model: development study, JMIR. Med. Inform. 10 (3) (2022) e33006, </a:t>
            </a:r>
            <a:r>
              <a:rPr lang="en-US" sz="1300" dirty="0">
                <a:solidFill>
                  <a:schemeClr val="tx1"/>
                </a:solidFill>
                <a:effectLst/>
              </a:rPr>
              <a:t>https://doi.org/10.2196/33006 </a:t>
            </a:r>
          </a:p>
          <a:p>
            <a:pPr marL="114300" indent="0">
              <a:buNone/>
            </a:pPr>
            <a:r>
              <a:rPr lang="en-US" sz="1300" dirty="0">
                <a:solidFill>
                  <a:schemeClr val="tx1"/>
                </a:solidFill>
                <a:latin typeface="Charis SIL"/>
              </a:rPr>
              <a:t>[4] M.A. </a:t>
            </a:r>
            <a:r>
              <a:rPr lang="en-US" sz="1300" dirty="0" err="1">
                <a:solidFill>
                  <a:schemeClr val="tx1"/>
                </a:solidFill>
                <a:latin typeface="Charis SIL"/>
              </a:rPr>
              <a:t>Hashmani</a:t>
            </a:r>
            <a:r>
              <a:rPr lang="en-US" sz="1300" dirty="0">
                <a:solidFill>
                  <a:schemeClr val="tx1"/>
                </a:solidFill>
                <a:latin typeface="Charis SIL"/>
              </a:rPr>
              <a:t>, S.M. Jameel, S.S.H. Rizvi, S. Shukla, An adaptive federated machine learning-based intelligent system for skin disease detection: a step toward an intelligent </a:t>
            </a:r>
            <a:r>
              <a:rPr lang="en-US" sz="1300" dirty="0" err="1">
                <a:solidFill>
                  <a:schemeClr val="tx1"/>
                </a:solidFill>
                <a:latin typeface="Charis SIL"/>
              </a:rPr>
              <a:t>dermoscopy</a:t>
            </a:r>
            <a:r>
              <a:rPr lang="en-US" sz="1300" dirty="0">
                <a:solidFill>
                  <a:schemeClr val="tx1"/>
                </a:solidFill>
                <a:latin typeface="Charis SIL"/>
              </a:rPr>
              <a:t> device, Appl. Sci. 11 (5) (2021) 2145, </a:t>
            </a:r>
            <a:r>
              <a:rPr lang="de-DE" sz="1300" dirty="0">
                <a:solidFill>
                  <a:schemeClr val="tx1"/>
                </a:solidFill>
                <a:latin typeface="Charis SIL"/>
              </a:rPr>
              <a:t>https://doi.org/10.3390/app11052145.</a:t>
            </a:r>
            <a:endParaRPr lang="en-US" sz="1300" i="0" strike="noStrike" baseline="0" dirty="0">
              <a:solidFill>
                <a:schemeClr val="tx1"/>
              </a:solidFill>
              <a:latin typeface="Charis SIL"/>
            </a:endParaRPr>
          </a:p>
          <a:p>
            <a:pPr marL="114300" indent="0">
              <a:buNone/>
            </a:pPr>
            <a:r>
              <a:rPr lang="en-US" sz="1300" i="0" strike="noStrike" baseline="0" dirty="0">
                <a:solidFill>
                  <a:schemeClr val="tx1"/>
                </a:solidFill>
                <a:latin typeface="Charis SIL"/>
              </a:rPr>
              <a:t>[5] Y. Liu, et al., A deep learning system for differential diagnosis of skin diseases, Nat. Med. 26 (6) (2020) 900–908, https://doi.org/10.1038/s41591-020-0842-3</a:t>
            </a:r>
          </a:p>
          <a:p>
            <a:pPr marL="114300" indent="0">
              <a:buNone/>
            </a:pPr>
            <a:r>
              <a:rPr lang="en-US" sz="1300" dirty="0">
                <a:solidFill>
                  <a:schemeClr val="tx1"/>
                </a:solidFill>
                <a:latin typeface="Charis SIL"/>
              </a:rPr>
              <a:t>[6] A. Singh, S. Srinath, V. Arasu, N.K. Thomas, et al., Machine learning on web: skin lesion classification using CNN, in: 2022 International Conference on Inventive Computation Technologies (ICICT), IEEE, 2022, pp. 260–265,</a:t>
            </a:r>
            <a:r>
              <a:rPr lang="fr-FR" sz="1300" dirty="0">
                <a:solidFill>
                  <a:schemeClr val="tx1"/>
                </a:solidFill>
                <a:latin typeface="Charis SIL"/>
              </a:rPr>
              <a:t> https://doi.org/10.1109/ICICT54344.2022.9850506.</a:t>
            </a:r>
          </a:p>
          <a:p>
            <a:pPr marL="114300" indent="0">
              <a:buNone/>
            </a:pPr>
            <a:r>
              <a:rPr lang="en-US" sz="1300" dirty="0">
                <a:solidFill>
                  <a:schemeClr val="tx1"/>
                </a:solidFill>
                <a:latin typeface="Charis SIL"/>
              </a:rPr>
              <a:t>[7] I. </a:t>
            </a:r>
            <a:r>
              <a:rPr lang="en-US" sz="1300" dirty="0" err="1">
                <a:solidFill>
                  <a:schemeClr val="tx1"/>
                </a:solidFill>
                <a:latin typeface="Charis SIL"/>
              </a:rPr>
              <a:t>Oztel</a:t>
            </a:r>
            <a:r>
              <a:rPr lang="en-US" sz="1300" dirty="0">
                <a:solidFill>
                  <a:schemeClr val="tx1"/>
                </a:solidFill>
                <a:latin typeface="Charis SIL"/>
              </a:rPr>
              <a:t>, </a:t>
            </a:r>
            <a:r>
              <a:rPr lang="en-US" sz="1300" dirty="0" err="1">
                <a:solidFill>
                  <a:schemeClr val="tx1"/>
                </a:solidFill>
                <a:latin typeface="Charis SIL"/>
              </a:rPr>
              <a:t>G.Yolcu</a:t>
            </a:r>
            <a:r>
              <a:rPr lang="en-US" sz="1300" dirty="0">
                <a:solidFill>
                  <a:schemeClr val="tx1"/>
                </a:solidFill>
                <a:latin typeface="Charis SIL"/>
              </a:rPr>
              <a:t> </a:t>
            </a:r>
            <a:r>
              <a:rPr lang="en-US" sz="1300" dirty="0" err="1">
                <a:solidFill>
                  <a:schemeClr val="tx1"/>
                </a:solidFill>
                <a:latin typeface="Charis SIL"/>
              </a:rPr>
              <a:t>Oztel</a:t>
            </a:r>
            <a:r>
              <a:rPr lang="en-US" sz="1300" dirty="0">
                <a:solidFill>
                  <a:schemeClr val="tx1"/>
                </a:solidFill>
                <a:latin typeface="Charis SIL"/>
              </a:rPr>
              <a:t>, V.H. Sahin, Deep learning-based skin diseases classification using smartphones, Adv. </a:t>
            </a:r>
            <a:r>
              <a:rPr lang="en-US" sz="1300" dirty="0" err="1">
                <a:solidFill>
                  <a:schemeClr val="tx1"/>
                </a:solidFill>
                <a:latin typeface="Charis SIL"/>
              </a:rPr>
              <a:t>Intell</a:t>
            </a:r>
            <a:r>
              <a:rPr lang="en-US" sz="1300" dirty="0">
                <a:solidFill>
                  <a:schemeClr val="tx1"/>
                </a:solidFill>
                <a:latin typeface="Charis SIL"/>
              </a:rPr>
              <a:t>. Syst. 5 (12) (2023) 2300211, </a:t>
            </a:r>
            <a:r>
              <a:rPr lang="pl-PL" sz="1300" dirty="0">
                <a:solidFill>
                  <a:schemeClr val="tx1"/>
                </a:solidFill>
                <a:latin typeface="Charis SIL"/>
              </a:rPr>
              <a:t>https://doi.org/10.1002/aisy.202300211.</a:t>
            </a:r>
            <a:endParaRPr lang="en-US" sz="1300" dirty="0">
              <a:solidFill>
                <a:schemeClr val="tx1"/>
              </a:solidFill>
              <a:latin typeface="Charis SIL"/>
            </a:endParaRPr>
          </a:p>
          <a:p>
            <a:pPr marL="114300" indent="0">
              <a:buNone/>
            </a:pPr>
            <a:r>
              <a:rPr lang="en-US" sz="1300" i="0" strike="noStrike" baseline="0" dirty="0">
                <a:solidFill>
                  <a:schemeClr val="tx1"/>
                </a:solidFill>
                <a:latin typeface="Charis SIL"/>
              </a:rPr>
              <a:t>[8</a:t>
            </a:r>
            <a:r>
              <a:rPr lang="en-US" sz="1300" dirty="0">
                <a:solidFill>
                  <a:schemeClr val="tx1"/>
                </a:solidFill>
                <a:latin typeface="Charis SIL"/>
              </a:rPr>
              <a:t>] </a:t>
            </a:r>
            <a:r>
              <a:rPr lang="en-US" sz="1300" dirty="0" err="1">
                <a:solidFill>
                  <a:schemeClr val="tx1"/>
                </a:solidFill>
              </a:rPr>
              <a:t>Aboulmira</a:t>
            </a:r>
            <a:r>
              <a:rPr lang="en-US" sz="1300" dirty="0">
                <a:solidFill>
                  <a:schemeClr val="tx1"/>
                </a:solidFill>
              </a:rPr>
              <a:t>, A., </a:t>
            </a:r>
            <a:r>
              <a:rPr lang="en-US" sz="1300" dirty="0" err="1">
                <a:solidFill>
                  <a:schemeClr val="tx1"/>
                </a:solidFill>
              </a:rPr>
              <a:t>Lachgar</a:t>
            </a:r>
            <a:r>
              <a:rPr lang="en-US" sz="1300" dirty="0">
                <a:solidFill>
                  <a:schemeClr val="tx1"/>
                </a:solidFill>
              </a:rPr>
              <a:t>, M., </a:t>
            </a:r>
            <a:r>
              <a:rPr lang="en-US" sz="1300" dirty="0" err="1">
                <a:solidFill>
                  <a:schemeClr val="tx1"/>
                </a:solidFill>
              </a:rPr>
              <a:t>Hrimech</a:t>
            </a:r>
            <a:r>
              <a:rPr lang="en-US" sz="1300" dirty="0">
                <a:solidFill>
                  <a:schemeClr val="tx1"/>
                </a:solidFill>
              </a:rPr>
              <a:t>, H., Camara, A., </a:t>
            </a:r>
            <a:r>
              <a:rPr lang="en-US" sz="1300" dirty="0" err="1">
                <a:solidFill>
                  <a:schemeClr val="tx1"/>
                </a:solidFill>
              </a:rPr>
              <a:t>Elbahja</a:t>
            </a:r>
            <a:r>
              <a:rPr lang="en-US" sz="1300" dirty="0">
                <a:solidFill>
                  <a:schemeClr val="tx1"/>
                </a:solidFill>
              </a:rPr>
              <a:t>, C., </a:t>
            </a:r>
            <a:r>
              <a:rPr lang="en-US" sz="1300" dirty="0" err="1">
                <a:solidFill>
                  <a:schemeClr val="tx1"/>
                </a:solidFill>
              </a:rPr>
              <a:t>Elmansouri</a:t>
            </a:r>
            <a:r>
              <a:rPr lang="en-US" sz="1300" dirty="0">
                <a:solidFill>
                  <a:schemeClr val="tx1"/>
                </a:solidFill>
              </a:rPr>
              <a:t>, A., &amp; </a:t>
            </a:r>
            <a:r>
              <a:rPr lang="en-US" sz="1300" dirty="0" err="1">
                <a:solidFill>
                  <a:schemeClr val="tx1"/>
                </a:solidFill>
              </a:rPr>
              <a:t>Hassini</a:t>
            </a:r>
            <a:r>
              <a:rPr lang="en-US" sz="1300" dirty="0">
                <a:solidFill>
                  <a:schemeClr val="tx1"/>
                </a:solidFill>
              </a:rPr>
              <a:t>, Y. (2024). </a:t>
            </a:r>
            <a:r>
              <a:rPr lang="en-US" sz="1300" dirty="0" err="1">
                <a:solidFill>
                  <a:schemeClr val="tx1"/>
                </a:solidFill>
              </a:rPr>
              <a:t>SkinHealthMate</a:t>
            </a:r>
            <a:r>
              <a:rPr lang="en-US" sz="1300" dirty="0">
                <a:solidFill>
                  <a:schemeClr val="tx1"/>
                </a:solidFill>
              </a:rPr>
              <a:t> app: An AI-powered digital platform for skin disease diagnosis. </a:t>
            </a:r>
            <a:r>
              <a:rPr lang="en-US" sz="1300" i="1" dirty="0">
                <a:solidFill>
                  <a:schemeClr val="tx1"/>
                </a:solidFill>
              </a:rPr>
              <a:t>Systems and Soft Computing</a:t>
            </a:r>
            <a:r>
              <a:rPr lang="en-US" sz="1300" dirty="0">
                <a:solidFill>
                  <a:schemeClr val="tx1"/>
                </a:solidFill>
              </a:rPr>
              <a:t>, </a:t>
            </a:r>
            <a:r>
              <a:rPr lang="en-US" sz="1300" i="1" dirty="0">
                <a:solidFill>
                  <a:schemeClr val="tx1"/>
                </a:solidFill>
              </a:rPr>
              <a:t>6</a:t>
            </a:r>
            <a:r>
              <a:rPr lang="en-US" sz="1300" dirty="0">
                <a:solidFill>
                  <a:schemeClr val="tx1"/>
                </a:solidFill>
              </a:rPr>
              <a:t>, 200166.</a:t>
            </a:r>
            <a:r>
              <a:rPr lang="en-US" sz="1300" dirty="0">
                <a:solidFill>
                  <a:schemeClr val="tx1"/>
                </a:solidFill>
                <a:latin typeface="Charis SIL"/>
              </a:rPr>
              <a:t>https://doi.org/10.1016/j.sasc.2024.200166</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4965065"/>
          </a:xfrm>
        </p:spPr>
        <p:txBody>
          <a:bodyPr/>
          <a:lstStyle/>
          <a:p>
            <a:r>
              <a:rPr lang="en-US" sz="4800"/>
              <a:t>Any Question &amp; Suggestions?</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955"/>
            <a:ext cx="8229600" cy="5210175"/>
          </a:xfrm>
        </p:spPr>
        <p:txBody>
          <a:bodyPr/>
          <a:lstStyle/>
          <a:p>
            <a:r>
              <a:rPr lang="en-US" sz="4800"/>
              <a:t>Thank You!</a:t>
            </a: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Project Team</a:t>
            </a: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dirty="0"/>
              <a:t>Hassan </a:t>
            </a:r>
            <a:r>
              <a:rPr lang="en-US" dirty="0" err="1"/>
              <a:t>Dastagir</a:t>
            </a:r>
            <a:r>
              <a:rPr lang="en-US" dirty="0"/>
              <a:t>(40124)</a:t>
            </a:r>
          </a:p>
          <a:p>
            <a:pPr marL="342900" lvl="0">
              <a:spcBef>
                <a:spcPts val="640"/>
              </a:spcBef>
              <a:buSzPts val="3200"/>
            </a:pPr>
            <a:r>
              <a:rPr lang="en-US" dirty="0"/>
              <a:t>Ali Sher Khan(39917)</a:t>
            </a:r>
          </a:p>
          <a:p>
            <a:pPr marL="342900" lvl="0">
              <a:spcBef>
                <a:spcPts val="640"/>
              </a:spcBef>
              <a:buSzPts val="3200"/>
            </a:pPr>
            <a:r>
              <a:rPr lang="en-US" dirty="0"/>
              <a:t>Muhammad </a:t>
            </a:r>
            <a:r>
              <a:rPr lang="en-US" dirty="0" err="1"/>
              <a:t>Usman</a:t>
            </a:r>
            <a:r>
              <a:rPr lang="en-US" dirty="0"/>
              <a:t>(24761)</a:t>
            </a:r>
          </a:p>
          <a:p>
            <a:pPr marL="342900" lvl="0" indent="-139700" algn="l" rtl="0">
              <a:lnSpc>
                <a:spcPct val="100000"/>
              </a:lnSpc>
              <a:spcBef>
                <a:spcPts val="640"/>
              </a:spcBef>
              <a:spcAft>
                <a:spcPts val="0"/>
              </a:spcAft>
              <a:buClr>
                <a:schemeClr val="dk1"/>
              </a:buClr>
              <a:buSzPts val="3200"/>
              <a:buNone/>
            </a:pPr>
            <a:endParaRPr lang="en-US"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b="1"/>
              <a:t>Table of Content</a:t>
            </a:r>
          </a:p>
        </p:txBody>
      </p:sp>
      <p:sp>
        <p:nvSpPr>
          <p:cNvPr id="98" name="Google Shape;98;p3"/>
          <p:cNvSpPr txBox="1">
            <a:spLocks noGrp="1"/>
          </p:cNvSpPr>
          <p:nvPr>
            <p:ph type="body" idx="1"/>
          </p:nvPr>
        </p:nvSpPr>
        <p:spPr>
          <a:xfrm>
            <a:off x="457200" y="1346200"/>
            <a:ext cx="8229600" cy="4526100"/>
          </a:xfrm>
          <a:prstGeom prst="rect">
            <a:avLst/>
          </a:prstGeom>
          <a:noFill/>
          <a:ln>
            <a:noFill/>
          </a:ln>
        </p:spPr>
        <p:txBody>
          <a:bodyPr spcFirstLastPara="1" wrap="square" lIns="91425" tIns="45700" rIns="91425" bIns="45700" anchor="t" anchorCtr="0">
            <a:noAutofit/>
          </a:bodyPr>
          <a:lstStyle/>
          <a:p>
            <a:pPr marL="342900" lvl="0">
              <a:spcBef>
                <a:spcPts val="0"/>
              </a:spcBef>
              <a:buSzPts val="3200"/>
            </a:pPr>
            <a:r>
              <a:rPr lang="en-US" sz="2400" dirty="0"/>
              <a:t>Introduction and Background</a:t>
            </a:r>
          </a:p>
          <a:p>
            <a:pPr marL="342900" lvl="0">
              <a:spcBef>
                <a:spcPts val="640"/>
              </a:spcBef>
              <a:buSzPts val="3200"/>
            </a:pPr>
            <a:r>
              <a:rPr lang="en-US" sz="2400" dirty="0"/>
              <a:t>Literature Review and Summary Table</a:t>
            </a:r>
          </a:p>
          <a:p>
            <a:pPr marL="342900">
              <a:spcBef>
                <a:spcPts val="640"/>
              </a:spcBef>
              <a:buSzPts val="3200"/>
            </a:pPr>
            <a:r>
              <a:rPr lang="en-US" sz="2400" dirty="0"/>
              <a:t>Gap Analysis</a:t>
            </a:r>
          </a:p>
          <a:p>
            <a:pPr marL="342900">
              <a:spcBef>
                <a:spcPts val="640"/>
              </a:spcBef>
              <a:buSzPts val="3200"/>
            </a:pPr>
            <a:r>
              <a:rPr lang="en-US" sz="2400" dirty="0"/>
              <a:t>Opportunity And Stakeholders</a:t>
            </a:r>
          </a:p>
          <a:p>
            <a:pPr marL="342900" lvl="0">
              <a:spcBef>
                <a:spcPts val="640"/>
              </a:spcBef>
              <a:buSzPts val="3200"/>
            </a:pPr>
            <a:r>
              <a:rPr lang="en-US" sz="2400" dirty="0"/>
              <a:t>Problem Statement</a:t>
            </a:r>
          </a:p>
          <a:p>
            <a:pPr marL="342900" lvl="0">
              <a:spcBef>
                <a:spcPts val="640"/>
              </a:spcBef>
              <a:buSzPts val="3200"/>
            </a:pPr>
            <a:r>
              <a:rPr lang="en-US" sz="2400" dirty="0"/>
              <a:t>Proposed Solution &amp; Methodology</a:t>
            </a:r>
          </a:p>
          <a:p>
            <a:pPr marL="342900" lvl="0">
              <a:spcBef>
                <a:spcPts val="640"/>
              </a:spcBef>
              <a:buSzPts val="3200"/>
            </a:pPr>
            <a:r>
              <a:rPr lang="en-US" sz="2400" dirty="0"/>
              <a:t>Project Scope</a:t>
            </a:r>
          </a:p>
          <a:p>
            <a:pPr marL="342900" lvl="0">
              <a:spcBef>
                <a:spcPts val="640"/>
              </a:spcBef>
              <a:buSzPts val="3200"/>
            </a:pPr>
            <a:r>
              <a:rPr lang="en-US" sz="2400" dirty="0"/>
              <a:t>Work Breakdown Structure</a:t>
            </a:r>
          </a:p>
          <a:p>
            <a:pPr marL="342900" lvl="0">
              <a:spcBef>
                <a:spcPts val="640"/>
              </a:spcBef>
              <a:buSzPts val="3200"/>
            </a:pPr>
            <a:r>
              <a:rPr lang="en-US" sz="2400" dirty="0"/>
              <a:t>Constraints and Limitations</a:t>
            </a:r>
          </a:p>
          <a:p>
            <a:pPr marL="342900" lvl="0">
              <a:spcBef>
                <a:spcPts val="640"/>
              </a:spcBef>
              <a:buSzPts val="3200"/>
            </a:pPr>
            <a:r>
              <a:rPr lang="en-US" sz="2400" dirty="0"/>
              <a:t>Roles and Responsibilities</a:t>
            </a:r>
          </a:p>
          <a:p>
            <a:pPr marL="0" lvl="0" indent="0">
              <a:spcBef>
                <a:spcPts val="640"/>
              </a:spcBef>
              <a:buSzPts val="3200"/>
              <a:buNone/>
            </a:pPr>
            <a:endParaRPr lang="en-US" sz="2400" dirty="0"/>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7BB1B-3469-6BA4-7F7E-A94A6E871CF1}"/>
              </a:ext>
            </a:extLst>
          </p:cNvPr>
          <p:cNvSpPr>
            <a:spLocks noGrp="1"/>
          </p:cNvSpPr>
          <p:nvPr>
            <p:ph type="title"/>
          </p:nvPr>
        </p:nvSpPr>
        <p:spPr/>
        <p:txBody>
          <a:bodyPr/>
          <a:lstStyle/>
          <a:p>
            <a:pPr algn="l"/>
            <a:r>
              <a:rPr lang="en-US" sz="3600" b="1" dirty="0">
                <a:solidFill>
                  <a:schemeClr val="tx1"/>
                </a:solidFill>
                <a:effectLst>
                  <a:outerShdw blurRad="38100" dist="38100" dir="2700000" algn="tl">
                    <a:srgbClr val="000000">
                      <a:alpha val="43137"/>
                    </a:srgbClr>
                  </a:outerShdw>
                </a:effectLst>
                <a:sym typeface="+mn-ea"/>
              </a:rPr>
              <a:t>INTRODUCTION AND </a:t>
            </a:r>
            <a:r>
              <a:rPr lang="en-US" sz="3600" b="1" dirty="0">
                <a:effectLst>
                  <a:outerShdw blurRad="38100" dist="38100" dir="2700000" algn="tl">
                    <a:srgbClr val="000000">
                      <a:alpha val="43137"/>
                    </a:srgbClr>
                  </a:outerShdw>
                </a:effectLst>
              </a:rPr>
              <a:t>BACKGROUND[1/2]</a:t>
            </a:r>
            <a:r>
              <a:rPr lang="en-US" sz="3600" b="1" dirty="0">
                <a:solidFill>
                  <a:schemeClr val="tx1"/>
                </a:solidFill>
                <a:effectLst>
                  <a:outerShdw blurRad="38100" dist="38100" dir="2700000" algn="tl">
                    <a:srgbClr val="000000">
                      <a:alpha val="43137"/>
                    </a:srgbClr>
                  </a:outerShdw>
                </a:effectLst>
                <a:sym typeface="+mn-ea"/>
              </a:rPr>
              <a:t> </a:t>
            </a:r>
            <a:endParaRPr lang="x-none" sz="3600"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0EBB5B75-368C-CFE8-D000-EAD71FEF38E6}"/>
              </a:ext>
            </a:extLst>
          </p:cNvPr>
          <p:cNvSpPr>
            <a:spLocks noGrp="1"/>
          </p:cNvSpPr>
          <p:nvPr>
            <p:ph type="body" idx="1"/>
          </p:nvPr>
        </p:nvSpPr>
        <p:spPr>
          <a:xfrm>
            <a:off x="457200" y="1330274"/>
            <a:ext cx="8229600" cy="5113440"/>
          </a:xfrm>
        </p:spPr>
        <p:txBody>
          <a:bodyPr/>
          <a:lstStyle/>
          <a:p>
            <a:pPr marL="274320" lvl="0" indent="3175" algn="just">
              <a:spcBef>
                <a:spcPts val="0"/>
              </a:spcBef>
              <a:buSzPts val="3200"/>
              <a:buNone/>
            </a:pPr>
            <a:r>
              <a:rPr lang="en-US" sz="2400" dirty="0"/>
              <a:t>Skin cancer is a major global health concern, with early detection being crucial for effective treatment. Traditional diagnostic methods, such as visual examination by dermatologists, </a:t>
            </a:r>
            <a:r>
              <a:rPr lang="en-US" sz="2400" dirty="0" err="1"/>
              <a:t>dermoscopy</a:t>
            </a:r>
            <a:r>
              <a:rPr lang="en-US" sz="2400" dirty="0"/>
              <a:t>, and skin biopsies, are often time-consuming, and require expert analysis. These limitations highlight the need for artificial intelligence (AI) to provide faster, more accurate, and automated skin cancer detection, improving early diagnosis and treatment outcomes.</a:t>
            </a:r>
            <a:endParaRPr lang="en-US" sz="2400" dirty="0">
              <a:latin typeface="Calibri" panose="020F0502020204030204" charset="0"/>
              <a:cs typeface="Calibri" panose="020F0502020204030204" charset="0"/>
            </a:endParaRPr>
          </a:p>
        </p:txBody>
      </p:sp>
      <p:sp>
        <p:nvSpPr>
          <p:cNvPr id="4" name="Slide Number Placeholder 3">
            <a:extLst>
              <a:ext uri="{FF2B5EF4-FFF2-40B4-BE49-F238E27FC236}">
                <a16:creationId xmlns:a16="http://schemas.microsoft.com/office/drawing/2014/main" id="{41E8F5F1-7C9E-546F-AD24-CDEFE5ED78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0021822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lgn="l"/>
            <a:r>
              <a:rPr lang="en-US" sz="3600" b="1" dirty="0">
                <a:solidFill>
                  <a:schemeClr val="tx1"/>
                </a:solidFill>
                <a:effectLst>
                  <a:outerShdw blurRad="38100" dist="38100" dir="2700000" algn="tl">
                    <a:srgbClr val="000000">
                      <a:alpha val="43137"/>
                    </a:srgbClr>
                  </a:outerShdw>
                </a:effectLst>
                <a:sym typeface="+mn-ea"/>
              </a:rPr>
              <a:t>INTRODUCTION AND </a:t>
            </a:r>
            <a:r>
              <a:rPr lang="en-US" sz="3600" b="1" dirty="0">
                <a:effectLst>
                  <a:outerShdw blurRad="38100" dist="38100" dir="2700000" algn="tl">
                    <a:srgbClr val="000000">
                      <a:alpha val="43137"/>
                    </a:srgbClr>
                  </a:outerShdw>
                </a:effectLst>
              </a:rPr>
              <a:t>BACKGROUND[2/2]</a:t>
            </a:r>
            <a:endParaRPr lang="en-US" sz="3600" b="1" dirty="0">
              <a:solidFill>
                <a:schemeClr val="tx1"/>
              </a:solidFill>
              <a:effectLst>
                <a:outerShdw blurRad="38100" dist="38100" dir="2700000" algn="tl">
                  <a:srgbClr val="000000">
                    <a:alpha val="43137"/>
                  </a:srgbClr>
                </a:outerShdw>
              </a:effectLst>
              <a:sym typeface="+mn-ea"/>
            </a:endParaRPr>
          </a:p>
        </p:txBody>
      </p:sp>
      <p:sp>
        <p:nvSpPr>
          <p:cNvPr id="110" name="Google Shape;110;p5"/>
          <p:cNvSpPr txBox="1">
            <a:spLocks noGrp="1"/>
          </p:cNvSpPr>
          <p:nvPr>
            <p:ph type="body" idx="1"/>
          </p:nvPr>
        </p:nvSpPr>
        <p:spPr>
          <a:xfrm>
            <a:off x="457200" y="1238885"/>
            <a:ext cx="8229600" cy="5187082"/>
          </a:xfrm>
          <a:prstGeom prst="rect">
            <a:avLst/>
          </a:prstGeom>
          <a:noFill/>
          <a:ln>
            <a:noFill/>
          </a:ln>
        </p:spPr>
        <p:txBody>
          <a:bodyPr spcFirstLastPara="1" wrap="square" lIns="91425" tIns="45700" rIns="91425" bIns="45700" anchor="t" anchorCtr="0">
            <a:noAutofit/>
          </a:bodyPr>
          <a:lstStyle/>
          <a:p>
            <a:pPr marL="233363" lvl="0" indent="0" algn="just">
              <a:spcBef>
                <a:spcPts val="0"/>
              </a:spcBef>
              <a:buSzPts val="3200"/>
              <a:buNone/>
            </a:pPr>
            <a:r>
              <a:rPr lang="en-US" sz="2400" dirty="0"/>
              <a:t>This project develops an AI-based model using deep learning to automatically detect and classify skin lesions from </a:t>
            </a:r>
            <a:r>
              <a:rPr lang="en-US" sz="2400" dirty="0" err="1"/>
              <a:t>dermoscopic</a:t>
            </a:r>
            <a:r>
              <a:rPr lang="en-US" sz="2400" dirty="0"/>
              <a:t> images. The AI-based model aims to accurately identify skin cancer types, such as melanoma, basal cell carcinoma and squamous cell carcinoma. The goal is to improve diagnostic accuracy and efficiency, supporting early skin cancer detection and assisting healthcare professionals in medical decision-making.</a:t>
            </a:r>
            <a:endParaRPr lang="en-US" sz="2400" b="1" dirty="0">
              <a:latin typeface="Calibri" panose="020F0502020204030204" charset="0"/>
            </a:endParaRP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sym typeface="+mn-ea"/>
              </a:rPr>
              <a:t>LITERATURE REVIEW &amp; SUMMARY TABLE</a:t>
            </a:r>
            <a:endParaRPr sz="3600" b="1" dirty="0">
              <a:effectLst>
                <a:outerShdw blurRad="38100" dist="38100" dir="2700000" algn="tl">
                  <a:srgbClr val="000000">
                    <a:alpha val="43137"/>
                  </a:srgbClr>
                </a:outerShdw>
              </a:effectLst>
            </a:endParaRPr>
          </a:p>
        </p:txBody>
      </p:sp>
      <p:sp>
        <p:nvSpPr>
          <p:cNvPr id="3" name="Slide Number Placeholder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6</a:t>
            </a:fld>
            <a:endParaRPr lang="en-US"/>
          </a:p>
        </p:txBody>
      </p:sp>
      <p:graphicFrame>
        <p:nvGraphicFramePr>
          <p:cNvPr id="6" name="Table 5"/>
          <p:cNvGraphicFramePr/>
          <p:nvPr>
            <p:custDataLst>
              <p:tags r:id="rId1"/>
            </p:custDataLst>
            <p:extLst>
              <p:ext uri="{D42A27DB-BD31-4B8C-83A1-F6EECF244321}">
                <p14:modId xmlns:p14="http://schemas.microsoft.com/office/powerpoint/2010/main" val="3619428330"/>
              </p:ext>
            </p:extLst>
          </p:nvPr>
        </p:nvGraphicFramePr>
        <p:xfrm>
          <a:off x="444617" y="1417638"/>
          <a:ext cx="8229600" cy="4373563"/>
        </p:xfrm>
        <a:graphic>
          <a:graphicData uri="http://schemas.openxmlformats.org/drawingml/2006/table">
            <a:tbl>
              <a:tblPr firstRow="1" bandRow="1">
                <a:tableStyleId>{5C22544A-7EE6-4342-B048-85BDC9FD1C3A}</a:tableStyleId>
              </a:tblPr>
              <a:tblGrid>
                <a:gridCol w="1212925">
                  <a:extLst>
                    <a:ext uri="{9D8B030D-6E8A-4147-A177-3AD203B41FA5}">
                      <a16:colId xmlns:a16="http://schemas.microsoft.com/office/drawing/2014/main" val="20000"/>
                    </a:ext>
                  </a:extLst>
                </a:gridCol>
                <a:gridCol w="3180072">
                  <a:extLst>
                    <a:ext uri="{9D8B030D-6E8A-4147-A177-3AD203B41FA5}">
                      <a16:colId xmlns:a16="http://schemas.microsoft.com/office/drawing/2014/main" val="20001"/>
                    </a:ext>
                  </a:extLst>
                </a:gridCol>
                <a:gridCol w="2359408">
                  <a:extLst>
                    <a:ext uri="{9D8B030D-6E8A-4147-A177-3AD203B41FA5}">
                      <a16:colId xmlns:a16="http://schemas.microsoft.com/office/drawing/2014/main" val="20002"/>
                    </a:ext>
                  </a:extLst>
                </a:gridCol>
                <a:gridCol w="1477195">
                  <a:extLst>
                    <a:ext uri="{9D8B030D-6E8A-4147-A177-3AD203B41FA5}">
                      <a16:colId xmlns:a16="http://schemas.microsoft.com/office/drawing/2014/main" val="20003"/>
                    </a:ext>
                  </a:extLst>
                </a:gridCol>
              </a:tblGrid>
              <a:tr h="637322">
                <a:tc>
                  <a:txBody>
                    <a:bodyPr/>
                    <a:lstStyle/>
                    <a:p>
                      <a:pPr algn="ctr">
                        <a:buNone/>
                      </a:pPr>
                      <a:r>
                        <a:rPr lang="en-US" sz="1400" dirty="0"/>
                        <a:t>References</a:t>
                      </a:r>
                    </a:p>
                  </a:txBody>
                  <a:tcPr anchor="ctr"/>
                </a:tc>
                <a:tc>
                  <a:txBody>
                    <a:bodyPr/>
                    <a:lstStyle/>
                    <a:p>
                      <a:pPr algn="ctr">
                        <a:buNone/>
                      </a:pPr>
                      <a:r>
                        <a:rPr lang="en-US" sz="1400" dirty="0"/>
                        <a:t>Deep</a:t>
                      </a:r>
                      <a:r>
                        <a:rPr lang="en-US" sz="1400" baseline="0" dirty="0"/>
                        <a:t> Learning techniques</a:t>
                      </a:r>
                      <a:endParaRPr lang="en-US" sz="1400" dirty="0"/>
                    </a:p>
                  </a:txBody>
                  <a:tcPr anchor="ctr"/>
                </a:tc>
                <a:tc>
                  <a:txBody>
                    <a:bodyPr/>
                    <a:lstStyle/>
                    <a:p>
                      <a:pPr algn="ctr">
                        <a:buNone/>
                      </a:pPr>
                      <a:r>
                        <a:rPr lang="en-US" sz="1400" dirty="0"/>
                        <a:t>Dataset</a:t>
                      </a:r>
                    </a:p>
                  </a:txBody>
                  <a:tcPr anchor="ctr"/>
                </a:tc>
                <a:tc>
                  <a:txBody>
                    <a:bodyPr/>
                    <a:lstStyle/>
                    <a:p>
                      <a:pPr algn="ctr">
                        <a:buNone/>
                      </a:pPr>
                      <a:r>
                        <a:rPr lang="en-US" sz="1400" dirty="0"/>
                        <a:t>Accuracy</a:t>
                      </a:r>
                    </a:p>
                  </a:txBody>
                  <a:tcPr anchor="ctr"/>
                </a:tc>
                <a:extLst>
                  <a:ext uri="{0D108BD9-81ED-4DB2-BD59-A6C34878D82A}">
                    <a16:rowId xmlns:a16="http://schemas.microsoft.com/office/drawing/2014/main" val="10000"/>
                  </a:ext>
                </a:extLst>
              </a:tr>
              <a:tr h="434163">
                <a:tc>
                  <a:txBody>
                    <a:bodyPr/>
                    <a:lstStyle/>
                    <a:p>
                      <a:pPr algn="ctr">
                        <a:buNone/>
                      </a:pPr>
                      <a:r>
                        <a:rPr lang="en-US" sz="1200" b="0" dirty="0"/>
                        <a:t>[1]</a:t>
                      </a:r>
                    </a:p>
                  </a:txBody>
                  <a:tcPr anchor="ctr"/>
                </a:tc>
                <a:tc>
                  <a:txBody>
                    <a:bodyPr/>
                    <a:lstStyle/>
                    <a:p>
                      <a:pPr algn="ctr">
                        <a:buNone/>
                      </a:pPr>
                      <a:r>
                        <a:rPr lang="en-US" sz="1200" dirty="0"/>
                        <a:t>Applied </a:t>
                      </a:r>
                      <a:r>
                        <a:rPr lang="en-US" sz="1200" dirty="0" err="1"/>
                        <a:t>MobileNet</a:t>
                      </a:r>
                      <a:r>
                        <a:rPr lang="en-US" sz="1200" dirty="0"/>
                        <a:t> architecture</a:t>
                      </a:r>
                    </a:p>
                  </a:txBody>
                  <a:tcPr anchor="ctr"/>
                </a:tc>
                <a:tc>
                  <a:txBody>
                    <a:bodyPr/>
                    <a:lstStyle/>
                    <a:p>
                      <a:pPr algn="ctr">
                        <a:buNone/>
                      </a:pPr>
                      <a:r>
                        <a:rPr lang="en-US" sz="1200" dirty="0"/>
                        <a:t>HAM10000</a:t>
                      </a:r>
                    </a:p>
                  </a:txBody>
                  <a:tcPr anchor="ctr"/>
                </a:tc>
                <a:tc>
                  <a:txBody>
                    <a:bodyPr/>
                    <a:lstStyle/>
                    <a:p>
                      <a:pPr algn="ctr">
                        <a:buNone/>
                      </a:pPr>
                      <a:r>
                        <a:rPr lang="en-US" sz="1200" dirty="0"/>
                        <a:t>85%</a:t>
                      </a:r>
                    </a:p>
                  </a:txBody>
                  <a:tcPr anchor="ctr"/>
                </a:tc>
                <a:extLst>
                  <a:ext uri="{0D108BD9-81ED-4DB2-BD59-A6C34878D82A}">
                    <a16:rowId xmlns:a16="http://schemas.microsoft.com/office/drawing/2014/main" val="10001"/>
                  </a:ext>
                </a:extLst>
              </a:tr>
              <a:tr h="36753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panose="020B0604020202020204"/>
                        <a:buNone/>
                        <a:tabLst/>
                        <a:defRPr/>
                      </a:pPr>
                      <a:r>
                        <a:rPr lang="en-US" sz="1200" b="0" dirty="0"/>
                        <a:t>[2]</a:t>
                      </a:r>
                    </a:p>
                  </a:txBody>
                  <a:tcPr anchor="ctr"/>
                </a:tc>
                <a:tc>
                  <a:txBody>
                    <a:bodyPr/>
                    <a:lstStyle/>
                    <a:p>
                      <a:pPr algn="ctr">
                        <a:buNone/>
                      </a:pPr>
                      <a:r>
                        <a:rPr lang="en-US" sz="1200" dirty="0"/>
                        <a:t>Utilized VGG16 and </a:t>
                      </a:r>
                      <a:r>
                        <a:rPr lang="en-US" sz="1200" dirty="0" err="1"/>
                        <a:t>Streamlit</a:t>
                      </a:r>
                      <a:endParaRPr lang="en-US" sz="1200" dirty="0"/>
                    </a:p>
                  </a:txBody>
                  <a:tcPr anchor="ctr"/>
                </a:tc>
                <a:tc>
                  <a:txBody>
                    <a:bodyPr/>
                    <a:lstStyle/>
                    <a:p>
                      <a:pPr algn="ctr">
                        <a:buNone/>
                      </a:pPr>
                      <a:r>
                        <a:rPr lang="en-US" sz="1200" dirty="0"/>
                        <a:t>Private collected dataset</a:t>
                      </a:r>
                    </a:p>
                  </a:txBody>
                  <a:tcPr anchor="ctr"/>
                </a:tc>
                <a:tc>
                  <a:txBody>
                    <a:bodyPr/>
                    <a:lstStyle/>
                    <a:p>
                      <a:pPr algn="ctr">
                        <a:buNone/>
                      </a:pPr>
                      <a:r>
                        <a:rPr lang="en-US" sz="1200" dirty="0"/>
                        <a:t>86%</a:t>
                      </a:r>
                    </a:p>
                  </a:txBody>
                  <a:tcPr anchor="ctr"/>
                </a:tc>
                <a:extLst>
                  <a:ext uri="{0D108BD9-81ED-4DB2-BD59-A6C34878D82A}">
                    <a16:rowId xmlns:a16="http://schemas.microsoft.com/office/drawing/2014/main" val="10002"/>
                  </a:ext>
                </a:extLst>
              </a:tr>
              <a:tr h="528332">
                <a:tc>
                  <a:txBody>
                    <a:bodyPr/>
                    <a:lstStyle/>
                    <a:p>
                      <a:pPr algn="ctr">
                        <a:buNone/>
                      </a:pPr>
                      <a:r>
                        <a:rPr lang="en-US" sz="1200" b="0" dirty="0">
                          <a:solidFill>
                            <a:schemeClr val="tx1"/>
                          </a:solidFill>
                        </a:rPr>
                        <a:t>[3]</a:t>
                      </a:r>
                    </a:p>
                  </a:txBody>
                  <a:tcPr anchor="ctr"/>
                </a:tc>
                <a:tc>
                  <a:txBody>
                    <a:bodyPr/>
                    <a:lstStyle/>
                    <a:p>
                      <a:pPr algn="ctr">
                        <a:buNone/>
                      </a:pPr>
                      <a:r>
                        <a:rPr lang="en-US" sz="1200" b="0" dirty="0">
                          <a:solidFill>
                            <a:schemeClr val="tx1"/>
                          </a:solidFill>
                        </a:rPr>
                        <a:t> k nearest neighbors model</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Population-based Australian cohort study</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91%</a:t>
                      </a:r>
                    </a:p>
                  </a:txBody>
                  <a:tcPr anchor="ctr"/>
                </a:tc>
                <a:extLst>
                  <a:ext uri="{0D108BD9-81ED-4DB2-BD59-A6C34878D82A}">
                    <a16:rowId xmlns:a16="http://schemas.microsoft.com/office/drawing/2014/main" val="3416437795"/>
                  </a:ext>
                </a:extLst>
              </a:tr>
              <a:tr h="338822">
                <a:tc>
                  <a:txBody>
                    <a:bodyPr/>
                    <a:lstStyle/>
                    <a:p>
                      <a:pPr algn="ctr">
                        <a:buNone/>
                      </a:pPr>
                      <a:r>
                        <a:rPr lang="en-US" sz="1200" b="0" dirty="0">
                          <a:solidFill>
                            <a:schemeClr val="tx1"/>
                          </a:solidFill>
                        </a:rPr>
                        <a:t>[4]</a:t>
                      </a:r>
                    </a:p>
                  </a:txBody>
                  <a:tcPr anchor="ctr"/>
                </a:tc>
                <a:tc>
                  <a:txBody>
                    <a:bodyPr/>
                    <a:lstStyle/>
                    <a:p>
                      <a:pPr algn="ctr">
                        <a:buNone/>
                      </a:pPr>
                      <a:r>
                        <a:rPr lang="en-US" sz="1200" dirty="0"/>
                        <a:t> federated learning system</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ISIC2019</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90%</a:t>
                      </a:r>
                      <a:endParaRPr lang="en-US" sz="1200" b="0" dirty="0">
                        <a:solidFill>
                          <a:schemeClr val="tx1"/>
                        </a:solidFill>
                      </a:endParaRPr>
                    </a:p>
                  </a:txBody>
                  <a:tcPr anchor="ctr"/>
                </a:tc>
                <a:extLst>
                  <a:ext uri="{0D108BD9-81ED-4DB2-BD59-A6C34878D82A}">
                    <a16:rowId xmlns:a16="http://schemas.microsoft.com/office/drawing/2014/main" val="2915890043"/>
                  </a:ext>
                </a:extLst>
              </a:tr>
              <a:tr h="723586">
                <a:tc>
                  <a:txBody>
                    <a:bodyPr/>
                    <a:lstStyle/>
                    <a:p>
                      <a:pPr algn="ctr">
                        <a:buNone/>
                      </a:pPr>
                      <a:r>
                        <a:rPr lang="en-US" sz="1200" b="0" dirty="0">
                          <a:solidFill>
                            <a:schemeClr val="tx1"/>
                          </a:solidFill>
                        </a:rPr>
                        <a:t>[5]</a:t>
                      </a:r>
                    </a:p>
                  </a:txBody>
                  <a:tcPr anchor="ctr"/>
                </a:tc>
                <a:tc>
                  <a:txBody>
                    <a:bodyPr/>
                    <a:lstStyle/>
                    <a:p>
                      <a:pPr algn="ctr">
                        <a:buNone/>
                      </a:pPr>
                      <a:r>
                        <a:rPr lang="en-US" sz="1200" dirty="0"/>
                        <a:t>Developed a deep learning system for differential diagnosis of 26 common skin conditions</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err="1"/>
                        <a:t>Teledermatology</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66%</a:t>
                      </a:r>
                      <a:endParaRPr lang="en-US" sz="1200" b="0" dirty="0">
                        <a:solidFill>
                          <a:schemeClr val="tx1"/>
                        </a:solidFill>
                      </a:endParaRPr>
                    </a:p>
                  </a:txBody>
                  <a:tcPr anchor="ctr"/>
                </a:tc>
                <a:extLst>
                  <a:ext uri="{0D108BD9-81ED-4DB2-BD59-A6C34878D82A}">
                    <a16:rowId xmlns:a16="http://schemas.microsoft.com/office/drawing/2014/main" val="3186278887"/>
                  </a:ext>
                </a:extLst>
              </a:tr>
              <a:tr h="310108">
                <a:tc>
                  <a:txBody>
                    <a:bodyPr/>
                    <a:lstStyle/>
                    <a:p>
                      <a:pPr algn="ctr">
                        <a:buNone/>
                      </a:pPr>
                      <a:r>
                        <a:rPr lang="en-US" sz="1200" b="0" dirty="0"/>
                        <a:t>[6]</a:t>
                      </a:r>
                    </a:p>
                  </a:txBody>
                  <a:tcPr anchor="ctr"/>
                </a:tc>
                <a:tc>
                  <a:txBody>
                    <a:bodyPr/>
                    <a:lstStyle/>
                    <a:p>
                      <a:pPr algn="ctr">
                        <a:buNone/>
                      </a:pPr>
                      <a:r>
                        <a:rPr lang="en-US" sz="1200" dirty="0"/>
                        <a:t>Implemented CNNs with Flask</a:t>
                      </a:r>
                    </a:p>
                  </a:txBody>
                  <a:tcPr anchor="ctr"/>
                </a:tc>
                <a:tc>
                  <a:txBody>
                    <a:bodyPr/>
                    <a:lstStyle/>
                    <a:p>
                      <a:pPr algn="ctr">
                        <a:buNone/>
                      </a:pPr>
                      <a:r>
                        <a:rPr lang="en-US" sz="1200" dirty="0"/>
                        <a:t>ISIC</a:t>
                      </a:r>
                    </a:p>
                  </a:txBody>
                  <a:tcPr anchor="ctr"/>
                </a:tc>
                <a:tc>
                  <a:txBody>
                    <a:bodyPr/>
                    <a:lstStyle/>
                    <a:p>
                      <a:pPr algn="ctr">
                        <a:buNone/>
                      </a:pPr>
                      <a:r>
                        <a:rPr lang="en-US" sz="1200" dirty="0"/>
                        <a:t>90%</a:t>
                      </a:r>
                    </a:p>
                  </a:txBody>
                  <a:tcPr anchor="ctr"/>
                </a:tc>
                <a:extLst>
                  <a:ext uri="{0D108BD9-81ED-4DB2-BD59-A6C34878D82A}">
                    <a16:rowId xmlns:a16="http://schemas.microsoft.com/office/drawing/2014/main" val="3091856621"/>
                  </a:ext>
                </a:extLst>
              </a:tr>
              <a:tr h="516847">
                <a:tc>
                  <a:txBody>
                    <a:bodyPr/>
                    <a:lstStyle/>
                    <a:p>
                      <a:pPr algn="ctr">
                        <a:buNone/>
                      </a:pPr>
                      <a:r>
                        <a:rPr lang="en-US" sz="1200" b="0" dirty="0">
                          <a:solidFill>
                            <a:schemeClr val="tx1"/>
                          </a:solidFill>
                        </a:rPr>
                        <a:t>[7]</a:t>
                      </a:r>
                    </a:p>
                  </a:txBody>
                  <a:tcPr anchor="ctr"/>
                </a:tc>
                <a:tc>
                  <a:txBody>
                    <a:bodyPr/>
                    <a:lstStyle/>
                    <a:p>
                      <a:pPr algn="ctr">
                        <a:buNone/>
                      </a:pPr>
                      <a:r>
                        <a:rPr lang="en-US" sz="1200" b="0" dirty="0">
                          <a:solidFill>
                            <a:schemeClr val="tx1"/>
                          </a:solidFill>
                        </a:rPr>
                        <a:t> CNN models implemented with </a:t>
                      </a:r>
                      <a:r>
                        <a:rPr lang="en-US" sz="1200" b="0" dirty="0" err="1">
                          <a:solidFill>
                            <a:schemeClr val="tx1"/>
                          </a:solidFill>
                        </a:rPr>
                        <a:t>TensorFlow</a:t>
                      </a:r>
                      <a:r>
                        <a:rPr lang="en-US" sz="1200" b="0" dirty="0">
                          <a:solidFill>
                            <a:schemeClr val="tx1"/>
                          </a:solidFill>
                        </a:rPr>
                        <a:t> Lite</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Seven classes on a combined dataset</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74.27%</a:t>
                      </a:r>
                    </a:p>
                  </a:txBody>
                  <a:tcPr anchor="ctr"/>
                </a:tc>
                <a:extLst>
                  <a:ext uri="{0D108BD9-81ED-4DB2-BD59-A6C34878D82A}">
                    <a16:rowId xmlns:a16="http://schemas.microsoft.com/office/drawing/2014/main" val="3312091317"/>
                  </a:ext>
                </a:extLst>
              </a:tr>
              <a:tr h="516847">
                <a:tc>
                  <a:txBody>
                    <a:bodyPr/>
                    <a:lstStyle/>
                    <a:p>
                      <a:pPr algn="ctr">
                        <a:buNone/>
                      </a:pPr>
                      <a:r>
                        <a:rPr lang="en-US" sz="1200" b="0" dirty="0">
                          <a:solidFill>
                            <a:schemeClr val="tx1"/>
                          </a:solidFill>
                        </a:rPr>
                        <a:t>[8]</a:t>
                      </a:r>
                    </a:p>
                  </a:txBody>
                  <a:tcPr anchor="ctr"/>
                </a:tc>
                <a:tc>
                  <a:txBody>
                    <a:bodyPr/>
                    <a:lstStyle/>
                    <a:p>
                      <a:pPr algn="ctr">
                        <a:buNone/>
                      </a:pPr>
                      <a:r>
                        <a:rPr lang="en-US" sz="1200" dirty="0"/>
                        <a:t>EfficientNetB1 and EfficientNetB5 architectures</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dirty="0"/>
                        <a:t>HAM10000</a:t>
                      </a:r>
                      <a:endParaRPr lang="en-US" sz="1200" b="0" dirty="0">
                        <a:solidFill>
                          <a:schemeClr val="tx1"/>
                        </a:solidFill>
                        <a:latin typeface="Calibri" panose="020F0502020204030204" charset="0"/>
                        <a:cs typeface="Calibri" panose="020F0502020204030204" charset="0"/>
                      </a:endParaRPr>
                    </a:p>
                  </a:txBody>
                  <a:tcPr anchor="ctr"/>
                </a:tc>
                <a:tc>
                  <a:txBody>
                    <a:bodyPr/>
                    <a:lstStyle/>
                    <a:p>
                      <a:pPr algn="ctr">
                        <a:buNone/>
                      </a:pPr>
                      <a:r>
                        <a:rPr lang="en-US" sz="1200" b="0" dirty="0">
                          <a:solidFill>
                            <a:schemeClr val="tx1"/>
                          </a:solidFill>
                        </a:rPr>
                        <a:t>93%</a:t>
                      </a:r>
                    </a:p>
                  </a:txBody>
                  <a:tcPr anchor="ctr"/>
                </a:tc>
                <a:extLst>
                  <a:ext uri="{0D108BD9-81ED-4DB2-BD59-A6C34878D82A}">
                    <a16:rowId xmlns:a16="http://schemas.microsoft.com/office/drawing/2014/main" val="255762419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2039867fdc9_0_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3600" b="1" dirty="0">
                <a:effectLst>
                  <a:outerShdw blurRad="38100" dist="38100" dir="2700000" algn="tl">
                    <a:srgbClr val="000000">
                      <a:alpha val="43137"/>
                    </a:srgbClr>
                  </a:outerShdw>
                </a:effectLst>
              </a:rPr>
              <a:t>Gap analysis</a:t>
            </a:r>
          </a:p>
        </p:txBody>
      </p:sp>
      <p:sp>
        <p:nvSpPr>
          <p:cNvPr id="134" name="Google Shape;134;g2039867fdc9_0_16"/>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546100" lvl="0" algn="just" rtl="0">
              <a:lnSpc>
                <a:spcPct val="150000"/>
              </a:lnSpc>
              <a:spcBef>
                <a:spcPts val="0"/>
              </a:spcBef>
              <a:spcAft>
                <a:spcPts val="0"/>
              </a:spcAft>
              <a:buClr>
                <a:schemeClr val="dk1"/>
              </a:buClr>
              <a:buSzPts val="3200"/>
            </a:pPr>
            <a:r>
              <a:rPr lang="en-US" sz="2400" b="1" dirty="0"/>
              <a:t>Limited Access to Specialists:</a:t>
            </a:r>
            <a:r>
              <a:rPr lang="en-US" sz="2400" dirty="0"/>
              <a:t> Many patients cannot easily visit a dermatologist due to location or cost.</a:t>
            </a:r>
          </a:p>
          <a:p>
            <a:pPr marL="546100" lvl="0" algn="just" rtl="0">
              <a:lnSpc>
                <a:spcPct val="150000"/>
              </a:lnSpc>
              <a:spcBef>
                <a:spcPts val="0"/>
              </a:spcBef>
              <a:spcAft>
                <a:spcPts val="0"/>
              </a:spcAft>
              <a:buClr>
                <a:schemeClr val="dk1"/>
              </a:buClr>
              <a:buSzPts val="3200"/>
            </a:pPr>
            <a:r>
              <a:rPr lang="en-US" sz="2400" b="1" dirty="0"/>
              <a:t>Delay in Diagnosis: </a:t>
            </a:r>
            <a:r>
              <a:rPr lang="en-US" sz="2400" dirty="0"/>
              <a:t>Patients depend on doctors for checkups, leading to late detection and treatment.</a:t>
            </a:r>
          </a:p>
          <a:p>
            <a:pPr marL="546100" lvl="0" algn="just" rtl="0">
              <a:lnSpc>
                <a:spcPct val="150000"/>
              </a:lnSpc>
              <a:spcBef>
                <a:spcPts val="0"/>
              </a:spcBef>
              <a:spcAft>
                <a:spcPts val="0"/>
              </a:spcAft>
              <a:buClr>
                <a:schemeClr val="dk1"/>
              </a:buClr>
              <a:buSzPts val="3200"/>
            </a:pPr>
            <a:r>
              <a:rPr lang="en-US" sz="2400" b="1" dirty="0"/>
              <a:t>Lack of Diversity: </a:t>
            </a:r>
            <a:r>
              <a:rPr lang="en-US" sz="2400" dirty="0"/>
              <a:t>The dataset has more images of lighter skin tones, making it less effective for darker skin.</a:t>
            </a:r>
          </a:p>
        </p:txBody>
      </p:sp>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529EB-B8BD-6763-C8AD-BCA341CC6E45}"/>
              </a:ext>
            </a:extLst>
          </p:cNvPr>
          <p:cNvSpPr>
            <a:spLocks noGrp="1"/>
          </p:cNvSpPr>
          <p:nvPr>
            <p:ph type="title"/>
          </p:nvPr>
        </p:nvSpPr>
        <p:spPr/>
        <p:txBody>
          <a:bodyPr/>
          <a:lstStyle/>
          <a:p>
            <a:pPr algn="l"/>
            <a:r>
              <a:rPr kumimoji="0" lang="en-US" sz="36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cs typeface="Calibri" panose="020F0502020204030204"/>
                <a:sym typeface="+mn-ea"/>
              </a:rPr>
              <a:t>Opportunity and Stakeholders</a:t>
            </a:r>
            <a:r>
              <a:rPr kumimoji="0" lang="en-US" sz="4400" b="1" i="0" u="none" strike="noStrike" kern="0" cap="none" spc="0" normalizeH="0" baseline="0" noProof="0" dirty="0">
                <a:ln>
                  <a:noFill/>
                </a:ln>
                <a:solidFill>
                  <a:srgbClr val="000000"/>
                </a:solidFill>
                <a:effectLst>
                  <a:outerShdw blurRad="38100" dist="38100" dir="2700000" algn="tl">
                    <a:srgbClr val="000000">
                      <a:alpha val="43137"/>
                    </a:srgbClr>
                  </a:outerShdw>
                </a:effectLst>
                <a:uLnTx/>
                <a:uFillTx/>
                <a:latin typeface="Calibri" panose="020F0502020204030204"/>
                <a:cs typeface="Calibri" panose="020F0502020204030204"/>
                <a:sym typeface="+mn-ea"/>
              </a:rPr>
              <a:t>[1/2]</a:t>
            </a:r>
            <a:endParaRPr lang="en-PK" dirty="0"/>
          </a:p>
        </p:txBody>
      </p:sp>
      <p:sp>
        <p:nvSpPr>
          <p:cNvPr id="3" name="Text Placeholder 2">
            <a:extLst>
              <a:ext uri="{FF2B5EF4-FFF2-40B4-BE49-F238E27FC236}">
                <a16:creationId xmlns:a16="http://schemas.microsoft.com/office/drawing/2014/main" id="{5CFABAD8-667A-69AF-F873-E39EDF49EEF6}"/>
              </a:ext>
            </a:extLst>
          </p:cNvPr>
          <p:cNvSpPr>
            <a:spLocks noGrp="1"/>
          </p:cNvSpPr>
          <p:nvPr>
            <p:ph type="body" idx="1"/>
          </p:nvPr>
        </p:nvSpPr>
        <p:spPr/>
        <p:txBody>
          <a:bodyPr/>
          <a:lstStyle/>
          <a:p>
            <a:pPr marL="114300" indent="0">
              <a:buNone/>
            </a:pPr>
            <a:r>
              <a:rPr lang="en-US" b="1" dirty="0"/>
              <a:t>Opportunity:</a:t>
            </a:r>
          </a:p>
          <a:p>
            <a:pPr marL="114300" indent="0" algn="just">
              <a:buNone/>
            </a:pPr>
            <a:r>
              <a:rPr lang="en-US" sz="2400" dirty="0"/>
              <a:t>We heard about a patient who ignored a small skin spot, thinking it was harmless, but later it was diagnosed as late-stage skin cancer. Many people delay checkups due to lack of awareness, high costs, or limited access to doctors. Existing AI models are also hard to use and inaccurate for darker skin. This inspired us to create a fast, simple, and accessible AI tool for early skin cancer detection, helping people get diagnosed quickly and accurately.</a:t>
            </a:r>
          </a:p>
          <a:p>
            <a:endParaRPr lang="en-PK" dirty="0"/>
          </a:p>
        </p:txBody>
      </p:sp>
      <p:sp>
        <p:nvSpPr>
          <p:cNvPr id="4" name="Slide Number Placeholder 3">
            <a:extLst>
              <a:ext uri="{FF2B5EF4-FFF2-40B4-BE49-F238E27FC236}">
                <a16:creationId xmlns:a16="http://schemas.microsoft.com/office/drawing/2014/main" id="{1A83668E-4A8E-3525-FAE9-FBFC4B3643F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107572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234C8-E0C7-A52F-C655-4100BEB9D242}"/>
              </a:ext>
            </a:extLst>
          </p:cNvPr>
          <p:cNvSpPr>
            <a:spLocks noGrp="1"/>
          </p:cNvSpPr>
          <p:nvPr>
            <p:ph type="title"/>
          </p:nvPr>
        </p:nvSpPr>
        <p:spPr/>
        <p:txBody>
          <a:bodyPr/>
          <a:lstStyle/>
          <a:p>
            <a:pPr algn="l"/>
            <a:r>
              <a:rPr lang="en-US" sz="3600" b="1" dirty="0">
                <a:effectLst>
                  <a:outerShdw blurRad="38100" dist="38100" dir="2700000" algn="tl">
                    <a:srgbClr val="000000">
                      <a:alpha val="43137"/>
                    </a:srgbClr>
                  </a:outerShdw>
                </a:effectLst>
                <a:sym typeface="+mn-ea"/>
              </a:rPr>
              <a:t>Opportunity and Stakeholders</a:t>
            </a:r>
            <a:r>
              <a:rPr lang="en-US" sz="4400" b="1" dirty="0">
                <a:effectLst>
                  <a:outerShdw blurRad="38100" dist="38100" dir="2700000" algn="tl">
                    <a:srgbClr val="000000">
                      <a:alpha val="43137"/>
                    </a:srgbClr>
                  </a:outerShdw>
                </a:effectLst>
                <a:sym typeface="+mn-ea"/>
              </a:rPr>
              <a:t>[</a:t>
            </a:r>
            <a:r>
              <a:rPr lang="en-US" b="1" dirty="0">
                <a:effectLst>
                  <a:outerShdw blurRad="38100" dist="38100" dir="2700000" algn="tl">
                    <a:srgbClr val="000000">
                      <a:alpha val="43137"/>
                    </a:srgbClr>
                  </a:outerShdw>
                </a:effectLst>
                <a:sym typeface="+mn-ea"/>
              </a:rPr>
              <a:t>2</a:t>
            </a:r>
            <a:r>
              <a:rPr lang="en-US" sz="4400" b="1" dirty="0">
                <a:effectLst>
                  <a:outerShdw blurRad="38100" dist="38100" dir="2700000" algn="tl">
                    <a:srgbClr val="000000">
                      <a:alpha val="43137"/>
                    </a:srgbClr>
                  </a:outerShdw>
                </a:effectLst>
                <a:sym typeface="+mn-ea"/>
              </a:rPr>
              <a:t>/2]</a:t>
            </a:r>
            <a:endParaRPr lang="en-PK" b="1" dirty="0">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4FD1C00D-C0EA-BCB9-109E-C7903F96011E}"/>
              </a:ext>
            </a:extLst>
          </p:cNvPr>
          <p:cNvSpPr>
            <a:spLocks noGrp="1"/>
          </p:cNvSpPr>
          <p:nvPr>
            <p:ph type="body" idx="1"/>
          </p:nvPr>
        </p:nvSpPr>
        <p:spPr>
          <a:xfrm>
            <a:off x="457200" y="1269590"/>
            <a:ext cx="8018206" cy="4318819"/>
          </a:xfrm>
        </p:spPr>
        <p:txBody>
          <a:bodyPr/>
          <a:lstStyle/>
          <a:p>
            <a:pPr marL="342900" lvl="0" indent="-139700" algn="l" rtl="0">
              <a:lnSpc>
                <a:spcPct val="100000"/>
              </a:lnSpc>
              <a:spcBef>
                <a:spcPts val="0"/>
              </a:spcBef>
              <a:spcAft>
                <a:spcPts val="0"/>
              </a:spcAft>
              <a:buClr>
                <a:schemeClr val="dk1"/>
              </a:buClr>
              <a:buSzPts val="3200"/>
              <a:buNone/>
            </a:pPr>
            <a:r>
              <a:rPr lang="en-US" b="1" dirty="0"/>
              <a:t>Stakeholders:</a:t>
            </a:r>
          </a:p>
          <a:p>
            <a:pPr marL="660400" indent="-457200" algn="just">
              <a:lnSpc>
                <a:spcPct val="150000"/>
              </a:lnSpc>
              <a:spcBef>
                <a:spcPts val="0"/>
              </a:spcBef>
              <a:buSzPts val="3200"/>
            </a:pPr>
            <a:r>
              <a:rPr lang="en-US" sz="2400" b="1" dirty="0"/>
              <a:t>Dermatologists and Healthcare Professionals: </a:t>
            </a:r>
            <a:r>
              <a:rPr lang="en-US" sz="2400" dirty="0"/>
              <a:t>To support reliable and efficient skin lesion diagnosis.</a:t>
            </a:r>
          </a:p>
          <a:p>
            <a:pPr marL="660400" indent="-457200" algn="just">
              <a:lnSpc>
                <a:spcPct val="150000"/>
              </a:lnSpc>
              <a:spcBef>
                <a:spcPts val="0"/>
              </a:spcBef>
              <a:buSzPts val="3200"/>
            </a:pPr>
            <a:r>
              <a:rPr lang="en-US" sz="2400" b="1" dirty="0"/>
              <a:t>Patients:</a:t>
            </a:r>
            <a:r>
              <a:rPr lang="en-US" sz="2400" dirty="0"/>
              <a:t> For initial screening and monitoring of skin lesions.</a:t>
            </a:r>
          </a:p>
          <a:p>
            <a:pPr marL="660400" indent="-457200" algn="just">
              <a:lnSpc>
                <a:spcPct val="150000"/>
              </a:lnSpc>
              <a:spcBef>
                <a:spcPts val="0"/>
              </a:spcBef>
              <a:buSzPts val="3200"/>
            </a:pPr>
            <a:r>
              <a:rPr lang="en-US" sz="2400" b="1" dirty="0"/>
              <a:t>Medical Institutions: </a:t>
            </a:r>
            <a:r>
              <a:rPr lang="en-US" sz="2400" dirty="0"/>
              <a:t>Hospitals and clinics integrating AI tools for dermatology.</a:t>
            </a:r>
          </a:p>
          <a:p>
            <a:pPr marL="660400" indent="-457200" algn="just">
              <a:lnSpc>
                <a:spcPct val="150000"/>
              </a:lnSpc>
              <a:spcBef>
                <a:spcPts val="0"/>
              </a:spcBef>
              <a:buSzPts val="3200"/>
            </a:pPr>
            <a:r>
              <a:rPr lang="en-US" sz="2400" b="1" dirty="0"/>
              <a:t>Researchers: </a:t>
            </a:r>
            <a:r>
              <a:rPr lang="en-US" sz="2400" dirty="0"/>
              <a:t>Involved in AI and skin cancer studies.</a:t>
            </a:r>
          </a:p>
          <a:p>
            <a:pPr marL="342900" lvl="0" indent="-139700" algn="l" rtl="0">
              <a:lnSpc>
                <a:spcPct val="100000"/>
              </a:lnSpc>
              <a:spcBef>
                <a:spcPts val="0"/>
              </a:spcBef>
              <a:spcAft>
                <a:spcPts val="0"/>
              </a:spcAft>
              <a:buClr>
                <a:schemeClr val="dk1"/>
              </a:buClr>
              <a:buSzPts val="3200"/>
              <a:buNone/>
            </a:pPr>
            <a:endParaRPr lang="en-US" sz="4000" b="1" dirty="0"/>
          </a:p>
          <a:p>
            <a:pPr marL="342900" lvl="0" indent="-139700" algn="l" rtl="0">
              <a:lnSpc>
                <a:spcPct val="100000"/>
              </a:lnSpc>
              <a:spcBef>
                <a:spcPts val="0"/>
              </a:spcBef>
              <a:spcAft>
                <a:spcPts val="0"/>
              </a:spcAft>
              <a:buClr>
                <a:schemeClr val="dk1"/>
              </a:buClr>
              <a:buSzPts val="3200"/>
              <a:buNone/>
            </a:pPr>
            <a:endParaRPr lang="en-US" sz="4000" b="1" dirty="0"/>
          </a:p>
          <a:p>
            <a:endParaRPr lang="en-PK" dirty="0"/>
          </a:p>
        </p:txBody>
      </p:sp>
      <p:sp>
        <p:nvSpPr>
          <p:cNvPr id="4" name="Slide Number Placeholder 3">
            <a:extLst>
              <a:ext uri="{FF2B5EF4-FFF2-40B4-BE49-F238E27FC236}">
                <a16:creationId xmlns:a16="http://schemas.microsoft.com/office/drawing/2014/main" id="{54D3115C-8888-CD56-01EE-0CE773735C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34605917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71*193"/>
  <p:tag name="TABLE_ENDDRAG_RECT" val="22*92*671*193"/>
</p:tagLst>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598</TotalTime>
  <Words>1240</Words>
  <Application>Microsoft Office PowerPoint</Application>
  <PresentationFormat>On-screen Show (4:3)</PresentationFormat>
  <Paragraphs>143</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Charis SIL</vt:lpstr>
      <vt:lpstr>STIX</vt:lpstr>
      <vt:lpstr>Office Theme</vt:lpstr>
      <vt:lpstr>Final Year Project Proposal</vt:lpstr>
      <vt:lpstr>Project Team</vt:lpstr>
      <vt:lpstr>Table of Content</vt:lpstr>
      <vt:lpstr>INTRODUCTION AND BACKGROUND[1/2] </vt:lpstr>
      <vt:lpstr>INTRODUCTION AND BACKGROUND[2/2]</vt:lpstr>
      <vt:lpstr>LITERATURE REVIEW &amp; SUMMARY TABLE</vt:lpstr>
      <vt:lpstr>Gap analysis</vt:lpstr>
      <vt:lpstr>Opportunity and Stakeholders[1/2]</vt:lpstr>
      <vt:lpstr>Opportunity and Stakeholders[2/2]</vt:lpstr>
      <vt:lpstr>PROBLEM STATEMENT</vt:lpstr>
      <vt:lpstr>Proposed Solution and Methodology </vt:lpstr>
      <vt:lpstr>PROJECT SCOPE</vt:lpstr>
      <vt:lpstr>Work Breakdown Structure</vt:lpstr>
      <vt:lpstr>Constraints And Limitations</vt:lpstr>
      <vt:lpstr>Roles And Responsibility</vt:lpstr>
      <vt:lpstr>References</vt:lpstr>
      <vt:lpstr>Any Question &amp; Suggestions?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 Proposal</dc:title>
  <dc:creator>Khan</dc:creator>
  <cp:lastModifiedBy>Ali Sher Khan</cp:lastModifiedBy>
  <cp:revision>47</cp:revision>
  <dcterms:created xsi:type="dcterms:W3CDTF">2013-01-22T07:04:00Z</dcterms:created>
  <dcterms:modified xsi:type="dcterms:W3CDTF">2025-02-27T22:25:19Z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DEFA481BD29340A9A351BBA1B1C24825_12</vt:lpwstr>
  </property>
  <property fmtid="{D5CDD505-2E9C-101B-9397-08002B2CF9AE}" pid="3" name="KSOProductBuildVer">
    <vt:lpwstr>1033-12.2.0.17545</vt:lpwstr>
  </property>
</Properties>
</file>