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eea8fd5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eea8fd5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eea8fd5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ea8fd5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eea8fd5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eea8fd5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ee81411a7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e81411a7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e81411a7_0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e81411a7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ee81411a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ee81411a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e81411a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e81411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ee81411a7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e81411a7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ee81411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ee81411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e81411a7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e81411a7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e81411a7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e81411a7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ee81411a7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e81411a7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ee81411a7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ee81411a7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50175"/>
            <a:ext cx="8222100" cy="4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Western  European philosophy of “New time”. Philosophy of Enlightenment period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31" name="Shape 131"/>
        <p:cNvGrpSpPr/>
        <p:nvPr/>
      </p:nvGrpSpPr>
      <p:grpSpPr>
        <a:xfrm>
          <a:off x="0" y="0"/>
          <a:ext cx="0" cy="0"/>
          <a:chOff x="0" y="0"/>
          <a:chExt cx="0" cy="0"/>
        </a:xfrm>
      </p:grpSpPr>
      <p:sp>
        <p:nvSpPr>
          <p:cNvPr id="132" name="Google Shape;132;p22"/>
          <p:cNvSpPr txBox="1"/>
          <p:nvPr>
            <p:ph type="title"/>
          </p:nvPr>
        </p:nvSpPr>
        <p:spPr>
          <a:xfrm>
            <a:off x="2582025" y="584500"/>
            <a:ext cx="5404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rgbClr val="000000"/>
                </a:solidFill>
              </a:rPr>
              <a:t>Western  European philosophy of “New time”. </a:t>
            </a:r>
            <a:endParaRPr sz="1800">
              <a:solidFill>
                <a:srgbClr val="000000"/>
              </a:solidFill>
              <a:latin typeface="Lato"/>
              <a:ea typeface="Lato"/>
              <a:cs typeface="Lato"/>
              <a:sym typeface="Lato"/>
            </a:endParaRPr>
          </a:p>
        </p:txBody>
      </p:sp>
      <p:sp>
        <p:nvSpPr>
          <p:cNvPr id="133" name="Google Shape;133;p22"/>
          <p:cNvSpPr txBox="1"/>
          <p:nvPr>
            <p:ph idx="1" type="body"/>
          </p:nvPr>
        </p:nvSpPr>
        <p:spPr>
          <a:xfrm>
            <a:off x="2538887" y="1428351"/>
            <a:ext cx="63216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None/>
            </a:pPr>
            <a:r>
              <a:rPr lang="en" sz="1400">
                <a:solidFill>
                  <a:srgbClr val="000000"/>
                </a:solidFill>
              </a:rPr>
              <a:t>In the second half of the 19th century, the transition to non-classical philosophy is gradually being prepared, there is a departure from the classics, a change of principles, models, and philosophizing paradigms is taking place.</a:t>
            </a:r>
            <a:endParaRPr sz="1400">
              <a:solidFill>
                <a:srgbClr val="000000"/>
              </a:solidFill>
            </a:endParaRPr>
          </a:p>
          <a:p>
            <a:pPr indent="0" lvl="0" marL="0" rtl="0" algn="l">
              <a:lnSpc>
                <a:spcPct val="142500"/>
              </a:lnSpc>
              <a:spcBef>
                <a:spcPts val="500"/>
              </a:spcBef>
              <a:spcAft>
                <a:spcPts val="0"/>
              </a:spcAft>
              <a:buNone/>
            </a:pPr>
            <a:r>
              <a:rPr lang="en" sz="1400">
                <a:solidFill>
                  <a:srgbClr val="000000"/>
                </a:solidFill>
              </a:rPr>
              <a:t>Classical philosophy believed that the mind is the main and best tool for transforming human life</a:t>
            </a:r>
            <a:endParaRPr sz="1400">
              <a:solidFill>
                <a:srgbClr val="000000"/>
              </a:solidFill>
            </a:endParaRPr>
          </a:p>
          <a:p>
            <a:pPr indent="0" lvl="0" marL="0" rtl="0" algn="l">
              <a:lnSpc>
                <a:spcPct val="142500"/>
              </a:lnSpc>
              <a:spcBef>
                <a:spcPts val="500"/>
              </a:spcBef>
              <a:spcAft>
                <a:spcPts val="500"/>
              </a:spcAft>
              <a:buNone/>
            </a:pPr>
            <a:r>
              <a:rPr lang="en" sz="1400">
                <a:solidFill>
                  <a:srgbClr val="000000"/>
                </a:solidFill>
              </a:rPr>
              <a:t>Classical philosophical constructions did not satisfy many philosophers because they considered the loss of man in them.</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2975750" y="564800"/>
            <a:ext cx="5025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0"/>
              </a:spcAft>
              <a:buClr>
                <a:schemeClr val="dk2"/>
              </a:buClr>
              <a:buSzPts val="1100"/>
              <a:buFont typeface="Arial"/>
              <a:buNone/>
            </a:pPr>
            <a:r>
              <a:rPr lang="en" sz="1800">
                <a:solidFill>
                  <a:srgbClr val="000000"/>
                </a:solidFill>
                <a:latin typeface="Lato"/>
                <a:ea typeface="Lato"/>
                <a:cs typeface="Lato"/>
                <a:sym typeface="Lato"/>
              </a:rPr>
              <a:t>In contrast to rationalism, non-classical philosophy was developed.</a:t>
            </a:r>
            <a:endParaRPr sz="1800">
              <a:solidFill>
                <a:srgbClr val="000000"/>
              </a:solidFill>
              <a:latin typeface="Lato"/>
              <a:ea typeface="Lato"/>
              <a:cs typeface="Lato"/>
              <a:sym typeface="Lato"/>
            </a:endParaRPr>
          </a:p>
          <a:p>
            <a:pPr indent="0" lvl="0" marL="0" rtl="0" algn="l">
              <a:lnSpc>
                <a:spcPct val="138461"/>
              </a:lnSpc>
              <a:spcBef>
                <a:spcPts val="500"/>
              </a:spcBef>
              <a:spcAft>
                <a:spcPts val="0"/>
              </a:spcAft>
              <a:buClr>
                <a:schemeClr val="dk2"/>
              </a:buClr>
              <a:buSzPts val="1100"/>
              <a:buFont typeface="Arial"/>
              <a:buNone/>
            </a:pPr>
            <a:r>
              <a:t/>
            </a:r>
            <a:endParaRPr sz="1800">
              <a:solidFill>
                <a:srgbClr val="000000"/>
              </a:solidFill>
              <a:latin typeface="Lato"/>
              <a:ea typeface="Lato"/>
              <a:cs typeface="Lato"/>
              <a:sym typeface="Lato"/>
            </a:endParaRPr>
          </a:p>
          <a:p>
            <a:pPr indent="0" lvl="0" marL="0" rtl="0" algn="l">
              <a:lnSpc>
                <a:spcPct val="138461"/>
              </a:lnSpc>
              <a:spcBef>
                <a:spcPts val="500"/>
              </a:spcBef>
              <a:spcAft>
                <a:spcPts val="500"/>
              </a:spcAft>
              <a:buClr>
                <a:schemeClr val="dk2"/>
              </a:buClr>
              <a:buSzPts val="1100"/>
              <a:buFont typeface="Arial"/>
              <a:buNone/>
            </a:pPr>
            <a:r>
              <a:t/>
            </a:r>
            <a:endParaRPr sz="1800">
              <a:solidFill>
                <a:srgbClr val="000000"/>
              </a:solidFill>
              <a:latin typeface="Lato"/>
              <a:ea typeface="Lato"/>
              <a:cs typeface="Lato"/>
              <a:sym typeface="Lato"/>
            </a:endParaRPr>
          </a:p>
        </p:txBody>
      </p:sp>
      <p:sp>
        <p:nvSpPr>
          <p:cNvPr id="139" name="Google Shape;139;p23"/>
          <p:cNvSpPr txBox="1"/>
          <p:nvPr>
            <p:ph idx="1" type="body"/>
          </p:nvPr>
        </p:nvSpPr>
        <p:spPr>
          <a:xfrm>
            <a:off x="2561900" y="1418500"/>
            <a:ext cx="61782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None/>
            </a:pPr>
            <a:r>
              <a:rPr lang="en" sz="1400">
                <a:solidFill>
                  <a:srgbClr val="000000"/>
                </a:solidFill>
              </a:rPr>
              <a:t>-life (the philosophy of life)</a:t>
            </a:r>
            <a:endParaRPr sz="1400">
              <a:solidFill>
                <a:srgbClr val="000000"/>
              </a:solidFill>
            </a:endParaRPr>
          </a:p>
          <a:p>
            <a:pPr indent="0" lvl="0" marL="0" rtl="0" algn="l">
              <a:lnSpc>
                <a:spcPct val="142500"/>
              </a:lnSpc>
              <a:spcBef>
                <a:spcPts val="500"/>
              </a:spcBef>
              <a:spcAft>
                <a:spcPts val="0"/>
              </a:spcAft>
              <a:buClr>
                <a:schemeClr val="dk2"/>
              </a:buClr>
              <a:buSzPts val="1100"/>
              <a:buFont typeface="Arial"/>
              <a:buNone/>
            </a:pPr>
            <a:r>
              <a:rPr lang="en" sz="1400">
                <a:solidFill>
                  <a:srgbClr val="000000"/>
                </a:solidFill>
              </a:rPr>
              <a:t>-the existence of man (existentialism) began to be represented as primary reality.</a:t>
            </a:r>
            <a:endParaRPr sz="1400">
              <a:solidFill>
                <a:srgbClr val="000000"/>
              </a:solidFill>
            </a:endParaRPr>
          </a:p>
          <a:p>
            <a:pPr indent="0" lvl="0" marL="0" rtl="0" algn="l">
              <a:lnSpc>
                <a:spcPct val="142500"/>
              </a:lnSpc>
              <a:spcBef>
                <a:spcPts val="500"/>
              </a:spcBef>
              <a:spcAft>
                <a:spcPts val="0"/>
              </a:spcAft>
              <a:buNone/>
            </a:pPr>
            <a:r>
              <a:t/>
            </a:r>
            <a:endParaRPr sz="1400">
              <a:solidFill>
                <a:srgbClr val="000000"/>
              </a:solidFill>
            </a:endParaRPr>
          </a:p>
          <a:p>
            <a:pPr indent="0" lvl="0" marL="0" rtl="0" algn="l">
              <a:lnSpc>
                <a:spcPct val="142500"/>
              </a:lnSpc>
              <a:spcBef>
                <a:spcPts val="500"/>
              </a:spcBef>
              <a:spcAft>
                <a:spcPts val="0"/>
              </a:spcAft>
              <a:buNone/>
            </a:pPr>
            <a:r>
              <a:rPr lang="en" sz="1400">
                <a:solidFill>
                  <a:srgbClr val="000000"/>
                </a:solidFill>
              </a:rPr>
              <a:t>*The “destruction” of the mind happened: instead of the mind, the will came to the fores and  instincts</a:t>
            </a:r>
            <a:endParaRPr sz="1400">
              <a:solidFill>
                <a:srgbClr val="000000"/>
              </a:solidFill>
            </a:endParaRPr>
          </a:p>
          <a:p>
            <a:pPr indent="0" lvl="0" marL="0" rtl="0" algn="l">
              <a:lnSpc>
                <a:spcPct val="142500"/>
              </a:lnSpc>
              <a:spcBef>
                <a:spcPts val="500"/>
              </a:spcBef>
              <a:spcAft>
                <a:spcPts val="0"/>
              </a:spcAft>
              <a:buNone/>
            </a:pPr>
            <a:r>
              <a:t/>
            </a:r>
            <a:endParaRPr sz="1400">
              <a:solidFill>
                <a:srgbClr val="000000"/>
              </a:solidFill>
            </a:endParaRPr>
          </a:p>
          <a:p>
            <a:pPr indent="0" lvl="0" marL="0" rtl="0" algn="l">
              <a:lnSpc>
                <a:spcPct val="142500"/>
              </a:lnSpc>
              <a:spcBef>
                <a:spcPts val="500"/>
              </a:spcBef>
              <a:spcAft>
                <a:spcPts val="0"/>
              </a:spcAft>
              <a:buClr>
                <a:schemeClr val="dk2"/>
              </a:buClr>
              <a:buSzPts val="1100"/>
              <a:buFont typeface="Arial"/>
              <a:buNone/>
            </a:pPr>
            <a:r>
              <a:t/>
            </a:r>
            <a:endParaRPr sz="1400">
              <a:solidFill>
                <a:srgbClr val="000000"/>
              </a:solidFill>
            </a:endParaRPr>
          </a:p>
          <a:p>
            <a:pPr indent="0" lvl="0" marL="0" rtl="0" algn="l">
              <a:lnSpc>
                <a:spcPct val="142500"/>
              </a:lnSpc>
              <a:spcBef>
                <a:spcPts val="500"/>
              </a:spcBef>
              <a:spcAft>
                <a:spcPts val="500"/>
              </a:spcAft>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4128600" y="584500"/>
            <a:ext cx="385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rgbClr val="000000"/>
                </a:solidFill>
              </a:rPr>
              <a:t>Development and fall</a:t>
            </a:r>
            <a:endParaRPr sz="1800">
              <a:solidFill>
                <a:srgbClr val="000000"/>
              </a:solidFill>
            </a:endParaRPr>
          </a:p>
          <a:p>
            <a:pPr indent="0" lvl="0" marL="0" rtl="0" algn="l">
              <a:spcBef>
                <a:spcPts val="0"/>
              </a:spcBef>
              <a:spcAft>
                <a:spcPts val="0"/>
              </a:spcAft>
              <a:buClr>
                <a:schemeClr val="dk2"/>
              </a:buClr>
              <a:buSzPts val="1100"/>
              <a:buFont typeface="Arial"/>
              <a:buNone/>
            </a:pPr>
            <a:r>
              <a:t/>
            </a:r>
            <a:endParaRPr sz="1800">
              <a:solidFill>
                <a:srgbClr val="000000"/>
              </a:solidFill>
            </a:endParaRPr>
          </a:p>
          <a:p>
            <a:pPr indent="0" lvl="0" marL="0" rtl="0" algn="l">
              <a:spcBef>
                <a:spcPts val="0"/>
              </a:spcBef>
              <a:spcAft>
                <a:spcPts val="0"/>
              </a:spcAft>
              <a:buClr>
                <a:schemeClr val="dk2"/>
              </a:buClr>
              <a:buSzPts val="1100"/>
              <a:buFont typeface="Arial"/>
              <a:buNone/>
            </a:pPr>
            <a:r>
              <a:t/>
            </a:r>
            <a:endParaRPr sz="1800">
              <a:solidFill>
                <a:srgbClr val="000000"/>
              </a:solidFill>
            </a:endParaRPr>
          </a:p>
        </p:txBody>
      </p:sp>
      <p:sp>
        <p:nvSpPr>
          <p:cNvPr id="145" name="Google Shape;145;p24"/>
          <p:cNvSpPr txBox="1"/>
          <p:nvPr>
            <p:ph idx="1" type="body"/>
          </p:nvPr>
        </p:nvSpPr>
        <p:spPr>
          <a:xfrm>
            <a:off x="2538887" y="1428351"/>
            <a:ext cx="6321600" cy="3002400"/>
          </a:xfrm>
          <a:prstGeom prst="rect">
            <a:avLst/>
          </a:prstGeom>
        </p:spPr>
        <p:txBody>
          <a:bodyPr anchorCtr="0" anchor="t" bIns="91425" lIns="91425" spcFirstLastPara="1" rIns="91425" wrap="square" tIns="91425">
            <a:noAutofit/>
          </a:bodyPr>
          <a:lstStyle/>
          <a:p>
            <a:pPr indent="-317500" lvl="0" marL="457200" rtl="0" algn="l">
              <a:lnSpc>
                <a:spcPct val="142500"/>
              </a:lnSpc>
              <a:spcBef>
                <a:spcPts val="0"/>
              </a:spcBef>
              <a:spcAft>
                <a:spcPts val="0"/>
              </a:spcAft>
              <a:buClr>
                <a:srgbClr val="000000"/>
              </a:buClr>
              <a:buSzPts val="1400"/>
              <a:buChar char="●"/>
            </a:pPr>
            <a:r>
              <a:rPr b="1" lang="en" sz="1400">
                <a:solidFill>
                  <a:srgbClr val="000000"/>
                </a:solidFill>
              </a:rPr>
              <a:t>neorealism </a:t>
            </a:r>
            <a:endParaRPr b="1" sz="1400">
              <a:solidFill>
                <a:srgbClr val="000000"/>
              </a:solidFill>
            </a:endParaRPr>
          </a:p>
          <a:p>
            <a:pPr indent="-317500" lvl="0" marL="457200" rtl="0" algn="l">
              <a:lnSpc>
                <a:spcPct val="142500"/>
              </a:lnSpc>
              <a:spcBef>
                <a:spcPts val="0"/>
              </a:spcBef>
              <a:spcAft>
                <a:spcPts val="0"/>
              </a:spcAft>
              <a:buClr>
                <a:srgbClr val="000000"/>
              </a:buClr>
              <a:buSzPts val="1400"/>
              <a:buChar char="●"/>
            </a:pPr>
            <a:r>
              <a:rPr b="1" lang="en" sz="1400"/>
              <a:t>P</a:t>
            </a:r>
            <a:r>
              <a:rPr b="1" lang="en" sz="1400"/>
              <a:t>ragmatism</a:t>
            </a:r>
            <a:endParaRPr b="1" sz="1400"/>
          </a:p>
          <a:p>
            <a:pPr indent="-317500" lvl="0" marL="457200" rtl="0" algn="l">
              <a:lnSpc>
                <a:spcPct val="142500"/>
              </a:lnSpc>
              <a:spcBef>
                <a:spcPts val="0"/>
              </a:spcBef>
              <a:spcAft>
                <a:spcPts val="0"/>
              </a:spcAft>
              <a:buSzPts val="1400"/>
              <a:buChar char="●"/>
            </a:pPr>
            <a:r>
              <a:rPr b="1" lang="en" sz="1400"/>
              <a:t>existentialism </a:t>
            </a:r>
            <a:endParaRPr b="1" sz="1400"/>
          </a:p>
          <a:p>
            <a:pPr indent="-317500" lvl="0" marL="457200" rtl="0" algn="l">
              <a:lnSpc>
                <a:spcPct val="142500"/>
              </a:lnSpc>
              <a:spcBef>
                <a:spcPts val="0"/>
              </a:spcBef>
              <a:spcAft>
                <a:spcPts val="0"/>
              </a:spcAft>
              <a:buSzPts val="1400"/>
              <a:buChar char="●"/>
            </a:pPr>
            <a:r>
              <a:rPr b="1" lang="en" sz="1400"/>
              <a:t>phenomenology</a:t>
            </a:r>
            <a:endParaRPr b="1" sz="1400"/>
          </a:p>
          <a:p>
            <a:pPr indent="-317500" lvl="0" marL="457200" rtl="0" algn="l">
              <a:lnSpc>
                <a:spcPct val="142500"/>
              </a:lnSpc>
              <a:spcBef>
                <a:spcPts val="0"/>
              </a:spcBef>
              <a:spcAft>
                <a:spcPts val="0"/>
              </a:spcAft>
              <a:buSzPts val="1400"/>
              <a:buChar char="●"/>
            </a:pPr>
            <a:r>
              <a:rPr b="1" lang="en" sz="1400"/>
              <a:t>Tomism</a:t>
            </a:r>
            <a:endParaRPr b="1" sz="1400"/>
          </a:p>
          <a:p>
            <a:pPr indent="-317500" lvl="0" marL="457200" rtl="0" algn="l">
              <a:lnSpc>
                <a:spcPct val="142500"/>
              </a:lnSpc>
              <a:spcBef>
                <a:spcPts val="0"/>
              </a:spcBef>
              <a:spcAft>
                <a:spcPts val="0"/>
              </a:spcAft>
              <a:buSzPts val="1400"/>
              <a:buChar char="●"/>
            </a:pPr>
            <a:r>
              <a:rPr b="1" lang="en" sz="1400"/>
              <a:t>Рoststructuralism</a:t>
            </a:r>
            <a:endParaRPr b="1" sz="1400"/>
          </a:p>
          <a:p>
            <a:pPr indent="-317500" lvl="0" marL="457200" rtl="0" algn="l">
              <a:lnSpc>
                <a:spcPct val="142500"/>
              </a:lnSpc>
              <a:spcBef>
                <a:spcPts val="0"/>
              </a:spcBef>
              <a:spcAft>
                <a:spcPts val="0"/>
              </a:spcAft>
              <a:buSzPts val="1400"/>
              <a:buChar char="-"/>
            </a:pPr>
            <a:r>
              <a:rPr b="1" lang="en" sz="1400"/>
              <a:t>neorealism </a:t>
            </a:r>
            <a:endParaRPr b="1" sz="1400"/>
          </a:p>
          <a:p>
            <a:pPr indent="-317500" lvl="0" marL="457200" rtl="0" algn="l">
              <a:lnSpc>
                <a:spcPct val="142500"/>
              </a:lnSpc>
              <a:spcBef>
                <a:spcPts val="0"/>
              </a:spcBef>
              <a:spcAft>
                <a:spcPts val="0"/>
              </a:spcAft>
              <a:buSzPts val="1400"/>
              <a:buChar char="-"/>
            </a:pPr>
            <a:r>
              <a:rPr b="1" lang="en" sz="1400"/>
              <a:t>Pragmatism</a:t>
            </a:r>
            <a:endParaRPr b="1" sz="1400"/>
          </a:p>
          <a:p>
            <a:pPr indent="0" lvl="0" marL="457200" rtl="0" algn="l">
              <a:lnSpc>
                <a:spcPct val="142500"/>
              </a:lnSpc>
              <a:spcBef>
                <a:spcPts val="500"/>
              </a:spcBef>
              <a:spcAft>
                <a:spcPts val="0"/>
              </a:spcAft>
              <a:buNone/>
            </a:pPr>
            <a:r>
              <a:t/>
            </a:r>
            <a:endParaRPr b="1" sz="1400"/>
          </a:p>
          <a:p>
            <a:pPr indent="0" lvl="0" marL="457200" rtl="0" algn="l">
              <a:lnSpc>
                <a:spcPct val="142500"/>
              </a:lnSpc>
              <a:spcBef>
                <a:spcPts val="500"/>
              </a:spcBef>
              <a:spcAft>
                <a:spcPts val="500"/>
              </a:spcAft>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3581850" y="584500"/>
            <a:ext cx="1980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500"/>
              </a:spcAft>
              <a:buClr>
                <a:schemeClr val="dk2"/>
              </a:buClr>
              <a:buSzPts val="1100"/>
              <a:buFont typeface="Arial"/>
              <a:buNone/>
            </a:pPr>
            <a:r>
              <a:rPr lang="en">
                <a:solidFill>
                  <a:srgbClr val="000000"/>
                </a:solidFill>
                <a:latin typeface="Lato"/>
                <a:ea typeface="Lato"/>
                <a:cs typeface="Lato"/>
                <a:sym typeface="Lato"/>
              </a:rPr>
              <a:t>Summary</a:t>
            </a:r>
            <a:endParaRPr>
              <a:solidFill>
                <a:srgbClr val="000000"/>
              </a:solidFill>
              <a:latin typeface="Lato"/>
              <a:ea typeface="Lato"/>
              <a:cs typeface="Lato"/>
              <a:sym typeface="Lato"/>
            </a:endParaRPr>
          </a:p>
        </p:txBody>
      </p:sp>
      <p:sp>
        <p:nvSpPr>
          <p:cNvPr id="151" name="Google Shape;151;p25"/>
          <p:cNvSpPr txBox="1"/>
          <p:nvPr>
            <p:ph idx="1" type="body"/>
          </p:nvPr>
        </p:nvSpPr>
        <p:spPr>
          <a:xfrm>
            <a:off x="930448" y="1454100"/>
            <a:ext cx="7283100" cy="3002400"/>
          </a:xfrm>
          <a:prstGeom prst="rect">
            <a:avLst/>
          </a:prstGeom>
        </p:spPr>
        <p:txBody>
          <a:bodyPr anchorCtr="0" anchor="t" bIns="91425" lIns="91425" spcFirstLastPara="1" rIns="91425" wrap="square" tIns="91425">
            <a:noAutofit/>
          </a:bodyPr>
          <a:lstStyle/>
          <a:p>
            <a:pPr indent="457200" lvl="0" marL="0" rtl="0" algn="l">
              <a:lnSpc>
                <a:spcPct val="132352"/>
              </a:lnSpc>
              <a:spcBef>
                <a:spcPts val="0"/>
              </a:spcBef>
              <a:spcAft>
                <a:spcPts val="0"/>
              </a:spcAft>
              <a:buClr>
                <a:schemeClr val="dk2"/>
              </a:buClr>
              <a:buSzPts val="1100"/>
              <a:buFont typeface="Arial"/>
              <a:buNone/>
            </a:pPr>
            <a:r>
              <a:rPr lang="en" sz="1900">
                <a:solidFill>
                  <a:srgbClr val="000000"/>
                </a:solidFill>
              </a:rPr>
              <a:t>Enlightenment thinkers - helped spread the idea of progress by using reason; helped make the world less religious and more wordly and stressed the importance of the individual. The period was marked by a further decline in the influence of the church, governmental consolidation and greater rights for the common people.</a:t>
            </a:r>
            <a:endParaRPr sz="1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2828850" y="584500"/>
            <a:ext cx="1980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500"/>
              </a:spcAft>
              <a:buClr>
                <a:schemeClr val="dk2"/>
              </a:buClr>
              <a:buSzPts val="1100"/>
              <a:buFont typeface="Arial"/>
              <a:buNone/>
            </a:pPr>
            <a:r>
              <a:rPr lang="en">
                <a:solidFill>
                  <a:srgbClr val="000000"/>
                </a:solidFill>
                <a:latin typeface="Lato"/>
                <a:ea typeface="Lato"/>
                <a:cs typeface="Lato"/>
                <a:sym typeface="Lato"/>
              </a:rPr>
              <a:t>Questions</a:t>
            </a:r>
            <a:endParaRPr>
              <a:solidFill>
                <a:srgbClr val="000000"/>
              </a:solidFill>
              <a:latin typeface="Lato"/>
              <a:ea typeface="Lato"/>
              <a:cs typeface="Lato"/>
              <a:sym typeface="Lato"/>
            </a:endParaRPr>
          </a:p>
        </p:txBody>
      </p:sp>
      <p:sp>
        <p:nvSpPr>
          <p:cNvPr id="157" name="Google Shape;157;p26"/>
          <p:cNvSpPr txBox="1"/>
          <p:nvPr>
            <p:ph idx="1" type="body"/>
          </p:nvPr>
        </p:nvSpPr>
        <p:spPr>
          <a:xfrm>
            <a:off x="2538887" y="1428351"/>
            <a:ext cx="6321600" cy="3002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0"/>
              </a:spcAft>
              <a:buNone/>
            </a:pPr>
            <a:r>
              <a:rPr lang="en" sz="1400">
                <a:solidFill>
                  <a:srgbClr val="000000"/>
                </a:solidFill>
              </a:rPr>
              <a:t>Which Enlightened Philosophe do you most agree with? Why?</a:t>
            </a:r>
            <a:endParaRPr sz="1400">
              <a:solidFill>
                <a:srgbClr val="000000"/>
              </a:solidFill>
            </a:endParaRPr>
          </a:p>
          <a:p>
            <a:pPr indent="0" lvl="0" marL="0" rtl="0" algn="l">
              <a:lnSpc>
                <a:spcPct val="138461"/>
              </a:lnSpc>
              <a:spcBef>
                <a:spcPts val="500"/>
              </a:spcBef>
              <a:spcAft>
                <a:spcPts val="0"/>
              </a:spcAft>
              <a:buNone/>
            </a:pPr>
            <a:r>
              <a:rPr lang="en" sz="1400">
                <a:solidFill>
                  <a:srgbClr val="000000"/>
                </a:solidFill>
              </a:rPr>
              <a:t>What is the difference between this period and previous ones?</a:t>
            </a:r>
            <a:endParaRPr sz="1400">
              <a:solidFill>
                <a:srgbClr val="000000"/>
              </a:solidFill>
            </a:endParaRPr>
          </a:p>
          <a:p>
            <a:pPr indent="0" lvl="0" marL="0" rtl="0" algn="l">
              <a:lnSpc>
                <a:spcPct val="138461"/>
              </a:lnSpc>
              <a:spcBef>
                <a:spcPts val="500"/>
              </a:spcBef>
              <a:spcAft>
                <a:spcPts val="0"/>
              </a:spcAft>
              <a:buNone/>
            </a:pPr>
            <a:r>
              <a:rPr lang="en" sz="1400">
                <a:solidFill>
                  <a:srgbClr val="000000"/>
                </a:solidFill>
              </a:rPr>
              <a:t>How do you feel about the philosophy of this period? </a:t>
            </a:r>
            <a:endParaRPr sz="1400">
              <a:solidFill>
                <a:srgbClr val="000000"/>
              </a:solidFill>
            </a:endParaRPr>
          </a:p>
          <a:p>
            <a:pPr indent="0" lvl="0" marL="0" rtl="0" algn="l">
              <a:lnSpc>
                <a:spcPct val="142500"/>
              </a:lnSpc>
              <a:spcBef>
                <a:spcPts val="500"/>
              </a:spcBef>
              <a:spcAft>
                <a:spcPts val="500"/>
              </a:spcAft>
              <a:buNone/>
            </a:pPr>
            <a:r>
              <a:t/>
            </a:r>
            <a:endParaRPr sz="1000">
              <a:solidFill>
                <a:srgbClr val="000000"/>
              </a:solidFill>
              <a:highlight>
                <a:srgbClr val="F3F5F9"/>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3094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Enlightenment</a:t>
            </a:r>
            <a:endParaRPr>
              <a:solidFill>
                <a:srgbClr val="000000"/>
              </a:solidFill>
            </a:endParaRPr>
          </a:p>
        </p:txBody>
      </p:sp>
      <p:sp>
        <p:nvSpPr>
          <p:cNvPr id="78" name="Google Shape;78;p14"/>
          <p:cNvSpPr txBox="1"/>
          <p:nvPr>
            <p:ph idx="1" type="body"/>
          </p:nvPr>
        </p:nvSpPr>
        <p:spPr>
          <a:xfrm>
            <a:off x="1235250" y="1254225"/>
            <a:ext cx="6673500" cy="3002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000000"/>
                </a:solidFill>
              </a:rPr>
              <a:t>Enlightenment - an intellectual movement,</a:t>
            </a:r>
            <a:r>
              <a:rPr lang="en" sz="1900">
                <a:solidFill>
                  <a:srgbClr val="000000"/>
                </a:solidFill>
              </a:rPr>
              <a:t> developed mainly in France, Britain and Germany, which advocated freedom, democracy and reason as the primary values of society. Philosophers of the Enlightenment were "radical" thinkers who attempted to apply the principals of reason and scientific method (that came out of the Scientific Revolution) to all aspects of Society.  Philosophers of the Enlightenment had an enormous impact on the French Revolution. Age of Reason</a:t>
            </a:r>
            <a:endParaRPr sz="1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2077600" y="598450"/>
            <a:ext cx="4860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Background: 17th century</a:t>
            </a:r>
            <a:endParaRPr>
              <a:solidFill>
                <a:srgbClr val="000000"/>
              </a:solidFill>
            </a:endParaRPr>
          </a:p>
        </p:txBody>
      </p:sp>
      <p:sp>
        <p:nvSpPr>
          <p:cNvPr id="84" name="Google Shape;84;p15"/>
          <p:cNvSpPr txBox="1"/>
          <p:nvPr>
            <p:ph idx="1" type="body"/>
          </p:nvPr>
        </p:nvSpPr>
        <p:spPr>
          <a:xfrm>
            <a:off x="1346812" y="13069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clear separation of philosophy and religion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important philosophers: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Rene  Descartes</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made a distinct difference in matters of reason and matters of faith</a:t>
            </a:r>
            <a:endParaRPr sz="1800">
              <a:solidFill>
                <a:srgbClr val="000000"/>
              </a:solidFill>
            </a:endParaRPr>
          </a:p>
          <a:p>
            <a:pPr indent="-342900" lvl="1" marL="914400" rtl="0" algn="l">
              <a:lnSpc>
                <a:spcPct val="142500"/>
              </a:lnSpc>
              <a:spcBef>
                <a:spcPts val="0"/>
              </a:spcBef>
              <a:spcAft>
                <a:spcPts val="0"/>
              </a:spcAft>
              <a:buClr>
                <a:srgbClr val="000000"/>
              </a:buClr>
              <a:buSzPts val="1800"/>
              <a:buChar char="○"/>
            </a:pPr>
            <a:r>
              <a:rPr lang="en" sz="1800">
                <a:solidFill>
                  <a:srgbClr val="000000"/>
                </a:solidFill>
              </a:rPr>
              <a:t>Baruch Spinoza</a:t>
            </a:r>
            <a:endParaRPr sz="1800">
              <a:solidFill>
                <a:srgbClr val="000000"/>
              </a:solidFill>
            </a:endParaRPr>
          </a:p>
          <a:p>
            <a:pPr indent="-342900" lvl="2" marL="1371600" rtl="0" algn="l">
              <a:lnSpc>
                <a:spcPct val="142500"/>
              </a:lnSpc>
              <a:spcBef>
                <a:spcPts val="0"/>
              </a:spcBef>
              <a:spcAft>
                <a:spcPts val="0"/>
              </a:spcAft>
              <a:buClr>
                <a:srgbClr val="000000"/>
              </a:buClr>
              <a:buSzPts val="1800"/>
              <a:buChar char="■"/>
            </a:pPr>
            <a:r>
              <a:rPr lang="en" sz="1800">
                <a:solidFill>
                  <a:srgbClr val="000000"/>
                </a:solidFill>
              </a:rPr>
              <a:t>thought God and nature were one</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514350" y="575950"/>
            <a:ext cx="8207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Lato"/>
                <a:ea typeface="Lato"/>
                <a:cs typeface="Lato"/>
                <a:sym typeface="Lato"/>
              </a:rPr>
              <a:t>Pre-Enlightenment Religion and  18th century Philosophy</a:t>
            </a:r>
            <a:endParaRPr b="0" sz="2400">
              <a:solidFill>
                <a:srgbClr val="000000"/>
              </a:solidFill>
              <a:latin typeface="Lato"/>
              <a:ea typeface="Lato"/>
              <a:cs typeface="Lato"/>
              <a:sym typeface="Lato"/>
            </a:endParaRPr>
          </a:p>
          <a:p>
            <a:pPr indent="0" lvl="0" marL="0" rtl="0" algn="l">
              <a:spcBef>
                <a:spcPts val="0"/>
              </a:spcBef>
              <a:spcAft>
                <a:spcPts val="0"/>
              </a:spcAft>
              <a:buNone/>
            </a:pPr>
            <a:r>
              <a:t/>
            </a:r>
            <a:endParaRPr b="0" sz="2400">
              <a:solidFill>
                <a:srgbClr val="000000"/>
              </a:solidFill>
              <a:latin typeface="Lato"/>
              <a:ea typeface="Lato"/>
              <a:cs typeface="Lato"/>
              <a:sym typeface="Lato"/>
            </a:endParaRPr>
          </a:p>
        </p:txBody>
      </p:sp>
      <p:sp>
        <p:nvSpPr>
          <p:cNvPr id="90" name="Google Shape;90;p16"/>
          <p:cNvSpPr txBox="1"/>
          <p:nvPr>
            <p:ph idx="1" type="body"/>
          </p:nvPr>
        </p:nvSpPr>
        <p:spPr>
          <a:xfrm>
            <a:off x="1411200" y="1107150"/>
            <a:ext cx="6321600" cy="718800"/>
          </a:xfrm>
          <a:prstGeom prst="rect">
            <a:avLst/>
          </a:prstGeom>
        </p:spPr>
        <p:txBody>
          <a:bodyPr anchorCtr="0" anchor="t" bIns="91425" lIns="91425" spcFirstLastPara="1" rIns="91425" wrap="square" tIns="91425">
            <a:noAutofit/>
          </a:bodyPr>
          <a:lstStyle/>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pre-enlightenment religion heavily relied on God and did not ask many questions about religions</a:t>
            </a:r>
            <a:endParaRPr sz="1600">
              <a:solidFill>
                <a:srgbClr val="000000"/>
              </a:solidFill>
            </a:endParaRPr>
          </a:p>
        </p:txBody>
      </p:sp>
      <p:sp>
        <p:nvSpPr>
          <p:cNvPr id="91" name="Google Shape;91;p16"/>
          <p:cNvSpPr txBox="1"/>
          <p:nvPr>
            <p:ph type="title"/>
          </p:nvPr>
        </p:nvSpPr>
        <p:spPr>
          <a:xfrm>
            <a:off x="514350" y="2119175"/>
            <a:ext cx="8207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2400">
                <a:latin typeface="Lato"/>
                <a:ea typeface="Lato"/>
                <a:cs typeface="Lato"/>
                <a:sym typeface="Lato"/>
              </a:rPr>
              <a:t>18th century Philosophy</a:t>
            </a:r>
            <a:endParaRPr b="0" sz="2400">
              <a:solidFill>
                <a:srgbClr val="000000"/>
              </a:solidFill>
              <a:latin typeface="Lato"/>
              <a:ea typeface="Lato"/>
              <a:cs typeface="Lato"/>
              <a:sym typeface="Lato"/>
            </a:endParaRPr>
          </a:p>
        </p:txBody>
      </p:sp>
      <p:sp>
        <p:nvSpPr>
          <p:cNvPr id="92" name="Google Shape;92;p16"/>
          <p:cNvSpPr txBox="1"/>
          <p:nvPr>
            <p:ph idx="1" type="body"/>
          </p:nvPr>
        </p:nvSpPr>
        <p:spPr>
          <a:xfrm>
            <a:off x="1411200" y="2642125"/>
            <a:ext cx="6321600" cy="1037400"/>
          </a:xfrm>
          <a:prstGeom prst="rect">
            <a:avLst/>
          </a:prstGeom>
        </p:spPr>
        <p:txBody>
          <a:bodyPr anchorCtr="0" anchor="t" bIns="91425" lIns="91425" spcFirstLastPara="1" rIns="91425" wrap="square" tIns="91425">
            <a:noAutofit/>
          </a:bodyPr>
          <a:lstStyle/>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in the 18th century, nontraditional thinkers became known as philosophers</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they were adamant about questioning the things around them especially government; therefore they no longer tolerated oppressive governments</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2803175" y="541650"/>
            <a:ext cx="4594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Thomas Hobbes</a:t>
            </a:r>
            <a:endParaRPr>
              <a:latin typeface="Lato"/>
              <a:ea typeface="Lato"/>
              <a:cs typeface="Lato"/>
              <a:sym typeface="Lato"/>
            </a:endParaRPr>
          </a:p>
        </p:txBody>
      </p:sp>
      <p:sp>
        <p:nvSpPr>
          <p:cNvPr id="98" name="Google Shape;98;p17"/>
          <p:cNvSpPr txBox="1"/>
          <p:nvPr>
            <p:ph idx="1" type="body"/>
          </p:nvPr>
        </p:nvSpPr>
        <p:spPr>
          <a:xfrm>
            <a:off x="2602762" y="1365651"/>
            <a:ext cx="63216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Clr>
                <a:schemeClr val="dk2"/>
              </a:buClr>
              <a:buSzPts val="1100"/>
              <a:buFont typeface="Arial"/>
              <a:buNone/>
            </a:pPr>
            <a:r>
              <a:rPr lang="en">
                <a:solidFill>
                  <a:srgbClr val="000000"/>
                </a:solidFill>
              </a:rPr>
              <a:t>Philosophy</a:t>
            </a:r>
            <a:endParaRPr>
              <a:solidFill>
                <a:srgbClr val="000000"/>
              </a:solidFill>
            </a:endParaRPr>
          </a:p>
          <a:p>
            <a:pPr indent="-342900" lvl="0" marL="457200" rtl="0" algn="l">
              <a:lnSpc>
                <a:spcPct val="142500"/>
              </a:lnSpc>
              <a:spcBef>
                <a:spcPts val="500"/>
              </a:spcBef>
              <a:spcAft>
                <a:spcPts val="0"/>
              </a:spcAft>
              <a:buClr>
                <a:srgbClr val="000000"/>
              </a:buClr>
              <a:buSzPts val="1800"/>
              <a:buFont typeface="Lato"/>
              <a:buChar char="●"/>
            </a:pPr>
            <a:r>
              <a:rPr lang="en">
                <a:solidFill>
                  <a:srgbClr val="000000"/>
                </a:solidFill>
              </a:rPr>
              <a:t>All humans are naturally selfish and wicked</a:t>
            </a:r>
            <a:endParaRPr>
              <a:solidFill>
                <a:srgbClr val="000000"/>
              </a:solidFill>
            </a:endParaRPr>
          </a:p>
          <a:p>
            <a:pPr indent="0" lvl="0" marL="0" rtl="0" algn="l">
              <a:lnSpc>
                <a:spcPct val="142500"/>
              </a:lnSpc>
              <a:spcBef>
                <a:spcPts val="500"/>
              </a:spcBef>
              <a:spcAft>
                <a:spcPts val="0"/>
              </a:spcAft>
              <a:buClr>
                <a:schemeClr val="dk2"/>
              </a:buClr>
              <a:buSzPts val="1100"/>
              <a:buFont typeface="Arial"/>
              <a:buNone/>
            </a:pPr>
            <a:r>
              <a:rPr lang="en">
                <a:solidFill>
                  <a:srgbClr val="000000"/>
                </a:solidFill>
              </a:rPr>
              <a:t>Desired Actions:</a:t>
            </a:r>
            <a:endParaRPr>
              <a:solidFill>
                <a:srgbClr val="000000"/>
              </a:solidFill>
            </a:endParaRPr>
          </a:p>
          <a:p>
            <a:pPr indent="-342900" lvl="0" marL="457200" rtl="0" algn="l">
              <a:lnSpc>
                <a:spcPct val="142500"/>
              </a:lnSpc>
              <a:spcBef>
                <a:spcPts val="500"/>
              </a:spcBef>
              <a:spcAft>
                <a:spcPts val="0"/>
              </a:spcAft>
              <a:buClr>
                <a:srgbClr val="000000"/>
              </a:buClr>
              <a:buSzPts val="1800"/>
              <a:buFont typeface="Lato"/>
              <a:buChar char="●"/>
            </a:pPr>
            <a:r>
              <a:rPr lang="en">
                <a:solidFill>
                  <a:srgbClr val="000000"/>
                </a:solidFill>
              </a:rPr>
              <a:t>People should give up their rights to a stronger ruler.</a:t>
            </a:r>
            <a:endParaRPr>
              <a:solidFill>
                <a:srgbClr val="000000"/>
              </a:solidFill>
            </a:endParaRPr>
          </a:p>
          <a:p>
            <a:pPr indent="-342900" lvl="0" marL="457200" rtl="0" algn="l">
              <a:lnSpc>
                <a:spcPct val="142500"/>
              </a:lnSpc>
              <a:spcBef>
                <a:spcPts val="0"/>
              </a:spcBef>
              <a:spcAft>
                <a:spcPts val="0"/>
              </a:spcAft>
              <a:buClr>
                <a:srgbClr val="000000"/>
              </a:buClr>
              <a:buSzPts val="1800"/>
              <a:buFont typeface="Lato"/>
              <a:buChar char="●"/>
            </a:pPr>
            <a:r>
              <a:rPr lang="en">
                <a:solidFill>
                  <a:srgbClr val="000000"/>
                </a:solidFill>
              </a:rPr>
              <a:t>Social Contract-people give up their rights to ruler with absolute power</a:t>
            </a:r>
            <a:endParaRPr>
              <a:solidFill>
                <a:srgbClr val="000000"/>
              </a:solidFill>
            </a:endParaRPr>
          </a:p>
          <a:p>
            <a:pPr indent="0" lvl="0" marL="0" rtl="0" algn="l">
              <a:spcBef>
                <a:spcPts val="500"/>
              </a:spcBef>
              <a:spcAft>
                <a:spcPts val="1600"/>
              </a:spcAft>
              <a:buNone/>
            </a:pPr>
            <a:r>
              <a:t/>
            </a:r>
            <a:endParaRPr>
              <a:solidFill>
                <a:srgbClr val="000000"/>
              </a:solidFill>
            </a:endParaRPr>
          </a:p>
        </p:txBody>
      </p:sp>
      <p:pic>
        <p:nvPicPr>
          <p:cNvPr id="99" name="Google Shape;99;p17"/>
          <p:cNvPicPr preferRelativeResize="0"/>
          <p:nvPr/>
        </p:nvPicPr>
        <p:blipFill>
          <a:blip r:embed="rId3">
            <a:alphaModFix/>
          </a:blip>
          <a:stretch>
            <a:fillRect/>
          </a:stretch>
        </p:blipFill>
        <p:spPr>
          <a:xfrm>
            <a:off x="99025" y="1305650"/>
            <a:ext cx="2503724" cy="1877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2881275" y="558800"/>
            <a:ext cx="3060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0"/>
              </a:spcAft>
              <a:buClr>
                <a:schemeClr val="dk2"/>
              </a:buClr>
              <a:buSzPts val="1100"/>
              <a:buFont typeface="Arial"/>
              <a:buNone/>
            </a:pPr>
            <a:r>
              <a:rPr lang="en">
                <a:solidFill>
                  <a:srgbClr val="000000"/>
                </a:solidFill>
                <a:latin typeface="Lato"/>
                <a:ea typeface="Lato"/>
                <a:cs typeface="Lato"/>
                <a:sym typeface="Lato"/>
              </a:rPr>
              <a:t>John Locke</a:t>
            </a:r>
            <a:endParaRPr>
              <a:solidFill>
                <a:srgbClr val="000000"/>
              </a:solidFill>
              <a:latin typeface="Lato"/>
              <a:ea typeface="Lato"/>
              <a:cs typeface="Lato"/>
              <a:sym typeface="Lato"/>
            </a:endParaRPr>
          </a:p>
          <a:p>
            <a:pPr indent="0" lvl="0" marL="0" rtl="0" algn="l">
              <a:spcBef>
                <a:spcPts val="500"/>
              </a:spcBef>
              <a:spcAft>
                <a:spcPts val="0"/>
              </a:spcAft>
              <a:buNone/>
            </a:pPr>
            <a:r>
              <a:t/>
            </a:r>
            <a:endParaRPr>
              <a:solidFill>
                <a:srgbClr val="000000"/>
              </a:solidFill>
              <a:latin typeface="Lato"/>
              <a:ea typeface="Lato"/>
              <a:cs typeface="Lato"/>
              <a:sym typeface="Lato"/>
            </a:endParaRPr>
          </a:p>
        </p:txBody>
      </p:sp>
      <p:sp>
        <p:nvSpPr>
          <p:cNvPr id="105" name="Google Shape;105;p18"/>
          <p:cNvSpPr txBox="1"/>
          <p:nvPr>
            <p:ph idx="1" type="body"/>
          </p:nvPr>
        </p:nvSpPr>
        <p:spPr>
          <a:xfrm>
            <a:off x="2753012" y="1125626"/>
            <a:ext cx="63216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None/>
            </a:pPr>
            <a:r>
              <a:rPr lang="en" sz="1400">
                <a:solidFill>
                  <a:srgbClr val="000000"/>
                </a:solidFill>
              </a:rPr>
              <a:t>Philosophy</a:t>
            </a:r>
            <a:endParaRPr sz="1400">
              <a:solidFill>
                <a:srgbClr val="000000"/>
              </a:solidFill>
            </a:endParaRPr>
          </a:p>
          <a:p>
            <a:pPr indent="-317500" lvl="0" marL="457200" rtl="0" algn="l">
              <a:lnSpc>
                <a:spcPct val="142500"/>
              </a:lnSpc>
              <a:spcBef>
                <a:spcPts val="500"/>
              </a:spcBef>
              <a:spcAft>
                <a:spcPts val="0"/>
              </a:spcAft>
              <a:buClr>
                <a:srgbClr val="000000"/>
              </a:buClr>
              <a:buSzPts val="1400"/>
              <a:buFont typeface="Lato"/>
              <a:buChar char="●"/>
            </a:pPr>
            <a:r>
              <a:rPr lang="en" sz="1400">
                <a:solidFill>
                  <a:srgbClr val="000000"/>
                </a:solidFill>
              </a:rPr>
              <a:t>People were naturally good</a:t>
            </a:r>
            <a:endParaRPr sz="1400">
              <a:solidFill>
                <a:srgbClr val="000000"/>
              </a:solidFill>
            </a:endParaRPr>
          </a:p>
          <a:p>
            <a:pPr indent="-317500" lvl="0" marL="457200" rtl="0" algn="l">
              <a:lnSpc>
                <a:spcPct val="142500"/>
              </a:lnSpc>
              <a:spcBef>
                <a:spcPts val="0"/>
              </a:spcBef>
              <a:spcAft>
                <a:spcPts val="0"/>
              </a:spcAft>
              <a:buClr>
                <a:srgbClr val="000000"/>
              </a:buClr>
              <a:buSzPts val="1400"/>
              <a:buFont typeface="Lato"/>
              <a:buChar char="●"/>
            </a:pPr>
            <a:r>
              <a:rPr lang="en" sz="1400">
                <a:solidFill>
                  <a:srgbClr val="000000"/>
                </a:solidFill>
              </a:rPr>
              <a:t>Reason allowed people to self govern</a:t>
            </a:r>
            <a:endParaRPr sz="1400">
              <a:solidFill>
                <a:srgbClr val="000000"/>
              </a:solidFill>
            </a:endParaRPr>
          </a:p>
          <a:p>
            <a:pPr indent="0" lvl="0" marL="0" rtl="0" algn="l">
              <a:lnSpc>
                <a:spcPct val="142500"/>
              </a:lnSpc>
              <a:spcBef>
                <a:spcPts val="500"/>
              </a:spcBef>
              <a:spcAft>
                <a:spcPts val="0"/>
              </a:spcAft>
              <a:buNone/>
            </a:pPr>
            <a:r>
              <a:rPr lang="en" sz="1400">
                <a:solidFill>
                  <a:srgbClr val="000000"/>
                </a:solidFill>
              </a:rPr>
              <a:t>Desired Actions</a:t>
            </a:r>
            <a:endParaRPr sz="1400">
              <a:solidFill>
                <a:srgbClr val="000000"/>
              </a:solidFill>
            </a:endParaRPr>
          </a:p>
          <a:p>
            <a:pPr indent="-317500" lvl="0" marL="457200" rtl="0" algn="l">
              <a:lnSpc>
                <a:spcPct val="142500"/>
              </a:lnSpc>
              <a:spcBef>
                <a:spcPts val="500"/>
              </a:spcBef>
              <a:spcAft>
                <a:spcPts val="0"/>
              </a:spcAft>
              <a:buClr>
                <a:srgbClr val="000000"/>
              </a:buClr>
              <a:buSzPts val="1400"/>
              <a:buFont typeface="Lato"/>
              <a:buChar char="●"/>
            </a:pPr>
            <a:r>
              <a:rPr lang="en" sz="1400">
                <a:solidFill>
                  <a:srgbClr val="000000"/>
                </a:solidFill>
              </a:rPr>
              <a:t>Natural rights-life, liberty and propery</a:t>
            </a:r>
            <a:endParaRPr sz="1400">
              <a:solidFill>
                <a:srgbClr val="000000"/>
              </a:solidFill>
            </a:endParaRPr>
          </a:p>
          <a:p>
            <a:pPr indent="-317500" lvl="0" marL="457200" rtl="0" algn="l">
              <a:lnSpc>
                <a:spcPct val="142500"/>
              </a:lnSpc>
              <a:spcBef>
                <a:spcPts val="0"/>
              </a:spcBef>
              <a:spcAft>
                <a:spcPts val="0"/>
              </a:spcAft>
              <a:buClr>
                <a:srgbClr val="000000"/>
              </a:buClr>
              <a:buSzPts val="1400"/>
              <a:buFont typeface="Lato"/>
              <a:buChar char="●"/>
            </a:pPr>
            <a:r>
              <a:rPr lang="en" sz="1400">
                <a:solidFill>
                  <a:srgbClr val="000000"/>
                </a:solidFill>
              </a:rPr>
              <a:t>believed in democracy &amp; self-government</a:t>
            </a:r>
            <a:endParaRPr sz="1400">
              <a:solidFill>
                <a:srgbClr val="000000"/>
              </a:solidFill>
            </a:endParaRPr>
          </a:p>
          <a:p>
            <a:pPr indent="-317500" lvl="0" marL="457200" rtl="0" algn="l">
              <a:lnSpc>
                <a:spcPct val="142500"/>
              </a:lnSpc>
              <a:spcBef>
                <a:spcPts val="0"/>
              </a:spcBef>
              <a:spcAft>
                <a:spcPts val="0"/>
              </a:spcAft>
              <a:buClr>
                <a:srgbClr val="000000"/>
              </a:buClr>
              <a:buSzPts val="1400"/>
              <a:buFont typeface="Lato"/>
              <a:buChar char="●"/>
            </a:pPr>
            <a:r>
              <a:rPr lang="en" sz="1400">
                <a:solidFill>
                  <a:srgbClr val="000000"/>
                </a:solidFill>
              </a:rPr>
              <a:t>Government's power came from the people</a:t>
            </a:r>
            <a:endParaRPr sz="1400">
              <a:solidFill>
                <a:srgbClr val="000000"/>
              </a:solidFill>
            </a:endParaRPr>
          </a:p>
        </p:txBody>
      </p:sp>
      <p:pic>
        <p:nvPicPr>
          <p:cNvPr id="106" name="Google Shape;106;p18"/>
          <p:cNvPicPr preferRelativeResize="0"/>
          <p:nvPr/>
        </p:nvPicPr>
        <p:blipFill>
          <a:blip r:embed="rId3">
            <a:alphaModFix/>
          </a:blip>
          <a:stretch>
            <a:fillRect/>
          </a:stretch>
        </p:blipFill>
        <p:spPr>
          <a:xfrm>
            <a:off x="93375" y="1391375"/>
            <a:ext cx="2659624" cy="19913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2828850" y="584500"/>
            <a:ext cx="1980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500"/>
              </a:spcAft>
              <a:buClr>
                <a:schemeClr val="dk2"/>
              </a:buClr>
              <a:buSzPts val="1100"/>
              <a:buFont typeface="Arial"/>
              <a:buNone/>
            </a:pPr>
            <a:r>
              <a:rPr lang="en">
                <a:solidFill>
                  <a:srgbClr val="000000"/>
                </a:solidFill>
                <a:latin typeface="Lato"/>
                <a:ea typeface="Lato"/>
                <a:cs typeface="Lato"/>
                <a:sym typeface="Lato"/>
              </a:rPr>
              <a:t>Voltaire</a:t>
            </a:r>
            <a:endParaRPr>
              <a:solidFill>
                <a:srgbClr val="000000"/>
              </a:solidFill>
              <a:latin typeface="Lato"/>
              <a:ea typeface="Lato"/>
              <a:cs typeface="Lato"/>
              <a:sym typeface="Lato"/>
            </a:endParaRPr>
          </a:p>
        </p:txBody>
      </p:sp>
      <p:sp>
        <p:nvSpPr>
          <p:cNvPr id="112" name="Google Shape;112;p19"/>
          <p:cNvSpPr txBox="1"/>
          <p:nvPr>
            <p:ph idx="1" type="body"/>
          </p:nvPr>
        </p:nvSpPr>
        <p:spPr>
          <a:xfrm>
            <a:off x="3022551" y="1428350"/>
            <a:ext cx="58380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Clr>
                <a:schemeClr val="dk2"/>
              </a:buClr>
              <a:buSzPts val="1100"/>
              <a:buFont typeface="Arial"/>
              <a:buNone/>
            </a:pPr>
            <a:r>
              <a:rPr lang="en" sz="1600">
                <a:solidFill>
                  <a:srgbClr val="000000"/>
                </a:solidFill>
              </a:rPr>
              <a:t>Philosophy</a:t>
            </a:r>
            <a:endParaRPr sz="1600">
              <a:solidFill>
                <a:srgbClr val="000000"/>
              </a:solidFill>
            </a:endParaRPr>
          </a:p>
          <a:p>
            <a:pPr indent="-330200" lvl="0" marL="457200" rtl="0" algn="l">
              <a:lnSpc>
                <a:spcPct val="142500"/>
              </a:lnSpc>
              <a:spcBef>
                <a:spcPts val="500"/>
              </a:spcBef>
              <a:spcAft>
                <a:spcPts val="0"/>
              </a:spcAft>
              <a:buClr>
                <a:srgbClr val="000000"/>
              </a:buClr>
              <a:buSzPts val="1600"/>
              <a:buFont typeface="Lato"/>
              <a:buChar char="●"/>
            </a:pPr>
            <a:r>
              <a:rPr lang="en" sz="1600">
                <a:solidFill>
                  <a:srgbClr val="000000"/>
                </a:solidFill>
              </a:rPr>
              <a:t>used writing to criticize intolerance</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spoke out against government</a:t>
            </a:r>
            <a:endParaRPr sz="1600">
              <a:solidFill>
                <a:srgbClr val="000000"/>
              </a:solidFill>
            </a:endParaRPr>
          </a:p>
          <a:p>
            <a:pPr indent="0" lvl="0" marL="0" rtl="0" algn="l">
              <a:lnSpc>
                <a:spcPct val="142500"/>
              </a:lnSpc>
              <a:spcBef>
                <a:spcPts val="500"/>
              </a:spcBef>
              <a:spcAft>
                <a:spcPts val="0"/>
              </a:spcAft>
              <a:buClr>
                <a:schemeClr val="dk2"/>
              </a:buClr>
              <a:buSzPts val="1100"/>
              <a:buFont typeface="Arial"/>
              <a:buNone/>
            </a:pPr>
            <a:r>
              <a:rPr lang="en" sz="1600">
                <a:solidFill>
                  <a:srgbClr val="000000"/>
                </a:solidFill>
              </a:rPr>
              <a:t>Desired Actions</a:t>
            </a:r>
            <a:endParaRPr sz="1600">
              <a:solidFill>
                <a:srgbClr val="000000"/>
              </a:solidFill>
            </a:endParaRPr>
          </a:p>
          <a:p>
            <a:pPr indent="-330200" lvl="0" marL="457200" rtl="0" algn="l">
              <a:lnSpc>
                <a:spcPct val="142500"/>
              </a:lnSpc>
              <a:spcBef>
                <a:spcPts val="500"/>
              </a:spcBef>
              <a:spcAft>
                <a:spcPts val="0"/>
              </a:spcAft>
              <a:buClr>
                <a:srgbClr val="000000"/>
              </a:buClr>
              <a:buSzPts val="1600"/>
              <a:buFont typeface="Lato"/>
              <a:buChar char="●"/>
            </a:pPr>
            <a:r>
              <a:rPr lang="en" sz="1600">
                <a:solidFill>
                  <a:srgbClr val="000000"/>
                </a:solidFill>
              </a:rPr>
              <a:t>Religous freedom</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Freedom of Speech</a:t>
            </a:r>
            <a:endParaRPr sz="1600">
              <a:solidFill>
                <a:srgbClr val="000000"/>
              </a:solidFill>
            </a:endParaRPr>
          </a:p>
        </p:txBody>
      </p:sp>
      <p:pic>
        <p:nvPicPr>
          <p:cNvPr id="113" name="Google Shape;113;p19"/>
          <p:cNvPicPr preferRelativeResize="0"/>
          <p:nvPr/>
        </p:nvPicPr>
        <p:blipFill>
          <a:blip r:embed="rId3">
            <a:alphaModFix/>
          </a:blip>
          <a:stretch>
            <a:fillRect/>
          </a:stretch>
        </p:blipFill>
        <p:spPr>
          <a:xfrm>
            <a:off x="152400" y="1372300"/>
            <a:ext cx="2717751" cy="2653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2803200" y="558775"/>
            <a:ext cx="27945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500"/>
              </a:spcAft>
              <a:buClr>
                <a:schemeClr val="dk2"/>
              </a:buClr>
              <a:buSzPts val="1100"/>
              <a:buFont typeface="Arial"/>
              <a:buNone/>
            </a:pPr>
            <a:r>
              <a:rPr lang="en">
                <a:solidFill>
                  <a:srgbClr val="000000"/>
                </a:solidFill>
                <a:latin typeface="Lato"/>
                <a:ea typeface="Lato"/>
                <a:cs typeface="Lato"/>
                <a:sym typeface="Lato"/>
              </a:rPr>
              <a:t>Montesquieu</a:t>
            </a:r>
            <a:endParaRPr>
              <a:solidFill>
                <a:srgbClr val="000000"/>
              </a:solidFill>
              <a:latin typeface="Lato"/>
              <a:ea typeface="Lato"/>
              <a:cs typeface="Lato"/>
              <a:sym typeface="Lato"/>
            </a:endParaRPr>
          </a:p>
        </p:txBody>
      </p:sp>
      <p:sp>
        <p:nvSpPr>
          <p:cNvPr id="119" name="Google Shape;119;p20"/>
          <p:cNvSpPr txBox="1"/>
          <p:nvPr>
            <p:ph idx="1" type="body"/>
          </p:nvPr>
        </p:nvSpPr>
        <p:spPr>
          <a:xfrm>
            <a:off x="2538887" y="1441226"/>
            <a:ext cx="63216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None/>
            </a:pPr>
            <a:r>
              <a:rPr lang="en" sz="1600">
                <a:solidFill>
                  <a:srgbClr val="000000"/>
                </a:solidFill>
              </a:rPr>
              <a:t>Philosophy</a:t>
            </a:r>
            <a:endParaRPr sz="1600">
              <a:solidFill>
                <a:srgbClr val="000000"/>
              </a:solidFill>
            </a:endParaRPr>
          </a:p>
          <a:p>
            <a:pPr indent="-330200" lvl="0" marL="457200" rtl="0" algn="l">
              <a:lnSpc>
                <a:spcPct val="142500"/>
              </a:lnSpc>
              <a:spcBef>
                <a:spcPts val="500"/>
              </a:spcBef>
              <a:spcAft>
                <a:spcPts val="0"/>
              </a:spcAft>
              <a:buClr>
                <a:srgbClr val="000000"/>
              </a:buClr>
              <a:buSzPts val="1600"/>
              <a:buFont typeface="Lato"/>
              <a:buChar char="●"/>
            </a:pPr>
            <a:r>
              <a:rPr lang="en" sz="1600">
                <a:solidFill>
                  <a:srgbClr val="000000"/>
                </a:solidFill>
              </a:rPr>
              <a:t>Balance of Power</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Checks &amp; Balances of branches of government</a:t>
            </a:r>
            <a:endParaRPr sz="1600">
              <a:solidFill>
                <a:srgbClr val="000000"/>
              </a:solidFill>
            </a:endParaRPr>
          </a:p>
          <a:p>
            <a:pPr indent="0" lvl="0" marL="0" rtl="0" algn="l">
              <a:lnSpc>
                <a:spcPct val="142500"/>
              </a:lnSpc>
              <a:spcBef>
                <a:spcPts val="500"/>
              </a:spcBef>
              <a:spcAft>
                <a:spcPts val="0"/>
              </a:spcAft>
              <a:buNone/>
            </a:pPr>
            <a:r>
              <a:rPr lang="en" sz="1600">
                <a:solidFill>
                  <a:srgbClr val="000000"/>
                </a:solidFill>
              </a:rPr>
              <a:t>Desired Actions</a:t>
            </a:r>
            <a:endParaRPr sz="1600">
              <a:solidFill>
                <a:srgbClr val="000000"/>
              </a:solidFill>
            </a:endParaRPr>
          </a:p>
          <a:p>
            <a:pPr indent="-330200" lvl="0" marL="457200" rtl="0" algn="l">
              <a:lnSpc>
                <a:spcPct val="142500"/>
              </a:lnSpc>
              <a:spcBef>
                <a:spcPts val="500"/>
              </a:spcBef>
              <a:spcAft>
                <a:spcPts val="0"/>
              </a:spcAft>
              <a:buClr>
                <a:srgbClr val="000000"/>
              </a:buClr>
              <a:buSzPts val="1600"/>
              <a:buFont typeface="Lato"/>
              <a:buChar char="●"/>
            </a:pPr>
            <a:r>
              <a:rPr lang="en" sz="1600">
                <a:solidFill>
                  <a:srgbClr val="000000"/>
                </a:solidFill>
              </a:rPr>
              <a:t>Separate of Powers</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rPr lang="en" sz="1600">
                <a:solidFill>
                  <a:srgbClr val="000000"/>
                </a:solidFill>
              </a:rPr>
              <a:t>Legislative, Executive, Judicial</a:t>
            </a:r>
            <a:endParaRPr sz="1600">
              <a:solidFill>
                <a:srgbClr val="000000"/>
              </a:solidFill>
            </a:endParaRPr>
          </a:p>
          <a:p>
            <a:pPr indent="-330200" lvl="0" marL="457200" rtl="0" algn="l">
              <a:lnSpc>
                <a:spcPct val="142500"/>
              </a:lnSpc>
              <a:spcBef>
                <a:spcPts val="0"/>
              </a:spcBef>
              <a:spcAft>
                <a:spcPts val="0"/>
              </a:spcAft>
              <a:buClr>
                <a:srgbClr val="000000"/>
              </a:buClr>
              <a:buSzPts val="1600"/>
              <a:buFont typeface="Lato"/>
              <a:buChar char="●"/>
            </a:pPr>
            <a:r>
              <a:t/>
            </a:r>
            <a:endParaRPr sz="1600">
              <a:solidFill>
                <a:srgbClr val="000000"/>
              </a:solidFill>
            </a:endParaRPr>
          </a:p>
        </p:txBody>
      </p:sp>
      <p:pic>
        <p:nvPicPr>
          <p:cNvPr id="120" name="Google Shape;120;p20"/>
          <p:cNvPicPr preferRelativeResize="0"/>
          <p:nvPr/>
        </p:nvPicPr>
        <p:blipFill>
          <a:blip r:embed="rId3">
            <a:alphaModFix/>
          </a:blip>
          <a:stretch>
            <a:fillRect/>
          </a:stretch>
        </p:blipFill>
        <p:spPr>
          <a:xfrm>
            <a:off x="124276" y="1246350"/>
            <a:ext cx="2414600" cy="265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2828850" y="584500"/>
            <a:ext cx="1980300" cy="635400"/>
          </a:xfrm>
          <a:prstGeom prst="rect">
            <a:avLst/>
          </a:prstGeom>
        </p:spPr>
        <p:txBody>
          <a:bodyPr anchorCtr="0" anchor="t" bIns="91425" lIns="91425" spcFirstLastPara="1" rIns="91425" wrap="square" tIns="91425">
            <a:noAutofit/>
          </a:bodyPr>
          <a:lstStyle/>
          <a:p>
            <a:pPr indent="0" lvl="0" marL="0" rtl="0" algn="l">
              <a:lnSpc>
                <a:spcPct val="138461"/>
              </a:lnSpc>
              <a:spcBef>
                <a:spcPts val="0"/>
              </a:spcBef>
              <a:spcAft>
                <a:spcPts val="500"/>
              </a:spcAft>
              <a:buClr>
                <a:schemeClr val="dk2"/>
              </a:buClr>
              <a:buSzPts val="1100"/>
              <a:buFont typeface="Arial"/>
              <a:buNone/>
            </a:pPr>
            <a:r>
              <a:rPr lang="en">
                <a:solidFill>
                  <a:srgbClr val="000000"/>
                </a:solidFill>
                <a:latin typeface="Lato"/>
                <a:ea typeface="Lato"/>
                <a:cs typeface="Lato"/>
                <a:sym typeface="Lato"/>
              </a:rPr>
              <a:t>Rousseau </a:t>
            </a:r>
            <a:endParaRPr>
              <a:solidFill>
                <a:srgbClr val="000000"/>
              </a:solidFill>
              <a:latin typeface="Lato"/>
              <a:ea typeface="Lato"/>
              <a:cs typeface="Lato"/>
              <a:sym typeface="Lato"/>
            </a:endParaRPr>
          </a:p>
        </p:txBody>
      </p:sp>
      <p:sp>
        <p:nvSpPr>
          <p:cNvPr id="126" name="Google Shape;126;p21"/>
          <p:cNvSpPr txBox="1"/>
          <p:nvPr>
            <p:ph idx="1" type="body"/>
          </p:nvPr>
        </p:nvSpPr>
        <p:spPr>
          <a:xfrm>
            <a:off x="2538887" y="1428351"/>
            <a:ext cx="6321600" cy="3002400"/>
          </a:xfrm>
          <a:prstGeom prst="rect">
            <a:avLst/>
          </a:prstGeom>
        </p:spPr>
        <p:txBody>
          <a:bodyPr anchorCtr="0" anchor="t" bIns="91425" lIns="91425" spcFirstLastPara="1" rIns="91425" wrap="square" tIns="91425">
            <a:noAutofit/>
          </a:bodyPr>
          <a:lstStyle/>
          <a:p>
            <a:pPr indent="0" lvl="0" marL="0" rtl="0" algn="l">
              <a:lnSpc>
                <a:spcPct val="142500"/>
              </a:lnSpc>
              <a:spcBef>
                <a:spcPts val="0"/>
              </a:spcBef>
              <a:spcAft>
                <a:spcPts val="0"/>
              </a:spcAft>
              <a:buClr>
                <a:schemeClr val="dk2"/>
              </a:buClr>
              <a:buSzPts val="1100"/>
              <a:buFont typeface="Arial"/>
              <a:buNone/>
            </a:pPr>
            <a:r>
              <a:rPr lang="en">
                <a:solidFill>
                  <a:srgbClr val="000000"/>
                </a:solidFill>
              </a:rPr>
              <a:t>Philosophy</a:t>
            </a:r>
            <a:endParaRPr>
              <a:solidFill>
                <a:srgbClr val="000000"/>
              </a:solidFill>
            </a:endParaRPr>
          </a:p>
          <a:p>
            <a:pPr indent="-342900" lvl="0" marL="457200" rtl="0" algn="l">
              <a:lnSpc>
                <a:spcPct val="142500"/>
              </a:lnSpc>
              <a:spcBef>
                <a:spcPts val="500"/>
              </a:spcBef>
              <a:spcAft>
                <a:spcPts val="0"/>
              </a:spcAft>
              <a:buClr>
                <a:srgbClr val="000000"/>
              </a:buClr>
              <a:buSzPts val="1800"/>
              <a:buFont typeface="Lato"/>
              <a:buChar char="●"/>
            </a:pPr>
            <a:r>
              <a:rPr lang="en">
                <a:solidFill>
                  <a:srgbClr val="000000"/>
                </a:solidFill>
              </a:rPr>
              <a:t>Individual Freedome</a:t>
            </a:r>
            <a:endParaRPr>
              <a:solidFill>
                <a:srgbClr val="000000"/>
              </a:solidFill>
            </a:endParaRPr>
          </a:p>
          <a:p>
            <a:pPr indent="-342900" lvl="0" marL="457200" rtl="0" algn="l">
              <a:lnSpc>
                <a:spcPct val="142500"/>
              </a:lnSpc>
              <a:spcBef>
                <a:spcPts val="0"/>
              </a:spcBef>
              <a:spcAft>
                <a:spcPts val="0"/>
              </a:spcAft>
              <a:buClr>
                <a:srgbClr val="000000"/>
              </a:buClr>
              <a:buSzPts val="1800"/>
              <a:buFont typeface="Lato"/>
              <a:buChar char="●"/>
            </a:pPr>
            <a:r>
              <a:rPr lang="en">
                <a:solidFill>
                  <a:srgbClr val="000000"/>
                </a:solidFill>
              </a:rPr>
              <a:t>Society destroys freedom and equality</a:t>
            </a:r>
            <a:endParaRPr>
              <a:solidFill>
                <a:srgbClr val="000000"/>
              </a:solidFill>
            </a:endParaRPr>
          </a:p>
          <a:p>
            <a:pPr indent="0" lvl="0" marL="0" rtl="0" algn="l">
              <a:lnSpc>
                <a:spcPct val="142500"/>
              </a:lnSpc>
              <a:spcBef>
                <a:spcPts val="500"/>
              </a:spcBef>
              <a:spcAft>
                <a:spcPts val="0"/>
              </a:spcAft>
              <a:buClr>
                <a:schemeClr val="dk2"/>
              </a:buClr>
              <a:buSzPts val="1100"/>
              <a:buFont typeface="Arial"/>
              <a:buNone/>
            </a:pPr>
            <a:r>
              <a:rPr lang="en">
                <a:solidFill>
                  <a:srgbClr val="000000"/>
                </a:solidFill>
              </a:rPr>
              <a:t>Desired actions</a:t>
            </a:r>
            <a:endParaRPr>
              <a:solidFill>
                <a:srgbClr val="000000"/>
              </a:solidFill>
            </a:endParaRPr>
          </a:p>
          <a:p>
            <a:pPr indent="-342900" lvl="0" marL="457200" rtl="0" algn="l">
              <a:lnSpc>
                <a:spcPct val="132352"/>
              </a:lnSpc>
              <a:spcBef>
                <a:spcPts val="500"/>
              </a:spcBef>
              <a:spcAft>
                <a:spcPts val="0"/>
              </a:spcAft>
              <a:buClr>
                <a:srgbClr val="000000"/>
              </a:buClr>
              <a:buSzPts val="1800"/>
              <a:buFont typeface="Lato"/>
              <a:buChar char="●"/>
            </a:pPr>
            <a:r>
              <a:rPr lang="en">
                <a:solidFill>
                  <a:srgbClr val="000000"/>
                </a:solidFill>
              </a:rPr>
              <a:t>wanted a society in which all people were equal</a:t>
            </a:r>
            <a:endParaRPr>
              <a:solidFill>
                <a:srgbClr val="000000"/>
              </a:solidFill>
            </a:endParaRPr>
          </a:p>
        </p:txBody>
      </p:sp>
      <p:pic>
        <p:nvPicPr>
          <p:cNvPr id="127" name="Google Shape;127;p21"/>
          <p:cNvPicPr preferRelativeResize="0"/>
          <p:nvPr/>
        </p:nvPicPr>
        <p:blipFill>
          <a:blip r:embed="rId3">
            <a:alphaModFix/>
          </a:blip>
          <a:stretch>
            <a:fillRect/>
          </a:stretch>
        </p:blipFill>
        <p:spPr>
          <a:xfrm>
            <a:off x="180025" y="1152900"/>
            <a:ext cx="2358850" cy="28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