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6" r:id="rId4"/>
    <p:sldId id="291" r:id="rId5"/>
    <p:sldId id="290" r:id="rId6"/>
    <p:sldId id="292" r:id="rId7"/>
    <p:sldId id="293" r:id="rId8"/>
    <p:sldId id="267" r:id="rId9"/>
    <p:sldId id="268" r:id="rId10"/>
    <p:sldId id="262" r:id="rId11"/>
    <p:sldId id="288" r:id="rId12"/>
    <p:sldId id="270" r:id="rId13"/>
    <p:sldId id="264" r:id="rId14"/>
    <p:sldId id="289" r:id="rId15"/>
    <p:sldId id="278" r:id="rId16"/>
    <p:sldId id="280" r:id="rId17"/>
    <p:sldId id="281" r:id="rId18"/>
    <p:sldId id="282" r:id="rId19"/>
    <p:sldId id="283" r:id="rId20"/>
    <p:sldId id="271" r:id="rId21"/>
    <p:sldId id="275" r:id="rId22"/>
    <p:sldId id="284" r:id="rId23"/>
    <p:sldId id="285" r:id="rId24"/>
    <p:sldId id="294" r:id="rId25"/>
    <p:sldId id="295" r:id="rId26"/>
    <p:sldId id="276" r:id="rId27"/>
    <p:sldId id="277" r:id="rId28"/>
    <p:sldId id="260" r:id="rId29"/>
    <p:sldId id="261" r:id="rId30"/>
    <p:sldId id="296" r:id="rId31"/>
    <p:sldId id="297" r:id="rId32"/>
    <p:sldId id="272" r:id="rId33"/>
    <p:sldId id="273" r:id="rId34"/>
    <p:sldId id="274"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3"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1"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1"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 y="3675528"/>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1"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8"/>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30.11.2016</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Пустой">
    <p:spTree>
      <p:nvGrpSpPr>
        <p:cNvPr id="1" name=""/>
        <p:cNvGrpSpPr/>
        <p:nvPr/>
      </p:nvGrpSpPr>
      <p:grpSpPr>
        <a:xfrm>
          <a:off x="0" y="0"/>
          <a:ext cx="0" cy="0"/>
          <a:chOff x="0" y="0"/>
          <a:chExt cx="0" cy="0"/>
        </a:xfrm>
      </p:grpSpPr>
      <p:sp>
        <p:nvSpPr>
          <p:cNvPr id="146" name="Shape 146"/>
          <p:cNvSpPr/>
          <p:nvPr/>
        </p:nvSpPr>
        <p:spPr>
          <a:xfrm>
            <a:off x="8166847" y="282572"/>
            <a:ext cx="685801" cy="302218"/>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47" name="Shape 14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6"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6"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30.11.2016</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30.11.2016</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5" y="1109161"/>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9"/>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30.11.2016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9"/>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1"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3"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1"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7"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5" y="-2001"/>
            <a:ext cx="57627"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30.11.2016</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overnment" TargetMode="External"/><Relationship Id="rId2" Type="http://schemas.openxmlformats.org/officeDocument/2006/relationships/hyperlink" Target="http://en.wikipedia.org/wiki/Organization" TargetMode="External"/><Relationship Id="rId1" Type="http://schemas.openxmlformats.org/officeDocument/2006/relationships/slideLayout" Target="../slideLayouts/slideLayout2.xml"/><Relationship Id="rId4" Type="http://schemas.openxmlformats.org/officeDocument/2006/relationships/hyperlink" Target="http://en.wikipedia.org/wiki/Busin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Olzhas_Suleimenov" TargetMode="External"/><Relationship Id="rId2" Type="http://schemas.openxmlformats.org/officeDocument/2006/relationships/hyperlink" Target="https://en.wikipedia.org/wiki/Soviet_Union" TargetMode="External"/><Relationship Id="rId1" Type="http://schemas.openxmlformats.org/officeDocument/2006/relationships/slideLayout" Target="../slideLayouts/slideLayout2.xml"/><Relationship Id="rId5" Type="http://schemas.openxmlformats.org/officeDocument/2006/relationships/hyperlink" Target="https://en.wikipedia.org/wiki/UNESCO" TargetMode="External"/><Relationship Id="rId4" Type="http://schemas.openxmlformats.org/officeDocument/2006/relationships/hyperlink" Target="https://en.wikipedia.org/wiki/Nuclear_weapons_test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gif"/><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hyperlink" Target="http://enrin.grida.no/htmls/kazahst/soe2/soee/nav/info/institut.htm" TargetMode="External"/><Relationship Id="rId2" Type="http://schemas.openxmlformats.org/officeDocument/2006/relationships/hyperlink" Target="http://enrin.grida.no/htmls/kazahst/soe2/soee/nav/info/law.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kazakhstan.orexca.com/caspian_sea_kazakhstan.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Sustainable_development" TargetMode="External"/><Relationship Id="rId2" Type="http://schemas.openxmlformats.org/officeDocument/2006/relationships/hyperlink" Target="https://en.wikipedia.org/wiki/Economy"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env.go.jp/earth/coop/coop/c_report/kazakhstan_h17/english/pdf/009.pdf" TargetMode="External"/><Relationship Id="rId3" Type="http://schemas.openxmlformats.org/officeDocument/2006/relationships/hyperlink" Target="http://www.globalissues.org/issue/367/sustainable-development" TargetMode="External"/><Relationship Id="rId7" Type="http://schemas.openxmlformats.org/officeDocument/2006/relationships/hyperlink" Target="http://enrin.grida.no/htmls/kazahst/soe2/soee/nav/info/ecopol.htm" TargetMode="External"/><Relationship Id="rId2" Type="http://schemas.openxmlformats.org/officeDocument/2006/relationships/hyperlink" Target="https://sustainabledevelopment.un.org/globalsdreport" TargetMode="External"/><Relationship Id="rId1" Type="http://schemas.openxmlformats.org/officeDocument/2006/relationships/slideLayout" Target="../slideLayouts/slideLayout2.xml"/><Relationship Id="rId6" Type="http://schemas.openxmlformats.org/officeDocument/2006/relationships/hyperlink" Target="http://easttime.info/news/kazakhstan/activities-non-governmental-organizations-kazakhstan" TargetMode="External"/><Relationship Id="rId11" Type="http://schemas.openxmlformats.org/officeDocument/2006/relationships/hyperlink" Target="http://ec.europa.eu/europeaid/sites/devco/files/com-2015-44-final-5-2-2015_en.pdf" TargetMode="External"/><Relationship Id="rId5" Type="http://schemas.openxmlformats.org/officeDocument/2006/relationships/hyperlink" Target="http://www.idosi.org/mejsr/mejsr15(9)13/12.pdf" TargetMode="External"/><Relationship Id="rId10" Type="http://schemas.openxmlformats.org/officeDocument/2006/relationships/hyperlink" Target="https://sustainabledevelopment.un.org/content/documents/2079Issues%20Brief%20Means%20of%20Implementation%20Final_TST_141013.pdf" TargetMode="External"/><Relationship Id="rId4" Type="http://schemas.openxmlformats.org/officeDocument/2006/relationships/hyperlink" Target="http://en.wikipedia.org/wiki/Non-governmental_organization" TargetMode="External"/><Relationship Id="rId9" Type="http://schemas.openxmlformats.org/officeDocument/2006/relationships/hyperlink" Target="http://www.uncsd2012.org/index.php?page=view&amp;type=99&amp;nr=55&amp;menu=6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c.europa.eu/civil_society/apgen_en.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1412778"/>
            <a:ext cx="8458200" cy="1944215"/>
          </a:xfrm>
        </p:spPr>
        <p:txBody>
          <a:bodyPr>
            <a:normAutofit fontScale="90000"/>
          </a:bodyPr>
          <a:lstStyle/>
          <a:p>
            <a:r>
              <a:rPr lang="en-US" dirty="0" smtClean="0"/>
              <a:t>GLOBAL PARTNERSHIP FOR SUSTAINABLE DEVELOPMENT GOALS </a:t>
            </a:r>
            <a:endParaRPr lang="ru-RU" dirty="0"/>
          </a:p>
        </p:txBody>
      </p:sp>
      <p:pic>
        <p:nvPicPr>
          <p:cNvPr id="1026" name="Picture 2" descr="C:\Users\Miras.pc\Desktop\5.jpg"/>
          <p:cNvPicPr>
            <a:picLocks noChangeAspect="1" noChangeArrowheads="1"/>
          </p:cNvPicPr>
          <p:nvPr/>
        </p:nvPicPr>
        <p:blipFill>
          <a:blip r:embed="rId2" cstate="print"/>
          <a:srcRect/>
          <a:stretch>
            <a:fillRect/>
          </a:stretch>
        </p:blipFill>
        <p:spPr bwMode="auto">
          <a:xfrm>
            <a:off x="2" y="3789041"/>
            <a:ext cx="9143999" cy="306895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The activities of non-governmental organizations</a:t>
            </a:r>
            <a:r>
              <a:rPr lang="kk-KZ" dirty="0" smtClean="0"/>
              <a:t/>
            </a:r>
            <a:br>
              <a:rPr lang="kk-KZ" dirty="0" smtClean="0"/>
            </a:br>
            <a:endParaRPr lang="ru-RU" dirty="0"/>
          </a:p>
        </p:txBody>
      </p:sp>
      <p:sp>
        <p:nvSpPr>
          <p:cNvPr id="3" name="Содержимое 2"/>
          <p:cNvSpPr>
            <a:spLocks noGrp="1"/>
          </p:cNvSpPr>
          <p:nvPr>
            <p:ph idx="1"/>
          </p:nvPr>
        </p:nvSpPr>
        <p:spPr/>
        <p:txBody>
          <a:bodyPr>
            <a:normAutofit/>
          </a:bodyPr>
          <a:lstStyle/>
          <a:p>
            <a:r>
              <a:rPr lang="en-US" dirty="0" smtClean="0"/>
              <a:t>What is non-</a:t>
            </a:r>
            <a:r>
              <a:rPr lang="en-US" dirty="0" err="1" smtClean="0"/>
              <a:t>govermental</a:t>
            </a:r>
            <a:r>
              <a:rPr lang="en-US" dirty="0" smtClean="0"/>
              <a:t> organizations?</a:t>
            </a:r>
          </a:p>
          <a:p>
            <a:r>
              <a:rPr lang="en-US" dirty="0" smtClean="0"/>
              <a:t>A </a:t>
            </a:r>
            <a:r>
              <a:rPr lang="en-US" b="1" dirty="0" smtClean="0"/>
              <a:t>non-governmental organization</a:t>
            </a:r>
            <a:r>
              <a:rPr lang="en-US" dirty="0" smtClean="0"/>
              <a:t> (</a:t>
            </a:r>
            <a:r>
              <a:rPr lang="en-US" b="1" dirty="0" smtClean="0"/>
              <a:t>NGO</a:t>
            </a:r>
            <a:r>
              <a:rPr lang="en-US" dirty="0" smtClean="0"/>
              <a:t>) is an </a:t>
            </a:r>
            <a:r>
              <a:rPr lang="en-US" dirty="0" smtClean="0">
                <a:hlinkClick r:id="rId2" tooltip="Organization"/>
              </a:rPr>
              <a:t>organization</a:t>
            </a:r>
            <a:r>
              <a:rPr lang="en-US" dirty="0" smtClean="0"/>
              <a:t> that is neither a part of a </a:t>
            </a:r>
            <a:r>
              <a:rPr lang="en-US" dirty="0" smtClean="0">
                <a:hlinkClick r:id="rId3" tooltip="Government"/>
              </a:rPr>
              <a:t>government</a:t>
            </a:r>
            <a:r>
              <a:rPr lang="en-US" dirty="0" smtClean="0"/>
              <a:t> nor a conventional for-profit </a:t>
            </a:r>
            <a:r>
              <a:rPr lang="en-US" dirty="0" smtClean="0">
                <a:hlinkClick r:id="rId4" tooltip="Business"/>
              </a:rPr>
              <a:t>business</a:t>
            </a:r>
            <a:r>
              <a:rPr lang="en-US" dirty="0" smtClean="0"/>
              <a:t>.</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7"/>
            <a:ext cx="8229600" cy="5521800"/>
          </a:xfrm>
        </p:spPr>
        <p:txBody>
          <a:bodyPr>
            <a:normAutofit/>
          </a:bodyPr>
          <a:lstStyle/>
          <a:p>
            <a:r>
              <a:rPr lang="en-US" dirty="0" smtClean="0"/>
              <a:t>NGOs are highly diverse groups of organizations engaged in a wide range of activities, and take different forms in different parts of the world. Some may have charitable status, while others may be registered for tax exemption based on recognition of social purposes. Others may be fronts for political, religious or other interest</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ras.pc\Desktop\Снимок экрана (844).png"/>
          <p:cNvPicPr>
            <a:picLocks noChangeAspect="1" noChangeArrowheads="1"/>
          </p:cNvPicPr>
          <p:nvPr/>
        </p:nvPicPr>
        <p:blipFill>
          <a:blip r:embed="rId2" cstate="print"/>
          <a:srcRect/>
          <a:stretch>
            <a:fillRect/>
          </a:stretch>
        </p:blipFill>
        <p:spPr bwMode="auto">
          <a:xfrm>
            <a:off x="1907704" y="1700808"/>
            <a:ext cx="4536504" cy="4686300"/>
          </a:xfrm>
          <a:prstGeom prst="rect">
            <a:avLst/>
          </a:prstGeom>
          <a:noFill/>
        </p:spPr>
      </p:pic>
      <p:sp>
        <p:nvSpPr>
          <p:cNvPr id="6" name="TextBox 5"/>
          <p:cNvSpPr txBox="1"/>
          <p:nvPr/>
        </p:nvSpPr>
        <p:spPr>
          <a:xfrm>
            <a:off x="1403648" y="764704"/>
            <a:ext cx="5632118" cy="461665"/>
          </a:xfrm>
          <a:prstGeom prst="rect">
            <a:avLst/>
          </a:prstGeom>
          <a:noFill/>
        </p:spPr>
        <p:txBody>
          <a:bodyPr wrap="square" rtlCol="0">
            <a:spAutoFit/>
          </a:bodyPr>
          <a:lstStyle/>
          <a:p>
            <a:pPr algn="ctr"/>
            <a:r>
              <a:rPr lang="en-US" sz="2400" b="1" dirty="0" smtClean="0"/>
              <a:t>Goals of NGO establishment</a:t>
            </a:r>
            <a:endParaRPr lang="ru-RU"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0688"/>
            <a:ext cx="8229600" cy="1066800"/>
          </a:xfrm>
        </p:spPr>
        <p:txBody>
          <a:bodyPr>
            <a:normAutofit fontScale="90000"/>
          </a:bodyPr>
          <a:lstStyle/>
          <a:p>
            <a:r>
              <a:rPr lang="en-US" dirty="0" smtClean="0"/>
              <a:t>Most effective spheres of NGO activity</a:t>
            </a:r>
            <a:endParaRPr lang="ru-RU" dirty="0"/>
          </a:p>
        </p:txBody>
      </p:sp>
      <p:pic>
        <p:nvPicPr>
          <p:cNvPr id="2050" name="Picture 2" descr="C:\Users\Miras.pc\Desktop\Снимок экрана (843).png"/>
          <p:cNvPicPr>
            <a:picLocks noChangeAspect="1" noChangeArrowheads="1"/>
          </p:cNvPicPr>
          <p:nvPr/>
        </p:nvPicPr>
        <p:blipFill>
          <a:blip r:embed="rId2" cstate="print"/>
          <a:srcRect/>
          <a:stretch>
            <a:fillRect/>
          </a:stretch>
        </p:blipFill>
        <p:spPr bwMode="auto">
          <a:xfrm>
            <a:off x="0" y="1700808"/>
            <a:ext cx="9144000" cy="515719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xfrm>
            <a:off x="498473" y="484093"/>
            <a:ext cx="7556315" cy="1116107"/>
          </a:xfrm>
          <a:prstGeom prst="rect">
            <a:avLst/>
          </a:prstGeom>
        </p:spPr>
        <p:txBody>
          <a:bodyPr>
            <a:normAutofit fontScale="90000"/>
          </a:bodyPr>
          <a:lstStyle>
            <a:lvl1pPr defTabSz="859536">
              <a:defRPr sz="3384"/>
            </a:lvl1pPr>
          </a:lstStyle>
          <a:p>
            <a:r>
              <a:t>The activities of non-governmental organizations</a:t>
            </a:r>
          </a:p>
        </p:txBody>
      </p:sp>
      <p:sp>
        <p:nvSpPr>
          <p:cNvPr id="291" name="Shape 291"/>
          <p:cNvSpPr>
            <a:spLocks noGrp="1"/>
          </p:cNvSpPr>
          <p:nvPr>
            <p:ph type="body" idx="1"/>
          </p:nvPr>
        </p:nvSpPr>
        <p:spPr>
          <a:xfrm>
            <a:off x="498473" y="1981200"/>
            <a:ext cx="7556315" cy="4144963"/>
          </a:xfrm>
          <a:prstGeom prst="rect">
            <a:avLst/>
          </a:prstGeom>
          <a:solidFill>
            <a:srgbClr val="FFFFFF"/>
          </a:solidFill>
          <a:ln w="9525">
            <a:round/>
          </a:ln>
          <a:effectLst>
            <a:outerShdw blurRad="101600" dist="25400" dir="5895241" rotWithShape="0">
              <a:srgbClr val="000000">
                <a:alpha val="75000"/>
              </a:srgbClr>
            </a:outerShdw>
          </a:effectLst>
        </p:spPr>
        <p:txBody>
          <a:bodyPr/>
          <a:lstStyle/>
          <a:p>
            <a:pPr marL="0" lvl="1" indent="457200">
              <a:spcBef>
                <a:spcPts val="0"/>
              </a:spcBef>
              <a:buClrTx/>
              <a:buSzTx/>
              <a:buFontTx/>
              <a:buNone/>
              <a:defRPr sz="1800">
                <a:solidFill>
                  <a:srgbClr val="000000"/>
                </a:solidFill>
                <a:latin typeface="Optima"/>
                <a:ea typeface="Optima"/>
                <a:cs typeface="Optima"/>
                <a:sym typeface="Optima"/>
              </a:defRPr>
            </a:pPr>
            <a:endParaRPr/>
          </a:p>
          <a:p>
            <a:pPr marL="0" lvl="1" indent="457200">
              <a:spcBef>
                <a:spcPts val="0"/>
              </a:spcBef>
              <a:buClrTx/>
              <a:buSzTx/>
              <a:buFontTx/>
              <a:buNone/>
              <a:defRPr sz="1800">
                <a:solidFill>
                  <a:srgbClr val="000000"/>
                </a:solidFill>
                <a:latin typeface="Optima"/>
                <a:ea typeface="Optima"/>
                <a:cs typeface="Optima"/>
                <a:sym typeface="Optima"/>
              </a:defRPr>
            </a:pPr>
            <a:r>
              <a:t>These organisations always do different help assistance. For example there is disaster somewhere, then these CSOs give them financial and food assistance. Or fight for human rights in problematic countries. These activities are connected in the same way with ecology, health, </a:t>
            </a:r>
            <a:r>
              <a:rPr/>
              <a:t>economical  </a:t>
            </a:r>
            <a:r>
              <a:rPr smtClean="0"/>
              <a:t>problems</a:t>
            </a:r>
            <a:endParaRPr/>
          </a:p>
          <a:p>
            <a:pPr marL="0" lvl="1" indent="457200">
              <a:spcBef>
                <a:spcPts val="0"/>
              </a:spcBef>
              <a:buClrTx/>
              <a:buSzTx/>
              <a:buFontTx/>
              <a:buNone/>
              <a:defRPr sz="1800">
                <a:solidFill>
                  <a:srgbClr val="000000"/>
                </a:solidFill>
                <a:latin typeface="Optima"/>
                <a:ea typeface="Optima"/>
                <a:cs typeface="Optima"/>
                <a:sym typeface="Optima"/>
              </a:defRPr>
            </a:pPr>
            <a:r>
              <a:t>Activities can pass from one family till big companies, cities, countries and worldwide. For example in the Day of Earth millions of families turn of their electricity for about an hour.</a:t>
            </a:r>
          </a:p>
        </p:txBody>
      </p:sp>
    </p:spTree>
  </p:cSld>
  <p:clrMapOvr>
    <a:masterClrMapping/>
  </p:clrMapOvr>
  <mc:AlternateContent xmlns:mc="http://schemas.openxmlformats.org/markup-compatibility/2006">
    <mc:Choice xmlns="" xmlns:p14="http://schemas.microsoft.com/office/powerpoint/2010/main" Requires="p14">
      <p:transition spd="slow" advClick="1" p14:dur="12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285728"/>
            <a:ext cx="8786842" cy="4786346"/>
          </a:xfrm>
        </p:spPr>
        <p:txBody>
          <a:bodyPr>
            <a:normAutofit lnSpcReduction="10000"/>
          </a:bodyPr>
          <a:lstStyle/>
          <a:p>
            <a:r>
              <a:rPr lang="en-US" sz="3100" dirty="0" smtClean="0"/>
              <a:t>Non-governmental organizations (NGO) in Kazakhstan were organized and worked from Soviet period, but actively began to develop with reorganization arrival. Now there are recognized leaders, which names constantly very famous, there are also small organizations created by enthusiasts, and simply desperate people who, there not less, decided to solve the problems by creation of NGO. For NGO there is also the term - "The third sector</a:t>
            </a:r>
            <a:r>
              <a:rPr lang="en-US" dirty="0" smtClean="0"/>
              <a:t>.</a:t>
            </a:r>
            <a:endParaRPr lang="ru-RU" dirty="0"/>
          </a:p>
        </p:txBody>
      </p:sp>
      <p:pic>
        <p:nvPicPr>
          <p:cNvPr id="4098" name="Picture 2" descr="C:\Users\N.Nasyrov\Downloads\5.jpg"/>
          <p:cNvPicPr>
            <a:picLocks noChangeAspect="1" noChangeArrowheads="1"/>
          </p:cNvPicPr>
          <p:nvPr/>
        </p:nvPicPr>
        <p:blipFill>
          <a:blip r:embed="rId2"/>
          <a:srcRect/>
          <a:stretch>
            <a:fillRect/>
          </a:stretch>
        </p:blipFill>
        <p:spPr bwMode="auto">
          <a:xfrm>
            <a:off x="2571736" y="5500677"/>
            <a:ext cx="3301989" cy="135732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kk-KZ" dirty="0" smtClean="0"/>
              <a:t/>
            </a:r>
            <a:br>
              <a:rPr lang="kk-KZ" dirty="0" smtClean="0"/>
            </a:br>
            <a:r>
              <a:rPr lang="en-US" dirty="0" smtClean="0"/>
              <a:t>Preservation of peace and international security</a:t>
            </a:r>
            <a:r>
              <a:rPr lang="kk-KZ" dirty="0" smtClean="0"/>
              <a:t/>
            </a:r>
            <a:br>
              <a:rPr lang="kk-KZ" dirty="0" smtClean="0"/>
            </a:b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t>The INTERNATIONAL SECURITY - the system of the international relations based on observance by all states of the conventional principles and norms of international law, excluding the solution of controversial issues and disagreements between them by means of force or threat. The principles of the international security provide the adoption of peaceful co-existence as the universal principle of the interstate relations, ensuring equal safety for all states, creation of effective guarantees in military, political, economic and humanitarian areas - prevention of race of arms in space, </a:t>
            </a:r>
          </a:p>
          <a:p>
            <a:r>
              <a:rPr lang="en-US" dirty="0" smtClean="0"/>
              <a:t>the termination of all tests of the nuclear weapon and its complete elimination; dissolution of military groups; </a:t>
            </a:r>
          </a:p>
          <a:p>
            <a:r>
              <a:rPr lang="en-US" dirty="0" smtClean="0"/>
              <a:t>unconditional respect of the sovereign rights of each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 fair political settlement of the international crises and regional conflicts;</a:t>
            </a:r>
          </a:p>
          <a:p>
            <a:r>
              <a:rPr lang="en-US" dirty="0" smtClean="0"/>
              <a:t> confidence-building between the states; </a:t>
            </a:r>
          </a:p>
          <a:p>
            <a:r>
              <a:rPr lang="en-US" dirty="0" smtClean="0"/>
              <a:t>development of effective methods of prevention of the international terrorism;</a:t>
            </a:r>
          </a:p>
          <a:p>
            <a:r>
              <a:rPr lang="en-US" dirty="0" smtClean="0"/>
              <a:t> eradication of genocide, apartheid, sermon of fascism; </a:t>
            </a:r>
          </a:p>
          <a:p>
            <a:r>
              <a:rPr lang="en-US" dirty="0" smtClean="0"/>
              <a:t>an exception of the international practice of all forms of discrimination, refusal of economic blockade and sanctions (without recommendations of the world community); </a:t>
            </a:r>
          </a:p>
          <a:p>
            <a:r>
              <a:rPr lang="en-US" dirty="0" smtClean="0"/>
              <a:t>establishment of the new economic order ensuring equal economic security of all states.</a:t>
            </a:r>
            <a:endParaRPr lang="ru-RU"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5720" y="571480"/>
            <a:ext cx="8572560" cy="6124754"/>
          </a:xfrm>
          <a:prstGeom prst="rect">
            <a:avLst/>
          </a:prstGeom>
        </p:spPr>
        <p:txBody>
          <a:bodyPr wrap="square">
            <a:spAutoFit/>
          </a:bodyPr>
          <a:lstStyle/>
          <a:p>
            <a:pPr algn="ctr"/>
            <a:r>
              <a:rPr lang="en-US" sz="2800" dirty="0" smtClean="0"/>
              <a:t>:</a:t>
            </a:r>
            <a:r>
              <a:rPr lang="en-US" sz="2800" b="1" dirty="0" smtClean="0"/>
              <a:t>The principles of the international security provide</a:t>
            </a:r>
            <a:endParaRPr lang="en-US" sz="2800" dirty="0" smtClean="0"/>
          </a:p>
          <a:p>
            <a:endParaRPr lang="en-US" sz="2800" dirty="0" smtClean="0"/>
          </a:p>
          <a:p>
            <a:pPr>
              <a:buFont typeface="Arial" pitchFamily="34" charset="0"/>
              <a:buChar char="•"/>
            </a:pPr>
            <a:r>
              <a:rPr lang="en-US" sz="2800" dirty="0" smtClean="0"/>
              <a:t>        the adoption of peaceful co-existence as the universal principle of the interstate relations;</a:t>
            </a:r>
          </a:p>
          <a:p>
            <a:pPr>
              <a:buFont typeface="Arial" pitchFamily="34" charset="0"/>
              <a:buChar char="•"/>
            </a:pPr>
            <a:r>
              <a:rPr lang="kk-KZ" sz="2800" dirty="0"/>
              <a:t> </a:t>
            </a:r>
            <a:r>
              <a:rPr lang="kk-KZ" sz="2800" dirty="0" smtClean="0"/>
              <a:t>       </a:t>
            </a:r>
            <a:r>
              <a:rPr lang="en-US" sz="2800" dirty="0" smtClean="0"/>
              <a:t>ensuring equal safety for all states;</a:t>
            </a:r>
          </a:p>
          <a:p>
            <a:pPr>
              <a:buFont typeface="Arial" pitchFamily="34" charset="0"/>
              <a:buChar char="•"/>
            </a:pPr>
            <a:r>
              <a:rPr lang="kk-KZ" sz="2800" dirty="0"/>
              <a:t> </a:t>
            </a:r>
            <a:r>
              <a:rPr lang="kk-KZ" sz="2800" dirty="0" smtClean="0"/>
              <a:t>       </a:t>
            </a:r>
            <a:r>
              <a:rPr lang="en-US" sz="2800" dirty="0" smtClean="0"/>
              <a:t>creation of effective guarantees in military, political, economic and humanitarian areas;</a:t>
            </a:r>
            <a:endParaRPr lang="kk-KZ" sz="2800" dirty="0" smtClean="0"/>
          </a:p>
          <a:p>
            <a:pPr>
              <a:buFont typeface="Arial" pitchFamily="34" charset="0"/>
              <a:buChar char="•"/>
            </a:pPr>
            <a:r>
              <a:rPr lang="kk-KZ" sz="2800" dirty="0"/>
              <a:t> </a:t>
            </a:r>
            <a:r>
              <a:rPr lang="kk-KZ" sz="2800" dirty="0" smtClean="0"/>
              <a:t>      </a:t>
            </a:r>
            <a:r>
              <a:rPr lang="en-US" sz="2800" dirty="0" smtClean="0"/>
              <a:t> prevention of race of arms in space, the termination of all tests of the nuclear weapon and its complete elimination;</a:t>
            </a:r>
          </a:p>
          <a:p>
            <a:pPr>
              <a:buFont typeface="Arial" pitchFamily="34" charset="0"/>
              <a:buChar char="•"/>
            </a:pPr>
            <a:r>
              <a:rPr lang="en-US" sz="2800" dirty="0" smtClean="0"/>
              <a:t>       unconditional respect of the sovereign rights of each people;</a:t>
            </a:r>
          </a:p>
          <a:p>
            <a:pPr>
              <a:buFont typeface="Arial" pitchFamily="34" charset="0"/>
              <a:buChar char="•"/>
            </a:pPr>
            <a:r>
              <a:rPr lang="en-US" sz="2800" dirty="0" smtClean="0"/>
              <a:t>     </a:t>
            </a:r>
            <a:r>
              <a:rPr lang="kk-KZ" sz="2800" dirty="0" smtClean="0"/>
              <a:t> </a:t>
            </a:r>
            <a:r>
              <a:rPr lang="en-US" sz="2800" dirty="0" smtClean="0"/>
              <a:t> </a:t>
            </a:r>
            <a:endParaRPr lang="ru-RU"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dirty="0" smtClean="0"/>
              <a:t>fair political settlement of the international crises and regional conflicts;</a:t>
            </a:r>
          </a:p>
          <a:p>
            <a:pPr>
              <a:buFont typeface="Arial" pitchFamily="34" charset="0"/>
              <a:buChar char="•"/>
            </a:pPr>
            <a:r>
              <a:rPr lang="en-US" dirty="0" smtClean="0"/>
              <a:t>      </a:t>
            </a:r>
            <a:r>
              <a:rPr lang="kk-KZ" dirty="0" smtClean="0"/>
              <a:t> </a:t>
            </a:r>
            <a:r>
              <a:rPr lang="en-US" dirty="0" smtClean="0"/>
              <a:t>confidence-building between the states;</a:t>
            </a:r>
          </a:p>
          <a:p>
            <a:pPr>
              <a:buFont typeface="Arial" pitchFamily="34" charset="0"/>
              <a:buChar char="•"/>
            </a:pPr>
            <a:r>
              <a:rPr lang="en-US" dirty="0" smtClean="0"/>
              <a:t>       development of effective methods of prevention of the international terrorism;</a:t>
            </a:r>
          </a:p>
          <a:p>
            <a:pPr>
              <a:buFont typeface="Arial" pitchFamily="34" charset="0"/>
              <a:buChar char="•"/>
            </a:pPr>
            <a:r>
              <a:rPr lang="en-US" dirty="0" smtClean="0"/>
              <a:t>     </a:t>
            </a:r>
            <a:r>
              <a:rPr lang="kk-KZ" dirty="0" smtClean="0"/>
              <a:t> </a:t>
            </a:r>
            <a:r>
              <a:rPr lang="en-US" dirty="0" smtClean="0"/>
              <a:t> eradication of genocide, apartheid, sermon of fascism;</a:t>
            </a:r>
          </a:p>
          <a:p>
            <a:pPr>
              <a:buFont typeface="Arial" pitchFamily="34" charset="0"/>
              <a:buChar char="•"/>
            </a:pPr>
            <a:r>
              <a:rPr lang="en-US" dirty="0" smtClean="0"/>
              <a:t>      exception of the international practice of all forms of discrimination, refusal of economic blockade and sanctions (without recommendations of the world community);</a:t>
            </a:r>
          </a:p>
          <a:p>
            <a:pPr>
              <a:buFont typeface="Arial" pitchFamily="34" charset="0"/>
              <a:buChar char="•"/>
            </a:pPr>
            <a:r>
              <a:rPr lang="en-US" dirty="0" smtClean="0"/>
              <a:t>       establishment of the new economic order ensuring equal economic security of all states.</a:t>
            </a:r>
            <a:endParaRPr lang="ru-RU"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980728"/>
            <a:ext cx="8229600" cy="5593808"/>
          </a:xfrm>
        </p:spPr>
        <p:txBody>
          <a:bodyPr>
            <a:normAutofit/>
          </a:bodyPr>
          <a:lstStyle/>
          <a:p>
            <a:r>
              <a:rPr lang="en-US" sz="3200" dirty="0" smtClean="0"/>
              <a:t>Development of civil Society</a:t>
            </a:r>
            <a:endParaRPr lang="kk-KZ" sz="3200" dirty="0" smtClean="0"/>
          </a:p>
          <a:p>
            <a:r>
              <a:rPr lang="en-US" sz="3200" dirty="0" smtClean="0"/>
              <a:t>The activities of non-governmental organizations</a:t>
            </a:r>
            <a:endParaRPr lang="kk-KZ" sz="3200" dirty="0" smtClean="0"/>
          </a:p>
          <a:p>
            <a:r>
              <a:rPr lang="en-US" sz="3200" dirty="0" smtClean="0"/>
              <a:t>The preservation of peace and international security</a:t>
            </a:r>
            <a:endParaRPr lang="kk-KZ" sz="3200" dirty="0" smtClean="0"/>
          </a:p>
          <a:p>
            <a:r>
              <a:rPr lang="en-US" sz="3200" dirty="0" smtClean="0"/>
              <a:t>Implementation of the concept of sustainable development at a global level</a:t>
            </a:r>
            <a:endParaRPr lang="kk-KZ" sz="3200" dirty="0" smtClean="0"/>
          </a:p>
          <a:p>
            <a:r>
              <a:rPr lang="en-US" sz="3200" dirty="0" smtClean="0"/>
              <a:t>International environmental policy of the Republic of Kazakhstan</a:t>
            </a:r>
            <a:endParaRPr lang="kk-KZ" sz="3200" dirty="0" smtClean="0"/>
          </a:p>
          <a:p>
            <a:r>
              <a:rPr lang="en-US" sz="3200" dirty="0" smtClean="0"/>
              <a:t>Astana "Green Bridge“</a:t>
            </a:r>
            <a:r>
              <a:rPr lang="kk-KZ" sz="3200" dirty="0" smtClean="0"/>
              <a:t> </a:t>
            </a:r>
            <a:r>
              <a:rPr lang="en-US" sz="3200" dirty="0" smtClean="0"/>
              <a:t>initiative</a:t>
            </a:r>
            <a:endParaRPr lang="ru-RU"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Implementation of the concept of sustainable development at a global level</a:t>
            </a:r>
            <a:r>
              <a:rPr lang="kk-KZ" dirty="0" smtClean="0"/>
              <a:t/>
            </a:r>
            <a:br>
              <a:rPr lang="kk-KZ" dirty="0" smtClean="0"/>
            </a:br>
            <a:endParaRPr lang="ru-RU" dirty="0"/>
          </a:p>
        </p:txBody>
      </p:sp>
      <p:sp>
        <p:nvSpPr>
          <p:cNvPr id="3" name="Содержимое 2"/>
          <p:cNvSpPr>
            <a:spLocks noGrp="1"/>
          </p:cNvSpPr>
          <p:nvPr>
            <p:ph idx="1"/>
          </p:nvPr>
        </p:nvSpPr>
        <p:spPr/>
        <p:txBody>
          <a:bodyPr>
            <a:normAutofit fontScale="92500" lnSpcReduction="20000"/>
          </a:bodyPr>
          <a:lstStyle/>
          <a:p>
            <a:r>
              <a:rPr lang="en-US" dirty="0" smtClean="0"/>
              <a:t>The idea of sustainable development grew from numerous environmental movements in earlier decades. Summits such as the Earth Summit in Rio, Brazil, 1992, were major international meetings to bring sustainable development to the mainstream.</a:t>
            </a:r>
          </a:p>
          <a:p>
            <a:r>
              <a:rPr lang="en-US" dirty="0" smtClean="0"/>
              <a:t>At the 1992 UN Conference on Environment and Development (</a:t>
            </a:r>
            <a:r>
              <a:rPr lang="en-US" dirty="0" err="1" smtClean="0"/>
              <a:t>theEarth</a:t>
            </a:r>
            <a:r>
              <a:rPr lang="en-US" dirty="0" smtClean="0"/>
              <a:t> Summit), the Convention on Biological Diversity (CBD) was born. 192 countries, plus the EU, are now Parties to that convention. In April 2002, the Parties to the Convention committed to significantly reduce the loss of biodiversity loss by 2010.</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268760"/>
            <a:ext cx="8229600" cy="5305776"/>
          </a:xfrm>
        </p:spPr>
        <p:txBody>
          <a:bodyPr/>
          <a:lstStyle/>
          <a:p>
            <a:r>
              <a:rPr lang="en-US" dirty="0" smtClean="0"/>
              <a:t>Twenty four years ago at the 1992 Earth Summit in Rio, countries adopted Agenda 21 — a blueprint to rethink economic growth, advance social equity and ensure environmental protection. Marking that anniversary, this year sees Rio+20, the UN Conference on Sustainable Development, with aims to get bold agreements to address things like poverty, sustainable development, decent jobs, etc.</a:t>
            </a:r>
            <a:endParaRPr lang="ru-RU" dirty="0"/>
          </a:p>
        </p:txBody>
      </p:sp>
      <p:sp>
        <p:nvSpPr>
          <p:cNvPr id="307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rgbClr val="333333"/>
                </a:solidFill>
                <a:effectLst/>
                <a:latin typeface="Georgia" pitchFamily="18" charset="0"/>
                <a:cs typeface="Arial" pitchFamily="34" charset="0"/>
              </a:rPr>
              <a:t>Twenty years ago at the 1992 Earth Summit in Rio, countries adopted</a:t>
            </a:r>
            <a:r>
              <a:rPr kumimoji="0" lang="ru-RU" sz="600" b="0" i="0" u="none" strike="noStrike" cap="none" normalizeH="0" baseline="0" smtClean="0">
                <a:ln>
                  <a:noFill/>
                </a:ln>
                <a:solidFill>
                  <a:schemeClr val="tx1"/>
                </a:solidFill>
                <a:effectLst/>
                <a:latin typeface="Arial" pitchFamily="34" charset="0"/>
                <a:cs typeface="Arial" pitchFamily="34" charset="0"/>
              </a:rPr>
              <a:t>Agenda 21</a:t>
            </a:r>
            <a:r>
              <a:rPr kumimoji="0" lang="ru-RU" sz="1000" b="0" i="0" u="none" strike="noStrike" cap="none" normalizeH="0" baseline="0" smtClean="0">
                <a:ln>
                  <a:noFill/>
                </a:ln>
                <a:solidFill>
                  <a:srgbClr val="333333"/>
                </a:solidFill>
                <a:effectLst/>
                <a:latin typeface="Georgia" pitchFamily="18" charset="0"/>
                <a:cs typeface="Arial" pitchFamily="34" charset="0"/>
              </a:rPr>
              <a:t> — a blueprint to rethink economic growth, advance social equity and ensure environmental protection. Marking that anniversary, this year sees Rio+20, the UN Conference on Sustainable Development, with aims to get bold agreements to address things like poverty, sustainable development, decent jobs, etc.</a:t>
            </a:r>
            <a:r>
              <a:rPr kumimoji="0" lang="ru-RU" sz="600" b="0" i="0" u="none" strike="noStrike" cap="none" normalizeH="0" baseline="0" smtClean="0">
                <a:ln>
                  <a:noFill/>
                </a:ln>
                <a:solidFill>
                  <a:schemeClr val="tx1"/>
                </a:solidFill>
                <a:effectLst/>
                <a:latin typeface="Arial" pitchFamily="34" charset="0"/>
                <a:cs typeface="Arial" pitchFamily="34" charset="0"/>
              </a:rPr>
              <a:t>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kk-KZ" dirty="0" smtClean="0"/>
              <a:t/>
            </a:r>
            <a:br>
              <a:rPr lang="kk-KZ" dirty="0" smtClean="0"/>
            </a:br>
            <a:r>
              <a:rPr lang="kk-KZ" dirty="0"/>
              <a:t/>
            </a:r>
            <a:br>
              <a:rPr lang="kk-KZ" dirty="0"/>
            </a:br>
            <a:r>
              <a:rPr lang="kk-KZ" dirty="0" smtClean="0"/>
              <a:t/>
            </a:r>
            <a:br>
              <a:rPr lang="kk-KZ" dirty="0" smtClean="0"/>
            </a:br>
            <a:endParaRPr lang="ru-RU" dirty="0"/>
          </a:p>
        </p:txBody>
      </p:sp>
      <p:sp>
        <p:nvSpPr>
          <p:cNvPr id="3" name="Содержимое 2"/>
          <p:cNvSpPr>
            <a:spLocks noGrp="1"/>
          </p:cNvSpPr>
          <p:nvPr>
            <p:ph idx="1"/>
          </p:nvPr>
        </p:nvSpPr>
        <p:spPr>
          <a:xfrm>
            <a:off x="457200" y="2071678"/>
            <a:ext cx="8229600" cy="4054485"/>
          </a:xfrm>
        </p:spPr>
        <p:txBody>
          <a:bodyPr>
            <a:noAutofit/>
          </a:bodyPr>
          <a:lstStyle/>
          <a:p>
            <a:pPr marL="72000">
              <a:buNone/>
            </a:pPr>
            <a:r>
              <a:rPr lang="en-US" sz="1800" dirty="0" smtClean="0"/>
              <a:t>The concept of a sustainable development can be </a:t>
            </a:r>
            <a:r>
              <a:rPr lang="en-US" sz="1800" dirty="0" err="1" smtClean="0"/>
              <a:t>analysed</a:t>
            </a:r>
            <a:r>
              <a:rPr lang="en-US" sz="1800" dirty="0" smtClean="0"/>
              <a:t> in several principles.</a:t>
            </a:r>
          </a:p>
          <a:p>
            <a:pPr marL="72000"/>
            <a:endParaRPr lang="en-US" sz="1800" dirty="0" smtClean="0"/>
          </a:p>
          <a:p>
            <a:pPr marL="72000">
              <a:buNone/>
            </a:pPr>
            <a:r>
              <a:rPr lang="en-US" sz="1800" dirty="0" smtClean="0"/>
              <a:t>1. Political legal principle:</a:t>
            </a:r>
          </a:p>
          <a:p>
            <a:pPr marL="72000"/>
            <a:endParaRPr lang="en-US" sz="1800" dirty="0" smtClean="0"/>
          </a:p>
          <a:p>
            <a:pPr marL="72000"/>
            <a:r>
              <a:rPr lang="en-US" sz="1800" dirty="0" smtClean="0"/>
              <a:t>- the developed modern democracy (democracy, the constitutional power, the constitutional state);</a:t>
            </a:r>
          </a:p>
          <a:p>
            <a:pPr marL="72000"/>
            <a:endParaRPr lang="en-US" sz="1800" dirty="0" smtClean="0"/>
          </a:p>
          <a:p>
            <a:pPr marL="72000"/>
            <a:r>
              <a:rPr lang="en-US" sz="1800" dirty="0" smtClean="0"/>
              <a:t>- system of the reasonable legislation and taxation;</a:t>
            </a:r>
          </a:p>
          <a:p>
            <a:pPr marL="72000"/>
            <a:endParaRPr lang="en-US" sz="1800" dirty="0" smtClean="0"/>
          </a:p>
          <a:p>
            <a:pPr marL="72000"/>
            <a:r>
              <a:rPr lang="en-US" sz="1800" dirty="0" smtClean="0"/>
              <a:t>- social justice (worthy payment for work, observance of human rights);</a:t>
            </a:r>
          </a:p>
          <a:p>
            <a:pPr marL="72000"/>
            <a:endParaRPr lang="en-US" sz="1800" dirty="0" smtClean="0"/>
          </a:p>
          <a:p>
            <a:pPr marL="72000"/>
            <a:r>
              <a:rPr lang="en-US" sz="1800" dirty="0" smtClean="0"/>
              <a:t>- friendship of the people, mutual responsibility of the citizen and society;</a:t>
            </a:r>
          </a:p>
          <a:p>
            <a:pPr marL="72000"/>
            <a:endParaRPr lang="en-US" sz="1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5911873"/>
          </a:xfrm>
        </p:spPr>
        <p:txBody>
          <a:bodyPr>
            <a:normAutofit fontScale="70000" lnSpcReduction="20000"/>
          </a:bodyPr>
          <a:lstStyle/>
          <a:p>
            <a:pPr>
              <a:buNone/>
            </a:pPr>
            <a:r>
              <a:rPr lang="en-US" dirty="0" smtClean="0"/>
              <a:t>2. Economic principle:</a:t>
            </a:r>
          </a:p>
          <a:p>
            <a:endParaRPr lang="en-US" dirty="0" smtClean="0"/>
          </a:p>
          <a:p>
            <a:r>
              <a:rPr lang="en-US" dirty="0" smtClean="0"/>
              <a:t>- civilized product-market economy;</a:t>
            </a:r>
          </a:p>
          <a:p>
            <a:endParaRPr lang="en-US" dirty="0" smtClean="0"/>
          </a:p>
          <a:p>
            <a:r>
              <a:rPr lang="en-US" dirty="0" smtClean="0"/>
              <a:t>- free competition of producers and sellers;</a:t>
            </a:r>
          </a:p>
          <a:p>
            <a:endParaRPr lang="en-US" dirty="0" smtClean="0"/>
          </a:p>
          <a:p>
            <a:r>
              <a:rPr lang="en-US" dirty="0" smtClean="0"/>
              <a:t>- production, the cultural benefits in enough for satisfaction of the basic vital needs of all inhabitants of the planet;</a:t>
            </a:r>
          </a:p>
          <a:p>
            <a:endParaRPr lang="en-US" dirty="0" smtClean="0"/>
          </a:p>
          <a:p>
            <a:r>
              <a:rPr lang="en-US" dirty="0" smtClean="0"/>
              <a:t>- effective and humane stimulants of useful activity of inhabitants.</a:t>
            </a:r>
          </a:p>
          <a:p>
            <a:endParaRPr lang="en-US" dirty="0" smtClean="0"/>
          </a:p>
          <a:p>
            <a:pPr>
              <a:buNone/>
            </a:pPr>
            <a:r>
              <a:rPr lang="en-US" dirty="0" smtClean="0"/>
              <a:t>3. Ecological principle:</a:t>
            </a:r>
          </a:p>
          <a:p>
            <a:endParaRPr lang="en-US" dirty="0" smtClean="0"/>
          </a:p>
          <a:p>
            <a:r>
              <a:rPr lang="en-US" dirty="0" smtClean="0"/>
              <a:t>- providing a </a:t>
            </a:r>
            <a:r>
              <a:rPr lang="en-US" dirty="0" err="1" smtClean="0"/>
              <a:t>koevolution</a:t>
            </a:r>
            <a:r>
              <a:rPr lang="en-US" dirty="0" smtClean="0"/>
              <a:t> of society and the nature, the person and the biosphere, restoration of harmony between them, formation of a </a:t>
            </a:r>
            <a:r>
              <a:rPr lang="en-US" dirty="0" err="1" smtClean="0"/>
              <a:t>noosphere</a:t>
            </a:r>
            <a:r>
              <a:rPr lang="en-US" dirty="0" smtClean="0"/>
              <a:t>;</a:t>
            </a:r>
          </a:p>
          <a:p>
            <a:endParaRPr lang="en-US" dirty="0" smtClean="0"/>
          </a:p>
          <a:p>
            <a:r>
              <a:rPr lang="en-US" dirty="0" smtClean="0"/>
              <a:t>- preservation of real opportunities not only present, but also for future generations to satisfy the basic vital needs;</a:t>
            </a:r>
          </a:p>
          <a:p>
            <a:endParaRPr lang="en-US" dirty="0" smtClean="0"/>
          </a:p>
          <a:p>
            <a:r>
              <a:rPr lang="en-US" dirty="0" smtClean="0"/>
              <a:t>- rational use of natural resources;</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xfrm>
            <a:off x="498473" y="484093"/>
            <a:ext cx="7556315" cy="1116107"/>
          </a:xfrm>
          <a:prstGeom prst="rect">
            <a:avLst/>
          </a:prstGeom>
        </p:spPr>
        <p:txBody>
          <a:bodyPr>
            <a:normAutofit fontScale="90000"/>
          </a:bodyPr>
          <a:lstStyle>
            <a:lvl1pPr defTabSz="859536">
              <a:defRPr sz="3384"/>
            </a:lvl1pPr>
          </a:lstStyle>
          <a:p>
            <a:r>
              <a:t>International environmental policy of the Republic of Kazakhstan</a:t>
            </a:r>
          </a:p>
        </p:txBody>
      </p:sp>
      <p:sp>
        <p:nvSpPr>
          <p:cNvPr id="346" name="Shape 346"/>
          <p:cNvSpPr>
            <a:spLocks noGrp="1"/>
          </p:cNvSpPr>
          <p:nvPr>
            <p:ph type="body" idx="1"/>
          </p:nvPr>
        </p:nvSpPr>
        <p:spPr>
          <a:xfrm>
            <a:off x="498473" y="2499567"/>
            <a:ext cx="7556315" cy="3522356"/>
          </a:xfrm>
          <a:prstGeom prst="rect">
            <a:avLst/>
          </a:prstGeom>
          <a:solidFill>
            <a:srgbClr val="FFFFFF"/>
          </a:solidFill>
          <a:ln w="9525">
            <a:round/>
          </a:ln>
          <a:effectLst>
            <a:outerShdw blurRad="101600" dist="25400" dir="5895241" rotWithShape="0">
              <a:srgbClr val="000000">
                <a:alpha val="75000"/>
              </a:srgbClr>
            </a:outerShdw>
          </a:effectLst>
        </p:spPr>
        <p:txBody>
          <a:bodyPr>
            <a:normAutofit lnSpcReduction="10000"/>
          </a:bodyPr>
          <a:lstStyle/>
          <a:p>
            <a:pPr marL="0" indent="0" algn="ctr" defTabSz="452627">
              <a:lnSpc>
                <a:spcPct val="150000"/>
              </a:lnSpc>
              <a:spcBef>
                <a:spcPts val="0"/>
              </a:spcBef>
              <a:buClrTx/>
              <a:buSzTx/>
              <a:buFontTx/>
              <a:buNone/>
              <a:defRPr sz="1782" b="1">
                <a:solidFill>
                  <a:srgbClr val="000000"/>
                </a:solidFill>
                <a:latin typeface="Optima"/>
                <a:ea typeface="Optima"/>
                <a:cs typeface="Optima"/>
                <a:sym typeface="Optima"/>
              </a:defRPr>
            </a:pPr>
            <a:r>
              <a:t>Public Non-Governmental Environmental Organisations</a:t>
            </a:r>
          </a:p>
          <a:p>
            <a:pPr marL="0" indent="0" algn="just" defTabSz="452627">
              <a:spcBef>
                <a:spcPts val="0"/>
              </a:spcBef>
              <a:buClrTx/>
              <a:buSzTx/>
              <a:buFontTx/>
              <a:buNone/>
              <a:defRPr sz="1683">
                <a:solidFill>
                  <a:srgbClr val="000000"/>
                </a:solidFill>
                <a:latin typeface="Optima"/>
                <a:ea typeface="Optima"/>
                <a:cs typeface="Optima"/>
                <a:sym typeface="Optima"/>
              </a:defRPr>
            </a:pPr>
            <a:r>
              <a:t>In Kazakhstan there are more than 3000 non-governmental public organisations of various directions. These are children’s, school, women’s, environmental, and educational organisations, Media and others. More than 300 NGOs are dealing with the environmental and health issues.</a:t>
            </a:r>
          </a:p>
          <a:p>
            <a:pPr marL="0" indent="0" algn="just" defTabSz="452627">
              <a:spcBef>
                <a:spcPts val="0"/>
              </a:spcBef>
              <a:buClrTx/>
              <a:buSzTx/>
              <a:buFontTx/>
              <a:buNone/>
              <a:defRPr sz="1683">
                <a:solidFill>
                  <a:srgbClr val="000000"/>
                </a:solidFill>
                <a:latin typeface="Optima"/>
                <a:ea typeface="Optima"/>
                <a:cs typeface="Optima"/>
                <a:sym typeface="Optima"/>
              </a:defRPr>
            </a:pPr>
            <a:r>
              <a:t>One of the most important campaigns was “Semey-Nevada”. The </a:t>
            </a:r>
            <a:r>
              <a:rPr b="1"/>
              <a:t>anti-nuclear movement</a:t>
            </a:r>
            <a:r>
              <a:t> "Nevada Semipalatinsk" was formed in 1989 and was one of the first major anti-nuclear movements in the former </a:t>
            </a:r>
            <a:r>
              <a:rPr>
                <a:hlinkClick r:id="rId2"/>
              </a:rPr>
              <a:t>Soviet Union</a:t>
            </a:r>
            <a:r>
              <a:t>. It was led by author </a:t>
            </a:r>
            <a:r>
              <a:rPr>
                <a:hlinkClick r:id="rId3"/>
              </a:rPr>
              <a:t>Olzhas Suleimenov</a:t>
            </a:r>
            <a:r>
              <a:t>. The Soviet Union conducted 456 </a:t>
            </a:r>
            <a:r>
              <a:rPr>
                <a:hlinkClick r:id="rId4"/>
              </a:rPr>
              <a:t>nuclear weapons tests</a:t>
            </a:r>
            <a:r>
              <a:t> at the Semipalatinsk Test Site, between 1949 and 1989. According to </a:t>
            </a:r>
            <a:r>
              <a:rPr>
                <a:hlinkClick r:id="rId5"/>
              </a:rPr>
              <a:t>UNESCO</a:t>
            </a:r>
            <a:r>
              <a:t>, Nevada-Semipalatinsk played a positive role in promoting public understanding of "the necessity to fight against nuclear threats"</a:t>
            </a:r>
          </a:p>
        </p:txBody>
      </p:sp>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 name="kollage.gif"/>
          <p:cNvPicPr>
            <a:picLocks noChangeAspect="1"/>
          </p:cNvPicPr>
          <p:nvPr/>
        </p:nvPicPr>
        <p:blipFill>
          <a:blip r:embed="rId2">
            <a:extLst/>
          </a:blip>
          <a:stretch>
            <a:fillRect/>
          </a:stretch>
        </p:blipFill>
        <p:spPr>
          <a:xfrm>
            <a:off x="55643" y="236040"/>
            <a:ext cx="4347855" cy="2471032"/>
          </a:xfrm>
          <a:prstGeom prst="rect">
            <a:avLst/>
          </a:prstGeom>
          <a:ln w="12700">
            <a:miter lim="400000"/>
          </a:ln>
        </p:spPr>
      </p:pic>
      <p:pic>
        <p:nvPicPr>
          <p:cNvPr id="349" name="1395676745-5911.jpg"/>
          <p:cNvPicPr>
            <a:picLocks noChangeAspect="1"/>
          </p:cNvPicPr>
          <p:nvPr/>
        </p:nvPicPr>
        <p:blipFill>
          <a:blip r:embed="rId3">
            <a:extLst/>
          </a:blip>
          <a:stretch>
            <a:fillRect/>
          </a:stretch>
        </p:blipFill>
        <p:spPr>
          <a:xfrm>
            <a:off x="4455369" y="204283"/>
            <a:ext cx="4484196" cy="2534546"/>
          </a:xfrm>
          <a:prstGeom prst="rect">
            <a:avLst/>
          </a:prstGeom>
          <a:ln w="12700">
            <a:miter lim="400000"/>
          </a:ln>
        </p:spPr>
      </p:pic>
      <p:pic>
        <p:nvPicPr>
          <p:cNvPr id="350" name="saiga-antelope-kashagan-today.jpg"/>
          <p:cNvPicPr>
            <a:picLocks noChangeAspect="1"/>
          </p:cNvPicPr>
          <p:nvPr/>
        </p:nvPicPr>
        <p:blipFill>
          <a:blip r:embed="rId4">
            <a:extLst/>
          </a:blip>
          <a:stretch>
            <a:fillRect/>
          </a:stretch>
        </p:blipFill>
        <p:spPr>
          <a:xfrm>
            <a:off x="95266" y="3069812"/>
            <a:ext cx="5189328" cy="2959799"/>
          </a:xfrm>
          <a:prstGeom prst="rect">
            <a:avLst/>
          </a:prstGeom>
          <a:ln w="12700">
            <a:miter lim="400000"/>
          </a:ln>
        </p:spPr>
      </p:pic>
      <p:pic>
        <p:nvPicPr>
          <p:cNvPr id="351" name="1394799568_nevada-semipalatinsk.jpg"/>
          <p:cNvPicPr>
            <a:picLocks noChangeAspect="1"/>
          </p:cNvPicPr>
          <p:nvPr/>
        </p:nvPicPr>
        <p:blipFill>
          <a:blip r:embed="rId5" cstate="print">
            <a:extLst/>
          </a:blip>
          <a:stretch>
            <a:fillRect/>
          </a:stretch>
        </p:blipFill>
        <p:spPr>
          <a:xfrm>
            <a:off x="5394867" y="3232356"/>
            <a:ext cx="3621401" cy="26347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International environmental policy of the Republic of Kazakhstan</a:t>
            </a:r>
            <a:r>
              <a:rPr lang="kk-KZ" dirty="0" smtClean="0"/>
              <a:t/>
            </a:r>
            <a:br>
              <a:rPr lang="kk-KZ" dirty="0" smtClean="0"/>
            </a:br>
            <a:endParaRPr lang="ru-RU" dirty="0"/>
          </a:p>
        </p:txBody>
      </p:sp>
      <p:sp>
        <p:nvSpPr>
          <p:cNvPr id="3" name="Содержимое 2"/>
          <p:cNvSpPr>
            <a:spLocks noGrp="1"/>
          </p:cNvSpPr>
          <p:nvPr>
            <p:ph idx="1"/>
          </p:nvPr>
        </p:nvSpPr>
        <p:spPr/>
        <p:txBody>
          <a:bodyPr>
            <a:normAutofit fontScale="92500" lnSpcReduction="20000"/>
          </a:bodyPr>
          <a:lstStyle/>
          <a:p>
            <a:r>
              <a:rPr lang="en-US" dirty="0" smtClean="0"/>
              <a:t>Good political,</a:t>
            </a:r>
            <a:r>
              <a:rPr lang="en-US" dirty="0" smtClean="0">
                <a:hlinkClick r:id="rId2"/>
              </a:rPr>
              <a:t> </a:t>
            </a:r>
            <a:r>
              <a:rPr lang="en-US" u="sng" dirty="0" smtClean="0">
                <a:hlinkClick r:id="rId2"/>
              </a:rPr>
              <a:t>legal</a:t>
            </a:r>
            <a:r>
              <a:rPr lang="en-US" dirty="0" smtClean="0"/>
              <a:t> and </a:t>
            </a:r>
            <a:r>
              <a:rPr lang="en-US" u="sng" dirty="0" smtClean="0">
                <a:hlinkClick r:id="rId3"/>
              </a:rPr>
              <a:t>institutional</a:t>
            </a:r>
            <a:r>
              <a:rPr lang="en-US" u="sng" dirty="0" smtClean="0"/>
              <a:t> </a:t>
            </a:r>
            <a:r>
              <a:rPr lang="en-US" dirty="0" smtClean="0"/>
              <a:t>framework has been created in the last years for the successful solving of environmental issues in Kazakhstan.</a:t>
            </a:r>
          </a:p>
          <a:p>
            <a:r>
              <a:rPr lang="en-US" dirty="0" smtClean="0"/>
              <a:t>The main goals of current structural policy are diversification and the </a:t>
            </a:r>
            <a:r>
              <a:rPr lang="en-US" b="1" dirty="0" smtClean="0"/>
              <a:t>strengthening of the non-oil sector</a:t>
            </a:r>
            <a:r>
              <a:rPr lang="en-US" dirty="0" smtClean="0"/>
              <a:t>. A number of development agencies and research centers (Development Institutions) have been established and the Government is looking at establishing techno and science parks to support the diversification of higher-value added industries. But there are certain obstacles inherited from the past to quickly achieve this.</a:t>
            </a:r>
            <a:endParaRPr lang="en-US" b="1" dirty="0" smtClean="0"/>
          </a:p>
          <a:p>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196752"/>
            <a:ext cx="8229600" cy="5377784"/>
          </a:xfrm>
        </p:spPr>
        <p:txBody>
          <a:bodyPr>
            <a:normAutofit/>
          </a:bodyPr>
          <a:lstStyle/>
          <a:p>
            <a:r>
              <a:rPr lang="en-US" dirty="0" smtClean="0"/>
              <a:t>According to certain estimates, in the next 10 years the oil and gas sector of the country, particularly the Kazakh sector of the </a:t>
            </a:r>
            <a:r>
              <a:rPr lang="en-US" b="1" dirty="0" smtClean="0">
                <a:hlinkClick r:id="rId2"/>
              </a:rPr>
              <a:t>Caspian Sea</a:t>
            </a:r>
            <a:r>
              <a:rPr lang="en-US" dirty="0" smtClean="0"/>
              <a:t>, could attract between to 150-200 </a:t>
            </a:r>
            <a:r>
              <a:rPr lang="en-US" dirty="0" err="1" smtClean="0"/>
              <a:t>bln</a:t>
            </a:r>
            <a:r>
              <a:rPr lang="en-US" dirty="0" smtClean="0"/>
              <a:t>. US$. At the same time, the Kazakhstan Government's top priority is to encourage foreign direct investments into industry, agriculture, innovation, processing sectors in order to decrease the dependence of the Economy of Kazakhstan on energy and extracting sectors and to ensure continued growth of </a:t>
            </a:r>
            <a:r>
              <a:rPr lang="en-US" b="1" dirty="0" smtClean="0"/>
              <a:t>Kazakhstan's economy</a:t>
            </a:r>
            <a:r>
              <a:rPr lang="en-US" dirty="0" smtClean="0"/>
              <a:t>.</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solidFill>
                  <a:schemeClr val="accent3">
                    <a:lumMod val="75000"/>
                  </a:schemeClr>
                </a:solidFill>
              </a:rPr>
              <a:t>Astana "Green Bridge“</a:t>
            </a:r>
            <a:r>
              <a:rPr lang="kk-KZ" dirty="0" smtClean="0">
                <a:solidFill>
                  <a:schemeClr val="accent3">
                    <a:lumMod val="75000"/>
                  </a:schemeClr>
                </a:solidFill>
              </a:rPr>
              <a:t> </a:t>
            </a:r>
            <a:r>
              <a:rPr lang="en-US" dirty="0" smtClean="0">
                <a:solidFill>
                  <a:schemeClr val="accent3">
                    <a:lumMod val="75000"/>
                  </a:schemeClr>
                </a:solidFill>
              </a:rPr>
              <a:t>initiative</a:t>
            </a:r>
            <a:r>
              <a:rPr lang="ru-RU" dirty="0" smtClean="0">
                <a:solidFill>
                  <a:schemeClr val="tx1"/>
                </a:solidFill>
              </a:rPr>
              <a:t/>
            </a:r>
            <a:br>
              <a:rPr lang="ru-RU" dirty="0" smtClean="0">
                <a:solidFill>
                  <a:schemeClr val="tx1"/>
                </a:solidFill>
              </a:rPr>
            </a:br>
            <a:endParaRPr lang="ru-RU" dirty="0">
              <a:solidFill>
                <a:schemeClr val="tx1"/>
              </a:solidFill>
            </a:endParaRPr>
          </a:p>
        </p:txBody>
      </p:sp>
      <p:sp>
        <p:nvSpPr>
          <p:cNvPr id="3" name="Содержимое 2"/>
          <p:cNvSpPr>
            <a:spLocks noGrp="1"/>
          </p:cNvSpPr>
          <p:nvPr>
            <p:ph idx="1"/>
          </p:nvPr>
        </p:nvSpPr>
        <p:spPr/>
        <p:txBody>
          <a:bodyPr/>
          <a:lstStyle/>
          <a:p>
            <a:r>
              <a:rPr lang="en-US" dirty="0" smtClean="0"/>
              <a:t>The overarching goal of the Astana Initiative, adopted in 2010, is the development of regional, interregional and </a:t>
            </a:r>
            <a:r>
              <a:rPr lang="en-US" dirty="0" err="1" smtClean="0"/>
              <a:t>intersectorial</a:t>
            </a:r>
            <a:r>
              <a:rPr lang="en-US" dirty="0" smtClean="0"/>
              <a:t> cooperation, and the creation of the environment for introduction of green economy principles in Europe and Asia and the Pacific.</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980728"/>
            <a:ext cx="8229600" cy="5593808"/>
          </a:xfrm>
        </p:spPr>
        <p:txBody>
          <a:bodyPr>
            <a:normAutofit lnSpcReduction="10000"/>
          </a:bodyPr>
          <a:lstStyle/>
          <a:p>
            <a:r>
              <a:rPr lang="en-US" dirty="0" smtClean="0"/>
              <a:t>The initiative was adopted at the VI Ministerial Conference on Environment and Development in Asia and the Pacific in October 2010 and approved by the UNECE Committee on Environmental Policy for discussion at the VII Pan European Conference "Environment for Europe" to be held in September 2011 in Astana.</a:t>
            </a:r>
          </a:p>
          <a:p>
            <a:r>
              <a:rPr lang="en-US" dirty="0" smtClean="0"/>
              <a:t> The Astana ?Green Bridge? Initiative is a bridge between: Europe and Asia and the Pacific; business and environment; developed and developing countries; science and practice; economy growth and conservation of natural resources; intellectual property and general accessibility to them.</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484784"/>
            <a:ext cx="8229600" cy="5089752"/>
          </a:xfrm>
        </p:spPr>
        <p:txBody>
          <a:bodyPr/>
          <a:lstStyle/>
          <a:p>
            <a:pPr fontAlgn="base"/>
            <a:r>
              <a:rPr lang="en-US" dirty="0" smtClean="0"/>
              <a:t>The Global Partnership helps nations, business and organizations work better together to end poverty.</a:t>
            </a:r>
          </a:p>
          <a:p>
            <a:pPr fontAlgn="base"/>
            <a:r>
              <a:rPr lang="en-US" dirty="0" smtClean="0"/>
              <a:t>It brings governments, private companies, civil society and others together to ensure funding, time and knowledge produce maximum impact for development.</a:t>
            </a:r>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p:cNvSpPr>
          <p:nvPr>
            <p:ph type="title"/>
          </p:nvPr>
        </p:nvSpPr>
        <p:spPr>
          <a:xfrm>
            <a:off x="498473" y="484093"/>
            <a:ext cx="7556315" cy="1116107"/>
          </a:xfrm>
          <a:prstGeom prst="rect">
            <a:avLst/>
          </a:prstGeom>
        </p:spPr>
        <p:txBody>
          <a:bodyPr>
            <a:normAutofit fontScale="90000"/>
          </a:bodyPr>
          <a:lstStyle/>
          <a:p>
            <a:r>
              <a:t>Astana “Green Bridge” initiative</a:t>
            </a:r>
          </a:p>
        </p:txBody>
      </p:sp>
      <p:sp>
        <p:nvSpPr>
          <p:cNvPr id="354" name="Shape 354"/>
          <p:cNvSpPr>
            <a:spLocks noGrp="1"/>
          </p:cNvSpPr>
          <p:nvPr>
            <p:ph type="body" sz="half" idx="1"/>
          </p:nvPr>
        </p:nvSpPr>
        <p:spPr>
          <a:xfrm>
            <a:off x="454023" y="1836057"/>
            <a:ext cx="7556315" cy="2201936"/>
          </a:xfrm>
          <a:prstGeom prst="rect">
            <a:avLst/>
          </a:prstGeom>
          <a:solidFill>
            <a:srgbClr val="FFFFFF"/>
          </a:solidFill>
          <a:ln w="9525">
            <a:round/>
          </a:ln>
          <a:effectLst>
            <a:outerShdw blurRad="101600" dist="25400" dir="5895241" rotWithShape="0">
              <a:srgbClr val="000000">
                <a:alpha val="75000"/>
              </a:srgbClr>
            </a:outerShdw>
          </a:effectLst>
        </p:spPr>
        <p:txBody>
          <a:bodyPr>
            <a:normAutofit fontScale="92500" lnSpcReduction="20000"/>
          </a:bodyPr>
          <a:lstStyle/>
          <a:p>
            <a:pPr marL="0" indent="0" algn="ctr">
              <a:spcBef>
                <a:spcPts val="0"/>
              </a:spcBef>
              <a:buClrTx/>
              <a:buSzTx/>
              <a:buFontTx/>
              <a:buNone/>
              <a:defRPr>
                <a:solidFill>
                  <a:schemeClr val="accent1"/>
                </a:solidFill>
              </a:defRPr>
            </a:pPr>
            <a:r>
              <a:t>THE ASTANA "GREEN BRIDGE" INITIATIVE - START FOR THE TRANSITION TO A "GREEN" ECONOMY</a:t>
            </a:r>
          </a:p>
          <a:p>
            <a:pPr marL="0" indent="0" defTabSz="457200">
              <a:spcBef>
                <a:spcPts val="0"/>
              </a:spcBef>
              <a:buClrTx/>
              <a:buSzTx/>
              <a:buFontTx/>
              <a:buNone/>
              <a:defRPr sz="1700">
                <a:solidFill>
                  <a:srgbClr val="000000"/>
                </a:solidFill>
                <a:latin typeface="Optima"/>
                <a:ea typeface="Optima"/>
                <a:cs typeface="Optima"/>
                <a:sym typeface="Optima"/>
              </a:defRPr>
            </a:pPr>
            <a:r>
              <a:t>The </a:t>
            </a:r>
            <a:r>
              <a:rPr b="1"/>
              <a:t>green economy</a:t>
            </a:r>
            <a:r>
              <a:t> is defined as an </a:t>
            </a:r>
            <a:r>
              <a:rPr>
                <a:hlinkClick r:id="rId2"/>
              </a:rPr>
              <a:t>economy</a:t>
            </a:r>
            <a:r>
              <a:t> that aims at reducing environmental risks and ecological scarcities, and that aims for </a:t>
            </a:r>
            <a:r>
              <a:rPr>
                <a:hlinkClick r:id="rId3"/>
              </a:rPr>
              <a:t>sustainable development</a:t>
            </a:r>
            <a:r>
              <a:t> without degrading the environment.</a:t>
            </a:r>
          </a:p>
          <a:p>
            <a:pPr marL="0" indent="0" defTabSz="457200">
              <a:spcBef>
                <a:spcPts val="0"/>
              </a:spcBef>
              <a:buClrTx/>
              <a:buSzTx/>
              <a:buFontTx/>
              <a:buNone/>
              <a:defRPr sz="1700">
                <a:solidFill>
                  <a:srgbClr val="000000"/>
                </a:solidFill>
                <a:latin typeface="Optima"/>
                <a:ea typeface="Optima"/>
                <a:cs typeface="Optima"/>
                <a:sym typeface="Optima"/>
              </a:defRPr>
            </a:pPr>
            <a:r>
              <a:t>Kazakhstan is part of Europe and Asia and this area is very important for the ecology and economy of the world.</a:t>
            </a:r>
          </a:p>
        </p:txBody>
      </p:sp>
      <p:pic>
        <p:nvPicPr>
          <p:cNvPr id="355" name="logo.png"/>
          <p:cNvPicPr>
            <a:picLocks noChangeAspect="1"/>
          </p:cNvPicPr>
          <p:nvPr/>
        </p:nvPicPr>
        <p:blipFill>
          <a:blip r:embed="rId4">
            <a:extLst/>
          </a:blip>
          <a:stretch>
            <a:fillRect/>
          </a:stretch>
        </p:blipFill>
        <p:spPr>
          <a:xfrm>
            <a:off x="2880202" y="4757227"/>
            <a:ext cx="3383596" cy="12406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p:cNvSpPr>
          <p:nvPr>
            <p:ph type="title"/>
          </p:nvPr>
        </p:nvSpPr>
        <p:spPr>
          <a:xfrm>
            <a:off x="498473" y="484093"/>
            <a:ext cx="7556315" cy="1116107"/>
          </a:xfrm>
          <a:prstGeom prst="rect">
            <a:avLst/>
          </a:prstGeom>
        </p:spPr>
        <p:txBody>
          <a:bodyPr>
            <a:normAutofit fontScale="90000"/>
          </a:bodyPr>
          <a:lstStyle/>
          <a:p>
            <a:r>
              <a:t>Astana “Green Bridge” initiative</a:t>
            </a:r>
          </a:p>
        </p:txBody>
      </p:sp>
      <p:sp>
        <p:nvSpPr>
          <p:cNvPr id="358" name="Shape 358"/>
          <p:cNvSpPr>
            <a:spLocks noGrp="1"/>
          </p:cNvSpPr>
          <p:nvPr>
            <p:ph type="body" idx="1"/>
          </p:nvPr>
        </p:nvSpPr>
        <p:spPr>
          <a:xfrm>
            <a:off x="498473" y="1981200"/>
            <a:ext cx="7556315" cy="4144963"/>
          </a:xfrm>
          <a:prstGeom prst="rect">
            <a:avLst/>
          </a:prstGeom>
        </p:spPr>
        <p:txBody>
          <a:bodyPr/>
          <a:lstStyle/>
          <a:p>
            <a:endParaRPr/>
          </a:p>
        </p:txBody>
      </p:sp>
      <p:sp>
        <p:nvSpPr>
          <p:cNvPr id="359" name="Shape 359"/>
          <p:cNvSpPr/>
          <p:nvPr/>
        </p:nvSpPr>
        <p:spPr>
          <a:xfrm>
            <a:off x="617893" y="2011858"/>
            <a:ext cx="7273784" cy="313932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a:latin typeface="Optima"/>
                <a:ea typeface="Optima"/>
                <a:cs typeface="Optima"/>
                <a:sym typeface="Optima"/>
              </a:defRPr>
            </a:pPr>
            <a:r>
              <a:rPr/>
              <a:t> </a:t>
            </a:r>
            <a:endParaRPr lang="en-US" dirty="0" smtClean="0"/>
          </a:p>
          <a:p>
            <a:pPr>
              <a:defRPr>
                <a:latin typeface="Optima"/>
                <a:ea typeface="Optima"/>
                <a:cs typeface="Optima"/>
                <a:sym typeface="Optima"/>
              </a:defRPr>
            </a:pPr>
            <a:endParaRPr lang="en-US" smtClean="0"/>
          </a:p>
          <a:p>
            <a:pPr>
              <a:defRPr>
                <a:latin typeface="Optima"/>
                <a:ea typeface="Optima"/>
                <a:cs typeface="Optima"/>
                <a:sym typeface="Optima"/>
              </a:defRPr>
            </a:pPr>
            <a:r>
              <a:rPr smtClean="0"/>
              <a:t>Green </a:t>
            </a:r>
            <a:r>
              <a:t>Bridge Initiative</a:t>
            </a:r>
          </a:p>
          <a:p>
            <a:pPr>
              <a:defRPr>
                <a:latin typeface="Optima"/>
                <a:ea typeface="Optima"/>
                <a:cs typeface="Optima"/>
                <a:sym typeface="Optima"/>
              </a:defRPr>
            </a:pPr>
            <a:r>
              <a:t>New Opportunities for Cooperation and trans-regional Green Business</a:t>
            </a:r>
          </a:p>
          <a:p>
            <a:pPr>
              <a:defRPr>
                <a:latin typeface="Optima"/>
                <a:ea typeface="Optima"/>
                <a:cs typeface="Optima"/>
                <a:sym typeface="Optima"/>
              </a:defRPr>
            </a:pPr>
            <a:r>
              <a:t>• Renewable Energy and Energy Efficiency</a:t>
            </a:r>
          </a:p>
          <a:p>
            <a:pPr>
              <a:defRPr>
                <a:latin typeface="Optima"/>
                <a:ea typeface="Optima"/>
                <a:cs typeface="Optima"/>
                <a:sym typeface="Optima"/>
              </a:defRPr>
            </a:pPr>
            <a:r>
              <a:t>• New technologies</a:t>
            </a:r>
          </a:p>
          <a:p>
            <a:pPr>
              <a:defRPr>
                <a:latin typeface="Optima"/>
                <a:ea typeface="Optima"/>
                <a:cs typeface="Optima"/>
                <a:sym typeface="Optima"/>
              </a:defRPr>
            </a:pPr>
            <a:r>
              <a:t>• Organic agriculture and ecological food</a:t>
            </a:r>
          </a:p>
          <a:p>
            <a:pPr>
              <a:defRPr>
                <a:latin typeface="Optima"/>
                <a:ea typeface="Optima"/>
                <a:cs typeface="Optima"/>
                <a:sym typeface="Optima"/>
              </a:defRPr>
            </a:pPr>
            <a:r>
              <a:t>• Sustainable Infrastructure/ Urban development</a:t>
            </a:r>
          </a:p>
          <a:p>
            <a:pPr>
              <a:defRPr>
                <a:latin typeface="Optima"/>
                <a:ea typeface="Optima"/>
                <a:cs typeface="Optima"/>
                <a:sym typeface="Optima"/>
              </a:defRPr>
            </a:pPr>
            <a:r>
              <a:t>• Sustainable tourism</a:t>
            </a:r>
          </a:p>
          <a:p>
            <a:pPr>
              <a:defRPr>
                <a:latin typeface="Optima"/>
                <a:ea typeface="Optima"/>
                <a:cs typeface="Optima"/>
                <a:sym typeface="Optima"/>
              </a:defRPr>
            </a:pPr>
            <a:r>
              <a:t>• Sustainable transport and trade corridors</a:t>
            </a:r>
          </a:p>
          <a:p>
            <a:pPr>
              <a:defRPr>
                <a:latin typeface="Optima"/>
                <a:ea typeface="Optima"/>
                <a:cs typeface="Optima"/>
                <a:sym typeface="Optima"/>
              </a:defRPr>
            </a:pPr>
            <a:r>
              <a:t>• Fisheries</a:t>
            </a:r>
          </a:p>
        </p:txBody>
      </p:sp>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Conclusion</a:t>
            </a:r>
            <a:endParaRPr lang="ru-RU" dirty="0"/>
          </a:p>
        </p:txBody>
      </p:sp>
      <p:sp>
        <p:nvSpPr>
          <p:cNvPr id="3" name="Содержимое 2"/>
          <p:cNvSpPr>
            <a:spLocks noGrp="1"/>
          </p:cNvSpPr>
          <p:nvPr>
            <p:ph idx="1"/>
          </p:nvPr>
        </p:nvSpPr>
        <p:spPr/>
        <p:txBody>
          <a:bodyPr/>
          <a:lstStyle/>
          <a:p>
            <a:r>
              <a:rPr lang="en-US" dirty="0" smtClean="0"/>
              <a:t>The global partnership brings us all together- developing countries, donor governments, business, civil society and organizations – to think about and keep track of how we get the most impact from our development co-operation. </a:t>
            </a:r>
          </a:p>
          <a:p>
            <a:r>
              <a:rPr lang="en-US" dirty="0" smtClean="0"/>
              <a:t>But global co-operation also should be peaceful and secure</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Conclusion</a:t>
            </a:r>
            <a:endParaRPr lang="ru-RU" dirty="0"/>
          </a:p>
        </p:txBody>
      </p:sp>
      <p:sp>
        <p:nvSpPr>
          <p:cNvPr id="3" name="Содержимое 2"/>
          <p:cNvSpPr>
            <a:spLocks noGrp="1"/>
          </p:cNvSpPr>
          <p:nvPr>
            <p:ph idx="1"/>
          </p:nvPr>
        </p:nvSpPr>
        <p:spPr/>
        <p:txBody>
          <a:bodyPr>
            <a:normAutofit fontScale="92500"/>
          </a:bodyPr>
          <a:lstStyle/>
          <a:p>
            <a:r>
              <a:rPr lang="en-US" dirty="0" smtClean="0"/>
              <a:t>Sustainable development involves many global actions – from development of concept, capacity, operational activity, and monitoring to financing for implementation of action plans.</a:t>
            </a:r>
          </a:p>
          <a:p>
            <a:r>
              <a:rPr lang="en-US" dirty="0" smtClean="0"/>
              <a:t>In this context Kazakhstan is ready to act as one of the </a:t>
            </a:r>
            <a:r>
              <a:rPr lang="en-US" dirty="0" err="1" smtClean="0"/>
              <a:t>centres</a:t>
            </a:r>
            <a:r>
              <a:rPr lang="en-US" dirty="0" smtClean="0"/>
              <a:t> for inter-cultural and inter-confessional dialogue at the international level and thus make its own contribution in establishing inter-civilization dialogue to serve as a bridge between the West and East in the common Euro-Asian region.</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References</a:t>
            </a:r>
            <a:endParaRPr lang="ru-RU" dirty="0"/>
          </a:p>
        </p:txBody>
      </p:sp>
      <p:sp>
        <p:nvSpPr>
          <p:cNvPr id="3" name="Содержимое 2"/>
          <p:cNvSpPr>
            <a:spLocks noGrp="1"/>
          </p:cNvSpPr>
          <p:nvPr>
            <p:ph idx="1"/>
          </p:nvPr>
        </p:nvSpPr>
        <p:spPr/>
        <p:txBody>
          <a:bodyPr>
            <a:normAutofit lnSpcReduction="10000"/>
          </a:bodyPr>
          <a:lstStyle/>
          <a:p>
            <a:r>
              <a:rPr lang="en-US" sz="1600" dirty="0" smtClean="0">
                <a:hlinkClick r:id="rId2"/>
              </a:rPr>
              <a:t>https://sustainabledevelopment.un.org/globalsdreport</a:t>
            </a:r>
            <a:endParaRPr lang="en-US" sz="1600" dirty="0" smtClean="0"/>
          </a:p>
          <a:p>
            <a:r>
              <a:rPr lang="en-US" sz="1600" dirty="0" smtClean="0">
                <a:hlinkClick r:id="rId3"/>
              </a:rPr>
              <a:t>http://www.globalissues.org/issue/367/sustainable-development</a:t>
            </a:r>
            <a:endParaRPr lang="en-US" sz="1600" dirty="0" smtClean="0"/>
          </a:p>
          <a:p>
            <a:r>
              <a:rPr lang="en-US" sz="1600" dirty="0" smtClean="0">
                <a:hlinkClick r:id="rId4"/>
              </a:rPr>
              <a:t>http://en.wikipedia.org/wiki/Non-governmental_organization</a:t>
            </a:r>
            <a:endParaRPr lang="en-US" sz="1600" dirty="0" smtClean="0"/>
          </a:p>
          <a:p>
            <a:r>
              <a:rPr lang="en-US" sz="1600" dirty="0" smtClean="0">
                <a:hlinkClick r:id="rId5"/>
              </a:rPr>
              <a:t>http://www.idosi.org/mejsr/mejsr15(9)13/12.pdf</a:t>
            </a:r>
            <a:endParaRPr lang="en-US" sz="1600" dirty="0" smtClean="0"/>
          </a:p>
          <a:p>
            <a:r>
              <a:rPr lang="en-US" sz="1600" dirty="0" smtClean="0">
                <a:hlinkClick r:id="rId6"/>
              </a:rPr>
              <a:t>http://easttime.info/news/kazakhstan/activities-non-governmental-organizations-kazakhstan</a:t>
            </a:r>
            <a:endParaRPr lang="en-US" sz="1600" dirty="0" smtClean="0"/>
          </a:p>
          <a:p>
            <a:r>
              <a:rPr lang="en-US" sz="1600" dirty="0" smtClean="0">
                <a:hlinkClick r:id="rId7"/>
              </a:rPr>
              <a:t>http://enrin.grida.no/htmls/kazahst/soe2/soee/nav/info/ecopol.htm</a:t>
            </a:r>
            <a:endParaRPr lang="en-US" sz="1600" dirty="0" smtClean="0"/>
          </a:p>
          <a:p>
            <a:r>
              <a:rPr lang="en-US" sz="1600" dirty="0" smtClean="0">
                <a:hlinkClick r:id="rId8"/>
              </a:rPr>
              <a:t>https://www.env.go.jp/earth/coop/coop/c_report/kazakhstan_h17/english/pdf/009.pdf</a:t>
            </a:r>
            <a:endParaRPr lang="en-US" sz="1600" dirty="0" smtClean="0"/>
          </a:p>
          <a:p>
            <a:r>
              <a:rPr lang="en-US" sz="1600" dirty="0" smtClean="0">
                <a:hlinkClick r:id="rId9"/>
              </a:rPr>
              <a:t>http://www.uncsd2012.org/index.php?page=view&amp;type=99&amp;nr=55&amp;menu=62</a:t>
            </a:r>
            <a:endParaRPr lang="en-US" sz="1600" dirty="0" smtClean="0"/>
          </a:p>
          <a:p>
            <a:r>
              <a:rPr lang="en-US" sz="1600" dirty="0" smtClean="0">
                <a:hlinkClick r:id="rId10"/>
              </a:rPr>
              <a:t>https://sustainabledevelopment.un.org/content/documents/2079Issues%20Brief%20Means%20of%20Implementation%20Final_TST_141013.pdf</a:t>
            </a:r>
            <a:endParaRPr lang="en-US" sz="1600" dirty="0" smtClean="0"/>
          </a:p>
          <a:p>
            <a:r>
              <a:rPr lang="en-US" sz="1600" dirty="0" smtClean="0">
                <a:hlinkClick r:id="rId11"/>
              </a:rPr>
              <a:t>http://ec.europa.eu/europeaid/sites/devco/files/com-2015-44-final-5-2-2015_en.pdf</a:t>
            </a:r>
            <a:endParaRPr lang="en-US" sz="1600" dirty="0" smtClean="0"/>
          </a:p>
          <a:p>
            <a:r>
              <a:rPr lang="en-US" sz="1600" dirty="0" smtClean="0"/>
              <a:t>http://peoplesgoals.org/a-global-partnership-of-solidarity-or-global-partnership-for-wealth/</a:t>
            </a:r>
            <a:endParaRPr lang="ru-RU"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85330" y="682388"/>
            <a:ext cx="8056061" cy="5841242"/>
          </a:xfrm>
          <a:prstGeom prst="rect">
            <a:avLst/>
          </a:prstGeom>
        </p:spPr>
        <p:txBody>
          <a:bodyPr>
            <a:normAutofit/>
          </a:bodyPr>
          <a:lstStyle/>
          <a:p>
            <a:pPr>
              <a:lnSpc>
                <a:spcPct val="22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A successful sustainable development agenda </a:t>
            </a:r>
            <a:r>
              <a:rPr lang="en-US" sz="1700" b="1" dirty="0" smtClean="0">
                <a:latin typeface="Times New Roman" panose="02020603050405020304" pitchFamily="18" charset="0"/>
                <a:cs typeface="Times New Roman" panose="02020603050405020304" pitchFamily="18" charset="0"/>
              </a:rPr>
              <a:t>requires: </a:t>
            </a:r>
            <a:r>
              <a:rPr lang="en-US" sz="1700" b="1" dirty="0">
                <a:latin typeface="Times New Roman" panose="02020603050405020304" pitchFamily="18" charset="0"/>
                <a:cs typeface="Times New Roman" panose="02020603050405020304" pitchFamily="18" charset="0"/>
              </a:rPr>
              <a:t>partnerships between governments, the private sector and civil society</a:t>
            </a:r>
            <a:r>
              <a:rPr lang="en-US" sz="1700" b="1" dirty="0" smtClean="0">
                <a:latin typeface="Times New Roman" panose="02020603050405020304" pitchFamily="18" charset="0"/>
                <a:cs typeface="Times New Roman" panose="02020603050405020304" pitchFamily="18" charset="0"/>
              </a:rPr>
              <a:t>.</a:t>
            </a:r>
          </a:p>
          <a:p>
            <a:pPr>
              <a:lnSpc>
                <a:spcPct val="220000"/>
              </a:lnSpc>
              <a:buFont typeface="Wingdings" panose="05000000000000000000" pitchFamily="2" charset="2"/>
              <a:buChar char="Ø"/>
            </a:pPr>
            <a:r>
              <a:rPr lang="en-US" sz="1700" b="1" dirty="0" smtClean="0">
                <a:latin typeface="Times New Roman" panose="02020603050405020304" pitchFamily="18" charset="0"/>
                <a:cs typeface="Times New Roman" panose="02020603050405020304" pitchFamily="18" charset="0"/>
              </a:rPr>
              <a:t>These </a:t>
            </a:r>
            <a:r>
              <a:rPr lang="en-US" sz="1700" b="1" dirty="0">
                <a:latin typeface="Times New Roman" panose="02020603050405020304" pitchFamily="18" charset="0"/>
                <a:cs typeface="Times New Roman" panose="02020603050405020304" pitchFamily="18" charset="0"/>
              </a:rPr>
              <a:t>inclusive partnerships built upon principles and values, a shared vision, and shared </a:t>
            </a:r>
            <a:r>
              <a:rPr lang="en-US" sz="1700" b="1" dirty="0" smtClean="0">
                <a:latin typeface="Times New Roman" panose="02020603050405020304" pitchFamily="18" charset="0"/>
                <a:cs typeface="Times New Roman" panose="02020603050405020304" pitchFamily="18" charset="0"/>
              </a:rPr>
              <a:t>goals.</a:t>
            </a:r>
          </a:p>
          <a:p>
            <a:pPr marL="0" indent="0">
              <a:lnSpc>
                <a:spcPct val="220000"/>
              </a:lnSpc>
              <a:buNone/>
            </a:pPr>
            <a:endParaRPr lang="en-US" dirty="0"/>
          </a:p>
        </p:txBody>
      </p:sp>
      <p:pic>
        <p:nvPicPr>
          <p:cNvPr id="2050" name="Picture 2" descr="Картинки по запросу Global Partnership for Sustainable Develop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5495" y="4558354"/>
            <a:ext cx="8209129" cy="20949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882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xfrm>
            <a:off x="461046" y="524621"/>
            <a:ext cx="7556314" cy="1116107"/>
          </a:xfrm>
          <a:prstGeom prst="rect">
            <a:avLst/>
          </a:prstGeom>
        </p:spPr>
        <p:txBody>
          <a:bodyPr/>
          <a:lstStyle/>
          <a:p>
            <a:r>
              <a:t>Development of civil Society</a:t>
            </a:r>
          </a:p>
        </p:txBody>
      </p:sp>
      <p:grpSp>
        <p:nvGrpSpPr>
          <p:cNvPr id="2" name="Group 265" descr="1.jpg"/>
          <p:cNvGrpSpPr/>
          <p:nvPr/>
        </p:nvGrpSpPr>
        <p:grpSpPr>
          <a:xfrm>
            <a:off x="1037932" y="3821662"/>
            <a:ext cx="6489268" cy="2687551"/>
            <a:chOff x="0" y="0"/>
            <a:chExt cx="6489267" cy="2687549"/>
          </a:xfrm>
        </p:grpSpPr>
        <p:pic>
          <p:nvPicPr>
            <p:cNvPr id="264" name="image1.jpg" descr="1.jpg"/>
            <p:cNvPicPr>
              <a:picLocks noChangeAspect="1"/>
            </p:cNvPicPr>
            <p:nvPr/>
          </p:nvPicPr>
          <p:blipFill>
            <a:blip r:embed="rId2">
              <a:extLst/>
            </a:blip>
            <a:srcRect/>
            <a:stretch>
              <a:fillRect/>
            </a:stretch>
          </p:blipFill>
          <p:spPr>
            <a:xfrm>
              <a:off x="204413" y="203200"/>
              <a:ext cx="6068668" cy="2243050"/>
            </a:xfrm>
            <a:prstGeom prst="rect">
              <a:avLst/>
            </a:prstGeom>
            <a:ln>
              <a:noFill/>
            </a:ln>
            <a:effectLst/>
          </p:spPr>
        </p:pic>
        <p:pic>
          <p:nvPicPr>
            <p:cNvPr id="263" name="Picture 262"/>
            <p:cNvPicPr>
              <a:picLocks/>
            </p:cNvPicPr>
            <p:nvPr/>
          </p:nvPicPr>
          <p:blipFill>
            <a:blip r:embed="rId3">
              <a:extLst/>
            </a:blip>
            <a:stretch>
              <a:fillRect/>
            </a:stretch>
          </p:blipFill>
          <p:spPr>
            <a:xfrm>
              <a:off x="0" y="0"/>
              <a:ext cx="6489268" cy="2687550"/>
            </a:xfrm>
            <a:prstGeom prst="rect">
              <a:avLst/>
            </a:prstGeom>
            <a:effectLst/>
          </p:spPr>
        </p:pic>
      </p:grpSp>
      <p:pic>
        <p:nvPicPr>
          <p:cNvPr id="266" name="Picture 265"/>
          <p:cNvPicPr>
            <a:picLocks/>
          </p:cNvPicPr>
          <p:nvPr/>
        </p:nvPicPr>
        <p:blipFill>
          <a:blip r:embed="rId4">
            <a:extLst/>
          </a:blip>
          <a:stretch>
            <a:fillRect/>
          </a:stretch>
        </p:blipFill>
        <p:spPr>
          <a:xfrm>
            <a:off x="922606" y="2253472"/>
            <a:ext cx="7019070" cy="1381127"/>
          </a:xfrm>
          <a:prstGeom prst="rect">
            <a:avLst/>
          </a:prstGeom>
          <a:effectLst>
            <a:outerShdw blurRad="101600" dist="25400" dir="5895241" rotWithShape="0">
              <a:srgbClr val="000000">
                <a:alpha val="7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xfrm>
            <a:off x="461046" y="524621"/>
            <a:ext cx="7556314" cy="1116107"/>
          </a:xfrm>
          <a:prstGeom prst="rect">
            <a:avLst/>
          </a:prstGeom>
        </p:spPr>
        <p:txBody>
          <a:bodyPr/>
          <a:lstStyle/>
          <a:p>
            <a:r>
              <a:t>Development of civil Society</a:t>
            </a:r>
          </a:p>
        </p:txBody>
      </p:sp>
      <p:pic>
        <p:nvPicPr>
          <p:cNvPr id="269" name="image2.png"/>
          <p:cNvPicPr>
            <a:picLocks noChangeAspect="1"/>
          </p:cNvPicPr>
          <p:nvPr/>
        </p:nvPicPr>
        <p:blipFill>
          <a:blip r:embed="rId2" cstate="print">
            <a:extLst/>
          </a:blip>
          <a:srcRect t="668" b="13411"/>
          <a:stretch>
            <a:fillRect/>
          </a:stretch>
        </p:blipFill>
        <p:spPr>
          <a:xfrm>
            <a:off x="1861050" y="3748661"/>
            <a:ext cx="4831146" cy="3111565"/>
          </a:xfrm>
          <a:prstGeom prst="rect">
            <a:avLst/>
          </a:prstGeom>
          <a:ln w="12700">
            <a:miter lim="400000"/>
          </a:ln>
        </p:spPr>
      </p:pic>
      <p:pic>
        <p:nvPicPr>
          <p:cNvPr id="270" name="Picture 269"/>
          <p:cNvPicPr>
            <a:picLocks/>
          </p:cNvPicPr>
          <p:nvPr/>
        </p:nvPicPr>
        <p:blipFill>
          <a:blip r:embed="rId3">
            <a:extLst/>
          </a:blip>
          <a:stretch>
            <a:fillRect/>
          </a:stretch>
        </p:blipFill>
        <p:spPr>
          <a:xfrm>
            <a:off x="640039" y="2288920"/>
            <a:ext cx="7273183" cy="1101728"/>
          </a:xfrm>
          <a:prstGeom prst="rect">
            <a:avLst/>
          </a:prstGeom>
          <a:effectLst>
            <a:outerShdw blurRad="101600" dist="25400" dir="5895241" rotWithShape="0">
              <a:srgbClr val="000000">
                <a:alpha val="7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iterate>
                                    <p:tmAbs val="0"/>
                                  </p:iterate>
                                  <p:childTnLst>
                                    <p:set>
                                      <p:cBhvr>
                                        <p:cTn id="6" fill="hold"/>
                                        <p:tgtEl>
                                          <p:spTgt spid="269"/>
                                        </p:tgtEl>
                                        <p:attrNameLst>
                                          <p:attrName>style.visibility</p:attrName>
                                        </p:attrNameLst>
                                      </p:cBhvr>
                                      <p:to>
                                        <p:strVal val="visible"/>
                                      </p:to>
                                    </p:set>
                                    <p:anim calcmode="lin" valueType="num">
                                      <p:cBhvr>
                                        <p:cTn id="7" dur="800" fill="hold"/>
                                        <p:tgtEl>
                                          <p:spTgt spid="269"/>
                                        </p:tgtEl>
                                        <p:attrNameLst>
                                          <p:attrName>ppt_w</p:attrName>
                                        </p:attrNameLst>
                                      </p:cBhvr>
                                      <p:tavLst>
                                        <p:tav tm="0">
                                          <p:val>
                                            <p:fltVal val="0"/>
                                          </p:val>
                                        </p:tav>
                                        <p:tav tm="100000">
                                          <p:val>
                                            <p:strVal val="#ppt_w"/>
                                          </p:val>
                                        </p:tav>
                                      </p:tavLst>
                                    </p:anim>
                                    <p:anim calcmode="lin" valueType="num">
                                      <p:cBhvr>
                                        <p:cTn id="8" dur="800" fill="hold"/>
                                        <p:tgtEl>
                                          <p:spTgt spid="269"/>
                                        </p:tgtEl>
                                        <p:attrNameLst>
                                          <p:attrName>ppt_h</p:attrName>
                                        </p:attrNameLst>
                                      </p:cBhvr>
                                      <p:tavLst>
                                        <p:tav tm="0">
                                          <p:val>
                                            <p:fltVal val="0"/>
                                          </p:val>
                                        </p:tav>
                                        <p:tav tm="100000">
                                          <p:val>
                                            <p:strVal val="#ppt_h"/>
                                          </p:val>
                                        </p:tav>
                                      </p:tavLst>
                                    </p:anim>
                                    <p:anim calcmode="lin" valueType="num">
                                      <p:cBhvr>
                                        <p:cTn id="9" dur="800" fill="hold"/>
                                        <p:tgtEl>
                                          <p:spTgt spid="269"/>
                                        </p:tgtEl>
                                        <p:attrNameLst>
                                          <p:attrName>ppt_x</p:attrName>
                                        </p:attrNameLst>
                                      </p:cBhvr>
                                      <p:tavLst>
                                        <p:tav tm="0" fmla="#ppt_x+(cos(-2*pi*(1-$))*-#ppt_x-sin(-2*pi*(1-$))*(1-#ppt_y))*(1-$)">
                                          <p:val>
                                            <p:fltVal val="0"/>
                                          </p:val>
                                        </p:tav>
                                        <p:tav tm="100000">
                                          <p:val>
                                            <p:fltVal val="1"/>
                                          </p:val>
                                        </p:tav>
                                      </p:tavLst>
                                    </p:anim>
                                    <p:anim calcmode="lin" valueType="num">
                                      <p:cBhvr>
                                        <p:cTn id="10" dur="800" fill="hold"/>
                                        <p:tgtEl>
                                          <p:spTgt spid="2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xfrm>
            <a:off x="498473" y="524621"/>
            <a:ext cx="7556315" cy="1116107"/>
          </a:xfrm>
          <a:prstGeom prst="rect">
            <a:avLst/>
          </a:prstGeom>
        </p:spPr>
        <p:txBody>
          <a:bodyPr/>
          <a:lstStyle/>
          <a:p>
            <a:r>
              <a:t>Development of civil Society</a:t>
            </a:r>
          </a:p>
        </p:txBody>
      </p:sp>
      <p:pic>
        <p:nvPicPr>
          <p:cNvPr id="273" name="image3.png"/>
          <p:cNvPicPr>
            <a:picLocks noChangeAspect="1"/>
          </p:cNvPicPr>
          <p:nvPr/>
        </p:nvPicPr>
        <p:blipFill>
          <a:blip r:embed="rId2">
            <a:extLst/>
          </a:blip>
          <a:stretch>
            <a:fillRect/>
          </a:stretch>
        </p:blipFill>
        <p:spPr>
          <a:xfrm>
            <a:off x="2404034" y="3845459"/>
            <a:ext cx="3027138" cy="3027153"/>
          </a:xfrm>
          <a:prstGeom prst="rect">
            <a:avLst/>
          </a:prstGeom>
          <a:ln w="12700">
            <a:miter lim="400000"/>
          </a:ln>
        </p:spPr>
      </p:pic>
      <p:pic>
        <p:nvPicPr>
          <p:cNvPr id="274" name="Picture 273"/>
          <p:cNvPicPr>
            <a:picLocks/>
          </p:cNvPicPr>
          <p:nvPr/>
        </p:nvPicPr>
        <p:blipFill>
          <a:blip r:embed="rId3">
            <a:extLst/>
          </a:blip>
          <a:stretch>
            <a:fillRect/>
          </a:stretch>
        </p:blipFill>
        <p:spPr>
          <a:xfrm>
            <a:off x="726371" y="2378789"/>
            <a:ext cx="7100519" cy="1101727"/>
          </a:xfrm>
          <a:prstGeom prst="rect">
            <a:avLst/>
          </a:prstGeom>
          <a:effectLst>
            <a:outerShdw blurRad="101600" dist="25400" dir="5895241" rotWithShape="0">
              <a:srgbClr val="000000">
                <a:alpha val="7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advClick="1" p14:dur="1200">
        <p:dissolve/>
      </p:transition>
    </mc:Choice>
    <mc:Fallback>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273"/>
                                        </p:tgtEl>
                                        <p:attrNameLst>
                                          <p:attrName>style.visibility</p:attrName>
                                        </p:attrNameLst>
                                      </p:cBhvr>
                                      <p:to>
                                        <p:strVal val="visible"/>
                                      </p:to>
                                    </p:set>
                                    <p:anim calcmode="lin" valueType="num">
                                      <p:cBhvr>
                                        <p:cTn id="7" dur="1822" fill="hold"/>
                                        <p:tgtEl>
                                          <p:spTgt spid="273"/>
                                        </p:tgtEl>
                                        <p:attrNameLst>
                                          <p:attrName>ppt_x</p:attrName>
                                        </p:attrNameLst>
                                      </p:cBhvr>
                                      <p:tavLst>
                                        <p:tav tm="0">
                                          <p:val>
                                            <p:strVal val="#ppt_x"/>
                                          </p:val>
                                        </p:tav>
                                        <p:tav tm="100000">
                                          <p:val>
                                            <p:strVal val="#ppt_x"/>
                                          </p:val>
                                        </p:tav>
                                      </p:tavLst>
                                    </p:anim>
                                    <p:anim calcmode="lin" valueType="num">
                                      <p:cBhvr>
                                        <p:cTn id="8" dur="1822" fill="hold"/>
                                        <p:tgtEl>
                                          <p:spTgt spid="2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Development of civil Society</a:t>
            </a:r>
            <a:r>
              <a:rPr lang="kk-KZ" dirty="0" smtClean="0"/>
              <a:t/>
            </a:r>
            <a:br>
              <a:rPr lang="kk-KZ" dirty="0" smtClean="0"/>
            </a:br>
            <a:endParaRPr lang="ru-RU" dirty="0"/>
          </a:p>
        </p:txBody>
      </p:sp>
      <p:sp>
        <p:nvSpPr>
          <p:cNvPr id="3" name="Содержимое 2"/>
          <p:cNvSpPr>
            <a:spLocks noGrp="1"/>
          </p:cNvSpPr>
          <p:nvPr>
            <p:ph idx="1"/>
          </p:nvPr>
        </p:nvSpPr>
        <p:spPr/>
        <p:txBody>
          <a:bodyPr>
            <a:normAutofit/>
          </a:bodyPr>
          <a:lstStyle/>
          <a:p>
            <a:r>
              <a:rPr lang="en-US" u="sng" dirty="0" smtClean="0">
                <a:solidFill>
                  <a:schemeClr val="accent2">
                    <a:lumMod val="60000"/>
                    <a:lumOff val="40000"/>
                  </a:schemeClr>
                </a:solidFill>
              </a:rPr>
              <a:t>Civil society </a:t>
            </a:r>
            <a:r>
              <a:rPr lang="en-US" dirty="0" smtClean="0"/>
              <a:t>development engages people, organizations, and government bodies to work in partnership to improve their communities and foster good governance.</a:t>
            </a:r>
          </a:p>
          <a:p>
            <a:r>
              <a:rPr lang="en-US" dirty="0" smtClean="0"/>
              <a:t> </a:t>
            </a:r>
            <a:r>
              <a:rPr lang="en-US" dirty="0" smtClean="0">
                <a:hlinkClick r:id="rId2"/>
              </a:rPr>
              <a:t>Civil Society</a:t>
            </a:r>
            <a:r>
              <a:rPr lang="en-US" dirty="0" smtClean="0"/>
              <a:t> activities contribute to a more open, participatory and more dynamic democratic society, enriching the political agenda and the public debate. </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2348881"/>
            <a:ext cx="8229600" cy="3744416"/>
          </a:xfrm>
        </p:spPr>
        <p:txBody>
          <a:bodyPr>
            <a:normAutofit/>
          </a:bodyPr>
          <a:lstStyle/>
          <a:p>
            <a:r>
              <a:rPr lang="en-US" dirty="0" smtClean="0"/>
              <a:t>Civil society organizations play a significant role in international development cooperation. As a token of solidarity, a number of European states assisted developing </a:t>
            </a:r>
            <a:r>
              <a:rPr lang="en-US" dirty="0" err="1" smtClean="0"/>
              <a:t>countries’s</a:t>
            </a:r>
            <a:r>
              <a:rPr lang="en-US" dirty="0" smtClean="0"/>
              <a:t> strive for political and socio-economic development well before establishing the European Union and institutionalizing the European policy for nongovernmental sector development.</a:t>
            </a:r>
            <a:endParaRPr lang="ru-RU" dirty="0"/>
          </a:p>
        </p:txBody>
      </p:sp>
      <p:sp>
        <p:nvSpPr>
          <p:cNvPr id="5" name="Прямоугольник 4"/>
          <p:cNvSpPr/>
          <p:nvPr/>
        </p:nvSpPr>
        <p:spPr>
          <a:xfrm>
            <a:off x="2286000" y="1268761"/>
            <a:ext cx="5094312" cy="584775"/>
          </a:xfrm>
          <a:prstGeom prst="rect">
            <a:avLst/>
          </a:prstGeom>
        </p:spPr>
        <p:txBody>
          <a:bodyPr wrap="square">
            <a:spAutoFit/>
          </a:bodyPr>
          <a:lstStyle/>
          <a:p>
            <a:r>
              <a:rPr lang="en-US" sz="3200" dirty="0" smtClean="0"/>
              <a:t>Civil society organizations</a:t>
            </a:r>
            <a:endParaRPr lang="ru-RU"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727</TotalTime>
  <Words>1759</Words>
  <Application>Microsoft Office PowerPoint</Application>
  <PresentationFormat>On-screen Show (4:3)</PresentationFormat>
  <Paragraphs>134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Городская</vt:lpstr>
      <vt:lpstr>GLOBAL PARTNERSHIP FOR SUSTAINABLE DEVELOPMENT GOALS </vt:lpstr>
      <vt:lpstr>Slide 2</vt:lpstr>
      <vt:lpstr>Slide 3</vt:lpstr>
      <vt:lpstr>Slide 4</vt:lpstr>
      <vt:lpstr>Development of civil Society</vt:lpstr>
      <vt:lpstr>Development of civil Society</vt:lpstr>
      <vt:lpstr>Development of civil Society</vt:lpstr>
      <vt:lpstr>Development of civil Society </vt:lpstr>
      <vt:lpstr>Slide 9</vt:lpstr>
      <vt:lpstr>The activities of non-governmental organizations </vt:lpstr>
      <vt:lpstr>Slide 11</vt:lpstr>
      <vt:lpstr>Slide 12</vt:lpstr>
      <vt:lpstr>Most effective spheres of NGO activity</vt:lpstr>
      <vt:lpstr>The activities of non-governmental organizations</vt:lpstr>
      <vt:lpstr>Slide 15</vt:lpstr>
      <vt:lpstr> Preservation of peace and international security </vt:lpstr>
      <vt:lpstr>Slide 17</vt:lpstr>
      <vt:lpstr>Slide 18</vt:lpstr>
      <vt:lpstr>Slide 19</vt:lpstr>
      <vt:lpstr>Implementation of the concept of sustainable development at a global level </vt:lpstr>
      <vt:lpstr>Slide 21</vt:lpstr>
      <vt:lpstr>   </vt:lpstr>
      <vt:lpstr>Slide 23</vt:lpstr>
      <vt:lpstr>International environmental policy of the Republic of Kazakhstan</vt:lpstr>
      <vt:lpstr>Slide 25</vt:lpstr>
      <vt:lpstr>International environmental policy of the Republic of Kazakhstan </vt:lpstr>
      <vt:lpstr>Slide 27</vt:lpstr>
      <vt:lpstr>Astana "Green Bridge“ initiative </vt:lpstr>
      <vt:lpstr>Slide 29</vt:lpstr>
      <vt:lpstr>Astana “Green Bridge” initiative</vt:lpstr>
      <vt:lpstr>Astana “Green Bridge” initiative</vt:lpstr>
      <vt:lpstr>Conclusion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dc:creator>
  <cp:lastModifiedBy>gulmira.bekenova</cp:lastModifiedBy>
  <cp:revision>214</cp:revision>
  <dcterms:created xsi:type="dcterms:W3CDTF">2015-04-06T18:28:50Z</dcterms:created>
  <dcterms:modified xsi:type="dcterms:W3CDTF">2016-11-30T06:45:40Z</dcterms:modified>
</cp:coreProperties>
</file>