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80" r:id="rId3"/>
    <p:sldId id="257" r:id="rId4"/>
    <p:sldId id="271" r:id="rId5"/>
    <p:sldId id="272" r:id="rId6"/>
    <p:sldId id="273" r:id="rId7"/>
    <p:sldId id="274" r:id="rId8"/>
    <p:sldId id="259" r:id="rId9"/>
    <p:sldId id="260" r:id="rId10"/>
    <p:sldId id="262" r:id="rId11"/>
    <p:sldId id="264" r:id="rId12"/>
    <p:sldId id="265" r:id="rId13"/>
    <p:sldId id="268" r:id="rId14"/>
    <p:sldId id="284" r:id="rId15"/>
    <p:sldId id="267" r:id="rId16"/>
    <p:sldId id="285" r:id="rId17"/>
    <p:sldId id="266" r:id="rId18"/>
    <p:sldId id="286" r:id="rId19"/>
    <p:sldId id="269" r:id="rId20"/>
    <p:sldId id="281" r:id="rId21"/>
    <p:sldId id="283"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275" r:id="rId40"/>
    <p:sldId id="282" r:id="rId41"/>
    <p:sldId id="287" r:id="rId42"/>
    <p:sldId id="277" r:id="rId43"/>
    <p:sldId id="279" r:id="rId44"/>
    <p:sldId id="270" r:id="rId4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1FB5E-FE0F-4D16-83F9-D47C4197A438}" type="doc">
      <dgm:prSet loTypeId="urn:microsoft.com/office/officeart/2005/8/layout/vList3#7" loCatId="list" qsTypeId="urn:microsoft.com/office/officeart/2005/8/quickstyle/simple3" qsCatId="simple" csTypeId="urn:microsoft.com/office/officeart/2005/8/colors/accent3_2" csCatId="accent3" phldr="1"/>
      <dgm:spPr/>
    </dgm:pt>
    <dgm:pt modelId="{250FB247-C168-4CEC-A085-694AFAC904FD}">
      <dgm:prSet phldrT="[Текст]" custT="1"/>
      <dgm:spPr/>
      <dgm:t>
        <a:bodyPr/>
        <a:lstStyle/>
        <a:p>
          <a:r>
            <a:rPr lang="en-US" sz="1800" b="1" i="0" dirty="0" smtClean="0">
              <a:solidFill>
                <a:srgbClr val="C00000"/>
              </a:solidFill>
              <a:latin typeface="Arial" pitchFamily="34" charset="0"/>
              <a:cs typeface="Arial" pitchFamily="34" charset="0"/>
            </a:rPr>
            <a:t>Sustainable Development Strategy as the idea of a new cultural paradigm emerged in the late twentieth century, thanks to the realization of the fact that the natural evolution of humanity has got in a difficult situation, which is characterized by the following:</a:t>
          </a:r>
          <a:endParaRPr lang="ru-RU" sz="1800" b="1" i="0" dirty="0" smtClean="0">
            <a:solidFill>
              <a:srgbClr val="C00000"/>
            </a:solidFill>
            <a:latin typeface="Arial" pitchFamily="34" charset="0"/>
            <a:cs typeface="Arial" pitchFamily="34" charset="0"/>
          </a:endParaRPr>
        </a:p>
        <a:p>
          <a:r>
            <a:rPr lang="en-US" sz="1800" b="1" i="0" dirty="0" smtClean="0">
              <a:solidFill>
                <a:srgbClr val="C00000"/>
              </a:solidFill>
              <a:latin typeface="Arial" pitchFamily="34" charset="0"/>
              <a:cs typeface="Arial" pitchFamily="34" charset="0"/>
            </a:rPr>
            <a:t>- The allocation of resources is extremely uneven, which destabilizes the situation in individual countries (wealth-poverty), and in the world as a whole;</a:t>
          </a:r>
          <a:endParaRPr lang="ru-RU" sz="1800" b="1" i="0" dirty="0" smtClean="0">
            <a:solidFill>
              <a:srgbClr val="C00000"/>
            </a:solidFill>
            <a:latin typeface="Arial" pitchFamily="34" charset="0"/>
            <a:cs typeface="Arial" pitchFamily="34" charset="0"/>
          </a:endParaRPr>
        </a:p>
        <a:p>
          <a:r>
            <a:rPr lang="en-US" sz="1800" b="1" i="0" dirty="0" smtClean="0">
              <a:solidFill>
                <a:srgbClr val="C00000"/>
              </a:solidFill>
              <a:latin typeface="Arial" pitchFamily="34" charset="0"/>
              <a:cs typeface="Arial" pitchFamily="34" charset="0"/>
            </a:rPr>
            <a:t>- The degradation of the natural environment, the biosphere leads to irreversible negative processes.</a:t>
          </a:r>
          <a:endParaRPr lang="ru-RU" sz="1800" i="1" dirty="0">
            <a:latin typeface="Arial" pitchFamily="34" charset="0"/>
            <a:cs typeface="Arial" pitchFamily="34" charset="0"/>
          </a:endParaRPr>
        </a:p>
      </dgm:t>
    </dgm:pt>
    <dgm:pt modelId="{8CA354A4-B8E3-41A5-ADE7-25DF83A9FF32}" type="parTrans" cxnId="{34616BFD-BDC0-47B4-B1D6-298A2A597473}">
      <dgm:prSet/>
      <dgm:spPr/>
      <dgm:t>
        <a:bodyPr/>
        <a:lstStyle/>
        <a:p>
          <a:endParaRPr lang="ru-RU"/>
        </a:p>
      </dgm:t>
    </dgm:pt>
    <dgm:pt modelId="{CB678DC2-FBB9-45F6-B671-648D58C3AE30}" type="sibTrans" cxnId="{34616BFD-BDC0-47B4-B1D6-298A2A597473}">
      <dgm:prSet/>
      <dgm:spPr/>
      <dgm:t>
        <a:bodyPr/>
        <a:lstStyle/>
        <a:p>
          <a:endParaRPr lang="ru-RU"/>
        </a:p>
      </dgm:t>
    </dgm:pt>
    <dgm:pt modelId="{5EC9BCBC-E996-4E98-9D44-2C6536C49A72}" type="pres">
      <dgm:prSet presAssocID="{F6F1FB5E-FE0F-4D16-83F9-D47C4197A438}" presName="linearFlow" presStyleCnt="0">
        <dgm:presLayoutVars>
          <dgm:dir/>
          <dgm:resizeHandles val="exact"/>
        </dgm:presLayoutVars>
      </dgm:prSet>
      <dgm:spPr/>
    </dgm:pt>
    <dgm:pt modelId="{6BED0AD4-8D74-4AF1-AF3D-C8932927A051}" type="pres">
      <dgm:prSet presAssocID="{250FB247-C168-4CEC-A085-694AFAC904FD}" presName="composite" presStyleCnt="0"/>
      <dgm:spPr/>
    </dgm:pt>
    <dgm:pt modelId="{D04D64B1-3038-493F-990F-638E6EBF8885}" type="pres">
      <dgm:prSet presAssocID="{250FB247-C168-4CEC-A085-694AFAC904FD}" presName="imgShp" presStyleLbl="fgImgPlace1" presStyleIdx="0" presStyleCnt="1"/>
      <dgm:spPr>
        <a:blipFill rotWithShape="0">
          <a:blip xmlns:r="http://schemas.openxmlformats.org/officeDocument/2006/relationships" r:embed="rId1"/>
          <a:stretch>
            <a:fillRect/>
          </a:stretch>
        </a:blipFill>
      </dgm:spPr>
    </dgm:pt>
    <dgm:pt modelId="{1A4FECF5-565E-4492-8F60-90FB94D948B1}" type="pres">
      <dgm:prSet presAssocID="{250FB247-C168-4CEC-A085-694AFAC904FD}" presName="txShp" presStyleLbl="node1" presStyleIdx="0" presStyleCnt="1" custScaleX="114572" custScaleY="167627">
        <dgm:presLayoutVars>
          <dgm:bulletEnabled val="1"/>
        </dgm:presLayoutVars>
      </dgm:prSet>
      <dgm:spPr/>
      <dgm:t>
        <a:bodyPr/>
        <a:lstStyle/>
        <a:p>
          <a:endParaRPr lang="ru-RU"/>
        </a:p>
      </dgm:t>
    </dgm:pt>
  </dgm:ptLst>
  <dgm:cxnLst>
    <dgm:cxn modelId="{34616BFD-BDC0-47B4-B1D6-298A2A597473}" srcId="{F6F1FB5E-FE0F-4D16-83F9-D47C4197A438}" destId="{250FB247-C168-4CEC-A085-694AFAC904FD}" srcOrd="0" destOrd="0" parTransId="{8CA354A4-B8E3-41A5-ADE7-25DF83A9FF32}" sibTransId="{CB678DC2-FBB9-45F6-B671-648D58C3AE30}"/>
    <dgm:cxn modelId="{31B77269-DCC3-4844-8729-760FAFC781ED}" type="presOf" srcId="{F6F1FB5E-FE0F-4D16-83F9-D47C4197A438}" destId="{5EC9BCBC-E996-4E98-9D44-2C6536C49A72}" srcOrd="0" destOrd="0" presId="urn:microsoft.com/office/officeart/2005/8/layout/vList3#7"/>
    <dgm:cxn modelId="{E127899A-05CC-4DE4-91A8-9A5147E318C1}" type="presOf" srcId="{250FB247-C168-4CEC-A085-694AFAC904FD}" destId="{1A4FECF5-565E-4492-8F60-90FB94D948B1}" srcOrd="0" destOrd="0" presId="urn:microsoft.com/office/officeart/2005/8/layout/vList3#7"/>
    <dgm:cxn modelId="{D9761618-8792-452C-9444-287D07B47B2B}" type="presParOf" srcId="{5EC9BCBC-E996-4E98-9D44-2C6536C49A72}" destId="{6BED0AD4-8D74-4AF1-AF3D-C8932927A051}" srcOrd="0" destOrd="0" presId="urn:microsoft.com/office/officeart/2005/8/layout/vList3#7"/>
    <dgm:cxn modelId="{61D4ABDE-B447-41EA-91E9-888E89ED8D9C}" type="presParOf" srcId="{6BED0AD4-8D74-4AF1-AF3D-C8932927A051}" destId="{D04D64B1-3038-493F-990F-638E6EBF8885}" srcOrd="0" destOrd="0" presId="urn:microsoft.com/office/officeart/2005/8/layout/vList3#7"/>
    <dgm:cxn modelId="{8A8532AC-D0DC-4A8A-89F5-AA0B2189512B}" type="presParOf" srcId="{6BED0AD4-8D74-4AF1-AF3D-C8932927A051}" destId="{1A4FECF5-565E-4492-8F60-90FB94D948B1}" srcOrd="1" destOrd="0" presId="urn:microsoft.com/office/officeart/2005/8/layout/vList3#7"/>
  </dgm:cxnLst>
  <dgm:bg/>
  <dgm:whole/>
</dgm:dataModel>
</file>

<file path=ppt/diagrams/layout1.xml><?xml version="1.0" encoding="utf-8"?>
<dgm:layoutDef xmlns:dgm="http://schemas.openxmlformats.org/drawingml/2006/diagram" xmlns:a="http://schemas.openxmlformats.org/drawingml/2006/main" uniqueId="urn:microsoft.com/office/officeart/2005/8/layout/vList3#7">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6BC499-C5FF-40A1-9EB6-D3F22AE5F994}" type="datetimeFigureOut">
              <a:rPr lang="ru-RU" smtClean="0"/>
              <a:pPr/>
              <a:t>11.10.2018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4DB45D-E5DE-4F71-BE3F-95713D59DBA4}" type="slidenum">
              <a:rPr lang="ru-RU" smtClean="0"/>
              <a:pPr/>
              <a:t>‹#›</a:t>
            </a:fld>
            <a:endParaRPr lang="ru-RU"/>
          </a:p>
        </p:txBody>
      </p:sp>
    </p:spTree>
    <p:extLst>
      <p:ext uri="{BB962C8B-B14F-4D97-AF65-F5344CB8AC3E}">
        <p14:creationId xmlns:p14="http://schemas.microsoft.com/office/powerpoint/2010/main" xmlns="" val="767947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60CC97E-5AA7-4730-B558-5850A0AC67A9}" type="slidenum">
              <a:rPr lang="en-US" smtClean="0"/>
              <a:pPr/>
              <a:t>4</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B5AC448-7E5D-415A-8371-7E170A1B22E5}" type="slidenum">
              <a:rPr lang="en-US" smtClean="0"/>
              <a:pPr/>
              <a:t>5</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A2BAC2F-BF15-42A4-B907-0403EFF60CA1}" type="slidenum">
              <a:rPr lang="en-US" smtClean="0"/>
              <a:pPr/>
              <a:t>6</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CCB8ED9-170F-4A9E-8092-61B60D5EAA0D}" type="slidenum">
              <a:rPr lang="en-US" smtClean="0"/>
              <a:pPr/>
              <a:t>7</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D4DB45D-E5DE-4F71-BE3F-95713D59DBA4}" type="slidenum">
              <a:rPr lang="ru-RU" smtClean="0"/>
              <a:pPr/>
              <a:t>12</a:t>
            </a:fld>
            <a:endParaRPr lang="ru-RU"/>
          </a:p>
        </p:txBody>
      </p:sp>
    </p:spTree>
    <p:extLst>
      <p:ext uri="{BB962C8B-B14F-4D97-AF65-F5344CB8AC3E}">
        <p14:creationId xmlns:p14="http://schemas.microsoft.com/office/powerpoint/2010/main" xmlns="" val="1499095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5AF3C88-4185-4C13-85F4-0EF740AA0FC2}" type="datetimeFigureOut">
              <a:rPr lang="ru-RU" smtClean="0"/>
              <a:pPr/>
              <a:t>11.10.2018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DC1C2FB-CB34-48E6-8327-D7822DD344AC}"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5AF3C88-4185-4C13-85F4-0EF740AA0FC2}" type="datetimeFigureOut">
              <a:rPr lang="ru-RU" smtClean="0"/>
              <a:pPr/>
              <a:t>11.10.2018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DC1C2FB-CB34-48E6-8327-D7822DD344AC}"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5AF3C88-4185-4C13-85F4-0EF740AA0FC2}" type="datetimeFigureOut">
              <a:rPr lang="ru-RU" smtClean="0"/>
              <a:pPr/>
              <a:t>11.10.2018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DC1C2FB-CB34-48E6-8327-D7822DD344AC}"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5AF3C88-4185-4C13-85F4-0EF740AA0FC2}" type="datetimeFigureOut">
              <a:rPr lang="ru-RU" smtClean="0"/>
              <a:pPr/>
              <a:t>11.10.2018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DC1C2FB-CB34-48E6-8327-D7822DD344AC}"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5AF3C88-4185-4C13-85F4-0EF740AA0FC2}" type="datetimeFigureOut">
              <a:rPr lang="ru-RU" smtClean="0"/>
              <a:pPr/>
              <a:t>11.10.2018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DC1C2FB-CB34-48E6-8327-D7822DD344AC}"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5AF3C88-4185-4C13-85F4-0EF740AA0FC2}" type="datetimeFigureOut">
              <a:rPr lang="ru-RU" smtClean="0"/>
              <a:pPr/>
              <a:t>11.10.2018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DC1C2FB-CB34-48E6-8327-D7822DD344AC}"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5AF3C88-4185-4C13-85F4-0EF740AA0FC2}" type="datetimeFigureOut">
              <a:rPr lang="ru-RU" smtClean="0"/>
              <a:pPr/>
              <a:t>11.10.2018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DC1C2FB-CB34-48E6-8327-D7822DD344AC}"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5AF3C88-4185-4C13-85F4-0EF740AA0FC2}" type="datetimeFigureOut">
              <a:rPr lang="ru-RU" smtClean="0"/>
              <a:pPr/>
              <a:t>11.10.2018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DC1C2FB-CB34-48E6-8327-D7822DD344AC}"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5AF3C88-4185-4C13-85F4-0EF740AA0FC2}" type="datetimeFigureOut">
              <a:rPr lang="ru-RU" smtClean="0"/>
              <a:pPr/>
              <a:t>11.10.2018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DC1C2FB-CB34-48E6-8327-D7822DD344AC}"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E5AF3C88-4185-4C13-85F4-0EF740AA0FC2}" type="datetimeFigureOut">
              <a:rPr lang="ru-RU" smtClean="0"/>
              <a:pPr/>
              <a:t>11.10.2018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DC1C2FB-CB34-48E6-8327-D7822DD344AC}"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E5AF3C88-4185-4C13-85F4-0EF740AA0FC2}" type="datetimeFigureOut">
              <a:rPr lang="ru-RU" smtClean="0"/>
              <a:pPr/>
              <a:t>11.10.2018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DC1C2FB-CB34-48E6-8327-D7822DD344AC}"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F3C88-4185-4C13-85F4-0EF740AA0FC2}" type="datetimeFigureOut">
              <a:rPr lang="ru-RU" smtClean="0"/>
              <a:pPr/>
              <a:t>11.10.2018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1C2FB-CB34-48E6-8327-D7822DD344AC}"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2000" b="-22000"/>
          </a:stretch>
        </a:blip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357158" y="3000372"/>
            <a:ext cx="8229600" cy="1143000"/>
          </a:xfrm>
        </p:spPr>
        <p:txBody>
          <a:bodyPr>
            <a:noAutofit/>
          </a:bodyPr>
          <a:lstStyle/>
          <a:p>
            <a:r>
              <a:rPr lang="en-US" sz="6000" b="1" dirty="0" smtClean="0"/>
              <a:t>Strategy, aims, and principles of sustainable development</a:t>
            </a:r>
            <a:r>
              <a:rPr lang="en-US" sz="6000" dirty="0" smtClean="0"/>
              <a:t/>
            </a:r>
            <a:br>
              <a:rPr lang="en-US" sz="6000" dirty="0" smtClean="0"/>
            </a:br>
            <a:r>
              <a:rPr lang="ru-RU" sz="6000" b="1" i="1" cap="none" spc="0" dirty="0" smtClean="0">
                <a:ln w="18415" cmpd="sng">
                  <a:solidFill>
                    <a:srgbClr val="FFFFFF"/>
                  </a:solidFill>
                  <a:prstDash val="solid"/>
                </a:ln>
                <a:latin typeface="Arial Black" pitchFamily="34" charset="0"/>
                <a:cs typeface="Times New Roman" pitchFamily="18" charset="0"/>
              </a:rPr>
              <a:t/>
            </a:r>
            <a:br>
              <a:rPr lang="ru-RU" sz="6000" b="1" i="1" cap="none" spc="0" dirty="0" smtClean="0">
                <a:ln w="18415" cmpd="sng">
                  <a:solidFill>
                    <a:srgbClr val="FFFFFF"/>
                  </a:solidFill>
                  <a:prstDash val="solid"/>
                </a:ln>
                <a:latin typeface="Arial Black" pitchFamily="34" charset="0"/>
                <a:cs typeface="Times New Roman" pitchFamily="18" charset="0"/>
              </a:rPr>
            </a:br>
            <a:endParaRPr lang="ru-RU" sz="6000" b="1" i="1" dirty="0">
              <a:latin typeface="Arial Black" pitchFamily="34" charset="0"/>
              <a:cs typeface="Times New Roman" pitchFamily="18" charset="0"/>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400" decel="100000"/>
                                        <p:tgtEl>
                                          <p:spTgt spid="4"/>
                                        </p:tgtEl>
                                      </p:cBhvr>
                                    </p:animEffect>
                                    <p:anim calcmode="lin" valueType="num">
                                      <p:cBhvr>
                                        <p:cTn id="8" dur="2400" decel="100000" fill="hold"/>
                                        <p:tgtEl>
                                          <p:spTgt spid="4"/>
                                        </p:tgtEl>
                                        <p:attrNameLst>
                                          <p:attrName>style.rotation</p:attrName>
                                        </p:attrNameLst>
                                      </p:cBhvr>
                                      <p:tavLst>
                                        <p:tav tm="0">
                                          <p:val>
                                            <p:fltVal val="-90"/>
                                          </p:val>
                                        </p:tav>
                                        <p:tav tm="100000">
                                          <p:val>
                                            <p:fltVal val="0"/>
                                          </p:val>
                                        </p:tav>
                                      </p:tavLst>
                                    </p:anim>
                                    <p:anim calcmode="lin" valueType="num">
                                      <p:cBhvr>
                                        <p:cTn id="9" dur="2400" decel="100000" fill="hold"/>
                                        <p:tgtEl>
                                          <p:spTgt spid="4"/>
                                        </p:tgtEl>
                                        <p:attrNameLst>
                                          <p:attrName>ppt_x</p:attrName>
                                        </p:attrNameLst>
                                      </p:cBhvr>
                                      <p:tavLst>
                                        <p:tav tm="0">
                                          <p:val>
                                            <p:strVal val="#ppt_x+0.4"/>
                                          </p:val>
                                        </p:tav>
                                        <p:tav tm="100000">
                                          <p:val>
                                            <p:strVal val="#ppt_x-0.05"/>
                                          </p:val>
                                        </p:tav>
                                      </p:tavLst>
                                    </p:anim>
                                    <p:anim calcmode="lin" valueType="num">
                                      <p:cBhvr>
                                        <p:cTn id="10" dur="2400" decel="100000" fill="hold"/>
                                        <p:tgtEl>
                                          <p:spTgt spid="4"/>
                                        </p:tgtEl>
                                        <p:attrNameLst>
                                          <p:attrName>ppt_y</p:attrName>
                                        </p:attrNameLst>
                                      </p:cBhvr>
                                      <p:tavLst>
                                        <p:tav tm="0">
                                          <p:val>
                                            <p:strVal val="#ppt_y-0.4"/>
                                          </p:val>
                                        </p:tav>
                                        <p:tav tm="100000">
                                          <p:val>
                                            <p:strVal val="#ppt_y+0.1"/>
                                          </p:val>
                                        </p:tav>
                                      </p:tavLst>
                                    </p:anim>
                                    <p:anim calcmode="lin" valueType="num">
                                      <p:cBhvr>
                                        <p:cTn id="11" dur="600" accel="100000" fill="hold">
                                          <p:stCondLst>
                                            <p:cond delay="2400"/>
                                          </p:stCondLst>
                                        </p:cTn>
                                        <p:tgtEl>
                                          <p:spTgt spid="4"/>
                                        </p:tgtEl>
                                        <p:attrNameLst>
                                          <p:attrName>ppt_x</p:attrName>
                                        </p:attrNameLst>
                                      </p:cBhvr>
                                      <p:tavLst>
                                        <p:tav tm="0">
                                          <p:val>
                                            <p:strVal val="#ppt_x-0.05"/>
                                          </p:val>
                                        </p:tav>
                                        <p:tav tm="100000">
                                          <p:val>
                                            <p:strVal val="#ppt_x"/>
                                          </p:val>
                                        </p:tav>
                                      </p:tavLst>
                                    </p:anim>
                                    <p:anim calcmode="lin" valueType="num">
                                      <p:cBhvr>
                                        <p:cTn id="12" dur="600" accel="100000" fill="hold">
                                          <p:stCondLst>
                                            <p:cond delay="24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4" presetClass="emph" presetSubtype="0" fill="hold" grpId="1" nodeType="clickEffect">
                                  <p:stCondLst>
                                    <p:cond delay="0"/>
                                  </p:stCondLst>
                                  <p:iterate type="lt">
                                    <p:tmPct val="10000"/>
                                  </p:iterate>
                                  <p:childTnLst>
                                    <p:animMotion origin="layout" path="M 0.0 0.0 L 0.0 -0.07213" pathEditMode="relative" ptsTypes="">
                                      <p:cBhvr>
                                        <p:cTn id="16" dur="500" accel="50000" decel="50000" autoRev="1" fill="hold">
                                          <p:stCondLst>
                                            <p:cond delay="0"/>
                                          </p:stCondLst>
                                        </p:cTn>
                                        <p:tgtEl>
                                          <p:spTgt spid="4"/>
                                        </p:tgtEl>
                                        <p:attrNameLst>
                                          <p:attrName>ppt_x</p:attrName>
                                          <p:attrName>ppt_y</p:attrName>
                                        </p:attrNameLst>
                                      </p:cBhvr>
                                    </p:animMotion>
                                    <p:animRot by="1500000">
                                      <p:cBhvr>
                                        <p:cTn id="17" dur="250" fill="hold">
                                          <p:stCondLst>
                                            <p:cond delay="0"/>
                                          </p:stCondLst>
                                        </p:cTn>
                                        <p:tgtEl>
                                          <p:spTgt spid="4"/>
                                        </p:tgtEl>
                                        <p:attrNameLst>
                                          <p:attrName>r</p:attrName>
                                        </p:attrNameLst>
                                      </p:cBhvr>
                                    </p:animRot>
                                    <p:animRot by="-1500000">
                                      <p:cBhvr>
                                        <p:cTn id="18" dur="250" fill="hold">
                                          <p:stCondLst>
                                            <p:cond delay="250"/>
                                          </p:stCondLst>
                                        </p:cTn>
                                        <p:tgtEl>
                                          <p:spTgt spid="4"/>
                                        </p:tgtEl>
                                        <p:attrNameLst>
                                          <p:attrName>r</p:attrName>
                                        </p:attrNameLst>
                                      </p:cBhvr>
                                    </p:animRot>
                                    <p:animRot by="-1500000">
                                      <p:cBhvr>
                                        <p:cTn id="19" dur="250" fill="hold">
                                          <p:stCondLst>
                                            <p:cond delay="500"/>
                                          </p:stCondLst>
                                        </p:cTn>
                                        <p:tgtEl>
                                          <p:spTgt spid="4"/>
                                        </p:tgtEl>
                                        <p:attrNameLst>
                                          <p:attrName>r</p:attrName>
                                        </p:attrNameLst>
                                      </p:cBhvr>
                                    </p:animRot>
                                    <p:animRot by="1500000">
                                      <p:cBhvr>
                                        <p:cTn id="20" dur="250" fill="hold">
                                          <p:stCondLst>
                                            <p:cond delay="75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3399"/>
            </a:gs>
            <a:gs pos="25000">
              <a:srgbClr val="FF6633"/>
            </a:gs>
            <a:gs pos="50000">
              <a:srgbClr val="FFFF00"/>
            </a:gs>
            <a:gs pos="75000">
              <a:srgbClr val="01A78F"/>
            </a:gs>
            <a:gs pos="100000">
              <a:srgbClr val="3366FF"/>
            </a:gs>
          </a:gsLst>
          <a:lin ang="5400000" scaled="0"/>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347864" y="0"/>
            <a:ext cx="5580112" cy="7992888"/>
          </a:xfrm>
        </p:spPr>
        <p:txBody>
          <a:bodyPr>
            <a:normAutofit/>
          </a:bodyPr>
          <a:lstStyle/>
          <a:p>
            <a:pPr marL="457200" indent="-457200" algn="just"/>
            <a:r>
              <a:rPr lang="ru-RU" sz="3000" b="1" dirty="0" smtClean="0">
                <a:latin typeface="Times New Roman" pitchFamily="18" charset="0"/>
                <a:cs typeface="Times New Roman" pitchFamily="18" charset="0"/>
              </a:rPr>
              <a:t>          </a:t>
            </a:r>
            <a:r>
              <a:rPr lang="en-US" sz="3000" b="1" dirty="0" smtClean="0">
                <a:latin typeface="Times New Roman" pitchFamily="18" charset="0"/>
                <a:cs typeface="Times New Roman" pitchFamily="18" charset="0"/>
              </a:rPr>
              <a:t>However</a:t>
            </a:r>
            <a:r>
              <a:rPr lang="en-US" sz="3000" b="1" dirty="0">
                <a:latin typeface="Times New Roman" pitchFamily="18" charset="0"/>
                <a:cs typeface="Times New Roman" pitchFamily="18" charset="0"/>
              </a:rPr>
              <a:t>, the results of the decade passed after the UN Conference in Rio de Janeiro certified that the problem of implementing the model of sustainable development was much more complicated that it had been supposed in the past and </a:t>
            </a:r>
            <a:r>
              <a:rPr lang="en-US" sz="3000" b="1" dirty="0">
                <a:solidFill>
                  <a:srgbClr val="FFFF00"/>
                </a:solidFill>
                <a:latin typeface="Times New Roman" pitchFamily="18" charset="0"/>
                <a:cs typeface="Times New Roman" pitchFamily="18" charset="0"/>
              </a:rPr>
              <a:t>in 2002 was adapted </a:t>
            </a:r>
            <a:r>
              <a:rPr lang="en-US" sz="30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a new triune concept of sustainable (ecological and social and economic) development </a:t>
            </a:r>
            <a:r>
              <a:rPr lang="ru-RU" sz="3000" b="1" dirty="0">
                <a:solidFill>
                  <a:srgbClr val="FFFF00"/>
                </a:solidFill>
                <a:latin typeface="Times New Roman" pitchFamily="18" charset="0"/>
                <a:cs typeface="Times New Roman" pitchFamily="18" charset="0"/>
              </a:rPr>
              <a:t/>
            </a:r>
            <a:br>
              <a:rPr lang="ru-RU" sz="3000" b="1" dirty="0">
                <a:solidFill>
                  <a:srgbClr val="FFFF00"/>
                </a:solidFill>
                <a:latin typeface="Times New Roman" pitchFamily="18" charset="0"/>
                <a:cs typeface="Times New Roman" pitchFamily="18" charset="0"/>
              </a:rPr>
            </a:br>
            <a:r>
              <a:rPr lang="ru-RU" sz="3000" dirty="0">
                <a:solidFill>
                  <a:schemeClr val="bg1"/>
                </a:solidFill>
                <a:latin typeface="Times New Roman" pitchFamily="18" charset="0"/>
                <a:cs typeface="Times New Roman" pitchFamily="18" charset="0"/>
              </a:rPr>
              <a:t/>
            </a:r>
            <a:br>
              <a:rPr lang="ru-RU" sz="3000" dirty="0">
                <a:solidFill>
                  <a:schemeClr val="bg1"/>
                </a:solidFill>
                <a:latin typeface="Times New Roman" pitchFamily="18" charset="0"/>
                <a:cs typeface="Times New Roman" pitchFamily="18" charset="0"/>
              </a:rPr>
            </a:br>
            <a:endParaRPr lang="ru-RU" sz="3000" dirty="0">
              <a:solidFill>
                <a:schemeClr val="bg1"/>
              </a:solidFill>
              <a:latin typeface="Times New Roman" pitchFamily="18" charset="0"/>
              <a:cs typeface="Times New Roman" pitchFamily="18" charset="0"/>
            </a:endParaRPr>
          </a:p>
        </p:txBody>
      </p:sp>
      <p:pic>
        <p:nvPicPr>
          <p:cNvPr id="4" name="Содержимое 3" descr="Sustainable-Development-Project2.jpg"/>
          <p:cNvPicPr>
            <a:picLocks noGrp="1" noChangeAspect="1"/>
          </p:cNvPicPr>
          <p:nvPr>
            <p:ph idx="1"/>
          </p:nvPr>
        </p:nvPicPr>
        <p:blipFill>
          <a:blip r:embed="rId2"/>
          <a:stretch>
            <a:fillRect/>
          </a:stretch>
        </p:blipFill>
        <p:spPr>
          <a:xfrm>
            <a:off x="-108520" y="116632"/>
            <a:ext cx="3528392" cy="4455376"/>
          </a:xfrm>
        </p:spPr>
      </p:pic>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0" fill="hold"/>
                                        <p:tgtEl>
                                          <p:spTgt spid="2"/>
                                        </p:tgtEl>
                                        <p:attrNameLst>
                                          <p:attrName>ppt_w</p:attrName>
                                        </p:attrNameLst>
                                      </p:cBhvr>
                                      <p:tavLst>
                                        <p:tav tm="0">
                                          <p:val>
                                            <p:fltVal val="0"/>
                                          </p:val>
                                        </p:tav>
                                        <p:tav tm="100000">
                                          <p:val>
                                            <p:strVal val="#ppt_w"/>
                                          </p:val>
                                        </p:tav>
                                      </p:tavLst>
                                    </p:anim>
                                    <p:anim calcmode="lin" valueType="num">
                                      <p:cBhvr>
                                        <p:cTn id="8" dur="3000" fill="hold"/>
                                        <p:tgtEl>
                                          <p:spTgt spid="2"/>
                                        </p:tgtEl>
                                        <p:attrNameLst>
                                          <p:attrName>ppt_h</p:attrName>
                                        </p:attrNameLst>
                                      </p:cBhvr>
                                      <p:tavLst>
                                        <p:tav tm="0">
                                          <p:val>
                                            <p:fltVal val="0"/>
                                          </p:val>
                                        </p:tav>
                                        <p:tav tm="100000">
                                          <p:val>
                                            <p:strVal val="#ppt_h"/>
                                          </p:val>
                                        </p:tav>
                                      </p:tavLst>
                                    </p:anim>
                                    <p:anim calcmode="lin" valueType="num">
                                      <p:cBhvr>
                                        <p:cTn id="9" dur="3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3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2" name="Группа 1"/>
          <p:cNvGrpSpPr/>
          <p:nvPr/>
        </p:nvGrpSpPr>
        <p:grpSpPr>
          <a:xfrm>
            <a:off x="5857884" y="285728"/>
            <a:ext cx="1818977" cy="1818977"/>
            <a:chOff x="3662511" y="2352"/>
            <a:chExt cx="1818977" cy="1818977"/>
          </a:xfrm>
        </p:grpSpPr>
        <p:sp>
          <p:nvSpPr>
            <p:cNvPr id="3" name="Овал 2"/>
            <p:cNvSpPr/>
            <p:nvPr/>
          </p:nvSpPr>
          <p:spPr>
            <a:xfrm>
              <a:off x="3662511" y="2352"/>
              <a:ext cx="1818977" cy="1818977"/>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4" name="Овал 4"/>
            <p:cNvSpPr/>
            <p:nvPr/>
          </p:nvSpPr>
          <p:spPr>
            <a:xfrm>
              <a:off x="3928894" y="268735"/>
              <a:ext cx="1286211" cy="12862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i="1" kern="1200" dirty="0" smtClean="0">
                  <a:solidFill>
                    <a:schemeClr val="bg1"/>
                  </a:solidFill>
                  <a:effectLst>
                    <a:outerShdw blurRad="38100" dist="38100" dir="2700000" algn="tl">
                      <a:srgbClr val="000000">
                        <a:alpha val="43137"/>
                      </a:srgbClr>
                    </a:outerShdw>
                  </a:effectLst>
                </a:rPr>
                <a:t>economic</a:t>
              </a:r>
              <a:endParaRPr lang="ru-RU" sz="2400" kern="1200" dirty="0">
                <a:solidFill>
                  <a:schemeClr val="bg1"/>
                </a:solidFill>
                <a:effectLst>
                  <a:outerShdw blurRad="38100" dist="38100" dir="2700000" algn="tl">
                    <a:srgbClr val="000000">
                      <a:alpha val="43137"/>
                    </a:srgbClr>
                  </a:outerShdw>
                </a:effectLst>
              </a:endParaRPr>
            </a:p>
          </p:txBody>
        </p:sp>
      </p:grpSp>
      <p:grpSp>
        <p:nvGrpSpPr>
          <p:cNvPr id="5" name="Группа 4"/>
          <p:cNvGrpSpPr/>
          <p:nvPr/>
        </p:nvGrpSpPr>
        <p:grpSpPr>
          <a:xfrm>
            <a:off x="5857884" y="2500306"/>
            <a:ext cx="1818977" cy="1818977"/>
            <a:chOff x="6049436" y="4136627"/>
            <a:chExt cx="1818977" cy="1818977"/>
          </a:xfrm>
        </p:grpSpPr>
        <p:sp>
          <p:nvSpPr>
            <p:cNvPr id="6" name="Овал 5"/>
            <p:cNvSpPr/>
            <p:nvPr/>
          </p:nvSpPr>
          <p:spPr>
            <a:xfrm>
              <a:off x="6049436" y="4136627"/>
              <a:ext cx="1818977" cy="1818977"/>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7" name="Овал 4"/>
            <p:cNvSpPr/>
            <p:nvPr/>
          </p:nvSpPr>
          <p:spPr>
            <a:xfrm>
              <a:off x="6315819" y="4403010"/>
              <a:ext cx="1286211" cy="12862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i="1" kern="1200" dirty="0" smtClean="0">
                  <a:effectLst>
                    <a:outerShdw blurRad="38100" dist="38100" dir="2700000" algn="tl">
                      <a:srgbClr val="000000">
                        <a:alpha val="43137"/>
                      </a:srgbClr>
                    </a:outerShdw>
                  </a:effectLst>
                </a:rPr>
                <a:t>social</a:t>
              </a:r>
              <a:endParaRPr lang="ru-RU" sz="2400" kern="1200" dirty="0">
                <a:effectLst>
                  <a:outerShdw blurRad="38100" dist="38100" dir="2700000" algn="tl">
                    <a:srgbClr val="000000">
                      <a:alpha val="43137"/>
                    </a:srgbClr>
                  </a:outerShdw>
                </a:effectLst>
              </a:endParaRPr>
            </a:p>
          </p:txBody>
        </p:sp>
      </p:grpSp>
      <p:grpSp>
        <p:nvGrpSpPr>
          <p:cNvPr id="8" name="Группа 7"/>
          <p:cNvGrpSpPr/>
          <p:nvPr/>
        </p:nvGrpSpPr>
        <p:grpSpPr>
          <a:xfrm>
            <a:off x="5857884" y="4857760"/>
            <a:ext cx="1700212" cy="1700212"/>
            <a:chOff x="3721893" y="5156229"/>
            <a:chExt cx="1700212" cy="1700212"/>
          </a:xfrm>
        </p:grpSpPr>
        <p:sp>
          <p:nvSpPr>
            <p:cNvPr id="9" name="Овал 8"/>
            <p:cNvSpPr/>
            <p:nvPr/>
          </p:nvSpPr>
          <p:spPr>
            <a:xfrm>
              <a:off x="3721893" y="5156229"/>
              <a:ext cx="1700212" cy="1700212"/>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0" name="Овал 4"/>
            <p:cNvSpPr/>
            <p:nvPr/>
          </p:nvSpPr>
          <p:spPr>
            <a:xfrm>
              <a:off x="3970883" y="5405219"/>
              <a:ext cx="1202232" cy="12022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i="1" kern="1200" dirty="0" smtClean="0">
                  <a:effectLst>
                    <a:outerShdw blurRad="38100" dist="38100" dir="2700000" algn="tl">
                      <a:srgbClr val="000000">
                        <a:alpha val="43137"/>
                      </a:srgbClr>
                    </a:outerShdw>
                  </a:effectLst>
                </a:rPr>
                <a:t>ecological</a:t>
              </a:r>
              <a:endParaRPr lang="ru-RU" sz="2000" kern="1200" dirty="0">
                <a:effectLst>
                  <a:outerShdw blurRad="38100" dist="38100" dir="2700000" algn="tl">
                    <a:srgbClr val="000000">
                      <a:alpha val="43137"/>
                    </a:srgbClr>
                  </a:outerShdw>
                </a:effectLst>
              </a:endParaRPr>
            </a:p>
          </p:txBody>
        </p:sp>
      </p:grpSp>
      <p:grpSp>
        <p:nvGrpSpPr>
          <p:cNvPr id="11" name="Группа 10"/>
          <p:cNvGrpSpPr/>
          <p:nvPr/>
        </p:nvGrpSpPr>
        <p:grpSpPr>
          <a:xfrm>
            <a:off x="0" y="1285860"/>
            <a:ext cx="4786346" cy="4286280"/>
            <a:chOff x="3357562" y="2214562"/>
            <a:chExt cx="2428875" cy="2428875"/>
          </a:xfrm>
        </p:grpSpPr>
        <p:sp>
          <p:nvSpPr>
            <p:cNvPr id="12" name="Овал 11"/>
            <p:cNvSpPr/>
            <p:nvPr/>
          </p:nvSpPr>
          <p:spPr>
            <a:xfrm>
              <a:off x="3357562" y="2214562"/>
              <a:ext cx="2428875" cy="2428875"/>
            </a:xfrm>
            <a:prstGeom prst="ellipse">
              <a:avLst/>
            </a:prstGeom>
            <a:solidFill>
              <a:srgbClr val="FFC000"/>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3" name="Овал 4"/>
            <p:cNvSpPr/>
            <p:nvPr/>
          </p:nvSpPr>
          <p:spPr>
            <a:xfrm>
              <a:off x="3713263" y="2570262"/>
              <a:ext cx="1717473" cy="17174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4400" b="1" i="1" kern="1200" dirty="0" smtClean="0">
                  <a:effectLst>
                    <a:outerShdw blurRad="38100" dist="38100" dir="2700000" algn="tl">
                      <a:srgbClr val="000000">
                        <a:alpha val="43137"/>
                      </a:srgbClr>
                    </a:outerShdw>
                  </a:effectLst>
                </a:rPr>
                <a:t>Main factors of </a:t>
              </a:r>
              <a:r>
                <a:rPr lang="en-US" sz="44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triune concept </a:t>
              </a:r>
              <a:r>
                <a:rPr lang="en-US" sz="4400" b="1" i="1" kern="1200" dirty="0" smtClean="0">
                  <a:effectLst>
                    <a:outerShdw blurRad="38100" dist="38100" dir="2700000" algn="tl">
                      <a:srgbClr val="000000">
                        <a:alpha val="43137"/>
                      </a:srgbClr>
                    </a:outerShdw>
                  </a:effectLst>
                </a:rPr>
                <a:t>sustainable development</a:t>
              </a:r>
              <a:endParaRPr lang="ru-RU" sz="4400" kern="1200" dirty="0">
                <a:effectLst>
                  <a:outerShdw blurRad="38100" dist="38100" dir="2700000" algn="tl">
                    <a:srgbClr val="000000">
                      <a:alpha val="43137"/>
                    </a:srgbClr>
                  </a:outerShdw>
                </a:effectLst>
              </a:endParaRPr>
            </a:p>
          </p:txBody>
        </p:sp>
      </p:grpSp>
      <p:cxnSp>
        <p:nvCxnSpPr>
          <p:cNvPr id="20" name="Прямая со стрелкой 19"/>
          <p:cNvCxnSpPr>
            <a:stCxn id="12" idx="7"/>
            <a:endCxn id="3" idx="2"/>
          </p:cNvCxnSpPr>
          <p:nvPr/>
        </p:nvCxnSpPr>
        <p:spPr>
          <a:xfrm rot="5400000" flipH="1" flipV="1">
            <a:off x="4612465" y="668153"/>
            <a:ext cx="718354" cy="1772483"/>
          </a:xfrm>
          <a:prstGeom prst="straightConnector1">
            <a:avLst/>
          </a:prstGeom>
          <a:ln w="635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12" idx="5"/>
            <a:endCxn id="9" idx="2"/>
          </p:cNvCxnSpPr>
          <p:nvPr/>
        </p:nvCxnSpPr>
        <p:spPr>
          <a:xfrm rot="16200000" flipH="1">
            <a:off x="4589924" y="4439905"/>
            <a:ext cx="763437" cy="1772483"/>
          </a:xfrm>
          <a:prstGeom prst="straightConnector1">
            <a:avLst/>
          </a:prstGeom>
          <a:ln w="635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stCxn id="12" idx="6"/>
            <a:endCxn id="6" idx="2"/>
          </p:cNvCxnSpPr>
          <p:nvPr/>
        </p:nvCxnSpPr>
        <p:spPr>
          <a:xfrm flipV="1">
            <a:off x="4786346" y="3409795"/>
            <a:ext cx="1071538" cy="19205"/>
          </a:xfrm>
          <a:prstGeom prst="straightConnector1">
            <a:avLst/>
          </a:prstGeom>
          <a:ln w="635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8)">
                                      <p:cBhvr>
                                        <p:cTn id="7" dur="5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checkerboard(across)">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checkerboard(across)">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heckerboard(across)">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2000" fill="hold"/>
                                        <p:tgtEl>
                                          <p:spTgt spid="2"/>
                                        </p:tgtEl>
                                        <p:attrNameLst>
                                          <p:attrName>ppt_w</p:attrName>
                                        </p:attrNameLst>
                                      </p:cBhvr>
                                      <p:tavLst>
                                        <p:tav tm="0">
                                          <p:val>
                                            <p:fltVal val="0"/>
                                          </p:val>
                                        </p:tav>
                                        <p:tav tm="100000">
                                          <p:val>
                                            <p:strVal val="#ppt_w"/>
                                          </p:val>
                                        </p:tav>
                                      </p:tavLst>
                                    </p:anim>
                                    <p:anim calcmode="lin" valueType="num">
                                      <p:cBhvr>
                                        <p:cTn id="28" dur="2000" fill="hold"/>
                                        <p:tgtEl>
                                          <p:spTgt spid="2"/>
                                        </p:tgtEl>
                                        <p:attrNameLst>
                                          <p:attrName>ppt_h</p:attrName>
                                        </p:attrNameLst>
                                      </p:cBhvr>
                                      <p:tavLst>
                                        <p:tav tm="0">
                                          <p:val>
                                            <p:fltVal val="0"/>
                                          </p:val>
                                        </p:tav>
                                        <p:tav tm="100000">
                                          <p:val>
                                            <p:strVal val="#ppt_h"/>
                                          </p:val>
                                        </p:tav>
                                      </p:tavLst>
                                    </p:anim>
                                    <p:anim calcmode="lin" valueType="num">
                                      <p:cBhvr>
                                        <p:cTn id="29" dur="2000" fill="hold"/>
                                        <p:tgtEl>
                                          <p:spTgt spid="2"/>
                                        </p:tgtEl>
                                        <p:attrNameLst>
                                          <p:attrName>style.rotation</p:attrName>
                                        </p:attrNameLst>
                                      </p:cBhvr>
                                      <p:tavLst>
                                        <p:tav tm="0">
                                          <p:val>
                                            <p:fltVal val="360"/>
                                          </p:val>
                                        </p:tav>
                                        <p:tav tm="100000">
                                          <p:val>
                                            <p:fltVal val="0"/>
                                          </p:val>
                                        </p:tav>
                                      </p:tavLst>
                                    </p:anim>
                                    <p:animEffect transition="in" filter="fade">
                                      <p:cBhvr>
                                        <p:cTn id="30" dur="2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2000" fill="hold"/>
                                        <p:tgtEl>
                                          <p:spTgt spid="5"/>
                                        </p:tgtEl>
                                        <p:attrNameLst>
                                          <p:attrName>ppt_w</p:attrName>
                                        </p:attrNameLst>
                                      </p:cBhvr>
                                      <p:tavLst>
                                        <p:tav tm="0">
                                          <p:val>
                                            <p:fltVal val="0"/>
                                          </p:val>
                                        </p:tav>
                                        <p:tav tm="100000">
                                          <p:val>
                                            <p:strVal val="#ppt_w"/>
                                          </p:val>
                                        </p:tav>
                                      </p:tavLst>
                                    </p:anim>
                                    <p:anim calcmode="lin" valueType="num">
                                      <p:cBhvr>
                                        <p:cTn id="36" dur="2000" fill="hold"/>
                                        <p:tgtEl>
                                          <p:spTgt spid="5"/>
                                        </p:tgtEl>
                                        <p:attrNameLst>
                                          <p:attrName>ppt_h</p:attrName>
                                        </p:attrNameLst>
                                      </p:cBhvr>
                                      <p:tavLst>
                                        <p:tav tm="0">
                                          <p:val>
                                            <p:fltVal val="0"/>
                                          </p:val>
                                        </p:tav>
                                        <p:tav tm="100000">
                                          <p:val>
                                            <p:strVal val="#ppt_h"/>
                                          </p:val>
                                        </p:tav>
                                      </p:tavLst>
                                    </p:anim>
                                    <p:anim calcmode="lin" valueType="num">
                                      <p:cBhvr>
                                        <p:cTn id="37" dur="2000" fill="hold"/>
                                        <p:tgtEl>
                                          <p:spTgt spid="5"/>
                                        </p:tgtEl>
                                        <p:attrNameLst>
                                          <p:attrName>style.rotation</p:attrName>
                                        </p:attrNameLst>
                                      </p:cBhvr>
                                      <p:tavLst>
                                        <p:tav tm="0">
                                          <p:val>
                                            <p:fltVal val="360"/>
                                          </p:val>
                                        </p:tav>
                                        <p:tav tm="100000">
                                          <p:val>
                                            <p:fltVal val="0"/>
                                          </p:val>
                                        </p:tav>
                                      </p:tavLst>
                                    </p:anim>
                                    <p:animEffect transition="in" filter="fade">
                                      <p:cBhvr>
                                        <p:cTn id="38" dur="20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2000" fill="hold"/>
                                        <p:tgtEl>
                                          <p:spTgt spid="8"/>
                                        </p:tgtEl>
                                        <p:attrNameLst>
                                          <p:attrName>ppt_w</p:attrName>
                                        </p:attrNameLst>
                                      </p:cBhvr>
                                      <p:tavLst>
                                        <p:tav tm="0">
                                          <p:val>
                                            <p:fltVal val="0"/>
                                          </p:val>
                                        </p:tav>
                                        <p:tav tm="100000">
                                          <p:val>
                                            <p:strVal val="#ppt_w"/>
                                          </p:val>
                                        </p:tav>
                                      </p:tavLst>
                                    </p:anim>
                                    <p:anim calcmode="lin" valueType="num">
                                      <p:cBhvr>
                                        <p:cTn id="44" dur="2000" fill="hold"/>
                                        <p:tgtEl>
                                          <p:spTgt spid="8"/>
                                        </p:tgtEl>
                                        <p:attrNameLst>
                                          <p:attrName>ppt_h</p:attrName>
                                        </p:attrNameLst>
                                      </p:cBhvr>
                                      <p:tavLst>
                                        <p:tav tm="0">
                                          <p:val>
                                            <p:fltVal val="0"/>
                                          </p:val>
                                        </p:tav>
                                        <p:tav tm="100000">
                                          <p:val>
                                            <p:strVal val="#ppt_h"/>
                                          </p:val>
                                        </p:tav>
                                      </p:tavLst>
                                    </p:anim>
                                    <p:anim calcmode="lin" valueType="num">
                                      <p:cBhvr>
                                        <p:cTn id="45" dur="2000" fill="hold"/>
                                        <p:tgtEl>
                                          <p:spTgt spid="8"/>
                                        </p:tgtEl>
                                        <p:attrNameLst>
                                          <p:attrName>style.rotation</p:attrName>
                                        </p:attrNameLst>
                                      </p:cBhvr>
                                      <p:tavLst>
                                        <p:tav tm="0">
                                          <p:val>
                                            <p:fltVal val="360"/>
                                          </p:val>
                                        </p:tav>
                                        <p:tav tm="100000">
                                          <p:val>
                                            <p:fltVal val="0"/>
                                          </p:val>
                                        </p:tav>
                                      </p:tavLst>
                                    </p:anim>
                                    <p:animEffect transition="in" filter="fade">
                                      <p:cBhvr>
                                        <p:cTn id="4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Прямоугольник 1"/>
          <p:cNvSpPr/>
          <p:nvPr/>
        </p:nvSpPr>
        <p:spPr>
          <a:xfrm>
            <a:off x="0" y="571480"/>
            <a:ext cx="8786842" cy="6186309"/>
          </a:xfrm>
          <a:prstGeom prst="rect">
            <a:avLst/>
          </a:prstGeom>
        </p:spPr>
        <p:txBody>
          <a:bodyPr wrap="square">
            <a:spAutoFit/>
          </a:bodyPr>
          <a:lstStyle/>
          <a:p>
            <a:pPr marL="457200" indent="-457200" algn="ctr">
              <a:buBlip>
                <a:blip r:embed="rId2"/>
              </a:buBlip>
            </a:pPr>
            <a:r>
              <a:rPr lang="en-US" sz="4400" b="1" i="1" dirty="0" smtClean="0">
                <a:solidFill>
                  <a:schemeClr val="bg1"/>
                </a:solidFill>
                <a:latin typeface="Times New Roman" pitchFamily="18" charset="0"/>
                <a:cs typeface="Times New Roman" pitchFamily="18" charset="0"/>
              </a:rPr>
              <a:t>An </a:t>
            </a:r>
            <a:r>
              <a:rPr lang="en-US" sz="44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economic component </a:t>
            </a:r>
            <a:r>
              <a:rPr lang="en-US" sz="4400" b="1" i="1" dirty="0" smtClean="0">
                <a:solidFill>
                  <a:schemeClr val="bg1"/>
                </a:solidFill>
                <a:latin typeface="Times New Roman" pitchFamily="18" charset="0"/>
                <a:cs typeface="Times New Roman" pitchFamily="18" charset="0"/>
              </a:rPr>
              <a:t>implies optimal use of natural resources and environmentally friendly technologies, including production and processing raw materials, manufacturing environmentally acceptable products, minimization, processing, waste management, waste destruction. </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8" dur="20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9" dur="20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10"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59453" y="220894"/>
            <a:ext cx="2626245" cy="843633"/>
          </a:xfrm>
        </p:spPr>
        <p:txBody>
          <a:bodyPr/>
          <a:lstStyle/>
          <a:p>
            <a:r>
              <a:rPr lang="en-US" dirty="0" smtClean="0"/>
              <a:t>Economic </a:t>
            </a:r>
            <a:endParaRPr lang="ru-RU" dirty="0"/>
          </a:p>
        </p:txBody>
      </p:sp>
      <p:sp>
        <p:nvSpPr>
          <p:cNvPr id="3" name="Подзаголовок 2"/>
          <p:cNvSpPr>
            <a:spLocks noGrp="1"/>
          </p:cNvSpPr>
          <p:nvPr>
            <p:ph type="subTitle" idx="1"/>
          </p:nvPr>
        </p:nvSpPr>
        <p:spPr>
          <a:xfrm>
            <a:off x="1130299" y="1228299"/>
            <a:ext cx="5932417" cy="4940489"/>
          </a:xfrm>
        </p:spPr>
        <p:txBody>
          <a:bodyPr>
            <a:normAutofit lnSpcReduction="10000"/>
          </a:bodyPr>
          <a:lstStyle/>
          <a:p>
            <a:pPr marL="285750" indent="-285750" algn="l">
              <a:buFont typeface="Arial" panose="020B0604020202020204" pitchFamily="34" charset="0"/>
              <a:buChar char="•"/>
            </a:pPr>
            <a:r>
              <a:rPr lang="en-US" sz="2400" dirty="0" smtClean="0">
                <a:solidFill>
                  <a:schemeClr val="tx1"/>
                </a:solidFill>
              </a:rPr>
              <a:t>Services </a:t>
            </a:r>
            <a:endParaRPr lang="ru-RU" sz="2400" dirty="0">
              <a:solidFill>
                <a:schemeClr val="tx1"/>
              </a:solidFill>
            </a:endParaRPr>
          </a:p>
          <a:p>
            <a:pPr marL="285750" lvl="0" indent="-285750" algn="l">
              <a:buFont typeface="Arial" panose="020B0604020202020204" pitchFamily="34" charset="0"/>
              <a:buChar char="•"/>
            </a:pPr>
            <a:r>
              <a:rPr lang="en-US" sz="2400" dirty="0">
                <a:solidFill>
                  <a:schemeClr val="tx1"/>
                </a:solidFill>
              </a:rPr>
              <a:t>Household needs </a:t>
            </a:r>
            <a:endParaRPr lang="ru-RU" sz="2400" dirty="0">
              <a:solidFill>
                <a:schemeClr val="tx1"/>
              </a:solidFill>
            </a:endParaRPr>
          </a:p>
          <a:p>
            <a:pPr marL="285750" lvl="0" indent="-285750" algn="l">
              <a:buFont typeface="Arial" panose="020B0604020202020204" pitchFamily="34" charset="0"/>
              <a:buChar char="•"/>
            </a:pPr>
            <a:r>
              <a:rPr lang="en-US" sz="2400" dirty="0">
                <a:solidFill>
                  <a:schemeClr val="tx1"/>
                </a:solidFill>
              </a:rPr>
              <a:t>Industrial growth</a:t>
            </a:r>
            <a:endParaRPr lang="ru-RU" sz="2400" dirty="0">
              <a:solidFill>
                <a:schemeClr val="tx1"/>
              </a:solidFill>
            </a:endParaRPr>
          </a:p>
          <a:p>
            <a:pPr marL="285750" lvl="0" indent="-285750" algn="l">
              <a:buFont typeface="Arial" panose="020B0604020202020204" pitchFamily="34" charset="0"/>
              <a:buChar char="•"/>
            </a:pPr>
            <a:r>
              <a:rPr lang="en-US" sz="2400" dirty="0">
                <a:solidFill>
                  <a:schemeClr val="tx1"/>
                </a:solidFill>
              </a:rPr>
              <a:t>Agricultural growth </a:t>
            </a:r>
            <a:endParaRPr lang="ru-RU" sz="2400" dirty="0">
              <a:solidFill>
                <a:schemeClr val="tx1"/>
              </a:solidFill>
            </a:endParaRPr>
          </a:p>
          <a:p>
            <a:pPr marL="285750" lvl="0" indent="-285750" algn="l">
              <a:buFont typeface="Arial" panose="020B0604020202020204" pitchFamily="34" charset="0"/>
              <a:buChar char="•"/>
            </a:pPr>
            <a:r>
              <a:rPr lang="en-US" sz="2400" dirty="0">
                <a:solidFill>
                  <a:schemeClr val="tx1"/>
                </a:solidFill>
              </a:rPr>
              <a:t>Efficient use of </a:t>
            </a:r>
            <a:r>
              <a:rPr lang="en-US" sz="2400" dirty="0" smtClean="0">
                <a:solidFill>
                  <a:schemeClr val="tx1"/>
                </a:solidFill>
              </a:rPr>
              <a:t>labor</a:t>
            </a:r>
          </a:p>
          <a:p>
            <a:pPr lvl="0" algn="l"/>
            <a:endParaRPr lang="en-US" sz="2400" dirty="0" smtClean="0">
              <a:solidFill>
                <a:schemeClr val="tx1"/>
              </a:solidFill>
            </a:endParaRPr>
          </a:p>
          <a:p>
            <a:pPr lvl="0" algn="l"/>
            <a:r>
              <a:rPr lang="en-US" sz="2400" i="1" u="sng" dirty="0">
                <a:solidFill>
                  <a:schemeClr val="tx1"/>
                </a:solidFill>
              </a:rPr>
              <a:t>An economically sustainable system </a:t>
            </a:r>
            <a:r>
              <a:rPr lang="en-US" sz="2400" dirty="0">
                <a:solidFill>
                  <a:schemeClr val="tx1"/>
                </a:solidFill>
              </a:rPr>
              <a:t>must be able </a:t>
            </a:r>
            <a:r>
              <a:rPr lang="en-US" sz="2400" dirty="0" smtClean="0">
                <a:solidFill>
                  <a:schemeClr val="tx1"/>
                </a:solidFill>
              </a:rPr>
              <a:t>to produce </a:t>
            </a:r>
            <a:r>
              <a:rPr lang="en-US" sz="2400" dirty="0">
                <a:solidFill>
                  <a:schemeClr val="tx1"/>
                </a:solidFill>
              </a:rPr>
              <a:t>goods and services on a continuing basis, to maintain manageable</a:t>
            </a:r>
          </a:p>
          <a:p>
            <a:pPr lvl="0" algn="l"/>
            <a:r>
              <a:rPr lang="en-US" sz="2400" dirty="0">
                <a:solidFill>
                  <a:schemeClr val="tx1"/>
                </a:solidFill>
              </a:rPr>
              <a:t>levels of government and external debt, and to avoid extreme </a:t>
            </a:r>
            <a:r>
              <a:rPr lang="en-US" sz="2400" dirty="0" smtClean="0">
                <a:solidFill>
                  <a:schemeClr val="tx1"/>
                </a:solidFill>
              </a:rPr>
              <a:t>sectoral imbalances </a:t>
            </a:r>
            <a:r>
              <a:rPr lang="en-US" sz="2400" dirty="0">
                <a:solidFill>
                  <a:schemeClr val="tx1"/>
                </a:solidFill>
              </a:rPr>
              <a:t>which damage agricultural or industrial production. </a:t>
            </a:r>
            <a:endParaRPr lang="ru-RU" sz="2400" dirty="0">
              <a:solidFill>
                <a:schemeClr val="tx1"/>
              </a:solidFill>
            </a:endParaRPr>
          </a:p>
          <a:p>
            <a:pPr marL="285750" indent="-285750">
              <a:buFont typeface="Arial" panose="020B0604020202020204" pitchFamily="34" charset="0"/>
              <a:buChar char="•"/>
            </a:pPr>
            <a:endParaRPr lang="ru-RU" dirty="0"/>
          </a:p>
        </p:txBody>
      </p:sp>
    </p:spTree>
    <p:extLst>
      <p:ext uri="{BB962C8B-B14F-4D97-AF65-F5344CB8AC3E}">
        <p14:creationId xmlns:p14="http://schemas.microsoft.com/office/powerpoint/2010/main" xmlns="" val="3681644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3" name="Прямоугольник 2"/>
          <p:cNvSpPr/>
          <p:nvPr/>
        </p:nvSpPr>
        <p:spPr>
          <a:xfrm>
            <a:off x="285720" y="0"/>
            <a:ext cx="8429684" cy="6863417"/>
          </a:xfrm>
          <a:prstGeom prst="rect">
            <a:avLst/>
          </a:prstGeom>
        </p:spPr>
        <p:txBody>
          <a:bodyPr wrap="square">
            <a:spAutoFit/>
          </a:bodyPr>
          <a:lstStyle/>
          <a:p>
            <a:pPr algn="ctr"/>
            <a:r>
              <a:rPr lang="en-US" sz="4400" b="1" i="1" dirty="0" smtClean="0">
                <a:solidFill>
                  <a:schemeClr val="bg1"/>
                </a:solidFill>
                <a:latin typeface="Times New Roman" pitchFamily="18" charset="0"/>
                <a:cs typeface="Times New Roman" pitchFamily="18" charset="0"/>
              </a:rPr>
              <a:t>A </a:t>
            </a:r>
            <a:r>
              <a:rPr lang="en-US" sz="44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social component </a:t>
            </a:r>
            <a:r>
              <a:rPr lang="en-US" sz="4400" b="1" i="1" dirty="0" smtClean="0">
                <a:solidFill>
                  <a:schemeClr val="bg1"/>
                </a:solidFill>
                <a:latin typeface="Times New Roman" pitchFamily="18" charset="0"/>
                <a:cs typeface="Times New Roman" pitchFamily="18" charset="0"/>
              </a:rPr>
              <a:t>of sustainable development is directed to a human being and aimed at maintaining stability of social and cultural systems, including reduction and mitigation of </a:t>
            </a:r>
            <a:r>
              <a:rPr lang="smj-SE" sz="4400" b="1" i="1" dirty="0" smtClean="0">
                <a:solidFill>
                  <a:schemeClr val="bg1"/>
                </a:solidFill>
                <a:latin typeface="Times New Roman" pitchFamily="18" charset="0"/>
                <a:cs typeface="Times New Roman" pitchFamily="18" charset="0"/>
              </a:rPr>
              <a:t>the</a:t>
            </a:r>
            <a:r>
              <a:rPr lang="en-US" sz="4400" b="1" i="1" dirty="0" smtClean="0">
                <a:solidFill>
                  <a:schemeClr val="bg1"/>
                </a:solidFill>
                <a:latin typeface="Times New Roman" pitchFamily="18" charset="0"/>
                <a:cs typeface="Times New Roman" pitchFamily="18" charset="0"/>
              </a:rPr>
              <a:t> number of destructive conflicts amongst people. An important aspect of this approach is a fair distribution of benefits.</a:t>
            </a:r>
            <a:endParaRPr lang="ru-RU" sz="4400" b="1" i="1" dirty="0">
              <a:solidFill>
                <a:schemeClr val="bg1"/>
              </a:solidFill>
              <a:latin typeface="Times New Roman" pitchFamily="18" charset="0"/>
              <a:cs typeface="Times New Roman" pitchFamily="18" charset="0"/>
            </a:endParaRPr>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4)">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05113" y="191070"/>
            <a:ext cx="1612900" cy="955343"/>
          </a:xfrm>
        </p:spPr>
        <p:txBody>
          <a:bodyPr/>
          <a:lstStyle/>
          <a:p>
            <a:pPr algn="l"/>
            <a:r>
              <a:rPr lang="en-US" dirty="0" smtClean="0"/>
              <a:t>Social</a:t>
            </a:r>
            <a:endParaRPr lang="ru-RU" dirty="0"/>
          </a:p>
        </p:txBody>
      </p:sp>
      <p:sp>
        <p:nvSpPr>
          <p:cNvPr id="3" name="Подзаголовок 2"/>
          <p:cNvSpPr>
            <a:spLocks noGrp="1"/>
          </p:cNvSpPr>
          <p:nvPr>
            <p:ph type="subTitle" idx="1"/>
          </p:nvPr>
        </p:nvSpPr>
        <p:spPr>
          <a:xfrm>
            <a:off x="905113" y="1146412"/>
            <a:ext cx="5825202" cy="5295330"/>
          </a:xfrm>
        </p:spPr>
        <p:txBody>
          <a:bodyPr/>
          <a:lstStyle/>
          <a:p>
            <a:pPr marL="285750" lvl="0" indent="-285750" algn="l">
              <a:buFont typeface="Arial" panose="020B0604020202020204" pitchFamily="34" charset="0"/>
              <a:buChar char="•"/>
            </a:pPr>
            <a:r>
              <a:rPr lang="en-US" sz="2000" dirty="0">
                <a:solidFill>
                  <a:schemeClr val="tx1"/>
                </a:solidFill>
              </a:rPr>
              <a:t>Equity</a:t>
            </a:r>
            <a:endParaRPr lang="ru-RU" sz="2000" dirty="0">
              <a:solidFill>
                <a:schemeClr val="tx1"/>
              </a:solidFill>
            </a:endParaRPr>
          </a:p>
          <a:p>
            <a:pPr marL="285750" lvl="0" indent="-285750" algn="l">
              <a:buFont typeface="Arial" panose="020B0604020202020204" pitchFamily="34" charset="0"/>
              <a:buChar char="•"/>
            </a:pPr>
            <a:r>
              <a:rPr lang="en-US" sz="2000" dirty="0">
                <a:solidFill>
                  <a:schemeClr val="tx1"/>
                </a:solidFill>
              </a:rPr>
              <a:t>Participation </a:t>
            </a:r>
            <a:endParaRPr lang="ru-RU" sz="2000" dirty="0">
              <a:solidFill>
                <a:schemeClr val="tx1"/>
              </a:solidFill>
            </a:endParaRPr>
          </a:p>
          <a:p>
            <a:pPr marL="285750" lvl="0" indent="-285750" algn="l">
              <a:buFont typeface="Arial" panose="020B0604020202020204" pitchFamily="34" charset="0"/>
              <a:buChar char="•"/>
            </a:pPr>
            <a:r>
              <a:rPr lang="en-US" sz="2000" dirty="0">
                <a:solidFill>
                  <a:schemeClr val="tx1"/>
                </a:solidFill>
              </a:rPr>
              <a:t>Empowerment</a:t>
            </a:r>
            <a:endParaRPr lang="ru-RU" sz="2000" dirty="0">
              <a:solidFill>
                <a:schemeClr val="tx1"/>
              </a:solidFill>
            </a:endParaRPr>
          </a:p>
          <a:p>
            <a:pPr marL="285750" lvl="0" indent="-285750" algn="l">
              <a:buFont typeface="Arial" panose="020B0604020202020204" pitchFamily="34" charset="0"/>
              <a:buChar char="•"/>
            </a:pPr>
            <a:r>
              <a:rPr lang="en-US" sz="2000" dirty="0">
                <a:solidFill>
                  <a:schemeClr val="tx1"/>
                </a:solidFill>
              </a:rPr>
              <a:t>Social mobility </a:t>
            </a:r>
            <a:endParaRPr lang="ru-RU" sz="2000" dirty="0">
              <a:solidFill>
                <a:schemeClr val="tx1"/>
              </a:solidFill>
            </a:endParaRPr>
          </a:p>
          <a:p>
            <a:pPr marL="285750" lvl="0" indent="-285750" algn="l">
              <a:buFont typeface="Arial" panose="020B0604020202020204" pitchFamily="34" charset="0"/>
              <a:buChar char="•"/>
            </a:pPr>
            <a:r>
              <a:rPr lang="en-US" sz="2000" dirty="0">
                <a:solidFill>
                  <a:schemeClr val="tx1"/>
                </a:solidFill>
              </a:rPr>
              <a:t>Cultural preservation </a:t>
            </a:r>
            <a:endParaRPr lang="ru-RU" sz="2000" dirty="0">
              <a:solidFill>
                <a:schemeClr val="tx1"/>
              </a:solidFill>
            </a:endParaRPr>
          </a:p>
          <a:p>
            <a:pPr algn="l"/>
            <a:endParaRPr lang="en-US" dirty="0" smtClean="0">
              <a:solidFill>
                <a:schemeClr val="tx1"/>
              </a:solidFill>
            </a:endParaRPr>
          </a:p>
          <a:p>
            <a:pPr algn="l"/>
            <a:r>
              <a:rPr lang="en-US" sz="2000" i="1" u="sng" dirty="0">
                <a:solidFill>
                  <a:schemeClr val="tx1"/>
                </a:solidFill>
              </a:rPr>
              <a:t>A socially sustainable system </a:t>
            </a:r>
            <a:r>
              <a:rPr lang="en-US" sz="2000" dirty="0">
                <a:solidFill>
                  <a:schemeClr val="tx1"/>
                </a:solidFill>
              </a:rPr>
              <a:t>must achieve fairness in distribution and opportunity, adequate provision of social services including health and education, gender equity, and political accountability and participation</a:t>
            </a:r>
            <a:r>
              <a:rPr lang="en-US" sz="2000" dirty="0">
                <a:solidFill>
                  <a:schemeClr val="accent2"/>
                </a:solidFill>
              </a:rPr>
              <a:t>.</a:t>
            </a:r>
            <a:endParaRPr lang="ru-RU" sz="2000" dirty="0">
              <a:solidFill>
                <a:schemeClr val="accent2"/>
              </a:solidFill>
            </a:endParaRPr>
          </a:p>
        </p:txBody>
      </p:sp>
    </p:spTree>
    <p:extLst>
      <p:ext uri="{BB962C8B-B14F-4D97-AF65-F5344CB8AC3E}">
        <p14:creationId xmlns:p14="http://schemas.microsoft.com/office/powerpoint/2010/main" xmlns="" val="378260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Прямоугольник 1"/>
          <p:cNvSpPr/>
          <p:nvPr/>
        </p:nvSpPr>
        <p:spPr>
          <a:xfrm>
            <a:off x="285720" y="285728"/>
            <a:ext cx="8429684" cy="6186309"/>
          </a:xfrm>
          <a:prstGeom prst="rect">
            <a:avLst/>
          </a:prstGeom>
        </p:spPr>
        <p:txBody>
          <a:bodyPr wrap="square">
            <a:spAutoFit/>
          </a:bodyPr>
          <a:lstStyle/>
          <a:p>
            <a:pPr marL="457200" indent="-457200" algn="ctr"/>
            <a:r>
              <a:rPr lang="en-US" sz="4400" b="1" i="1" dirty="0" smtClean="0">
                <a:solidFill>
                  <a:schemeClr val="bg1"/>
                </a:solidFill>
                <a:latin typeface="Times New Roman" pitchFamily="18" charset="0"/>
                <a:cs typeface="Times New Roman" pitchFamily="18" charset="0"/>
              </a:rPr>
              <a:t>     An </a:t>
            </a:r>
            <a:r>
              <a:rPr lang="en-US" sz="44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ecological component </a:t>
            </a:r>
            <a:r>
              <a:rPr lang="en-US" sz="4400" b="1" i="1" dirty="0" smtClean="0">
                <a:solidFill>
                  <a:schemeClr val="bg1"/>
                </a:solidFill>
                <a:latin typeface="Times New Roman" pitchFamily="18" charset="0"/>
                <a:cs typeface="Times New Roman" pitchFamily="18" charset="0"/>
              </a:rPr>
              <a:t>must provide the integrity of biological and physical nature system. Degradation of natural resources, pollution of the environment and loss of biological diversity reduces the capacity of ecological systems to self-restoring</a:t>
            </a:r>
            <a:endParaRPr lang="ru-RU" sz="4400" b="1" i="1" dirty="0">
              <a:solidFill>
                <a:schemeClr val="bg1"/>
              </a:solidFill>
              <a:latin typeface="Times New Roman" pitchFamily="18" charset="0"/>
              <a:cs typeface="Times New Roman" pitchFamily="18"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p:val>
                                            <p:fltVal val="0"/>
                                          </p:val>
                                        </p:tav>
                                        <p:tav tm="100000">
                                          <p:val>
                                            <p:strVal val="#ppt_w"/>
                                          </p:val>
                                        </p:tav>
                                      </p:tavLst>
                                    </p:anim>
                                    <p:anim calcmode="lin" valueType="num">
                                      <p:cBhvr>
                                        <p:cTn id="8" dur="5000" fill="hold"/>
                                        <p:tgtEl>
                                          <p:spTgt spid="2"/>
                                        </p:tgtEl>
                                        <p:attrNameLst>
                                          <p:attrName>ppt_h</p:attrName>
                                        </p:attrNameLst>
                                      </p:cBhvr>
                                      <p:tavLst>
                                        <p:tav tm="0">
                                          <p:val>
                                            <p:fltVal val="0"/>
                                          </p:val>
                                        </p:tav>
                                        <p:tav tm="100000">
                                          <p:val>
                                            <p:strVal val="#ppt_h"/>
                                          </p:val>
                                        </p:tav>
                                      </p:tavLst>
                                    </p:anim>
                                    <p:anim calcmode="lin" valueType="num">
                                      <p:cBhvr>
                                        <p:cTn id="9" dur="5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5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30300" y="382138"/>
            <a:ext cx="3526998" cy="832513"/>
          </a:xfrm>
        </p:spPr>
        <p:txBody>
          <a:bodyPr>
            <a:normAutofit fontScale="90000"/>
          </a:bodyPr>
          <a:lstStyle/>
          <a:p>
            <a:r>
              <a:rPr lang="en-US" dirty="0" smtClean="0"/>
              <a:t>Environmental</a:t>
            </a:r>
            <a:endParaRPr lang="ru-RU" dirty="0"/>
          </a:p>
        </p:txBody>
      </p:sp>
      <p:sp>
        <p:nvSpPr>
          <p:cNvPr id="3" name="Подзаголовок 2"/>
          <p:cNvSpPr>
            <a:spLocks noGrp="1"/>
          </p:cNvSpPr>
          <p:nvPr>
            <p:ph type="subTitle" idx="1"/>
          </p:nvPr>
        </p:nvSpPr>
        <p:spPr>
          <a:xfrm>
            <a:off x="571472" y="1405719"/>
            <a:ext cx="7929618" cy="4804012"/>
          </a:xfrm>
        </p:spPr>
        <p:txBody>
          <a:bodyPr>
            <a:normAutofit fontScale="92500" lnSpcReduction="10000"/>
          </a:bodyPr>
          <a:lstStyle/>
          <a:p>
            <a:pPr marL="285750" lvl="0" indent="-285750" algn="l">
              <a:buFont typeface="Arial" panose="020B0604020202020204" pitchFamily="34" charset="0"/>
              <a:buChar char="•"/>
            </a:pPr>
            <a:r>
              <a:rPr lang="en-US" sz="2400" dirty="0">
                <a:solidFill>
                  <a:schemeClr val="tx1"/>
                </a:solidFill>
                <a:latin typeface="Times New Roman" pitchFamily="18" charset="0"/>
                <a:cs typeface="Times New Roman" pitchFamily="18" charset="0"/>
              </a:rPr>
              <a:t>Biodiversity </a:t>
            </a:r>
            <a:endParaRPr lang="ru-RU" sz="2400" dirty="0">
              <a:solidFill>
                <a:schemeClr val="tx1"/>
              </a:solidFill>
              <a:latin typeface="Times New Roman" pitchFamily="18" charset="0"/>
              <a:cs typeface="Times New Roman" pitchFamily="18" charset="0"/>
            </a:endParaRPr>
          </a:p>
          <a:p>
            <a:pPr marL="285750" lvl="0" indent="-285750" algn="l">
              <a:buFont typeface="Arial" panose="020B0604020202020204" pitchFamily="34" charset="0"/>
              <a:buChar char="•"/>
            </a:pPr>
            <a:r>
              <a:rPr lang="en-US" sz="2400" dirty="0">
                <a:solidFill>
                  <a:schemeClr val="tx1"/>
                </a:solidFill>
                <a:latin typeface="Times New Roman" pitchFamily="18" charset="0"/>
                <a:cs typeface="Times New Roman" pitchFamily="18" charset="0"/>
              </a:rPr>
              <a:t>Natural resources </a:t>
            </a:r>
            <a:endParaRPr lang="ru-RU" sz="2400" dirty="0">
              <a:solidFill>
                <a:schemeClr val="tx1"/>
              </a:solidFill>
              <a:latin typeface="Times New Roman" pitchFamily="18" charset="0"/>
              <a:cs typeface="Times New Roman" pitchFamily="18" charset="0"/>
            </a:endParaRPr>
          </a:p>
          <a:p>
            <a:pPr marL="285750" lvl="0" indent="-285750" algn="l">
              <a:buFont typeface="Arial" panose="020B0604020202020204" pitchFamily="34" charset="0"/>
              <a:buChar char="•"/>
            </a:pPr>
            <a:r>
              <a:rPr lang="en-US" sz="2400" dirty="0">
                <a:solidFill>
                  <a:schemeClr val="tx1"/>
                </a:solidFill>
                <a:latin typeface="Times New Roman" pitchFamily="18" charset="0"/>
                <a:cs typeface="Times New Roman" pitchFamily="18" charset="0"/>
              </a:rPr>
              <a:t>Carrying capacity </a:t>
            </a:r>
            <a:endParaRPr lang="ru-RU" sz="2400" dirty="0">
              <a:solidFill>
                <a:schemeClr val="tx1"/>
              </a:solidFill>
              <a:latin typeface="Times New Roman" pitchFamily="18" charset="0"/>
              <a:cs typeface="Times New Roman" pitchFamily="18" charset="0"/>
            </a:endParaRPr>
          </a:p>
          <a:p>
            <a:pPr marL="285750" lvl="0" indent="-285750" algn="l">
              <a:buFont typeface="Arial" panose="020B0604020202020204" pitchFamily="34" charset="0"/>
              <a:buChar char="•"/>
            </a:pPr>
            <a:r>
              <a:rPr lang="en-US" sz="2400" dirty="0">
                <a:solidFill>
                  <a:schemeClr val="tx1"/>
                </a:solidFill>
                <a:latin typeface="Times New Roman" pitchFamily="18" charset="0"/>
                <a:cs typeface="Times New Roman" pitchFamily="18" charset="0"/>
              </a:rPr>
              <a:t>Ecosystem integrity </a:t>
            </a:r>
            <a:endParaRPr lang="ru-RU" sz="2400" dirty="0">
              <a:solidFill>
                <a:schemeClr val="tx1"/>
              </a:solidFill>
              <a:latin typeface="Times New Roman" pitchFamily="18" charset="0"/>
              <a:cs typeface="Times New Roman" pitchFamily="18" charset="0"/>
            </a:endParaRPr>
          </a:p>
          <a:p>
            <a:pPr marL="342900" lvl="0" indent="-342900" algn="l">
              <a:buFont typeface="Arial" panose="020B0604020202020204" pitchFamily="34" charset="0"/>
              <a:buChar char="•"/>
            </a:pPr>
            <a:r>
              <a:rPr lang="en-US" sz="2400" dirty="0">
                <a:solidFill>
                  <a:schemeClr val="tx1"/>
                </a:solidFill>
                <a:latin typeface="Times New Roman" pitchFamily="18" charset="0"/>
                <a:cs typeface="Times New Roman" pitchFamily="18" charset="0"/>
              </a:rPr>
              <a:t>Clean air and water </a:t>
            </a:r>
            <a:endParaRPr lang="en-US" sz="2400" dirty="0" smtClean="0">
              <a:solidFill>
                <a:schemeClr val="tx1"/>
              </a:solidFill>
              <a:latin typeface="Times New Roman" pitchFamily="18" charset="0"/>
              <a:cs typeface="Times New Roman" pitchFamily="18" charset="0"/>
            </a:endParaRPr>
          </a:p>
          <a:p>
            <a:pPr lvl="0" algn="l"/>
            <a:endParaRPr lang="en-US" sz="2000" dirty="0" smtClean="0">
              <a:solidFill>
                <a:schemeClr val="tx1"/>
              </a:solidFill>
            </a:endParaRPr>
          </a:p>
          <a:p>
            <a:pPr lvl="0" algn="l"/>
            <a:r>
              <a:rPr lang="en-US" sz="2800" i="1" u="sng" dirty="0" smtClean="0">
                <a:solidFill>
                  <a:schemeClr val="tx1"/>
                </a:solidFill>
              </a:rPr>
              <a:t>An </a:t>
            </a:r>
            <a:r>
              <a:rPr lang="en-US" sz="2800" i="1" u="sng" dirty="0">
                <a:solidFill>
                  <a:schemeClr val="tx1"/>
                </a:solidFill>
              </a:rPr>
              <a:t>environmentally sustainable system </a:t>
            </a:r>
            <a:r>
              <a:rPr lang="en-US" sz="2800" dirty="0">
                <a:solidFill>
                  <a:schemeClr val="tx1"/>
                </a:solidFill>
              </a:rPr>
              <a:t>must maintain a stable resource base, avoiding over-exploitation of renewable resource systems ,</a:t>
            </a:r>
            <a:r>
              <a:rPr lang="en-US" sz="2800" dirty="0" smtClean="0">
                <a:solidFill>
                  <a:schemeClr val="tx1"/>
                </a:solidFill>
              </a:rPr>
              <a:t>and </a:t>
            </a:r>
            <a:r>
              <a:rPr lang="en-US" sz="2800" dirty="0">
                <a:solidFill>
                  <a:schemeClr val="tx1"/>
                </a:solidFill>
              </a:rPr>
              <a:t>depleting nonrenewable </a:t>
            </a:r>
            <a:r>
              <a:rPr lang="en-US" sz="2800" dirty="0" smtClean="0">
                <a:solidFill>
                  <a:schemeClr val="tx1"/>
                </a:solidFill>
              </a:rPr>
              <a:t>resources. </a:t>
            </a:r>
            <a:r>
              <a:rPr lang="en-US" sz="2800" dirty="0">
                <a:solidFill>
                  <a:schemeClr val="tx1"/>
                </a:solidFill>
              </a:rPr>
              <a:t>This includes maintenance of biodiversity, atmospheric stability, and other ecosystem functions not ordinarily classed as economic resources.</a:t>
            </a:r>
            <a:endParaRPr lang="en-US" sz="2800" dirty="0" smtClean="0">
              <a:solidFill>
                <a:schemeClr val="tx1"/>
              </a:solidFill>
            </a:endParaRPr>
          </a:p>
          <a:p>
            <a:pPr lvl="0" algn="l"/>
            <a:endParaRPr lang="en-US" sz="2000" dirty="0">
              <a:solidFill>
                <a:schemeClr val="accent2"/>
              </a:solidFill>
            </a:endParaRPr>
          </a:p>
          <a:p>
            <a:pPr lvl="0" algn="l"/>
            <a:endParaRPr lang="ru-RU" sz="2000" dirty="0">
              <a:solidFill>
                <a:schemeClr val="accent2"/>
              </a:solidFill>
            </a:endParaRPr>
          </a:p>
          <a:p>
            <a:pPr marL="285750" indent="-285750" algn="l">
              <a:buFont typeface="Arial" panose="020B0604020202020204" pitchFamily="34" charset="0"/>
              <a:buChar char="•"/>
            </a:pPr>
            <a:endParaRPr lang="ru-RU" sz="2000" dirty="0">
              <a:solidFill>
                <a:schemeClr val="accent2"/>
              </a:solidFill>
            </a:endParaRPr>
          </a:p>
        </p:txBody>
      </p:sp>
    </p:spTree>
    <p:extLst>
      <p:ext uri="{BB962C8B-B14F-4D97-AF65-F5344CB8AC3E}">
        <p14:creationId xmlns:p14="http://schemas.microsoft.com/office/powerpoint/2010/main" xmlns="" val="307359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useBgFill="1">
        <p:nvSpPr>
          <p:cNvPr id="2" name="Заголовок 1"/>
          <p:cNvSpPr>
            <a:spLocks noGrp="1"/>
          </p:cNvSpPr>
          <p:nvPr>
            <p:ph type="title"/>
          </p:nvPr>
        </p:nvSpPr>
        <p:spPr>
          <a:xfrm>
            <a:off x="0" y="1928802"/>
            <a:ext cx="9144000" cy="1143000"/>
          </a:xfrm>
        </p:spPr>
        <p:txBody>
          <a:bodyPr>
            <a:noAutofit/>
          </a:bodyPr>
          <a:lstStyle/>
          <a:p>
            <a:r>
              <a:rPr lang="en-US" sz="3600" b="1" i="1" dirty="0" smtClean="0">
                <a:solidFill>
                  <a:schemeClr val="tx2">
                    <a:lumMod val="75000"/>
                  </a:schemeClr>
                </a:solidFill>
              </a:rPr>
              <a:t>Coordination of these factors of sustainable development and translating them into specific measures which are the means of achieving sustainable development is a very complicated task, because all three elements of sustainable development must be viewed in a balanced way. </a:t>
            </a:r>
            <a:r>
              <a:rPr lang="ru-RU" sz="3600" b="1" i="1" dirty="0" smtClean="0">
                <a:solidFill>
                  <a:schemeClr val="accent1">
                    <a:lumMod val="75000"/>
                  </a:schemeClr>
                </a:solidFill>
              </a:rPr>
              <a:t/>
            </a:r>
            <a:br>
              <a:rPr lang="ru-RU" sz="3600" b="1" i="1" dirty="0" smtClean="0">
                <a:solidFill>
                  <a:schemeClr val="accent1">
                    <a:lumMod val="75000"/>
                  </a:schemeClr>
                </a:solidFill>
              </a:rPr>
            </a:br>
            <a:endParaRPr lang="ru-RU" sz="3600" b="1" i="1" dirty="0"/>
          </a:p>
        </p:txBody>
      </p:sp>
      <p:pic>
        <p:nvPicPr>
          <p:cNvPr id="5" name="Содержимое 4" descr="sustainable_development_512.jpg"/>
          <p:cNvPicPr>
            <a:picLocks noGrp="1" noChangeAspect="1"/>
          </p:cNvPicPr>
          <p:nvPr>
            <p:ph idx="1"/>
          </p:nvPr>
        </p:nvPicPr>
        <p:blipFill>
          <a:blip r:embed="rId2"/>
          <a:stretch>
            <a:fillRect/>
          </a:stretch>
        </p:blipFill>
        <p:spPr>
          <a:xfrm>
            <a:off x="0" y="4152900"/>
            <a:ext cx="9144000" cy="2705100"/>
          </a:xfrm>
        </p:spPr>
      </p:pic>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870">
                                          <p:stCondLst>
                                            <p:cond delay="0"/>
                                          </p:stCondLst>
                                        </p:cTn>
                                        <p:tgtEl>
                                          <p:spTgt spid="5"/>
                                        </p:tgtEl>
                                      </p:cBhvr>
                                    </p:animEffect>
                                    <p:anim calcmode="lin" valueType="num">
                                      <p:cBhvr>
                                        <p:cTn id="8" dur="2733"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5"/>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5"/>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5"/>
                                        </p:tgtEl>
                                        <p:attrNameLst>
                                          <p:attrName>ppt_y</p:attrName>
                                        </p:attrNameLst>
                                      </p:cBhvr>
                                      <p:tavLst>
                                        <p:tav tm="0" fmla="#ppt_y-sin(pi*$)/81">
                                          <p:val>
                                            <p:fltVal val="0"/>
                                          </p:val>
                                        </p:tav>
                                        <p:tav tm="100000">
                                          <p:val>
                                            <p:fltVal val="1"/>
                                          </p:val>
                                        </p:tav>
                                      </p:tavLst>
                                    </p:anim>
                                    <p:animScale>
                                      <p:cBhvr>
                                        <p:cTn id="13" dur="39">
                                          <p:stCondLst>
                                            <p:cond delay="975"/>
                                          </p:stCondLst>
                                        </p:cTn>
                                        <p:tgtEl>
                                          <p:spTgt spid="5"/>
                                        </p:tgtEl>
                                      </p:cBhvr>
                                      <p:to x="100000" y="60000"/>
                                    </p:animScale>
                                    <p:animScale>
                                      <p:cBhvr>
                                        <p:cTn id="14" dur="249" decel="50000">
                                          <p:stCondLst>
                                            <p:cond delay="1014"/>
                                          </p:stCondLst>
                                        </p:cTn>
                                        <p:tgtEl>
                                          <p:spTgt spid="5"/>
                                        </p:tgtEl>
                                      </p:cBhvr>
                                      <p:to x="100000" y="100000"/>
                                    </p:animScale>
                                    <p:animScale>
                                      <p:cBhvr>
                                        <p:cTn id="15" dur="39">
                                          <p:stCondLst>
                                            <p:cond delay="1968"/>
                                          </p:stCondLst>
                                        </p:cTn>
                                        <p:tgtEl>
                                          <p:spTgt spid="5"/>
                                        </p:tgtEl>
                                      </p:cBhvr>
                                      <p:to x="100000" y="80000"/>
                                    </p:animScale>
                                    <p:animScale>
                                      <p:cBhvr>
                                        <p:cTn id="16" dur="249" decel="50000">
                                          <p:stCondLst>
                                            <p:cond delay="2007"/>
                                          </p:stCondLst>
                                        </p:cTn>
                                        <p:tgtEl>
                                          <p:spTgt spid="5"/>
                                        </p:tgtEl>
                                      </p:cBhvr>
                                      <p:to x="100000" y="100000"/>
                                    </p:animScale>
                                    <p:animScale>
                                      <p:cBhvr>
                                        <p:cTn id="17" dur="39">
                                          <p:stCondLst>
                                            <p:cond delay="2463"/>
                                          </p:stCondLst>
                                        </p:cTn>
                                        <p:tgtEl>
                                          <p:spTgt spid="5"/>
                                        </p:tgtEl>
                                      </p:cBhvr>
                                      <p:to x="100000" y="90000"/>
                                    </p:animScale>
                                    <p:animScale>
                                      <p:cBhvr>
                                        <p:cTn id="18" dur="249" decel="50000">
                                          <p:stCondLst>
                                            <p:cond delay="2502"/>
                                          </p:stCondLst>
                                        </p:cTn>
                                        <p:tgtEl>
                                          <p:spTgt spid="5"/>
                                        </p:tgtEl>
                                      </p:cBhvr>
                                      <p:to x="100000" y="100000"/>
                                    </p:animScale>
                                    <p:animScale>
                                      <p:cBhvr>
                                        <p:cTn id="19" dur="39">
                                          <p:stCondLst>
                                            <p:cond delay="2712"/>
                                          </p:stCondLst>
                                        </p:cTn>
                                        <p:tgtEl>
                                          <p:spTgt spid="5"/>
                                        </p:tgtEl>
                                      </p:cBhvr>
                                      <p:to x="100000" y="95000"/>
                                    </p:animScale>
                                    <p:animScale>
                                      <p:cBhvr>
                                        <p:cTn id="20" dur="249" decel="50000">
                                          <p:stCondLst>
                                            <p:cond delay="2751"/>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anim calcmode="lin" valueType="num">
                                      <p:cBhvr>
                                        <p:cTn id="27"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82660"/>
          </a:xfrm>
        </p:spPr>
        <p:txBody>
          <a:bodyPr/>
          <a:lstStyle/>
          <a:p>
            <a:r>
              <a:rPr lang="en-US" b="1" i="1" dirty="0" smtClean="0"/>
              <a:t>PLAN</a:t>
            </a:r>
            <a:endParaRPr lang="en-US" b="1" i="1" dirty="0"/>
          </a:p>
        </p:txBody>
      </p:sp>
      <p:sp>
        <p:nvSpPr>
          <p:cNvPr id="3" name="TextBox 2"/>
          <p:cNvSpPr txBox="1"/>
          <p:nvPr/>
        </p:nvSpPr>
        <p:spPr>
          <a:xfrm>
            <a:off x="428596" y="1714488"/>
            <a:ext cx="7858180" cy="3170099"/>
          </a:xfrm>
          <a:prstGeom prst="rect">
            <a:avLst/>
          </a:prstGeom>
          <a:noFill/>
        </p:spPr>
        <p:txBody>
          <a:bodyPr wrap="square" rtlCol="0">
            <a:spAutoFit/>
          </a:bodyPr>
          <a:lstStyle/>
          <a:p>
            <a:pPr algn="just"/>
            <a:r>
              <a:rPr lang="en-US" sz="2800" b="1" i="1" dirty="0" smtClean="0">
                <a:solidFill>
                  <a:schemeClr val="tx2"/>
                </a:solidFill>
                <a:latin typeface="Times New Roman" pitchFamily="18" charset="0"/>
                <a:cs typeface="Times New Roman" pitchFamily="18" charset="0"/>
              </a:rPr>
              <a:t>1.Definition of  Sustainable Development</a:t>
            </a:r>
          </a:p>
          <a:p>
            <a:pPr lvl="0" algn="just"/>
            <a:r>
              <a:rPr lang="en-US" sz="2800" b="1" i="1" dirty="0" smtClean="0">
                <a:solidFill>
                  <a:schemeClr val="tx2"/>
                </a:solidFill>
                <a:latin typeface="Times New Roman" pitchFamily="18" charset="0"/>
                <a:cs typeface="Times New Roman" pitchFamily="18" charset="0"/>
              </a:rPr>
              <a:t>2.</a:t>
            </a:r>
            <a:r>
              <a:rPr lang="en-US" sz="2800" b="1" i="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 Main factors of triune concept sustainable development</a:t>
            </a:r>
          </a:p>
          <a:p>
            <a:pPr lvl="0" algn="just" fontAlgn="base">
              <a:spcBef>
                <a:spcPct val="0"/>
              </a:spcBef>
              <a:spcAft>
                <a:spcPct val="0"/>
              </a:spcAft>
            </a:pPr>
            <a:r>
              <a:rPr lang="en-US" sz="2800" b="1" i="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3. Strategy of sustainable Development</a:t>
            </a:r>
          </a:p>
          <a:p>
            <a:pPr lvl="0" algn="just" fontAlgn="base">
              <a:spcBef>
                <a:spcPct val="0"/>
              </a:spcBef>
              <a:spcAft>
                <a:spcPct val="0"/>
              </a:spcAft>
            </a:pPr>
            <a:r>
              <a:rPr lang="en-US" sz="2800" b="1" i="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4.</a:t>
            </a:r>
            <a:r>
              <a:rPr lang="en-US" sz="2800" b="1" dirty="0" smtClean="0"/>
              <a:t>  </a:t>
            </a:r>
            <a:r>
              <a:rPr lang="en-US" sz="2800" b="1" i="1" dirty="0" smtClean="0">
                <a:solidFill>
                  <a:schemeClr val="tx2"/>
                </a:solidFill>
                <a:latin typeface="Times New Roman" pitchFamily="18" charset="0"/>
                <a:cs typeface="Times New Roman" pitchFamily="18" charset="0"/>
              </a:rPr>
              <a:t>The principles of sustainable development</a:t>
            </a:r>
            <a:endParaRPr lang="ru-RU" sz="2800" b="1" i="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endParaRPr>
          </a:p>
          <a:p>
            <a:pPr lvl="0"/>
            <a:endParaRPr lang="en-US" sz="2000" b="1" i="1" dirty="0" smtClean="0">
              <a:effectLst>
                <a:outerShdw blurRad="38100" dist="38100" dir="2700000" algn="tl">
                  <a:srgbClr val="000000">
                    <a:alpha val="43137"/>
                  </a:srgbClr>
                </a:outerShdw>
              </a:effectLst>
            </a:endParaRPr>
          </a:p>
          <a:p>
            <a:pPr lvl="0"/>
            <a:endParaRPr lang="ru-RU" sz="2000" dirty="0" smtClean="0">
              <a:effectLst>
                <a:outerShdw blurRad="38100" dist="38100" dir="2700000" algn="tl">
                  <a:srgbClr val="000000">
                    <a:alpha val="43137"/>
                  </a:srgbClr>
                </a:outerShdw>
              </a:effectLst>
            </a:endParaRPr>
          </a:p>
          <a:p>
            <a:endParaRPr lang="en-US" sz="2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7467600" cy="706437"/>
          </a:xfrm>
        </p:spPr>
        <p:txBody>
          <a:bodyPr/>
          <a:lstStyle/>
          <a:p>
            <a:pPr eaLnBrk="1" fontAlgn="auto" hangingPunct="1">
              <a:spcAft>
                <a:spcPts val="0"/>
              </a:spcAft>
              <a:defRPr/>
            </a:pPr>
            <a:r>
              <a:rPr lang="en-US" sz="3200" dirty="0" smtClean="0"/>
              <a:t>Strategy, goals and principle of SD</a:t>
            </a:r>
            <a:endParaRPr lang="ru-RU" sz="3200" dirty="0" smtClean="0"/>
          </a:p>
        </p:txBody>
      </p:sp>
      <p:sp>
        <p:nvSpPr>
          <p:cNvPr id="25603" name="Rectangle 3"/>
          <p:cNvSpPr>
            <a:spLocks noGrp="1" noChangeArrowheads="1"/>
          </p:cNvSpPr>
          <p:nvPr>
            <p:ph sz="quarter" idx="1"/>
          </p:nvPr>
        </p:nvSpPr>
        <p:spPr>
          <a:xfrm>
            <a:off x="457200" y="1052513"/>
            <a:ext cx="7467600" cy="5421312"/>
          </a:xfrm>
        </p:spPr>
        <p:txBody>
          <a:bodyPr/>
          <a:lstStyle/>
          <a:p>
            <a:pPr eaLnBrk="1" hangingPunct="1"/>
            <a:r>
              <a:rPr lang="ru-RU" dirty="0" smtClean="0"/>
              <a:t>Securing economic development, social equity</a:t>
            </a:r>
            <a:r>
              <a:rPr lang="en-US" dirty="0" smtClean="0"/>
              <a:t> </a:t>
            </a:r>
            <a:r>
              <a:rPr lang="ru-RU" dirty="0" smtClean="0"/>
              <a:t>and justice, and environmental protection is the </a:t>
            </a:r>
            <a:r>
              <a:rPr lang="ru-RU" b="1" dirty="0" smtClean="0"/>
              <a:t>goal of sustainable development. </a:t>
            </a:r>
            <a:endParaRPr lang="en-US" b="1" dirty="0" smtClean="0"/>
          </a:p>
          <a:p>
            <a:pPr eaLnBrk="1" hangingPunct="1"/>
            <a:endParaRPr lang="en-US" sz="2000" dirty="0" smtClean="0"/>
          </a:p>
        </p:txBody>
      </p:sp>
      <p:pic>
        <p:nvPicPr>
          <p:cNvPr id="25604" name="Рисунок 3" descr="SDGs.png"/>
          <p:cNvPicPr>
            <a:picLocks noChangeAspect="1"/>
          </p:cNvPicPr>
          <p:nvPr/>
        </p:nvPicPr>
        <p:blipFill>
          <a:blip r:embed="rId2" cstate="print"/>
          <a:srcRect/>
          <a:stretch>
            <a:fillRect/>
          </a:stretch>
        </p:blipFill>
        <p:spPr bwMode="auto">
          <a:xfrm>
            <a:off x="0" y="3500438"/>
            <a:ext cx="9144000" cy="3357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001156" cy="1037230"/>
          </a:xfrm>
        </p:spPr>
        <p:txBody>
          <a:bodyPr>
            <a:noAutofit/>
          </a:bodyPr>
          <a:lstStyle/>
          <a:p>
            <a:r>
              <a:rPr lang="en-US" sz="3200" b="1" dirty="0" smtClean="0">
                <a:latin typeface="Times New Roman" pitchFamily="18" charset="0"/>
                <a:cs typeface="Times New Roman" pitchFamily="18" charset="0"/>
              </a:rPr>
              <a:t>There are 17 goals principles </a:t>
            </a:r>
            <a:r>
              <a:rPr lang="en-US" sz="3200" b="1" dirty="0">
                <a:latin typeface="Times New Roman" pitchFamily="18" charset="0"/>
                <a:cs typeface="Times New Roman" pitchFamily="18" charset="0"/>
              </a:rPr>
              <a:t>of sustainable development</a:t>
            </a:r>
            <a:endParaRPr lang="ru-RU" sz="3200" b="1" dirty="0">
              <a:latin typeface="Times New Roman" pitchFamily="18" charset="0"/>
              <a:cs typeface="Times New Roman" pitchFamily="18"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6901" y="934019"/>
            <a:ext cx="6642515" cy="5923981"/>
          </a:xfrm>
          <a:prstGeom prst="rect">
            <a:avLst/>
          </a:prstGeom>
        </p:spPr>
      </p:pic>
    </p:spTree>
    <p:extLst>
      <p:ext uri="{BB962C8B-B14F-4D97-AF65-F5344CB8AC3E}">
        <p14:creationId xmlns:p14="http://schemas.microsoft.com/office/powerpoint/2010/main" xmlns="" val="1961976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2292147" y="552631"/>
            <a:ext cx="3241829" cy="4316342"/>
          </a:xfrm>
          <a:prstGeom prst="rect">
            <a:avLst/>
          </a:prstGeom>
        </p:spPr>
      </p:pic>
      <p:sp>
        <p:nvSpPr>
          <p:cNvPr id="5" name="Прямоугольник 4"/>
          <p:cNvSpPr/>
          <p:nvPr/>
        </p:nvSpPr>
        <p:spPr>
          <a:xfrm>
            <a:off x="186079" y="5312561"/>
            <a:ext cx="9651233" cy="769441"/>
          </a:xfrm>
          <a:prstGeom prst="rect">
            <a:avLst/>
          </a:prstGeom>
        </p:spPr>
        <p:txBody>
          <a:bodyPr wrap="none">
            <a:spAutoFit/>
          </a:bodyPr>
          <a:lstStyle/>
          <a:p>
            <a:pPr algn="ctr">
              <a:buNone/>
            </a:pPr>
            <a:r>
              <a:rPr lang="en-IN" sz="4400" b="1" dirty="0">
                <a:solidFill>
                  <a:srgbClr val="C00000"/>
                </a:solidFill>
              </a:rPr>
              <a:t>End Poverty in all its forms Everywhere</a:t>
            </a:r>
          </a:p>
        </p:txBody>
      </p:sp>
    </p:spTree>
    <p:extLst>
      <p:ext uri="{BB962C8B-B14F-4D97-AF65-F5344CB8AC3E}">
        <p14:creationId xmlns="" xmlns:p14="http://schemas.microsoft.com/office/powerpoint/2010/main" val="1178475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TGG_Icon_Color_02.jpg"/>
          <p:cNvPicPr>
            <a:picLocks noGrp="1" noChangeAspect="1"/>
          </p:cNvPicPr>
          <p:nvPr>
            <p:ph idx="1"/>
          </p:nvPr>
        </p:nvPicPr>
        <p:blipFill>
          <a:blip r:embed="rId2" cstate="print"/>
          <a:stretch>
            <a:fillRect/>
          </a:stretch>
        </p:blipFill>
        <p:spPr>
          <a:xfrm>
            <a:off x="2401407" y="478202"/>
            <a:ext cx="3263504" cy="4351338"/>
          </a:xfrm>
        </p:spPr>
      </p:pic>
      <p:sp>
        <p:nvSpPr>
          <p:cNvPr id="5" name="Прямоугольник 4"/>
          <p:cNvSpPr/>
          <p:nvPr/>
        </p:nvSpPr>
        <p:spPr>
          <a:xfrm>
            <a:off x="1037036" y="4980253"/>
            <a:ext cx="6305266" cy="1569660"/>
          </a:xfrm>
          <a:prstGeom prst="rect">
            <a:avLst/>
          </a:prstGeom>
        </p:spPr>
        <p:txBody>
          <a:bodyPr wrap="square">
            <a:spAutoFit/>
          </a:bodyPr>
          <a:lstStyle/>
          <a:p>
            <a:pPr algn="ctr">
              <a:buNone/>
            </a:pPr>
            <a:r>
              <a:rPr lang="en-IN" sz="3200" b="1" dirty="0">
                <a:solidFill>
                  <a:schemeClr val="accent6">
                    <a:lumMod val="75000"/>
                  </a:schemeClr>
                </a:solidFill>
              </a:rPr>
              <a:t>End hunger, achieve food security and improved nutrition and promote sustainable agriculture</a:t>
            </a:r>
          </a:p>
        </p:txBody>
      </p:sp>
    </p:spTree>
    <p:extLst>
      <p:ext uri="{BB962C8B-B14F-4D97-AF65-F5344CB8AC3E}">
        <p14:creationId xmlns="" xmlns:p14="http://schemas.microsoft.com/office/powerpoint/2010/main" val="3383687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TGG_Icon_Color_03.jpg"/>
          <p:cNvPicPr>
            <a:picLocks noGrp="1" noChangeAspect="1"/>
          </p:cNvPicPr>
          <p:nvPr>
            <p:ph idx="1"/>
          </p:nvPr>
        </p:nvPicPr>
        <p:blipFill>
          <a:blip r:embed="rId2" cstate="print"/>
          <a:stretch>
            <a:fillRect/>
          </a:stretch>
        </p:blipFill>
        <p:spPr>
          <a:xfrm>
            <a:off x="2071911" y="591088"/>
            <a:ext cx="3263504" cy="4351338"/>
          </a:xfrm>
        </p:spPr>
      </p:pic>
      <p:sp>
        <p:nvSpPr>
          <p:cNvPr id="5" name="Прямоугольник 4"/>
          <p:cNvSpPr/>
          <p:nvPr/>
        </p:nvSpPr>
        <p:spPr>
          <a:xfrm>
            <a:off x="936872" y="5248928"/>
            <a:ext cx="5977719" cy="1754326"/>
          </a:xfrm>
          <a:prstGeom prst="rect">
            <a:avLst/>
          </a:prstGeom>
        </p:spPr>
        <p:txBody>
          <a:bodyPr wrap="square">
            <a:spAutoFit/>
          </a:bodyPr>
          <a:lstStyle/>
          <a:p>
            <a:pPr algn="ctr">
              <a:buNone/>
            </a:pPr>
            <a:r>
              <a:rPr lang="en-IN" sz="3600" b="1" dirty="0">
                <a:solidFill>
                  <a:srgbClr val="00B050"/>
                </a:solidFill>
              </a:rPr>
              <a:t>Ensure healthy lives and promote well-being for all at all ages</a:t>
            </a:r>
          </a:p>
        </p:txBody>
      </p:sp>
    </p:spTree>
    <p:extLst>
      <p:ext uri="{BB962C8B-B14F-4D97-AF65-F5344CB8AC3E}">
        <p14:creationId xmlns="" xmlns:p14="http://schemas.microsoft.com/office/powerpoint/2010/main" val="35959598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TGG_Icon_Color_04.jpg"/>
          <p:cNvPicPr>
            <a:picLocks noGrp="1" noChangeAspect="1"/>
          </p:cNvPicPr>
          <p:nvPr>
            <p:ph idx="1"/>
          </p:nvPr>
        </p:nvPicPr>
        <p:blipFill>
          <a:blip r:embed="rId2" cstate="print"/>
          <a:stretch>
            <a:fillRect/>
          </a:stretch>
        </p:blipFill>
        <p:spPr>
          <a:xfrm>
            <a:off x="2238901" y="504326"/>
            <a:ext cx="3263504" cy="4351338"/>
          </a:xfrm>
        </p:spPr>
      </p:pic>
      <p:sp>
        <p:nvSpPr>
          <p:cNvPr id="5" name="Прямоугольник 4"/>
          <p:cNvSpPr/>
          <p:nvPr/>
        </p:nvSpPr>
        <p:spPr>
          <a:xfrm>
            <a:off x="739761" y="5162751"/>
            <a:ext cx="6806821" cy="1754326"/>
          </a:xfrm>
          <a:prstGeom prst="rect">
            <a:avLst/>
          </a:prstGeom>
        </p:spPr>
        <p:txBody>
          <a:bodyPr wrap="square">
            <a:spAutoFit/>
          </a:bodyPr>
          <a:lstStyle/>
          <a:p>
            <a:pPr algn="ctr">
              <a:buNone/>
            </a:pPr>
            <a:r>
              <a:rPr lang="en-IN" sz="3600" b="1" dirty="0">
                <a:solidFill>
                  <a:srgbClr val="FF0000"/>
                </a:solidFill>
              </a:rPr>
              <a:t>Ensure inclusive and quality education for all and promote lifelong learning</a:t>
            </a:r>
          </a:p>
        </p:txBody>
      </p:sp>
    </p:spTree>
    <p:extLst>
      <p:ext uri="{BB962C8B-B14F-4D97-AF65-F5344CB8AC3E}">
        <p14:creationId xmlns="" xmlns:p14="http://schemas.microsoft.com/office/powerpoint/2010/main" val="1300990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TGG_Icon_Color_05.jpg"/>
          <p:cNvPicPr>
            <a:picLocks noGrp="1" noChangeAspect="1"/>
          </p:cNvPicPr>
          <p:nvPr>
            <p:ph idx="1"/>
          </p:nvPr>
        </p:nvPicPr>
        <p:blipFill>
          <a:blip r:embed="rId2" cstate="print"/>
          <a:stretch>
            <a:fillRect/>
          </a:stretch>
        </p:blipFill>
        <p:spPr>
          <a:xfrm>
            <a:off x="2246467" y="536313"/>
            <a:ext cx="3263504" cy="4351338"/>
          </a:xfrm>
        </p:spPr>
      </p:pic>
      <p:sp>
        <p:nvSpPr>
          <p:cNvPr id="5" name="Прямоугольник 4"/>
          <p:cNvSpPr/>
          <p:nvPr/>
        </p:nvSpPr>
        <p:spPr>
          <a:xfrm>
            <a:off x="605119" y="5390252"/>
            <a:ext cx="7899278" cy="1200329"/>
          </a:xfrm>
          <a:prstGeom prst="rect">
            <a:avLst/>
          </a:prstGeom>
        </p:spPr>
        <p:txBody>
          <a:bodyPr wrap="none">
            <a:spAutoFit/>
          </a:bodyPr>
          <a:lstStyle/>
          <a:p>
            <a:pPr algn="ctr">
              <a:buNone/>
            </a:pPr>
            <a:r>
              <a:rPr lang="en-IN" sz="3600" b="1" dirty="0">
                <a:solidFill>
                  <a:srgbClr val="FF3300"/>
                </a:solidFill>
              </a:rPr>
              <a:t>Achieve gender equality and empower </a:t>
            </a:r>
            <a:endParaRPr lang="en-IN" sz="3600" b="1" dirty="0" smtClean="0">
              <a:solidFill>
                <a:srgbClr val="FF3300"/>
              </a:solidFill>
            </a:endParaRPr>
          </a:p>
          <a:p>
            <a:pPr algn="ctr">
              <a:buNone/>
            </a:pPr>
            <a:r>
              <a:rPr lang="en-IN" sz="3600" b="1" dirty="0" smtClean="0">
                <a:solidFill>
                  <a:srgbClr val="FF3300"/>
                </a:solidFill>
              </a:rPr>
              <a:t>all </a:t>
            </a:r>
            <a:r>
              <a:rPr lang="en-IN" sz="3600" b="1" dirty="0">
                <a:solidFill>
                  <a:srgbClr val="FF3300"/>
                </a:solidFill>
              </a:rPr>
              <a:t>women and girls</a:t>
            </a:r>
          </a:p>
        </p:txBody>
      </p:sp>
    </p:spTree>
    <p:extLst>
      <p:ext uri="{BB962C8B-B14F-4D97-AF65-F5344CB8AC3E}">
        <p14:creationId xmlns="" xmlns:p14="http://schemas.microsoft.com/office/powerpoint/2010/main" val="2867037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TGG_Icon_Color_06.jpg"/>
          <p:cNvPicPr>
            <a:picLocks noGrp="1" noChangeAspect="1"/>
          </p:cNvPicPr>
          <p:nvPr>
            <p:ph idx="1"/>
          </p:nvPr>
        </p:nvPicPr>
        <p:blipFill>
          <a:blip r:embed="rId2" cstate="print"/>
          <a:stretch>
            <a:fillRect/>
          </a:stretch>
        </p:blipFill>
        <p:spPr>
          <a:xfrm>
            <a:off x="2287593" y="557163"/>
            <a:ext cx="3263504" cy="4351338"/>
          </a:xfrm>
        </p:spPr>
      </p:pic>
      <p:sp>
        <p:nvSpPr>
          <p:cNvPr id="5" name="Прямоугольник 4"/>
          <p:cNvSpPr/>
          <p:nvPr/>
        </p:nvSpPr>
        <p:spPr>
          <a:xfrm>
            <a:off x="680303" y="5436561"/>
            <a:ext cx="8875828" cy="646331"/>
          </a:xfrm>
          <a:prstGeom prst="rect">
            <a:avLst/>
          </a:prstGeom>
        </p:spPr>
        <p:txBody>
          <a:bodyPr wrap="none">
            <a:spAutoFit/>
          </a:bodyPr>
          <a:lstStyle/>
          <a:p>
            <a:pPr algn="ctr">
              <a:buNone/>
            </a:pPr>
            <a:r>
              <a:rPr lang="en-IN" sz="3600" b="1" dirty="0">
                <a:solidFill>
                  <a:srgbClr val="00B0F0"/>
                </a:solidFill>
              </a:rPr>
              <a:t>Ensure access to water and sanitation for all</a:t>
            </a:r>
          </a:p>
        </p:txBody>
      </p:sp>
    </p:spTree>
    <p:extLst>
      <p:ext uri="{BB962C8B-B14F-4D97-AF65-F5344CB8AC3E}">
        <p14:creationId xmlns="" xmlns:p14="http://schemas.microsoft.com/office/powerpoint/2010/main" val="2653848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TGG_Icon_Color_07.jpg"/>
          <p:cNvPicPr>
            <a:picLocks noGrp="1" noChangeAspect="1"/>
          </p:cNvPicPr>
          <p:nvPr>
            <p:ph idx="1"/>
          </p:nvPr>
        </p:nvPicPr>
        <p:blipFill>
          <a:blip r:embed="rId2" cstate="print"/>
          <a:stretch>
            <a:fillRect/>
          </a:stretch>
        </p:blipFill>
        <p:spPr>
          <a:xfrm>
            <a:off x="2166277" y="540591"/>
            <a:ext cx="3263504" cy="4351338"/>
          </a:xfrm>
        </p:spPr>
      </p:pic>
      <p:sp>
        <p:nvSpPr>
          <p:cNvPr id="5" name="Прямоугольник 4"/>
          <p:cNvSpPr/>
          <p:nvPr/>
        </p:nvSpPr>
        <p:spPr>
          <a:xfrm>
            <a:off x="837489" y="5293961"/>
            <a:ext cx="6332561" cy="1569660"/>
          </a:xfrm>
          <a:prstGeom prst="rect">
            <a:avLst/>
          </a:prstGeom>
        </p:spPr>
        <p:txBody>
          <a:bodyPr wrap="square">
            <a:spAutoFit/>
          </a:bodyPr>
          <a:lstStyle/>
          <a:p>
            <a:pPr algn="ctr">
              <a:buNone/>
            </a:pPr>
            <a:r>
              <a:rPr lang="en-IN" sz="3200" b="1" dirty="0">
                <a:solidFill>
                  <a:srgbClr val="FFC000"/>
                </a:solidFill>
              </a:rPr>
              <a:t>Ensure access to affordable, reliable, sustainable and modern energy for all</a:t>
            </a:r>
          </a:p>
        </p:txBody>
      </p:sp>
    </p:spTree>
    <p:extLst>
      <p:ext uri="{BB962C8B-B14F-4D97-AF65-F5344CB8AC3E}">
        <p14:creationId xmlns="" xmlns:p14="http://schemas.microsoft.com/office/powerpoint/2010/main" val="2463236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TGG_Icon_Color_08.jpg"/>
          <p:cNvPicPr>
            <a:picLocks noGrp="1" noChangeAspect="1"/>
          </p:cNvPicPr>
          <p:nvPr>
            <p:ph idx="1"/>
          </p:nvPr>
        </p:nvPicPr>
        <p:blipFill>
          <a:blip r:embed="rId2" cstate="print"/>
          <a:stretch>
            <a:fillRect/>
          </a:stretch>
        </p:blipFill>
        <p:spPr>
          <a:xfrm>
            <a:off x="2246943" y="452661"/>
            <a:ext cx="3263504" cy="4351338"/>
          </a:xfrm>
        </p:spPr>
      </p:pic>
      <p:sp>
        <p:nvSpPr>
          <p:cNvPr id="5" name="Прямоугольник 4"/>
          <p:cNvSpPr/>
          <p:nvPr/>
        </p:nvSpPr>
        <p:spPr>
          <a:xfrm>
            <a:off x="771931" y="4986881"/>
            <a:ext cx="6448567" cy="1569660"/>
          </a:xfrm>
          <a:prstGeom prst="rect">
            <a:avLst/>
          </a:prstGeom>
        </p:spPr>
        <p:txBody>
          <a:bodyPr wrap="square">
            <a:spAutoFit/>
          </a:bodyPr>
          <a:lstStyle/>
          <a:p>
            <a:pPr algn="ctr">
              <a:buNone/>
            </a:pPr>
            <a:r>
              <a:rPr lang="en-IN" sz="3200" b="1" dirty="0">
                <a:solidFill>
                  <a:srgbClr val="990033"/>
                </a:solidFill>
              </a:rPr>
              <a:t>Promote inclusive and sustainable economic growth, employment and decent work for all</a:t>
            </a:r>
          </a:p>
        </p:txBody>
      </p:sp>
    </p:spTree>
    <p:extLst>
      <p:ext uri="{BB962C8B-B14F-4D97-AF65-F5344CB8AC3E}">
        <p14:creationId xmlns="" xmlns:p14="http://schemas.microsoft.com/office/powerpoint/2010/main" val="1533843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3500438"/>
            <a:ext cx="5429288" cy="1143000"/>
          </a:xfrm>
        </p:spPr>
        <p:txBody>
          <a:bodyPr>
            <a:noAutofit/>
          </a:bodyPr>
          <a:lstStyle/>
          <a:p>
            <a:pPr marL="457200" indent="-457200" algn="l"/>
            <a:r>
              <a:rPr lang="ru-RU" sz="2800" b="1" dirty="0" smtClean="0"/>
              <a:t/>
            </a:r>
            <a:br>
              <a:rPr lang="ru-RU" sz="2800" b="1" dirty="0" smtClean="0"/>
            </a:br>
            <a:r>
              <a:rPr lang="ru-RU" sz="2800" b="1" dirty="0" smtClean="0"/>
              <a:t/>
            </a:r>
            <a:br>
              <a:rPr lang="ru-RU" sz="2800" b="1" dirty="0" smtClean="0"/>
            </a:br>
            <a:endParaRPr lang="ru-RU" sz="2800" b="1" dirty="0"/>
          </a:p>
        </p:txBody>
      </p:sp>
      <p:sp>
        <p:nvSpPr>
          <p:cNvPr id="3" name="Прямоугольник 2"/>
          <p:cNvSpPr/>
          <p:nvPr/>
        </p:nvSpPr>
        <p:spPr>
          <a:xfrm>
            <a:off x="395536" y="188640"/>
            <a:ext cx="8748464" cy="584775"/>
          </a:xfrm>
          <a:prstGeom prst="rect">
            <a:avLst/>
          </a:prstGeom>
        </p:spPr>
        <p:txBody>
          <a:bodyPr wrap="square">
            <a:spAutoFit/>
          </a:bodyPr>
          <a:lstStyle/>
          <a:p>
            <a:r>
              <a:rPr lang="en-US" sz="3200" b="1" dirty="0">
                <a:solidFill>
                  <a:schemeClr val="accent5">
                    <a:lumMod val="75000"/>
                  </a:schemeClr>
                </a:solidFill>
              </a:rPr>
              <a:t>What is SUSTAINABLE DEVELOPMENT?</a:t>
            </a:r>
            <a:endParaRPr lang="ru-RU" sz="3200" b="1" dirty="0"/>
          </a:p>
        </p:txBody>
      </p:sp>
      <p:sp>
        <p:nvSpPr>
          <p:cNvPr id="4" name="Прямоугольник 3"/>
          <p:cNvSpPr/>
          <p:nvPr/>
        </p:nvSpPr>
        <p:spPr>
          <a:xfrm>
            <a:off x="366294" y="920621"/>
            <a:ext cx="5285826" cy="3416320"/>
          </a:xfrm>
          <a:prstGeom prst="rect">
            <a:avLst/>
          </a:prstGeom>
        </p:spPr>
        <p:txBody>
          <a:bodyPr wrap="square">
            <a:spAutoFit/>
          </a:bodyPr>
          <a:lstStyle/>
          <a:p>
            <a:pPr>
              <a:defRPr/>
            </a:pPr>
            <a:r>
              <a:rPr lang="en-US" sz="3600" b="1" dirty="0">
                <a:solidFill>
                  <a:schemeClr val="accent1">
                    <a:lumMod val="75000"/>
                  </a:schemeClr>
                </a:solidFill>
              </a:rPr>
              <a:t>Development that meets the needs of the present without compromising the ability of the future generations to meet their own </a:t>
            </a:r>
            <a:r>
              <a:rPr lang="en-US" sz="3600" b="1" dirty="0" smtClean="0">
                <a:solidFill>
                  <a:schemeClr val="accent1">
                    <a:lumMod val="75000"/>
                  </a:schemeClr>
                </a:solidFill>
              </a:rPr>
              <a:t>needs</a:t>
            </a:r>
            <a:endParaRPr lang="en-US" sz="3600" b="1" dirty="0">
              <a:solidFill>
                <a:schemeClr val="accent1">
                  <a:lumMod val="75000"/>
                </a:schemeClr>
              </a:solidFill>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70">
                                          <p:stCondLst>
                                            <p:cond delay="0"/>
                                          </p:stCondLst>
                                        </p:cTn>
                                        <p:tgtEl>
                                          <p:spTgt spid="2"/>
                                        </p:tgtEl>
                                      </p:cBhvr>
                                    </p:animEffect>
                                    <p:anim calcmode="lin" valueType="num">
                                      <p:cBhvr>
                                        <p:cTn id="8" dur="2733"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2"/>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2"/>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2"/>
                                        </p:tgtEl>
                                        <p:attrNameLst>
                                          <p:attrName>ppt_y</p:attrName>
                                        </p:attrNameLst>
                                      </p:cBhvr>
                                      <p:tavLst>
                                        <p:tav tm="0" fmla="#ppt_y-sin(pi*$)/81">
                                          <p:val>
                                            <p:fltVal val="0"/>
                                          </p:val>
                                        </p:tav>
                                        <p:tav tm="100000">
                                          <p:val>
                                            <p:fltVal val="1"/>
                                          </p:val>
                                        </p:tav>
                                      </p:tavLst>
                                    </p:anim>
                                    <p:animScale>
                                      <p:cBhvr>
                                        <p:cTn id="13" dur="39">
                                          <p:stCondLst>
                                            <p:cond delay="975"/>
                                          </p:stCondLst>
                                        </p:cTn>
                                        <p:tgtEl>
                                          <p:spTgt spid="2"/>
                                        </p:tgtEl>
                                      </p:cBhvr>
                                      <p:to x="100000" y="60000"/>
                                    </p:animScale>
                                    <p:animScale>
                                      <p:cBhvr>
                                        <p:cTn id="14" dur="249" decel="50000">
                                          <p:stCondLst>
                                            <p:cond delay="1014"/>
                                          </p:stCondLst>
                                        </p:cTn>
                                        <p:tgtEl>
                                          <p:spTgt spid="2"/>
                                        </p:tgtEl>
                                      </p:cBhvr>
                                      <p:to x="100000" y="100000"/>
                                    </p:animScale>
                                    <p:animScale>
                                      <p:cBhvr>
                                        <p:cTn id="15" dur="39">
                                          <p:stCondLst>
                                            <p:cond delay="1968"/>
                                          </p:stCondLst>
                                        </p:cTn>
                                        <p:tgtEl>
                                          <p:spTgt spid="2"/>
                                        </p:tgtEl>
                                      </p:cBhvr>
                                      <p:to x="100000" y="80000"/>
                                    </p:animScale>
                                    <p:animScale>
                                      <p:cBhvr>
                                        <p:cTn id="16" dur="249" decel="50000">
                                          <p:stCondLst>
                                            <p:cond delay="2007"/>
                                          </p:stCondLst>
                                        </p:cTn>
                                        <p:tgtEl>
                                          <p:spTgt spid="2"/>
                                        </p:tgtEl>
                                      </p:cBhvr>
                                      <p:to x="100000" y="100000"/>
                                    </p:animScale>
                                    <p:animScale>
                                      <p:cBhvr>
                                        <p:cTn id="17" dur="39">
                                          <p:stCondLst>
                                            <p:cond delay="2463"/>
                                          </p:stCondLst>
                                        </p:cTn>
                                        <p:tgtEl>
                                          <p:spTgt spid="2"/>
                                        </p:tgtEl>
                                      </p:cBhvr>
                                      <p:to x="100000" y="90000"/>
                                    </p:animScale>
                                    <p:animScale>
                                      <p:cBhvr>
                                        <p:cTn id="18" dur="249" decel="50000">
                                          <p:stCondLst>
                                            <p:cond delay="2502"/>
                                          </p:stCondLst>
                                        </p:cTn>
                                        <p:tgtEl>
                                          <p:spTgt spid="2"/>
                                        </p:tgtEl>
                                      </p:cBhvr>
                                      <p:to x="100000" y="100000"/>
                                    </p:animScale>
                                    <p:animScale>
                                      <p:cBhvr>
                                        <p:cTn id="19" dur="39">
                                          <p:stCondLst>
                                            <p:cond delay="2712"/>
                                          </p:stCondLst>
                                        </p:cTn>
                                        <p:tgtEl>
                                          <p:spTgt spid="2"/>
                                        </p:tgtEl>
                                      </p:cBhvr>
                                      <p:to x="100000" y="95000"/>
                                    </p:animScale>
                                    <p:animScale>
                                      <p:cBhvr>
                                        <p:cTn id="20" dur="249" decel="50000">
                                          <p:stCondLst>
                                            <p:cond delay="2751"/>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TGG_Icon_Color_09.jpg"/>
          <p:cNvPicPr>
            <a:picLocks noGrp="1" noChangeAspect="1"/>
          </p:cNvPicPr>
          <p:nvPr>
            <p:ph idx="1"/>
          </p:nvPr>
        </p:nvPicPr>
        <p:blipFill>
          <a:blip r:embed="rId2" cstate="print"/>
          <a:stretch>
            <a:fillRect/>
          </a:stretch>
        </p:blipFill>
        <p:spPr>
          <a:xfrm>
            <a:off x="2156139" y="506082"/>
            <a:ext cx="3263504" cy="4351338"/>
          </a:xfrm>
        </p:spPr>
      </p:pic>
      <p:sp>
        <p:nvSpPr>
          <p:cNvPr id="5" name="Прямоугольник 4"/>
          <p:cNvSpPr/>
          <p:nvPr/>
        </p:nvSpPr>
        <p:spPr>
          <a:xfrm>
            <a:off x="511989" y="5086343"/>
            <a:ext cx="7277473" cy="1569660"/>
          </a:xfrm>
          <a:prstGeom prst="rect">
            <a:avLst/>
          </a:prstGeom>
        </p:spPr>
        <p:txBody>
          <a:bodyPr wrap="square">
            <a:spAutoFit/>
          </a:bodyPr>
          <a:lstStyle/>
          <a:p>
            <a:pPr algn="ctr">
              <a:buNone/>
            </a:pPr>
            <a:r>
              <a:rPr lang="en-IN" sz="3200" b="1" dirty="0">
                <a:solidFill>
                  <a:srgbClr val="FF0000"/>
                </a:solidFill>
              </a:rPr>
              <a:t>Build resilient infrastructure, promote sustainable industrialization and foster innovation</a:t>
            </a:r>
          </a:p>
        </p:txBody>
      </p:sp>
    </p:spTree>
    <p:extLst>
      <p:ext uri="{BB962C8B-B14F-4D97-AF65-F5344CB8AC3E}">
        <p14:creationId xmlns="" xmlns:p14="http://schemas.microsoft.com/office/powerpoint/2010/main" val="335894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TGG_Icon_Color_10.jpg"/>
          <p:cNvPicPr>
            <a:picLocks noGrp="1" noChangeAspect="1"/>
          </p:cNvPicPr>
          <p:nvPr>
            <p:ph idx="1"/>
          </p:nvPr>
        </p:nvPicPr>
        <p:blipFill>
          <a:blip r:embed="rId2" cstate="print"/>
          <a:stretch>
            <a:fillRect/>
          </a:stretch>
        </p:blipFill>
        <p:spPr>
          <a:xfrm>
            <a:off x="2234856" y="491263"/>
            <a:ext cx="3263504" cy="4351338"/>
          </a:xfrm>
        </p:spPr>
      </p:pic>
      <p:sp>
        <p:nvSpPr>
          <p:cNvPr id="5" name="Прямоугольник 4"/>
          <p:cNvSpPr/>
          <p:nvPr/>
        </p:nvSpPr>
        <p:spPr>
          <a:xfrm>
            <a:off x="1355782" y="5100046"/>
            <a:ext cx="6045822" cy="1200329"/>
          </a:xfrm>
          <a:prstGeom prst="rect">
            <a:avLst/>
          </a:prstGeom>
        </p:spPr>
        <p:txBody>
          <a:bodyPr wrap="none">
            <a:spAutoFit/>
          </a:bodyPr>
          <a:lstStyle/>
          <a:p>
            <a:pPr algn="ctr">
              <a:buNone/>
            </a:pPr>
            <a:r>
              <a:rPr lang="en-IN" sz="3600" b="1" dirty="0">
                <a:solidFill>
                  <a:srgbClr val="FF33CC"/>
                </a:solidFill>
              </a:rPr>
              <a:t>Reduce inequality within and </a:t>
            </a:r>
            <a:endParaRPr lang="en-IN" sz="3600" b="1" dirty="0" smtClean="0">
              <a:solidFill>
                <a:srgbClr val="FF33CC"/>
              </a:solidFill>
            </a:endParaRPr>
          </a:p>
          <a:p>
            <a:pPr algn="ctr">
              <a:buNone/>
            </a:pPr>
            <a:r>
              <a:rPr lang="en-IN" sz="3600" b="1" dirty="0" smtClean="0">
                <a:solidFill>
                  <a:srgbClr val="FF33CC"/>
                </a:solidFill>
              </a:rPr>
              <a:t>among </a:t>
            </a:r>
            <a:r>
              <a:rPr lang="en-IN" sz="3600" b="1" dirty="0">
                <a:solidFill>
                  <a:srgbClr val="FF33CC"/>
                </a:solidFill>
              </a:rPr>
              <a:t>countries</a:t>
            </a:r>
          </a:p>
        </p:txBody>
      </p:sp>
    </p:spTree>
    <p:extLst>
      <p:ext uri="{BB962C8B-B14F-4D97-AF65-F5344CB8AC3E}">
        <p14:creationId xmlns="" xmlns:p14="http://schemas.microsoft.com/office/powerpoint/2010/main" val="14135848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TGG_Icon_Color_11.jpg"/>
          <p:cNvPicPr>
            <a:picLocks noGrp="1" noChangeAspect="1"/>
          </p:cNvPicPr>
          <p:nvPr>
            <p:ph idx="1"/>
          </p:nvPr>
        </p:nvPicPr>
        <p:blipFill>
          <a:blip r:embed="rId2" cstate="print"/>
          <a:stretch>
            <a:fillRect/>
          </a:stretch>
        </p:blipFill>
        <p:spPr>
          <a:xfrm>
            <a:off x="2331900" y="652509"/>
            <a:ext cx="3263504" cy="4351338"/>
          </a:xfrm>
        </p:spPr>
      </p:pic>
      <p:sp>
        <p:nvSpPr>
          <p:cNvPr id="5" name="Прямоугольник 4"/>
          <p:cNvSpPr/>
          <p:nvPr/>
        </p:nvSpPr>
        <p:spPr>
          <a:xfrm>
            <a:off x="1082680" y="5249587"/>
            <a:ext cx="7134262" cy="1200329"/>
          </a:xfrm>
          <a:prstGeom prst="rect">
            <a:avLst/>
          </a:prstGeom>
        </p:spPr>
        <p:txBody>
          <a:bodyPr wrap="none">
            <a:spAutoFit/>
          </a:bodyPr>
          <a:lstStyle/>
          <a:p>
            <a:pPr algn="ctr">
              <a:buNone/>
            </a:pPr>
            <a:r>
              <a:rPr lang="en-IN" sz="3600" b="1" dirty="0">
                <a:solidFill>
                  <a:schemeClr val="accent5">
                    <a:lumMod val="75000"/>
                  </a:schemeClr>
                </a:solidFill>
              </a:rPr>
              <a:t>Make cities inclusive, safe, </a:t>
            </a:r>
            <a:r>
              <a:rPr lang="en-IN" sz="3600" b="1" dirty="0" smtClean="0">
                <a:solidFill>
                  <a:schemeClr val="accent5">
                    <a:lumMod val="75000"/>
                  </a:schemeClr>
                </a:solidFill>
              </a:rPr>
              <a:t>resilient</a:t>
            </a:r>
          </a:p>
          <a:p>
            <a:pPr algn="ctr">
              <a:buNone/>
            </a:pPr>
            <a:r>
              <a:rPr lang="en-IN" sz="3600" b="1" dirty="0" smtClean="0">
                <a:solidFill>
                  <a:schemeClr val="accent5">
                    <a:lumMod val="75000"/>
                  </a:schemeClr>
                </a:solidFill>
              </a:rPr>
              <a:t> </a:t>
            </a:r>
            <a:r>
              <a:rPr lang="en-IN" sz="3600" b="1" dirty="0">
                <a:solidFill>
                  <a:schemeClr val="accent5">
                    <a:lumMod val="75000"/>
                  </a:schemeClr>
                </a:solidFill>
              </a:rPr>
              <a:t>and sustainable</a:t>
            </a:r>
          </a:p>
        </p:txBody>
      </p:sp>
    </p:spTree>
    <p:extLst>
      <p:ext uri="{BB962C8B-B14F-4D97-AF65-F5344CB8AC3E}">
        <p14:creationId xmlns="" xmlns:p14="http://schemas.microsoft.com/office/powerpoint/2010/main" val="2656144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TGG_Icon_Color_12.jpg"/>
          <p:cNvPicPr>
            <a:picLocks noGrp="1" noChangeAspect="1"/>
          </p:cNvPicPr>
          <p:nvPr>
            <p:ph idx="1"/>
          </p:nvPr>
        </p:nvPicPr>
        <p:blipFill>
          <a:blip r:embed="rId2" cstate="print"/>
          <a:stretch>
            <a:fillRect/>
          </a:stretch>
        </p:blipFill>
        <p:spPr>
          <a:xfrm>
            <a:off x="2348131" y="450904"/>
            <a:ext cx="3263504" cy="4351338"/>
          </a:xfrm>
        </p:spPr>
      </p:pic>
      <p:sp>
        <p:nvSpPr>
          <p:cNvPr id="5" name="Прямоугольник 4"/>
          <p:cNvSpPr/>
          <p:nvPr/>
        </p:nvSpPr>
        <p:spPr>
          <a:xfrm>
            <a:off x="1182315" y="5206888"/>
            <a:ext cx="6672019" cy="1077218"/>
          </a:xfrm>
          <a:prstGeom prst="rect">
            <a:avLst/>
          </a:prstGeom>
        </p:spPr>
        <p:txBody>
          <a:bodyPr wrap="none">
            <a:spAutoFit/>
          </a:bodyPr>
          <a:lstStyle/>
          <a:p>
            <a:pPr algn="ctr">
              <a:buNone/>
            </a:pPr>
            <a:r>
              <a:rPr lang="en-IN" sz="3200" b="1" dirty="0">
                <a:solidFill>
                  <a:schemeClr val="accent6">
                    <a:lumMod val="75000"/>
                  </a:schemeClr>
                </a:solidFill>
              </a:rPr>
              <a:t>Ensure sustainable consumption </a:t>
            </a:r>
            <a:r>
              <a:rPr lang="en-IN" sz="3200" b="1" dirty="0" smtClean="0">
                <a:solidFill>
                  <a:schemeClr val="accent6">
                    <a:lumMod val="75000"/>
                  </a:schemeClr>
                </a:solidFill>
              </a:rPr>
              <a:t>and</a:t>
            </a:r>
          </a:p>
          <a:p>
            <a:pPr algn="ctr">
              <a:buNone/>
            </a:pPr>
            <a:r>
              <a:rPr lang="en-IN" sz="3200" b="1" dirty="0" smtClean="0">
                <a:solidFill>
                  <a:schemeClr val="accent6">
                    <a:lumMod val="75000"/>
                  </a:schemeClr>
                </a:solidFill>
              </a:rPr>
              <a:t> </a:t>
            </a:r>
            <a:r>
              <a:rPr lang="en-IN" sz="3200" b="1" dirty="0">
                <a:solidFill>
                  <a:schemeClr val="accent6">
                    <a:lumMod val="75000"/>
                  </a:schemeClr>
                </a:solidFill>
              </a:rPr>
              <a:t>production patterns</a:t>
            </a:r>
          </a:p>
        </p:txBody>
      </p:sp>
    </p:spTree>
    <p:extLst>
      <p:ext uri="{BB962C8B-B14F-4D97-AF65-F5344CB8AC3E}">
        <p14:creationId xmlns="" xmlns:p14="http://schemas.microsoft.com/office/powerpoint/2010/main" val="930408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TGG_Icon_Color_13.jpg"/>
          <p:cNvPicPr>
            <a:picLocks noGrp="1" noChangeAspect="1"/>
          </p:cNvPicPr>
          <p:nvPr>
            <p:ph idx="1"/>
          </p:nvPr>
        </p:nvPicPr>
        <p:blipFill>
          <a:blip r:embed="rId2" cstate="print"/>
          <a:stretch>
            <a:fillRect/>
          </a:stretch>
        </p:blipFill>
        <p:spPr>
          <a:xfrm>
            <a:off x="2565714" y="495753"/>
            <a:ext cx="3263504" cy="4351338"/>
          </a:xfrm>
        </p:spPr>
      </p:pic>
      <p:sp>
        <p:nvSpPr>
          <p:cNvPr id="5" name="Прямоугольник 4"/>
          <p:cNvSpPr/>
          <p:nvPr/>
        </p:nvSpPr>
        <p:spPr>
          <a:xfrm>
            <a:off x="874190" y="5257117"/>
            <a:ext cx="6741995" cy="1200329"/>
          </a:xfrm>
          <a:prstGeom prst="rect">
            <a:avLst/>
          </a:prstGeom>
        </p:spPr>
        <p:txBody>
          <a:bodyPr wrap="square">
            <a:spAutoFit/>
          </a:bodyPr>
          <a:lstStyle/>
          <a:p>
            <a:pPr algn="ctr">
              <a:buNone/>
            </a:pPr>
            <a:r>
              <a:rPr lang="en-IN" sz="3600" b="1" dirty="0">
                <a:solidFill>
                  <a:srgbClr val="0070C0"/>
                </a:solidFill>
              </a:rPr>
              <a:t>Take urgent action to combat climate change and its impacts</a:t>
            </a:r>
          </a:p>
        </p:txBody>
      </p:sp>
    </p:spTree>
    <p:extLst>
      <p:ext uri="{BB962C8B-B14F-4D97-AF65-F5344CB8AC3E}">
        <p14:creationId xmlns="" xmlns:p14="http://schemas.microsoft.com/office/powerpoint/2010/main" val="2005689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TGG_Icon_Color_14.jpg"/>
          <p:cNvPicPr>
            <a:picLocks noGrp="1" noChangeAspect="1"/>
          </p:cNvPicPr>
          <p:nvPr>
            <p:ph idx="1"/>
          </p:nvPr>
        </p:nvPicPr>
        <p:blipFill>
          <a:blip r:embed="rId2" cstate="print"/>
          <a:stretch>
            <a:fillRect/>
          </a:stretch>
        </p:blipFill>
        <p:spPr>
          <a:xfrm>
            <a:off x="2479784" y="540006"/>
            <a:ext cx="3263504" cy="4351338"/>
          </a:xfrm>
        </p:spPr>
      </p:pic>
      <p:sp>
        <p:nvSpPr>
          <p:cNvPr id="5" name="Прямоугольник 4"/>
          <p:cNvSpPr/>
          <p:nvPr/>
        </p:nvSpPr>
        <p:spPr>
          <a:xfrm>
            <a:off x="803563" y="5239095"/>
            <a:ext cx="7003007" cy="1200329"/>
          </a:xfrm>
          <a:prstGeom prst="rect">
            <a:avLst/>
          </a:prstGeom>
        </p:spPr>
        <p:txBody>
          <a:bodyPr wrap="square">
            <a:spAutoFit/>
          </a:bodyPr>
          <a:lstStyle/>
          <a:p>
            <a:pPr algn="ctr">
              <a:buNone/>
            </a:pPr>
            <a:r>
              <a:rPr lang="en-IN" sz="3600" b="1" dirty="0">
                <a:solidFill>
                  <a:srgbClr val="00B0F0"/>
                </a:solidFill>
              </a:rPr>
              <a:t>Conserve and sustainably use the oceans, seas and marine resources</a:t>
            </a:r>
          </a:p>
        </p:txBody>
      </p:sp>
    </p:spTree>
    <p:extLst>
      <p:ext uri="{BB962C8B-B14F-4D97-AF65-F5344CB8AC3E}">
        <p14:creationId xmlns="" xmlns:p14="http://schemas.microsoft.com/office/powerpoint/2010/main" val="14242683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TGG_Icon_Color_15.jpg"/>
          <p:cNvPicPr>
            <a:picLocks noGrp="1" noChangeAspect="1"/>
          </p:cNvPicPr>
          <p:nvPr>
            <p:ph idx="1"/>
          </p:nvPr>
        </p:nvPicPr>
        <p:blipFill>
          <a:blip r:embed="rId2" cstate="print"/>
          <a:stretch>
            <a:fillRect/>
          </a:stretch>
        </p:blipFill>
        <p:spPr>
          <a:xfrm>
            <a:off x="2494650" y="421081"/>
            <a:ext cx="3263504" cy="4351338"/>
          </a:xfrm>
        </p:spPr>
      </p:pic>
      <p:sp>
        <p:nvSpPr>
          <p:cNvPr id="5" name="Прямоугольник 4"/>
          <p:cNvSpPr/>
          <p:nvPr/>
        </p:nvSpPr>
        <p:spPr>
          <a:xfrm>
            <a:off x="-180590" y="4837060"/>
            <a:ext cx="8785746" cy="1569660"/>
          </a:xfrm>
          <a:prstGeom prst="rect">
            <a:avLst/>
          </a:prstGeom>
        </p:spPr>
        <p:txBody>
          <a:bodyPr wrap="square">
            <a:spAutoFit/>
          </a:bodyPr>
          <a:lstStyle/>
          <a:p>
            <a:pPr algn="ctr">
              <a:buNone/>
            </a:pPr>
            <a:r>
              <a:rPr lang="en-IN" sz="3200" b="1" dirty="0">
                <a:solidFill>
                  <a:srgbClr val="008000"/>
                </a:solidFill>
              </a:rPr>
              <a:t>Sustainably manage forests, </a:t>
            </a:r>
            <a:r>
              <a:rPr lang="en-IN" sz="3200" b="1" dirty="0" smtClean="0">
                <a:solidFill>
                  <a:srgbClr val="008000"/>
                </a:solidFill>
              </a:rPr>
              <a:t>combat</a:t>
            </a:r>
          </a:p>
          <a:p>
            <a:pPr algn="ctr">
              <a:buNone/>
            </a:pPr>
            <a:r>
              <a:rPr lang="en-IN" sz="3200" b="1" dirty="0" smtClean="0">
                <a:solidFill>
                  <a:srgbClr val="008000"/>
                </a:solidFill>
              </a:rPr>
              <a:t> </a:t>
            </a:r>
            <a:r>
              <a:rPr lang="en-IN" sz="3200" b="1" dirty="0">
                <a:solidFill>
                  <a:srgbClr val="008000"/>
                </a:solidFill>
              </a:rPr>
              <a:t>desertification, halt and reverse land </a:t>
            </a:r>
            <a:endParaRPr lang="en-IN" sz="3200" b="1" dirty="0" smtClean="0">
              <a:solidFill>
                <a:srgbClr val="008000"/>
              </a:solidFill>
            </a:endParaRPr>
          </a:p>
          <a:p>
            <a:pPr algn="ctr">
              <a:buNone/>
            </a:pPr>
            <a:r>
              <a:rPr lang="en-IN" sz="3200" b="1" dirty="0" smtClean="0">
                <a:solidFill>
                  <a:srgbClr val="008000"/>
                </a:solidFill>
              </a:rPr>
              <a:t>degradation</a:t>
            </a:r>
            <a:r>
              <a:rPr lang="en-IN" sz="3200" b="1" dirty="0">
                <a:solidFill>
                  <a:srgbClr val="008000"/>
                </a:solidFill>
              </a:rPr>
              <a:t>, halt biodiversity loss</a:t>
            </a:r>
          </a:p>
        </p:txBody>
      </p:sp>
    </p:spTree>
    <p:extLst>
      <p:ext uri="{BB962C8B-B14F-4D97-AF65-F5344CB8AC3E}">
        <p14:creationId xmlns="" xmlns:p14="http://schemas.microsoft.com/office/powerpoint/2010/main" val="35250488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TGG_Icon_Color_16.jpg"/>
          <p:cNvPicPr>
            <a:picLocks noGrp="1" noChangeAspect="1"/>
          </p:cNvPicPr>
          <p:nvPr>
            <p:ph idx="1"/>
          </p:nvPr>
        </p:nvPicPr>
        <p:blipFill>
          <a:blip r:embed="rId2" cstate="print"/>
          <a:stretch>
            <a:fillRect/>
          </a:stretch>
        </p:blipFill>
        <p:spPr>
          <a:xfrm>
            <a:off x="2338189" y="527527"/>
            <a:ext cx="3263504" cy="4351338"/>
          </a:xfrm>
        </p:spPr>
      </p:pic>
      <p:sp>
        <p:nvSpPr>
          <p:cNvPr id="5" name="Прямоугольник 4"/>
          <p:cNvSpPr/>
          <p:nvPr/>
        </p:nvSpPr>
        <p:spPr>
          <a:xfrm>
            <a:off x="737705" y="5419989"/>
            <a:ext cx="8201284" cy="584775"/>
          </a:xfrm>
          <a:prstGeom prst="rect">
            <a:avLst/>
          </a:prstGeom>
        </p:spPr>
        <p:txBody>
          <a:bodyPr wrap="none">
            <a:spAutoFit/>
          </a:bodyPr>
          <a:lstStyle/>
          <a:p>
            <a:pPr algn="ctr">
              <a:buNone/>
            </a:pPr>
            <a:r>
              <a:rPr lang="en-IN" sz="3200" b="1" dirty="0">
                <a:solidFill>
                  <a:srgbClr val="00B0F0"/>
                </a:solidFill>
              </a:rPr>
              <a:t>Promote just, peaceful and inclusive societies</a:t>
            </a:r>
            <a:endParaRPr lang="kk-KZ" sz="3200" b="1" dirty="0">
              <a:solidFill>
                <a:srgbClr val="00B0F0"/>
              </a:solidFill>
            </a:endParaRPr>
          </a:p>
        </p:txBody>
      </p:sp>
    </p:spTree>
    <p:extLst>
      <p:ext uri="{BB962C8B-B14F-4D97-AF65-F5344CB8AC3E}">
        <p14:creationId xmlns="" xmlns:p14="http://schemas.microsoft.com/office/powerpoint/2010/main" val="13167057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TGG_Icon_Color_17.jpg"/>
          <p:cNvPicPr>
            <a:picLocks noGrp="1" noChangeAspect="1"/>
          </p:cNvPicPr>
          <p:nvPr>
            <p:ph idx="1"/>
          </p:nvPr>
        </p:nvPicPr>
        <p:blipFill>
          <a:blip r:embed="rId2" cstate="print"/>
          <a:stretch>
            <a:fillRect/>
          </a:stretch>
        </p:blipFill>
        <p:spPr>
          <a:xfrm>
            <a:off x="2494504" y="459873"/>
            <a:ext cx="3263504" cy="4351338"/>
          </a:xfrm>
        </p:spPr>
      </p:pic>
      <p:sp>
        <p:nvSpPr>
          <p:cNvPr id="5" name="Прямоугольник 4"/>
          <p:cNvSpPr/>
          <p:nvPr/>
        </p:nvSpPr>
        <p:spPr>
          <a:xfrm>
            <a:off x="734787" y="5287843"/>
            <a:ext cx="7083188" cy="1077218"/>
          </a:xfrm>
          <a:prstGeom prst="rect">
            <a:avLst/>
          </a:prstGeom>
        </p:spPr>
        <p:txBody>
          <a:bodyPr wrap="square">
            <a:spAutoFit/>
          </a:bodyPr>
          <a:lstStyle/>
          <a:p>
            <a:pPr algn="ctr">
              <a:buNone/>
            </a:pPr>
            <a:r>
              <a:rPr lang="en-IN" sz="3200" b="1" dirty="0" smtClean="0">
                <a:solidFill>
                  <a:srgbClr val="0070C0"/>
                </a:solidFill>
              </a:rPr>
              <a:t>Revitalize </a:t>
            </a:r>
            <a:r>
              <a:rPr lang="en-IN" sz="3200" b="1" dirty="0">
                <a:solidFill>
                  <a:srgbClr val="0070C0"/>
                </a:solidFill>
              </a:rPr>
              <a:t>the global partnership for sustainable development</a:t>
            </a:r>
          </a:p>
        </p:txBody>
      </p:sp>
    </p:spTree>
    <p:extLst>
      <p:ext uri="{BB962C8B-B14F-4D97-AF65-F5344CB8AC3E}">
        <p14:creationId xmlns="" xmlns:p14="http://schemas.microsoft.com/office/powerpoint/2010/main" val="46911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6479"/>
            <a:ext cx="91440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800" b="1" dirty="0" smtClean="0">
                <a:effectLst>
                  <a:outerShdw blurRad="38100" dist="38100" dir="2700000" algn="tl">
                    <a:srgbClr val="000000">
                      <a:alpha val="43137"/>
                    </a:srgbClr>
                  </a:outerShdw>
                </a:effectLst>
                <a:latin typeface="Arial" pitchFamily="34" charset="0"/>
                <a:cs typeface="Arial" pitchFamily="34" charset="0"/>
              </a:rPr>
              <a:t>Strategy of</a:t>
            </a:r>
            <a:endParaRPr lang="en-US" sz="2800" b="1" dirty="0">
              <a:effectLst>
                <a:outerShdw blurRad="38100" dist="38100" dir="2700000" algn="tl">
                  <a:srgbClr val="000000">
                    <a:alpha val="43137"/>
                  </a:srgbClr>
                </a:outerShdw>
              </a:effectLst>
              <a:latin typeface="Arial" pitchFamily="34" charset="0"/>
              <a:cs typeface="Arial" pitchFamily="34" charset="0"/>
            </a:endParaRPr>
          </a:p>
          <a:p>
            <a:pPr lvl="0" algn="ctr" fontAlgn="base">
              <a:spcBef>
                <a:spcPct val="0"/>
              </a:spcBef>
              <a:spcAft>
                <a:spcPct val="0"/>
              </a:spcAft>
            </a:pPr>
            <a:r>
              <a:rPr lang="en-US" sz="2800" b="1" dirty="0">
                <a:effectLst>
                  <a:outerShdw blurRad="38100" dist="38100" dir="2700000" algn="tl">
                    <a:srgbClr val="000000">
                      <a:alpha val="43137"/>
                    </a:srgbClr>
                  </a:outerShdw>
                </a:effectLst>
                <a:latin typeface="Arial" pitchFamily="34" charset="0"/>
                <a:cs typeface="Arial" pitchFamily="34" charset="0"/>
              </a:rPr>
              <a:t>sustainable Development</a:t>
            </a:r>
            <a:endParaRPr kumimoji="0" lang="ru-RU" sz="2800" b="1" i="0" u="none" strike="noStrike" cap="none" normalizeH="0" baseline="0" dirty="0" smtClean="0">
              <a:ln>
                <a:noFill/>
              </a:ln>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10" name="Схема 9"/>
          <p:cNvGraphicFramePr/>
          <p:nvPr>
            <p:extLst>
              <p:ext uri="{D42A27DB-BD31-4B8C-83A1-F6EECF244321}">
                <p14:modId xmlns:p14="http://schemas.microsoft.com/office/powerpoint/2010/main" xmlns="" val="1881723058"/>
              </p:ext>
            </p:extLst>
          </p:nvPr>
        </p:nvGraphicFramePr>
        <p:xfrm>
          <a:off x="0" y="404664"/>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dirty="0" smtClean="0"/>
              <a:t>01/10/2012</a:t>
            </a:r>
          </a:p>
        </p:txBody>
      </p:sp>
      <p:sp>
        <p:nvSpPr>
          <p:cNvPr id="5" name="Slide Number Placeholder 5"/>
          <p:cNvSpPr>
            <a:spLocks noGrp="1"/>
          </p:cNvSpPr>
          <p:nvPr>
            <p:ph type="sldNum" sz="quarter" idx="12"/>
          </p:nvPr>
        </p:nvSpPr>
        <p:spPr/>
        <p:txBody>
          <a:bodyPr/>
          <a:lstStyle/>
          <a:p>
            <a:pPr>
              <a:defRPr/>
            </a:pPr>
            <a:fld id="{C0B0BA63-5D54-4E67-97DA-6B697C49A6E8}" type="slidenum">
              <a:rPr lang="en-US"/>
              <a:pPr>
                <a:defRPr/>
              </a:pPr>
              <a:t>4</a:t>
            </a:fld>
            <a:endParaRPr lang="en-US"/>
          </a:p>
        </p:txBody>
      </p:sp>
      <p:sp>
        <p:nvSpPr>
          <p:cNvPr id="10246" name="Rectangle 6"/>
          <p:cNvSpPr>
            <a:spLocks noGrp="1" noRot="1" noChangeArrowheads="1"/>
          </p:cNvSpPr>
          <p:nvPr>
            <p:ph type="title"/>
          </p:nvPr>
        </p:nvSpPr>
        <p:spPr/>
        <p:txBody>
          <a:bodyPr/>
          <a:lstStyle/>
          <a:p>
            <a:pPr>
              <a:defRPr/>
            </a:pPr>
            <a:r>
              <a:rPr lang="en-US" b="1" dirty="0" smtClean="0">
                <a:solidFill>
                  <a:schemeClr val="accent5">
                    <a:lumMod val="75000"/>
                  </a:schemeClr>
                </a:solidFill>
              </a:rPr>
              <a:t>SUSTAINABLE DEVELOPMENT</a:t>
            </a:r>
            <a:endParaRPr lang="en-US" dirty="0" smtClean="0">
              <a:solidFill>
                <a:schemeClr val="bg1"/>
              </a:solidFill>
            </a:endParaRPr>
          </a:p>
        </p:txBody>
      </p:sp>
      <p:sp>
        <p:nvSpPr>
          <p:cNvPr id="10247" name="Rectangle 7"/>
          <p:cNvSpPr>
            <a:spLocks noGrp="1" noRot="1" noChangeArrowheads="1"/>
          </p:cNvSpPr>
          <p:nvPr>
            <p:ph type="body" idx="1"/>
          </p:nvPr>
        </p:nvSpPr>
        <p:spPr>
          <a:xfrm>
            <a:off x="847725" y="1858963"/>
            <a:ext cx="7640638" cy="2927359"/>
          </a:xfrm>
          <a:solidFill>
            <a:schemeClr val="accent1"/>
          </a:solidFill>
        </p:spPr>
        <p:txBody>
          <a:bodyPr>
            <a:noAutofit/>
          </a:bodyPr>
          <a:lstStyle/>
          <a:p>
            <a:pPr eaLnBrk="1" hangingPunct="1">
              <a:defRPr/>
            </a:pPr>
            <a:r>
              <a:rPr lang="en-US" sz="3600" b="1" dirty="0" smtClean="0">
                <a:effectLst/>
              </a:rPr>
              <a:t>Balancing the fulfillment of human needs with the protection of the natural environment so that these needs can be meet not only in the present, but in the indefinite future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p:tgtEl>
                                          <p:spTgt spid="10246"/>
                                        </p:tgtEl>
                                      </p:cBhvr>
                                    </p:animEffect>
                                    <p:animScale>
                                      <p:cBhvr>
                                        <p:cTn id="7" dur="250" autoRev="1" fill="hold"/>
                                        <p:tgtEl>
                                          <p:spTgt spid="102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274637"/>
          </a:xfrm>
        </p:spPr>
        <p:txBody>
          <a:bodyPr>
            <a:normAutofit fontScale="90000"/>
          </a:bodyPr>
          <a:lstStyle/>
          <a:p>
            <a:pPr eaLnBrk="1" fontAlgn="auto" hangingPunct="1">
              <a:spcAft>
                <a:spcPts val="0"/>
              </a:spcAft>
              <a:defRPr/>
            </a:pPr>
            <a:endParaRPr lang="ru-RU" dirty="0"/>
          </a:p>
        </p:txBody>
      </p:sp>
      <p:sp>
        <p:nvSpPr>
          <p:cNvPr id="26627" name="Содержимое 2"/>
          <p:cNvSpPr>
            <a:spLocks noGrp="1"/>
          </p:cNvSpPr>
          <p:nvPr>
            <p:ph sz="quarter" idx="1"/>
          </p:nvPr>
        </p:nvSpPr>
        <p:spPr>
          <a:xfrm>
            <a:off x="457200" y="333375"/>
            <a:ext cx="7467600" cy="6140450"/>
          </a:xfrm>
        </p:spPr>
        <p:txBody>
          <a:bodyPr>
            <a:normAutofit fontScale="92500" lnSpcReduction="20000"/>
          </a:bodyPr>
          <a:lstStyle/>
          <a:p>
            <a:pPr eaLnBrk="1" hangingPunct="1">
              <a:buNone/>
            </a:pPr>
            <a:r>
              <a:rPr lang="ru-RU" b="1" dirty="0" smtClean="0"/>
              <a:t>The strategy is based on the following guiding principles</a:t>
            </a:r>
            <a:r>
              <a:rPr lang="ru-RU" dirty="0" smtClean="0"/>
              <a:t>: </a:t>
            </a:r>
            <a:endParaRPr lang="en-US" dirty="0" smtClean="0"/>
          </a:p>
          <a:p>
            <a:pPr eaLnBrk="1" hangingPunct="1"/>
            <a:r>
              <a:rPr lang="ru-RU" dirty="0" smtClean="0"/>
              <a:t>promotion and protection of fundamental rights, </a:t>
            </a:r>
            <a:endParaRPr lang="en-US" dirty="0" smtClean="0"/>
          </a:p>
          <a:p>
            <a:pPr eaLnBrk="1" hangingPunct="1"/>
            <a:r>
              <a:rPr lang="ru-RU" dirty="0" smtClean="0"/>
              <a:t>solidarity within and between generations, the guarantee of an open and democratic society, </a:t>
            </a:r>
            <a:endParaRPr lang="en-US" dirty="0" smtClean="0"/>
          </a:p>
          <a:p>
            <a:pPr eaLnBrk="1" hangingPunct="1"/>
            <a:r>
              <a:rPr lang="ru-RU" dirty="0" smtClean="0"/>
              <a:t>involvement of citizens, involvement of businesses and social partners,</a:t>
            </a:r>
            <a:endParaRPr lang="en-US" dirty="0" smtClean="0"/>
          </a:p>
          <a:p>
            <a:pPr eaLnBrk="1" hangingPunct="1"/>
            <a:r>
              <a:rPr lang="ru-RU" dirty="0" smtClean="0"/>
              <a:t> policy coherence and governance, policy integration, </a:t>
            </a:r>
            <a:endParaRPr lang="en-US" dirty="0" smtClean="0"/>
          </a:p>
          <a:p>
            <a:pPr eaLnBrk="1" hangingPunct="1"/>
            <a:r>
              <a:rPr lang="ru-RU" dirty="0" smtClean="0"/>
              <a:t>use of best available knowledge, </a:t>
            </a:r>
            <a:endParaRPr lang="en-US" dirty="0" smtClean="0"/>
          </a:p>
          <a:p>
            <a:pPr eaLnBrk="1" hangingPunct="1"/>
            <a:r>
              <a:rPr lang="ru-RU" dirty="0" smtClean="0"/>
              <a:t>the precautionary principle and the polluter-pays principle. </a:t>
            </a:r>
          </a:p>
        </p:txBody>
      </p:sp>
      <p:pic>
        <p:nvPicPr>
          <p:cNvPr id="26628" name="Рисунок 3" descr="images6.jpg"/>
          <p:cNvPicPr>
            <a:picLocks noChangeAspect="1"/>
          </p:cNvPicPr>
          <p:nvPr/>
        </p:nvPicPr>
        <p:blipFill>
          <a:blip r:embed="rId2" cstate="print"/>
          <a:srcRect/>
          <a:stretch>
            <a:fillRect/>
          </a:stretch>
        </p:blipFill>
        <p:spPr bwMode="auto">
          <a:xfrm>
            <a:off x="7786710" y="3714752"/>
            <a:ext cx="1098535" cy="286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85443" y="0"/>
            <a:ext cx="6720575" cy="709684"/>
          </a:xfrm>
        </p:spPr>
        <p:txBody>
          <a:bodyPr>
            <a:normAutofit fontScale="90000"/>
          </a:bodyPr>
          <a:lstStyle/>
          <a:p>
            <a:r>
              <a:rPr lang="en-US" sz="4000" dirty="0" smtClean="0"/>
              <a:t>Principles of Sustainable Development </a:t>
            </a:r>
            <a:endParaRPr lang="ru-RU" sz="4000" dirty="0"/>
          </a:p>
        </p:txBody>
      </p:sp>
      <p:sp>
        <p:nvSpPr>
          <p:cNvPr id="3" name="Подзаголовок 2"/>
          <p:cNvSpPr>
            <a:spLocks noGrp="1"/>
          </p:cNvSpPr>
          <p:nvPr>
            <p:ph type="subTitle" idx="1"/>
          </p:nvPr>
        </p:nvSpPr>
        <p:spPr>
          <a:xfrm>
            <a:off x="628745" y="968992"/>
            <a:ext cx="6096189" cy="5404513"/>
          </a:xfrm>
        </p:spPr>
        <p:txBody>
          <a:bodyPr>
            <a:normAutofit fontScale="85000" lnSpcReduction="10000"/>
          </a:bodyPr>
          <a:lstStyle/>
          <a:p>
            <a:pPr algn="l"/>
            <a:r>
              <a:rPr lang="en-US" dirty="0">
                <a:solidFill>
                  <a:schemeClr val="accent2"/>
                </a:solidFill>
              </a:rPr>
              <a:t>• People are entitled to a healthy and productive life in harmony with nature. </a:t>
            </a:r>
            <a:r>
              <a:rPr lang="en-US" dirty="0" smtClean="0">
                <a:solidFill>
                  <a:schemeClr val="accent2"/>
                </a:solidFill>
              </a:rPr>
              <a:t> </a:t>
            </a:r>
          </a:p>
          <a:p>
            <a:pPr algn="l"/>
            <a:r>
              <a:rPr lang="en-US" dirty="0">
                <a:solidFill>
                  <a:schemeClr val="accent2"/>
                </a:solidFill>
              </a:rPr>
              <a:t>• Development today must not undermine the development and environment needs of present and future </a:t>
            </a:r>
            <a:r>
              <a:rPr lang="en-US" dirty="0" smtClean="0">
                <a:solidFill>
                  <a:schemeClr val="accent2"/>
                </a:solidFill>
              </a:rPr>
              <a:t>generations</a:t>
            </a:r>
          </a:p>
          <a:p>
            <a:pPr algn="l"/>
            <a:r>
              <a:rPr lang="en-US" dirty="0">
                <a:solidFill>
                  <a:schemeClr val="accent2"/>
                </a:solidFill>
              </a:rPr>
              <a:t>• Nations shall warn one another of natural disasters or activities that may have harmful transboundary impacts</a:t>
            </a:r>
            <a:r>
              <a:rPr lang="en-US" dirty="0" smtClean="0">
                <a:solidFill>
                  <a:schemeClr val="accent2"/>
                </a:solidFill>
              </a:rPr>
              <a:t>.</a:t>
            </a:r>
          </a:p>
          <a:p>
            <a:pPr algn="l"/>
            <a:r>
              <a:rPr lang="en-US" dirty="0">
                <a:solidFill>
                  <a:schemeClr val="accent2"/>
                </a:solidFill>
              </a:rPr>
              <a:t>• </a:t>
            </a:r>
            <a:r>
              <a:rPr lang="en-US" dirty="0" smtClean="0">
                <a:solidFill>
                  <a:schemeClr val="accent2"/>
                </a:solidFill>
              </a:rPr>
              <a:t>Peace</a:t>
            </a:r>
            <a:r>
              <a:rPr lang="en-US" dirty="0">
                <a:solidFill>
                  <a:schemeClr val="accent2"/>
                </a:solidFill>
              </a:rPr>
              <a:t>, development and environmental protection are interdependent and indivisible.</a:t>
            </a:r>
          </a:p>
          <a:p>
            <a:pPr marL="342900" indent="-342900" algn="l">
              <a:buFont typeface="+mj-lt"/>
              <a:buAutoNum type="arabicPeriod"/>
            </a:pP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174833" y="1357298"/>
            <a:ext cx="1969167" cy="3002507"/>
          </a:xfrm>
          <a:prstGeom prst="rect">
            <a:avLst/>
          </a:prstGeom>
        </p:spPr>
      </p:pic>
    </p:spTree>
    <p:extLst>
      <p:ext uri="{BB962C8B-B14F-4D97-AF65-F5344CB8AC3E}">
        <p14:creationId xmlns:p14="http://schemas.microsoft.com/office/powerpoint/2010/main" xmlns="" val="2028115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37257"/>
            <a:ext cx="9144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3000" b="1" dirty="0">
                <a:effectLst>
                  <a:outerShdw blurRad="38100" dist="38100" dir="2700000" algn="tl">
                    <a:srgbClr val="000000">
                      <a:alpha val="43137"/>
                    </a:srgbClr>
                  </a:outerShdw>
                </a:effectLst>
                <a:latin typeface="Arial" pitchFamily="34" charset="0"/>
                <a:cs typeface="Arial" pitchFamily="34" charset="0"/>
              </a:rPr>
              <a:t>Principles</a:t>
            </a:r>
          </a:p>
          <a:p>
            <a:pPr lvl="0" algn="ctr" fontAlgn="base">
              <a:spcBef>
                <a:spcPct val="0"/>
              </a:spcBef>
              <a:spcAft>
                <a:spcPct val="0"/>
              </a:spcAft>
            </a:pPr>
            <a:r>
              <a:rPr lang="en-US" sz="3000" b="1" dirty="0">
                <a:effectLst>
                  <a:outerShdw blurRad="38100" dist="38100" dir="2700000" algn="tl">
                    <a:srgbClr val="000000">
                      <a:alpha val="43137"/>
                    </a:srgbClr>
                  </a:outerShdw>
                </a:effectLst>
                <a:latin typeface="Arial" pitchFamily="34" charset="0"/>
                <a:cs typeface="Arial" pitchFamily="34" charset="0"/>
              </a:rPr>
              <a:t>  sustainable Development</a:t>
            </a:r>
            <a:endParaRPr lang="ru-RU" sz="3000" b="1" dirty="0">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11" name="Group 162"/>
          <p:cNvGraphicFramePr>
            <a:graphicFrameLocks noGrp="1"/>
          </p:cNvGraphicFramePr>
          <p:nvPr>
            <p:extLst>
              <p:ext uri="{D42A27DB-BD31-4B8C-83A1-F6EECF244321}">
                <p14:modId xmlns:p14="http://schemas.microsoft.com/office/powerpoint/2010/main" xmlns="" val="3888985583"/>
              </p:ext>
            </p:extLst>
          </p:nvPr>
        </p:nvGraphicFramePr>
        <p:xfrm>
          <a:off x="323528" y="1196752"/>
          <a:ext cx="8568952" cy="1939290"/>
        </p:xfrm>
        <a:graphic>
          <a:graphicData uri="http://schemas.openxmlformats.org/drawingml/2006/table">
            <a:tbl>
              <a:tblPr>
                <a:tableStyleId>{C4B1156A-380E-4F78-BDF5-A606A8083BF9}</a:tableStyleId>
              </a:tblPr>
              <a:tblGrid>
                <a:gridCol w="2376264"/>
                <a:gridCol w="6192688"/>
              </a:tblGrid>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t>Principle</a:t>
                      </a:r>
                      <a:endParaRPr kumimoji="0" lang="ru-RU"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endParaRPr>
                    </a:p>
                  </a:txBody>
                  <a:tcPr anchor="ctr" horzOverflow="overflow">
                    <a:solidFill>
                      <a:srgbClr val="3E1B5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t>Solution</a:t>
                      </a:r>
                      <a:endParaRPr kumimoji="0" lang="ru-RU"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endParaRPr>
                    </a:p>
                  </a:txBody>
                  <a:tcPr anchor="ctr" horzOverflow="overflow">
                    <a:solidFill>
                      <a:srgbClr val="3E1B59"/>
                    </a:solidFill>
                  </a:tcPr>
                </a:tc>
              </a:tr>
              <a:tr h="1543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cs typeface="Arial" pitchFamily="34" charset="0"/>
                        </a:rPr>
                        <a:t>The principle of a political solution to the ecological crisis</a:t>
                      </a:r>
                      <a:endParaRPr kumimoji="0" lang="ru-RU" sz="20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Arial" pitchFamily="34" charset="0"/>
                          <a:cs typeface="Arial" pitchFamily="34" charset="0"/>
                        </a:rPr>
                        <a:t>Problems relating to the environmental crisis should be solved by peaceful means, based on the goodwill of all members of the international community.</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bl>
          </a:graphicData>
        </a:graphic>
      </p:graphicFrame>
      <p:pic>
        <p:nvPicPr>
          <p:cNvPr id="13314" name="Picture 2"/>
          <p:cNvPicPr>
            <a:picLocks noChangeAspect="1" noChangeArrowheads="1"/>
          </p:cNvPicPr>
          <p:nvPr/>
        </p:nvPicPr>
        <p:blipFill>
          <a:blip r:embed="rId2" cstate="print"/>
          <a:srcRect/>
          <a:stretch>
            <a:fillRect/>
          </a:stretch>
        </p:blipFill>
        <p:spPr bwMode="auto">
          <a:xfrm>
            <a:off x="1403648" y="3392190"/>
            <a:ext cx="6390481" cy="3277170"/>
          </a:xfrm>
          <a:prstGeom prst="rect">
            <a:avLst/>
          </a:prstGeom>
          <a:ln>
            <a:headEnd/>
            <a:tailEnd/>
          </a:ln>
        </p:spPr>
        <p:style>
          <a:lnRef idx="1">
            <a:schemeClr val="accent4"/>
          </a:lnRef>
          <a:fillRef idx="2">
            <a:schemeClr val="accent4"/>
          </a:fillRef>
          <a:effectRef idx="1">
            <a:schemeClr val="accent4"/>
          </a:effectRef>
          <a:fontRef idx="minor">
            <a:schemeClr val="dk1"/>
          </a:fontRef>
        </p:style>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20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37257"/>
            <a:ext cx="9144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3000" b="1" dirty="0">
                <a:effectLst>
                  <a:outerShdw blurRad="38100" dist="38100" dir="2700000" algn="tl">
                    <a:srgbClr val="000000">
                      <a:alpha val="43137"/>
                    </a:srgbClr>
                  </a:outerShdw>
                </a:effectLst>
                <a:latin typeface="Arial" pitchFamily="34" charset="0"/>
                <a:cs typeface="Arial" pitchFamily="34" charset="0"/>
              </a:rPr>
              <a:t>Principles</a:t>
            </a:r>
          </a:p>
          <a:p>
            <a:pPr lvl="0" algn="ctr" fontAlgn="base">
              <a:spcBef>
                <a:spcPct val="0"/>
              </a:spcBef>
              <a:spcAft>
                <a:spcPct val="0"/>
              </a:spcAft>
            </a:pPr>
            <a:r>
              <a:rPr lang="en-US" sz="3000" b="1" dirty="0">
                <a:effectLst>
                  <a:outerShdw blurRad="38100" dist="38100" dir="2700000" algn="tl">
                    <a:srgbClr val="000000">
                      <a:alpha val="43137"/>
                    </a:srgbClr>
                  </a:outerShdw>
                </a:effectLst>
                <a:latin typeface="Arial" pitchFamily="34" charset="0"/>
                <a:cs typeface="Arial" pitchFamily="34" charset="0"/>
              </a:rPr>
              <a:t>  sustainable Development</a:t>
            </a:r>
            <a:endParaRPr lang="ru-RU" sz="3000" b="1" dirty="0">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11" name="Group 162"/>
          <p:cNvGraphicFramePr>
            <a:graphicFrameLocks noGrp="1"/>
          </p:cNvGraphicFramePr>
          <p:nvPr>
            <p:extLst>
              <p:ext uri="{D42A27DB-BD31-4B8C-83A1-F6EECF244321}">
                <p14:modId xmlns:p14="http://schemas.microsoft.com/office/powerpoint/2010/main" xmlns="" val="2722741691"/>
              </p:ext>
            </p:extLst>
          </p:nvPr>
        </p:nvGraphicFramePr>
        <p:xfrm>
          <a:off x="323528" y="1196752"/>
          <a:ext cx="8568952" cy="2808312"/>
        </p:xfrm>
        <a:graphic>
          <a:graphicData uri="http://schemas.openxmlformats.org/drawingml/2006/table">
            <a:tbl>
              <a:tblPr>
                <a:tableStyleId>{C4B1156A-380E-4F78-BDF5-A606A8083BF9}</a:tableStyleId>
              </a:tblPr>
              <a:tblGrid>
                <a:gridCol w="2376264"/>
                <a:gridCol w="6192688"/>
              </a:tblGrid>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t>Principles</a:t>
                      </a:r>
                      <a:endParaRPr kumimoji="0" lang="ru-RU"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endParaRPr>
                    </a:p>
                  </a:txBody>
                  <a:tcPr anchor="ctr" horzOverflow="overflow">
                    <a:solidFill>
                      <a:srgbClr val="3E1B5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t>Solution</a:t>
                      </a:r>
                      <a:endParaRPr kumimoji="0" lang="ru-RU"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endParaRPr>
                    </a:p>
                  </a:txBody>
                  <a:tcPr anchor="ctr" horzOverflow="overflow">
                    <a:solidFill>
                      <a:srgbClr val="3E1B59"/>
                    </a:solidFill>
                  </a:tcPr>
                </a:tc>
              </a:tr>
              <a:tr h="24120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cs typeface="Arial" pitchFamily="34" charset="0"/>
                        </a:rPr>
                        <a:t>The principle of greening all spheres of life</a:t>
                      </a:r>
                      <a:endParaRPr kumimoji="0" lang="ru-RU" sz="20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Arial" pitchFamily="34" charset="0"/>
                          <a:cs typeface="Arial" pitchFamily="34" charset="0"/>
                        </a:rPr>
                        <a:t>Resources of each territory are owned and used by its population, and are used to meet the basic material, spiritual, aesthetic needs, achieving sustainable development - it is the foundation of the greening of all spheres of life.</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bl>
          </a:graphicData>
        </a:graphic>
      </p:graphicFrame>
      <p:pic>
        <p:nvPicPr>
          <p:cNvPr id="3074" name="Picture 2" descr="http://movetoholland.ru/wp-content/uploads/2013/05/sustainable-development.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15816" y="3861048"/>
            <a:ext cx="2808312" cy="280831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928858" y="1071546"/>
            <a:ext cx="8229600" cy="631844"/>
          </a:xfrm>
        </p:spPr>
        <p:txBody>
          <a:bodyPr>
            <a:noAutofit/>
          </a:bodyPr>
          <a:lstStyle/>
          <a:p>
            <a:r>
              <a:rPr lang="en-US" sz="6000" b="1" dirty="0" smtClean="0">
                <a:ln w="17780" cmpd="sng">
                  <a:solidFill>
                    <a:schemeClr val="accent1">
                      <a:tint val="3000"/>
                    </a:schemeClr>
                  </a:solidFill>
                  <a:prstDash val="solid"/>
                  <a:miter lim="800000"/>
                </a:ln>
                <a:solidFill>
                  <a:schemeClr val="bg1"/>
                </a:solidFill>
                <a:effectLst>
                  <a:outerShdw blurRad="38100" dist="38100" dir="2700000" algn="tl">
                    <a:srgbClr val="000000">
                      <a:alpha val="43137"/>
                    </a:srgbClr>
                  </a:outerShdw>
                </a:effectLst>
                <a:latin typeface="Aharoni" pitchFamily="2" charset="-79"/>
                <a:cs typeface="Aharoni" pitchFamily="2" charset="-79"/>
              </a:rPr>
              <a:t>Thanks for </a:t>
            </a:r>
            <a:br>
              <a:rPr lang="en-US" sz="6000" b="1" dirty="0" smtClean="0">
                <a:ln w="17780" cmpd="sng">
                  <a:solidFill>
                    <a:schemeClr val="accent1">
                      <a:tint val="3000"/>
                    </a:schemeClr>
                  </a:solidFill>
                  <a:prstDash val="solid"/>
                  <a:miter lim="800000"/>
                </a:ln>
                <a:solidFill>
                  <a:schemeClr val="bg1"/>
                </a:solidFill>
                <a:effectLst>
                  <a:outerShdw blurRad="38100" dist="38100" dir="2700000" algn="tl">
                    <a:srgbClr val="000000">
                      <a:alpha val="43137"/>
                    </a:srgbClr>
                  </a:outerShdw>
                </a:effectLst>
                <a:latin typeface="Aharoni" pitchFamily="2" charset="-79"/>
                <a:cs typeface="Aharoni" pitchFamily="2" charset="-79"/>
              </a:rPr>
            </a:br>
            <a:r>
              <a:rPr lang="en-US" sz="6000" b="1" dirty="0" smtClean="0">
                <a:ln w="17780" cmpd="sng">
                  <a:solidFill>
                    <a:schemeClr val="accent1">
                      <a:tint val="3000"/>
                    </a:schemeClr>
                  </a:solidFill>
                  <a:prstDash val="solid"/>
                  <a:miter lim="800000"/>
                </a:ln>
                <a:solidFill>
                  <a:schemeClr val="bg1"/>
                </a:solidFill>
                <a:effectLst>
                  <a:outerShdw blurRad="38100" dist="38100" dir="2700000" algn="tl">
                    <a:srgbClr val="000000">
                      <a:alpha val="43137"/>
                    </a:srgbClr>
                  </a:outerShdw>
                </a:effectLst>
                <a:latin typeface="Aharoni" pitchFamily="2" charset="-79"/>
                <a:cs typeface="Aharoni" pitchFamily="2" charset="-79"/>
              </a:rPr>
              <a:t>Attention!</a:t>
            </a:r>
            <a:endParaRPr lang="ru-RU" sz="6000" dirty="0">
              <a:solidFill>
                <a:schemeClr val="bg1"/>
              </a:solidFill>
              <a:effectLst>
                <a:outerShdw blurRad="38100" dist="38100" dir="2700000" algn="tl">
                  <a:srgbClr val="000000">
                    <a:alpha val="43137"/>
                  </a:srgbClr>
                </a:outerShdw>
              </a:effectLst>
              <a:cs typeface="Aharoni" pitchFamily="2" charset="-79"/>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set>
                                      <p:cBhvr>
                                        <p:cTn id="7" dur="455" fill="hold">
                                          <p:stCondLst>
                                            <p:cond delay="0"/>
                                          </p:stCondLst>
                                        </p:cTn>
                                        <p:tgtEl>
                                          <p:spTgt spid="4"/>
                                        </p:tgtEl>
                                        <p:attrNameLst>
                                          <p:attrName>style.rotation</p:attrName>
                                        </p:attrNameLst>
                                      </p:cBhvr>
                                      <p:to>
                                        <p:strVal val="-45.0"/>
                                      </p:to>
                                    </p:set>
                                    <p:anim calcmode="lin" valueType="num">
                                      <p:cBhvr>
                                        <p:cTn id="8" dur="455" fill="hold">
                                          <p:stCondLst>
                                            <p:cond delay="455"/>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r>
              <a:rPr lang="en-US" dirty="0" smtClean="0"/>
              <a:t>01/10/2012</a:t>
            </a:r>
          </a:p>
        </p:txBody>
      </p:sp>
      <p:sp>
        <p:nvSpPr>
          <p:cNvPr id="4" name="Slide Number Placeholder 4"/>
          <p:cNvSpPr>
            <a:spLocks noGrp="1"/>
          </p:cNvSpPr>
          <p:nvPr>
            <p:ph type="sldNum" sz="quarter" idx="12"/>
          </p:nvPr>
        </p:nvSpPr>
        <p:spPr/>
        <p:txBody>
          <a:bodyPr/>
          <a:lstStyle/>
          <a:p>
            <a:pPr>
              <a:defRPr/>
            </a:pPr>
            <a:fld id="{3880E586-BBCD-4BCC-8428-143FF43C29B6}" type="slidenum">
              <a:rPr lang="en-US"/>
              <a:pPr>
                <a:defRPr/>
              </a:pPr>
              <a:t>5</a:t>
            </a:fld>
            <a:endParaRPr lang="en-US"/>
          </a:p>
        </p:txBody>
      </p:sp>
      <p:sp>
        <p:nvSpPr>
          <p:cNvPr id="32774" name="Rectangle 6"/>
          <p:cNvSpPr>
            <a:spLocks noGrp="1" noRot="1" noChangeArrowheads="1"/>
          </p:cNvSpPr>
          <p:nvPr>
            <p:ph type="title"/>
          </p:nvPr>
        </p:nvSpPr>
        <p:spPr>
          <a:xfrm>
            <a:off x="395288" y="1881188"/>
            <a:ext cx="8389937" cy="2916237"/>
          </a:xfrm>
        </p:spPr>
        <p:txBody>
          <a:bodyPr/>
          <a:lstStyle/>
          <a:p>
            <a:pPr algn="ctr" eaLnBrk="1" hangingPunct="1">
              <a:defRPr/>
            </a:pPr>
            <a:r>
              <a:rPr lang="en-US" sz="4000" b="1" dirty="0" smtClean="0">
                <a:solidFill>
                  <a:schemeClr val="accent5">
                    <a:lumMod val="50000"/>
                  </a:schemeClr>
                </a:solidFill>
              </a:rPr>
              <a:t>Meeting such needs “without undermining the ability of future generations to meet their own needs” means: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32774"/>
                                        </p:tgtEl>
                                        <p:attrNameLst>
                                          <p:attrName>style.visibility</p:attrName>
                                        </p:attrNameLst>
                                      </p:cBhvr>
                                      <p:to>
                                        <p:strVal val="visible"/>
                                      </p:to>
                                    </p:set>
                                    <p:anim calcmode="lin" valueType="num">
                                      <p:cBhvr>
                                        <p:cTn id="7" dur="500" fill="hold"/>
                                        <p:tgtEl>
                                          <p:spTgt spid="32774"/>
                                        </p:tgtEl>
                                        <p:attrNameLst>
                                          <p:attrName>ppt_w</p:attrName>
                                        </p:attrNameLst>
                                      </p:cBhvr>
                                      <p:tavLst>
                                        <p:tav tm="0">
                                          <p:val>
                                            <p:fltVal val="0"/>
                                          </p:val>
                                        </p:tav>
                                        <p:tav tm="100000">
                                          <p:val>
                                            <p:strVal val="#ppt_w"/>
                                          </p:val>
                                        </p:tav>
                                      </p:tavLst>
                                    </p:anim>
                                    <p:anim calcmode="lin" valueType="num">
                                      <p:cBhvr>
                                        <p:cTn id="8" dur="500" fill="hold"/>
                                        <p:tgtEl>
                                          <p:spTgt spid="32774"/>
                                        </p:tgtEl>
                                        <p:attrNameLst>
                                          <p:attrName>ppt_h</p:attrName>
                                        </p:attrNameLst>
                                      </p:cBhvr>
                                      <p:tavLst>
                                        <p:tav tm="0">
                                          <p:val>
                                            <p:fltVal val="0"/>
                                          </p:val>
                                        </p:tav>
                                        <p:tav tm="100000">
                                          <p:val>
                                            <p:strVal val="#ppt_h"/>
                                          </p:val>
                                        </p:tav>
                                      </p:tavLst>
                                    </p:anim>
                                    <p:anim calcmode="lin" valueType="num">
                                      <p:cBhvr>
                                        <p:cTn id="9" dur="500" fill="hold"/>
                                        <p:tgtEl>
                                          <p:spTgt spid="32774"/>
                                        </p:tgtEl>
                                        <p:attrNameLst>
                                          <p:attrName>style.rotation</p:attrName>
                                        </p:attrNameLst>
                                      </p:cBhvr>
                                      <p:tavLst>
                                        <p:tav tm="0">
                                          <p:val>
                                            <p:fltVal val="360"/>
                                          </p:val>
                                        </p:tav>
                                        <p:tav tm="100000">
                                          <p:val>
                                            <p:fltVal val="0"/>
                                          </p:val>
                                        </p:tav>
                                      </p:tavLst>
                                    </p:anim>
                                    <p:animEffect transition="in" filter="fade">
                                      <p:cBhvr>
                                        <p:cTn id="10" dur="5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dirty="0" smtClean="0"/>
              <a:t>01/10/2012</a:t>
            </a:r>
          </a:p>
        </p:txBody>
      </p:sp>
      <p:sp>
        <p:nvSpPr>
          <p:cNvPr id="5" name="Slide Number Placeholder 5"/>
          <p:cNvSpPr>
            <a:spLocks noGrp="1"/>
          </p:cNvSpPr>
          <p:nvPr>
            <p:ph type="sldNum" sz="quarter" idx="12"/>
          </p:nvPr>
        </p:nvSpPr>
        <p:spPr/>
        <p:txBody>
          <a:bodyPr/>
          <a:lstStyle/>
          <a:p>
            <a:pPr>
              <a:defRPr/>
            </a:pPr>
            <a:fld id="{F3C02155-8B50-4119-A1B0-3A10B053DF08}" type="slidenum">
              <a:rPr lang="en-US"/>
              <a:pPr>
                <a:defRPr/>
              </a:pPr>
              <a:t>6</a:t>
            </a:fld>
            <a:endParaRPr lang="en-US"/>
          </a:p>
        </p:txBody>
      </p:sp>
      <p:sp>
        <p:nvSpPr>
          <p:cNvPr id="36866" name="Rectangle 2"/>
          <p:cNvSpPr>
            <a:spLocks noGrp="1" noRot="1" noChangeArrowheads="1"/>
          </p:cNvSpPr>
          <p:nvPr>
            <p:ph type="title"/>
          </p:nvPr>
        </p:nvSpPr>
        <p:spPr/>
        <p:txBody>
          <a:bodyPr/>
          <a:lstStyle/>
          <a:p>
            <a:pPr eaLnBrk="1" hangingPunct="1">
              <a:defRPr/>
            </a:pPr>
            <a:r>
              <a:rPr lang="en-US" dirty="0" smtClean="0">
                <a:solidFill>
                  <a:schemeClr val="bg1"/>
                </a:solidFill>
              </a:rPr>
              <a:t>What to do?</a:t>
            </a:r>
          </a:p>
        </p:txBody>
      </p:sp>
      <p:sp>
        <p:nvSpPr>
          <p:cNvPr id="36867" name="Rectangle 3"/>
          <p:cNvSpPr>
            <a:spLocks noGrp="1" noRot="1" noChangeArrowheads="1"/>
          </p:cNvSpPr>
          <p:nvPr>
            <p:ph type="body" idx="1"/>
          </p:nvPr>
        </p:nvSpPr>
        <p:spPr>
          <a:xfrm>
            <a:off x="857224" y="1179522"/>
            <a:ext cx="8007350" cy="3678238"/>
          </a:xfrm>
        </p:spPr>
        <p:txBody>
          <a:bodyPr>
            <a:noAutofit/>
          </a:bodyPr>
          <a:lstStyle/>
          <a:p>
            <a:pPr eaLnBrk="1" hangingPunct="1">
              <a:defRPr/>
            </a:pPr>
            <a:r>
              <a:rPr lang="en-US" sz="3600" b="1" dirty="0" smtClean="0">
                <a:effectLst/>
              </a:rPr>
              <a:t>Minimizing use or waste of non-renewable resources (by minimizing the consumption of fossil fuels and substituting with renewable sources where feasible)</a:t>
            </a:r>
          </a:p>
          <a:p>
            <a:pPr eaLnBrk="1" hangingPunct="1">
              <a:defRPr/>
            </a:pPr>
            <a:r>
              <a:rPr lang="en-US" sz="3600" b="1" dirty="0" smtClean="0">
                <a:effectLst/>
              </a:rPr>
              <a:t>Minimizing the waste (by reducing use, reusing, and recycling).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p:cTn id="7" dur="500" fill="hold"/>
                                        <p:tgtEl>
                                          <p:spTgt spid="36866"/>
                                        </p:tgtEl>
                                        <p:attrNameLst>
                                          <p:attrName>ppt_w</p:attrName>
                                        </p:attrNameLst>
                                      </p:cBhvr>
                                      <p:tavLst>
                                        <p:tav tm="0">
                                          <p:val>
                                            <p:fltVal val="0"/>
                                          </p:val>
                                        </p:tav>
                                        <p:tav tm="100000">
                                          <p:val>
                                            <p:strVal val="#ppt_w"/>
                                          </p:val>
                                        </p:tav>
                                      </p:tavLst>
                                    </p:anim>
                                    <p:anim calcmode="lin" valueType="num">
                                      <p:cBhvr>
                                        <p:cTn id="8" dur="500" fill="hold"/>
                                        <p:tgtEl>
                                          <p:spTgt spid="36866"/>
                                        </p:tgtEl>
                                        <p:attrNameLst>
                                          <p:attrName>ppt_h</p:attrName>
                                        </p:attrNameLst>
                                      </p:cBhvr>
                                      <p:tavLst>
                                        <p:tav tm="0">
                                          <p:val>
                                            <p:fltVal val="0"/>
                                          </p:val>
                                        </p:tav>
                                        <p:tav tm="100000">
                                          <p:val>
                                            <p:strVal val="#ppt_h"/>
                                          </p:val>
                                        </p:tav>
                                      </p:tavLst>
                                    </p:anim>
                                    <p:anim calcmode="lin" valueType="num">
                                      <p:cBhvr>
                                        <p:cTn id="9" dur="500" fill="hold"/>
                                        <p:tgtEl>
                                          <p:spTgt spid="36866"/>
                                        </p:tgtEl>
                                        <p:attrNameLst>
                                          <p:attrName>style.rotation</p:attrName>
                                        </p:attrNameLst>
                                      </p:cBhvr>
                                      <p:tavLst>
                                        <p:tav tm="0">
                                          <p:val>
                                            <p:fltVal val="360"/>
                                          </p:val>
                                        </p:tav>
                                        <p:tav tm="100000">
                                          <p:val>
                                            <p:fltVal val="0"/>
                                          </p:val>
                                        </p:tav>
                                      </p:tavLst>
                                    </p:anim>
                                    <p:animEffect transition="in" filter="fade">
                                      <p:cBhvr>
                                        <p:cTn id="10" dur="500"/>
                                        <p:tgtEl>
                                          <p:spTgt spid="36866"/>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dur="1" fill="hold">
                                          <p:stCondLst>
                                            <p:cond delay="0"/>
                                          </p:stCondLst>
                                        </p:cTn>
                                        <p:tgtEl>
                                          <p:spTgt spid="36867">
                                            <p:txEl>
                                              <p:pRg st="0" end="0"/>
                                            </p:txEl>
                                          </p:spTgt>
                                        </p:tgtEl>
                                        <p:attrNameLst>
                                          <p:attrName>style.visibility</p:attrName>
                                        </p:attrNameLst>
                                      </p:cBhvr>
                                      <p:to>
                                        <p:strVal val="visible"/>
                                      </p:to>
                                    </p:set>
                                    <p:anim calcmode="lin" valueType="num">
                                      <p:cBhvr>
                                        <p:cTn id="15" dur="500" fill="hold"/>
                                        <p:tgtEl>
                                          <p:spTgt spid="36867">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6867">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36867">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3686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dur="1" fill="hold">
                                          <p:stCondLst>
                                            <p:cond delay="0"/>
                                          </p:stCondLst>
                                        </p:cTn>
                                        <p:tgtEl>
                                          <p:spTgt spid="36867">
                                            <p:txEl>
                                              <p:pRg st="1" end="1"/>
                                            </p:txEl>
                                          </p:spTgt>
                                        </p:tgtEl>
                                        <p:attrNameLst>
                                          <p:attrName>style.visibility</p:attrName>
                                        </p:attrNameLst>
                                      </p:cBhvr>
                                      <p:to>
                                        <p:strVal val="visible"/>
                                      </p:to>
                                    </p:set>
                                    <p:anim calcmode="lin" valueType="num">
                                      <p:cBhvr>
                                        <p:cTn id="23" dur="500" fill="hold"/>
                                        <p:tgtEl>
                                          <p:spTgt spid="36867">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36867">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36867">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dirty="0" smtClean="0"/>
              <a:t>01/10/2012</a:t>
            </a:r>
          </a:p>
        </p:txBody>
      </p:sp>
      <p:sp>
        <p:nvSpPr>
          <p:cNvPr id="5" name="Slide Number Placeholder 5"/>
          <p:cNvSpPr>
            <a:spLocks noGrp="1"/>
          </p:cNvSpPr>
          <p:nvPr>
            <p:ph type="sldNum" sz="quarter" idx="12"/>
          </p:nvPr>
        </p:nvSpPr>
        <p:spPr/>
        <p:txBody>
          <a:bodyPr/>
          <a:lstStyle/>
          <a:p>
            <a:pPr>
              <a:defRPr/>
            </a:pPr>
            <a:fld id="{D2ADF71A-21E9-48F7-A09A-9CB1835BAC61}" type="slidenum">
              <a:rPr lang="en-US"/>
              <a:pPr>
                <a:defRPr/>
              </a:pPr>
              <a:t>7</a:t>
            </a:fld>
            <a:endParaRPr lang="en-US"/>
          </a:p>
        </p:txBody>
      </p:sp>
      <p:sp>
        <p:nvSpPr>
          <p:cNvPr id="37890" name="Rectangle 2"/>
          <p:cNvSpPr>
            <a:spLocks noGrp="1" noRot="1" noChangeArrowheads="1"/>
          </p:cNvSpPr>
          <p:nvPr>
            <p:ph type="title"/>
          </p:nvPr>
        </p:nvSpPr>
        <p:spPr/>
        <p:txBody>
          <a:bodyPr/>
          <a:lstStyle/>
          <a:p>
            <a:pPr eaLnBrk="1" hangingPunct="1">
              <a:defRPr/>
            </a:pPr>
            <a:r>
              <a:rPr lang="en-US" dirty="0" smtClean="0">
                <a:solidFill>
                  <a:schemeClr val="bg1"/>
                </a:solidFill>
              </a:rPr>
              <a:t>What to do?</a:t>
            </a:r>
          </a:p>
        </p:txBody>
      </p:sp>
      <p:sp>
        <p:nvSpPr>
          <p:cNvPr id="37891" name="Rectangle 3"/>
          <p:cNvSpPr>
            <a:spLocks noGrp="1" noRot="1" noChangeArrowheads="1"/>
          </p:cNvSpPr>
          <p:nvPr>
            <p:ph type="body" idx="1"/>
          </p:nvPr>
        </p:nvSpPr>
        <p:spPr>
          <a:xfrm>
            <a:off x="838200" y="1905000"/>
            <a:ext cx="8007350" cy="2108200"/>
          </a:xfrm>
        </p:spPr>
        <p:txBody>
          <a:bodyPr>
            <a:noAutofit/>
          </a:bodyPr>
          <a:lstStyle/>
          <a:p>
            <a:pPr eaLnBrk="1" hangingPunct="1">
              <a:defRPr/>
            </a:pPr>
            <a:r>
              <a:rPr lang="en-US" sz="4000" b="1" i="1" dirty="0" smtClean="0">
                <a:effectLst/>
              </a:rPr>
              <a:t>Sustainable use of renewable resources (by using freshwater, soils, and forests in ways that ensure a natural rate of recharge)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ppt_w</p:attrName>
                                        </p:attrNameLst>
                                      </p:cBhvr>
                                      <p:tavLst>
                                        <p:tav tm="0">
                                          <p:val>
                                            <p:fltVal val="0"/>
                                          </p:val>
                                        </p:tav>
                                        <p:tav tm="100000">
                                          <p:val>
                                            <p:strVal val="#ppt_w"/>
                                          </p:val>
                                        </p:tav>
                                      </p:tavLst>
                                    </p:anim>
                                    <p:anim calcmode="lin" valueType="num">
                                      <p:cBhvr>
                                        <p:cTn id="8" dur="500" fill="hold"/>
                                        <p:tgtEl>
                                          <p:spTgt spid="37890"/>
                                        </p:tgtEl>
                                        <p:attrNameLst>
                                          <p:attrName>ppt_h</p:attrName>
                                        </p:attrNameLst>
                                      </p:cBhvr>
                                      <p:tavLst>
                                        <p:tav tm="0">
                                          <p:val>
                                            <p:fltVal val="0"/>
                                          </p:val>
                                        </p:tav>
                                        <p:tav tm="100000">
                                          <p:val>
                                            <p:strVal val="#ppt_h"/>
                                          </p:val>
                                        </p:tav>
                                      </p:tavLst>
                                    </p:anim>
                                    <p:anim calcmode="lin" valueType="num">
                                      <p:cBhvr>
                                        <p:cTn id="9" dur="500" fill="hold"/>
                                        <p:tgtEl>
                                          <p:spTgt spid="37890"/>
                                        </p:tgtEl>
                                        <p:attrNameLst>
                                          <p:attrName>style.rotation</p:attrName>
                                        </p:attrNameLst>
                                      </p:cBhvr>
                                      <p:tavLst>
                                        <p:tav tm="0">
                                          <p:val>
                                            <p:fltVal val="360"/>
                                          </p:val>
                                        </p:tav>
                                        <p:tav tm="100000">
                                          <p:val>
                                            <p:fltVal val="0"/>
                                          </p:val>
                                        </p:tav>
                                      </p:tavLst>
                                    </p:anim>
                                    <p:animEffect transition="in" filter="fade">
                                      <p:cBhvr>
                                        <p:cTn id="10" dur="500"/>
                                        <p:tgtEl>
                                          <p:spTgt spid="37890"/>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dur="1" fill="hold">
                                          <p:stCondLst>
                                            <p:cond delay="0"/>
                                          </p:stCondLst>
                                        </p:cTn>
                                        <p:tgtEl>
                                          <p:spTgt spid="37891">
                                            <p:txEl>
                                              <p:pRg st="0" end="0"/>
                                            </p:txEl>
                                          </p:spTgt>
                                        </p:tgtEl>
                                        <p:attrNameLst>
                                          <p:attrName>style.visibility</p:attrName>
                                        </p:attrNameLst>
                                      </p:cBhvr>
                                      <p:to>
                                        <p:strVal val="visible"/>
                                      </p:to>
                                    </p:set>
                                    <p:anim calcmode="lin" valueType="num">
                                      <p:cBhvr>
                                        <p:cTn id="15" dur="500" fill="hold"/>
                                        <p:tgtEl>
                                          <p:spTgt spid="37891">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7891">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37891">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378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Содержимое 5" descr="sustainablebusiness.jpg"/>
          <p:cNvPicPr>
            <a:picLocks noGrp="1" noChangeAspect="1"/>
          </p:cNvPicPr>
          <p:nvPr>
            <p:ph idx="1"/>
          </p:nvPr>
        </p:nvPicPr>
        <p:blipFill>
          <a:blip r:embed="rId2"/>
          <a:stretch>
            <a:fillRect/>
          </a:stretch>
        </p:blipFill>
        <p:spPr>
          <a:xfrm>
            <a:off x="5057127" y="928670"/>
            <a:ext cx="4086873" cy="5286412"/>
          </a:xfrm>
        </p:spPr>
      </p:pic>
      <p:sp>
        <p:nvSpPr>
          <p:cNvPr id="7" name="Вертикальный свиток 6"/>
          <p:cNvSpPr/>
          <p:nvPr/>
        </p:nvSpPr>
        <p:spPr>
          <a:xfrm>
            <a:off x="-357222" y="0"/>
            <a:ext cx="6643734" cy="6858000"/>
          </a:xfrm>
          <a:prstGeom prst="verticalScroll">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Заголовок 2"/>
          <p:cNvSpPr>
            <a:spLocks noGrp="1"/>
          </p:cNvSpPr>
          <p:nvPr>
            <p:ph type="title"/>
          </p:nvPr>
        </p:nvSpPr>
        <p:spPr>
          <a:xfrm>
            <a:off x="357158" y="3214686"/>
            <a:ext cx="5143504" cy="1143000"/>
          </a:xfrm>
        </p:spPr>
        <p:txBody>
          <a:bodyPr>
            <a:noAutofit/>
          </a:bodyPr>
          <a:lstStyle/>
          <a:p>
            <a:r>
              <a:rPr lang="en-US" sz="2800" b="1" i="1" dirty="0" smtClean="0">
                <a:solidFill>
                  <a:srgbClr val="002060"/>
                </a:solidFill>
                <a:latin typeface="Times New Roman" pitchFamily="18" charset="0"/>
                <a:cs typeface="Times New Roman" pitchFamily="18" charset="0"/>
              </a:rPr>
              <a:t>The words and concept of Sustainable Development was first used by </a:t>
            </a:r>
            <a:r>
              <a:rPr lang="en-US" sz="2800" b="1" i="1" dirty="0" err="1" smtClean="0">
                <a:solidFill>
                  <a:srgbClr val="002060"/>
                </a:solidFill>
                <a:latin typeface="Times New Roman" pitchFamily="18" charset="0"/>
                <a:cs typeface="Times New Roman" pitchFamily="18" charset="0"/>
              </a:rPr>
              <a:t>Gru</a:t>
            </a:r>
            <a:r>
              <a:rPr lang="en-US" sz="2800" b="1" i="1" dirty="0" smtClean="0">
                <a:solidFill>
                  <a:srgbClr val="002060"/>
                </a:solidFill>
                <a:latin typeface="Times New Roman" pitchFamily="18" charset="0"/>
                <a:cs typeface="Times New Roman" pitchFamily="18" charset="0"/>
              </a:rPr>
              <a:t> Harlem </a:t>
            </a:r>
            <a:r>
              <a:rPr lang="en-US" sz="2800" b="1" i="1" dirty="0" err="1" smtClean="0">
                <a:solidFill>
                  <a:srgbClr val="002060"/>
                </a:solidFill>
                <a:latin typeface="Times New Roman" pitchFamily="18" charset="0"/>
                <a:cs typeface="Times New Roman" pitchFamily="18" charset="0"/>
              </a:rPr>
              <a:t>Brutland</a:t>
            </a:r>
            <a:r>
              <a:rPr lang="en-US" sz="2800" b="1" i="1" dirty="0" smtClean="0">
                <a:solidFill>
                  <a:srgbClr val="002060"/>
                </a:solidFill>
                <a:latin typeface="Times New Roman" pitchFamily="18" charset="0"/>
                <a:cs typeface="Times New Roman" pitchFamily="18" charset="0"/>
              </a:rPr>
              <a:t> In 1987, in the his report </a:t>
            </a:r>
            <a:r>
              <a:rPr lang="en-US" sz="2800" b="1" i="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Our Common Future</a:t>
            </a:r>
            <a:r>
              <a:rPr lang="en-US" sz="2800" b="1" i="1" dirty="0" smtClean="0">
                <a:solidFill>
                  <a:srgbClr val="002060"/>
                </a:solidFill>
                <a:latin typeface="Times New Roman" pitchFamily="18" charset="0"/>
                <a:cs typeface="Times New Roman" pitchFamily="18" charset="0"/>
              </a:rPr>
              <a:t> the World Commission on Environment and Development (WCED) gave special consideration to the necessity of sustainable development, at which meeting the needs and requirements of the current times does not destruct the ability of future generations to satisfy their own needs. </a:t>
            </a:r>
            <a:r>
              <a:rPr lang="ru-RU" sz="2800" b="1" i="1" dirty="0" smtClean="0">
                <a:solidFill>
                  <a:srgbClr val="002060"/>
                </a:solidFill>
                <a:latin typeface="Times New Roman" pitchFamily="18" charset="0"/>
                <a:cs typeface="Times New Roman" pitchFamily="18" charset="0"/>
              </a:rPr>
              <a:t/>
            </a:r>
            <a:br>
              <a:rPr lang="ru-RU" sz="2800" b="1" i="1" dirty="0" smtClean="0">
                <a:solidFill>
                  <a:srgbClr val="002060"/>
                </a:solidFill>
                <a:latin typeface="Times New Roman" pitchFamily="18" charset="0"/>
                <a:cs typeface="Times New Roman" pitchFamily="18" charset="0"/>
              </a:rPr>
            </a:br>
            <a:endParaRPr lang="ru-RU" sz="2800" i="1" dirty="0">
              <a:solidFill>
                <a:srgbClr val="002060"/>
              </a:solidFill>
              <a:latin typeface="Times New Roman" pitchFamily="18" charset="0"/>
              <a:cs typeface="Times New Roman" pitchFamily="18" charset="0"/>
            </a:endParaRPr>
          </a:p>
        </p:txBody>
      </p:sp>
    </p:spTree>
  </p:cSld>
  <p:clrMapOvr>
    <a:masterClrMapping/>
  </p:clrMapOvr>
  <p:transition spd="slow">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3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3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3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3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3000" fill="hold"/>
                                        <p:tgtEl>
                                          <p:spTgt spid="7"/>
                                        </p:tgtEl>
                                        <p:attrNameLst>
                                          <p:attrName>ppt_w</p:attrName>
                                        </p:attrNameLst>
                                      </p:cBhvr>
                                      <p:tavLst>
                                        <p:tav tm="0">
                                          <p:val>
                                            <p:fltVal val="0"/>
                                          </p:val>
                                        </p:tav>
                                        <p:tav tm="100000">
                                          <p:val>
                                            <p:strVal val="#ppt_w"/>
                                          </p:val>
                                        </p:tav>
                                      </p:tavLst>
                                    </p:anim>
                                    <p:anim calcmode="lin" valueType="num">
                                      <p:cBhvr>
                                        <p:cTn id="16" dur="3000" fill="hold"/>
                                        <p:tgtEl>
                                          <p:spTgt spid="7"/>
                                        </p:tgtEl>
                                        <p:attrNameLst>
                                          <p:attrName>ppt_h</p:attrName>
                                        </p:attrNameLst>
                                      </p:cBhvr>
                                      <p:tavLst>
                                        <p:tav tm="0">
                                          <p:val>
                                            <p:fltVal val="0"/>
                                          </p:val>
                                        </p:tav>
                                        <p:tav tm="100000">
                                          <p:val>
                                            <p:strVal val="#ppt_h"/>
                                          </p:val>
                                        </p:tav>
                                      </p:tavLst>
                                    </p:anim>
                                    <p:anim calcmode="lin" valueType="num">
                                      <p:cBhvr>
                                        <p:cTn id="17" dur="3000" fill="hold"/>
                                        <p:tgtEl>
                                          <p:spTgt spid="7"/>
                                        </p:tgtEl>
                                        <p:attrNameLst>
                                          <p:attrName>style.rotation</p:attrName>
                                        </p:attrNameLst>
                                      </p:cBhvr>
                                      <p:tavLst>
                                        <p:tav tm="0">
                                          <p:val>
                                            <p:fltVal val="360"/>
                                          </p:val>
                                        </p:tav>
                                        <p:tav tm="100000">
                                          <p:val>
                                            <p:fltVal val="0"/>
                                          </p:val>
                                        </p:tav>
                                      </p:tavLst>
                                    </p:anim>
                                    <p:animEffect transition="in" filter="fade">
                                      <p:cBhvr>
                                        <p:cTn id="18" dur="3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24" dur="1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25" dur="1500" accel="50000" fill="hold">
                                          <p:stCondLst>
                                            <p:cond delay="1500"/>
                                          </p:stCondLst>
                                        </p:cTn>
                                        <p:tgtEl>
                                          <p:spTgt spid="3"/>
                                        </p:tgtEl>
                                        <p:attrNameLst>
                                          <p:attrName>ppt_w</p:attrName>
                                        </p:attrNameLst>
                                      </p:cBhvr>
                                      <p:tavLst>
                                        <p:tav tm="0">
                                          <p:val>
                                            <p:strVal val="#ppt_w*.05"/>
                                          </p:val>
                                        </p:tav>
                                        <p:tav tm="100000">
                                          <p:val>
                                            <p:strVal val="#ppt_w"/>
                                          </p:val>
                                        </p:tav>
                                      </p:tavLst>
                                    </p:anim>
                                    <p:anim calcmode="lin" valueType="num">
                                      <p:cBhvr>
                                        <p:cTn id="26" dur="3000" fill="hold"/>
                                        <p:tgtEl>
                                          <p:spTgt spid="3"/>
                                        </p:tgtEl>
                                        <p:attrNameLst>
                                          <p:attrName>ppt_h</p:attrName>
                                        </p:attrNameLst>
                                      </p:cBhvr>
                                      <p:tavLst>
                                        <p:tav tm="0">
                                          <p:val>
                                            <p:strVal val="#ppt_h"/>
                                          </p:val>
                                        </p:tav>
                                        <p:tav tm="100000">
                                          <p:val>
                                            <p:strVal val="#ppt_h"/>
                                          </p:val>
                                        </p:tav>
                                      </p:tavLst>
                                    </p:anim>
                                    <p:anim calcmode="lin" valueType="num">
                                      <p:cBhvr>
                                        <p:cTn id="27" dur="1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28" dur="1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29" dur="1500" accel="50000" fill="hold">
                                          <p:stCondLst>
                                            <p:cond delay="1500"/>
                                          </p:stCondLst>
                                        </p:cTn>
                                        <p:tgtEl>
                                          <p:spTgt spid="3"/>
                                        </p:tgtEl>
                                        <p:attrNameLst>
                                          <p:attrName>ppt_y</p:attrName>
                                        </p:attrNameLst>
                                      </p:cBhvr>
                                      <p:tavLst>
                                        <p:tav tm="0">
                                          <p:val>
                                            <p:strVal val="#ppt_y+.1"/>
                                          </p:val>
                                        </p:tav>
                                        <p:tav tm="100000">
                                          <p:val>
                                            <p:strVal val="#ppt_y"/>
                                          </p:val>
                                        </p:tav>
                                      </p:tavLst>
                                    </p:anim>
                                    <p:animEffect transition="in" filter="fade">
                                      <p:cBhvr>
                                        <p:cTn id="30" dur="3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868" y="2714620"/>
            <a:ext cx="5572132" cy="1143000"/>
          </a:xfrm>
        </p:spPr>
        <p:txBody>
          <a:bodyPr>
            <a:noAutofit/>
          </a:bodyPr>
          <a:lstStyle/>
          <a:p>
            <a:pPr marL="457200" indent="-457200" algn="l"/>
            <a:r>
              <a:rPr lang="ru-RU" sz="2900" b="1" i="1" dirty="0" smtClean="0">
                <a:solidFill>
                  <a:schemeClr val="tx2">
                    <a:lumMod val="50000"/>
                  </a:schemeClr>
                </a:solidFill>
              </a:rPr>
              <a:t/>
            </a:r>
            <a:br>
              <a:rPr lang="ru-RU" sz="2900" b="1" i="1" dirty="0" smtClean="0">
                <a:solidFill>
                  <a:schemeClr val="tx2">
                    <a:lumMod val="50000"/>
                  </a:schemeClr>
                </a:solidFill>
              </a:rPr>
            </a:br>
            <a:r>
              <a:rPr lang="en-US" sz="2900" b="1" i="1" dirty="0" smtClean="0">
                <a:solidFill>
                  <a:schemeClr val="tx2">
                    <a:lumMod val="50000"/>
                  </a:schemeClr>
                </a:solidFill>
              </a:rPr>
              <a:t>At the conference of the </a:t>
            </a:r>
            <a:r>
              <a:rPr lang="en-US" sz="2900" b="1" i="1" dirty="0" smtClean="0">
                <a:solidFill>
                  <a:srgbClr val="FF0000"/>
                </a:solidFill>
              </a:rPr>
              <a:t>UN </a:t>
            </a:r>
            <a:r>
              <a:rPr lang="en-US" sz="2900" b="1" i="1" dirty="0" smtClean="0">
                <a:solidFill>
                  <a:schemeClr val="tx2">
                    <a:lumMod val="50000"/>
                  </a:schemeClr>
                </a:solidFill>
              </a:rPr>
              <a:t>on the environment and development in Rio de Janeiro (1992) a detailed analysis of the environment situation in the world was presented. Heads of states and governments took part in the conference, </a:t>
            </a:r>
            <a:r>
              <a:rPr lang="en-US" sz="2900" b="1" i="1" dirty="0" smtClean="0">
                <a:solidFill>
                  <a:srgbClr val="00B0F0"/>
                </a:solidFill>
              </a:rPr>
              <a:t>and adapted first Concept of Sustainable Development  . </a:t>
            </a:r>
            <a:r>
              <a:rPr lang="ru-RU" sz="2900" b="1" i="1" dirty="0" smtClean="0">
                <a:solidFill>
                  <a:srgbClr val="00B0F0"/>
                </a:solidFill>
              </a:rPr>
              <a:t/>
            </a:r>
            <a:br>
              <a:rPr lang="ru-RU" sz="2900" b="1" i="1" dirty="0" smtClean="0">
                <a:solidFill>
                  <a:srgbClr val="00B0F0"/>
                </a:solidFill>
              </a:rPr>
            </a:br>
            <a:endParaRPr lang="ru-RU" sz="2900" b="1" i="1" dirty="0">
              <a:solidFill>
                <a:srgbClr val="00B0F0"/>
              </a:solidFill>
            </a:endParaRPr>
          </a:p>
        </p:txBody>
      </p:sp>
      <p:pic>
        <p:nvPicPr>
          <p:cNvPr id="4" name="Содержимое 3" descr="sus_history_un_logo.gif"/>
          <p:cNvPicPr>
            <a:picLocks noGrp="1" noChangeAspect="1"/>
          </p:cNvPicPr>
          <p:nvPr>
            <p:ph idx="1"/>
          </p:nvPr>
        </p:nvPicPr>
        <p:blipFill>
          <a:blip r:embed="rId3"/>
          <a:stretch>
            <a:fillRect/>
          </a:stretch>
        </p:blipFill>
        <p:spPr>
          <a:xfrm>
            <a:off x="1" y="500042"/>
            <a:ext cx="3857620" cy="4714908"/>
          </a:xfrm>
        </p:spPr>
      </p:pic>
      <p:sp>
        <p:nvSpPr>
          <p:cNvPr id="5" name="Скругленный прямоугольник 4"/>
          <p:cNvSpPr/>
          <p:nvPr/>
        </p:nvSpPr>
        <p:spPr>
          <a:xfrm>
            <a:off x="0" y="5143512"/>
            <a:ext cx="3643306" cy="92869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United Nations</a:t>
            </a:r>
            <a:endParaRPr lang="ru-RU" sz="4800" dirty="0"/>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1000" autoRev="1" fill="hold">
                                          <p:stCondLst>
                                            <p:cond delay="0"/>
                                          </p:stCondLst>
                                        </p:cTn>
                                        <p:tgtEl>
                                          <p:spTgt spid="4"/>
                                        </p:tgtEl>
                                        <p:attrNameLst>
                                          <p:attrName>ppt_w</p:attrName>
                                        </p:attrNameLst>
                                      </p:cBhvr>
                                    </p:anim>
                                    <p:anim by="(#ppt_w*0.50)" calcmode="lin" valueType="num">
                                      <p:cBhvr>
                                        <p:cTn id="8" dur="1000" decel="50000" autoRev="1" fill="hold">
                                          <p:stCondLst>
                                            <p:cond delay="0"/>
                                          </p:stCondLst>
                                        </p:cTn>
                                        <p:tgtEl>
                                          <p:spTgt spid="4"/>
                                        </p:tgtEl>
                                        <p:attrNameLst>
                                          <p:attrName>ppt_x</p:attrName>
                                        </p:attrNameLst>
                                      </p:cBhvr>
                                    </p:anim>
                                    <p:anim from="(-#ppt_h/2)" to="(#ppt_y)" calcmode="lin" valueType="num">
                                      <p:cBhvr>
                                        <p:cTn id="9" dur="2000" fill="hold">
                                          <p:stCondLst>
                                            <p:cond delay="0"/>
                                          </p:stCondLst>
                                        </p:cTn>
                                        <p:tgtEl>
                                          <p:spTgt spid="4"/>
                                        </p:tgtEl>
                                        <p:attrNameLst>
                                          <p:attrName>ppt_y</p:attrName>
                                        </p:attrNameLst>
                                      </p:cBhvr>
                                    </p:anim>
                                    <p:animRot by="21600000">
                                      <p:cBhvr>
                                        <p:cTn id="10" dur="2000" fill="hold">
                                          <p:stCondLst>
                                            <p:cond delay="0"/>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20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16" dur="20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17" dur="20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18"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3000" fill="hold"/>
                                        <p:tgtEl>
                                          <p:spTgt spid="2"/>
                                        </p:tgtEl>
                                        <p:attrNameLst>
                                          <p:attrName>ppt_w</p:attrName>
                                        </p:attrNameLst>
                                      </p:cBhvr>
                                      <p:tavLst>
                                        <p:tav tm="0">
                                          <p:val>
                                            <p:fltVal val="0"/>
                                          </p:val>
                                        </p:tav>
                                        <p:tav tm="100000">
                                          <p:val>
                                            <p:strVal val="#ppt_w"/>
                                          </p:val>
                                        </p:tav>
                                      </p:tavLst>
                                    </p:anim>
                                    <p:anim calcmode="lin" valueType="num">
                                      <p:cBhvr>
                                        <p:cTn id="24" dur="3000" fill="hold"/>
                                        <p:tgtEl>
                                          <p:spTgt spid="2"/>
                                        </p:tgtEl>
                                        <p:attrNameLst>
                                          <p:attrName>ppt_h</p:attrName>
                                        </p:attrNameLst>
                                      </p:cBhvr>
                                      <p:tavLst>
                                        <p:tav tm="0">
                                          <p:val>
                                            <p:fltVal val="0"/>
                                          </p:val>
                                        </p:tav>
                                        <p:tav tm="100000">
                                          <p:val>
                                            <p:strVal val="#ppt_h"/>
                                          </p:val>
                                        </p:tav>
                                      </p:tavLst>
                                    </p:anim>
                                    <p:anim calcmode="lin" valueType="num">
                                      <p:cBhvr>
                                        <p:cTn id="25" dur="3000" fill="hold"/>
                                        <p:tgtEl>
                                          <p:spTgt spid="2"/>
                                        </p:tgtEl>
                                        <p:attrNameLst>
                                          <p:attrName>ppt_x</p:attrName>
                                        </p:attrNameLst>
                                      </p:cBhvr>
                                      <p:tavLst>
                                        <p:tav tm="0" fmla="#ppt_x+(cos(-2*pi*(1-$))*-#ppt_x-sin(-2*pi*(1-$))*(1-#ppt_y))*(1-$)">
                                          <p:val>
                                            <p:fltVal val="0"/>
                                          </p:val>
                                        </p:tav>
                                        <p:tav tm="100000">
                                          <p:val>
                                            <p:fltVal val="1"/>
                                          </p:val>
                                        </p:tav>
                                      </p:tavLst>
                                    </p:anim>
                                    <p:anim calcmode="lin" valueType="num">
                                      <p:cBhvr>
                                        <p:cTn id="26" dur="3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Модульная">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1852</TotalTime>
  <Words>1152</Words>
  <Application>Microsoft Office PowerPoint</Application>
  <PresentationFormat>On-screen Show (4:3)</PresentationFormat>
  <Paragraphs>125</Paragraphs>
  <Slides>44</Slides>
  <Notes>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Тема Office</vt:lpstr>
      <vt:lpstr>Strategy, aims, and principles of sustainable development  </vt:lpstr>
      <vt:lpstr>PLAN</vt:lpstr>
      <vt:lpstr>  </vt:lpstr>
      <vt:lpstr>SUSTAINABLE DEVELOPMENT</vt:lpstr>
      <vt:lpstr>Meeting such needs “without undermining the ability of future generations to meet their own needs” means:</vt:lpstr>
      <vt:lpstr>What to do?</vt:lpstr>
      <vt:lpstr>What to do?</vt:lpstr>
      <vt:lpstr>The words and concept of Sustainable Development was first used by Gru Harlem Brutland In 1987, in the his report Our Common Future the World Commission on Environment and Development (WCED) gave special consideration to the necessity of sustainable development, at which meeting the needs and requirements of the current times does not destruct the ability of future generations to satisfy their own needs.  </vt:lpstr>
      <vt:lpstr> At the conference of the UN on the environment and development in Rio de Janeiro (1992) a detailed analysis of the environment situation in the world was presented. Heads of states and governments took part in the conference, and adapted first Concept of Sustainable Development  .  </vt:lpstr>
      <vt:lpstr>          However, the results of the decade passed after the UN Conference in Rio de Janeiro certified that the problem of implementing the model of sustainable development was much more complicated that it had been supposed in the past and in 2002 was adapted a new triune concept of sustainable (ecological and social and economic) development   </vt:lpstr>
      <vt:lpstr>Slide 11</vt:lpstr>
      <vt:lpstr>Slide 12</vt:lpstr>
      <vt:lpstr>Slide 13</vt:lpstr>
      <vt:lpstr>Economic </vt:lpstr>
      <vt:lpstr>Slide 15</vt:lpstr>
      <vt:lpstr>Social</vt:lpstr>
      <vt:lpstr>Slide 17</vt:lpstr>
      <vt:lpstr>Environmental</vt:lpstr>
      <vt:lpstr>Coordination of these factors of sustainable development and translating them into specific measures which are the means of achieving sustainable development is a very complicated task, because all three elements of sustainable development must be viewed in a balanced way.  </vt:lpstr>
      <vt:lpstr>Strategy, goals and principle of SD</vt:lpstr>
      <vt:lpstr>There are 17 goals principles of sustainable development</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Principles of Sustainable Development </vt:lpstr>
      <vt:lpstr>Slide 42</vt:lpstr>
      <vt:lpstr>Slide 43</vt:lpstr>
      <vt:lpstr>Thanks for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Concept of Sustainable Development</dc:title>
  <dc:creator>Azamat</dc:creator>
  <cp:lastModifiedBy>gulmira.bekenova</cp:lastModifiedBy>
  <cp:revision>53</cp:revision>
  <dcterms:created xsi:type="dcterms:W3CDTF">2011-11-27T04:49:30Z</dcterms:created>
  <dcterms:modified xsi:type="dcterms:W3CDTF">2018-10-11T09:23:44Z</dcterms:modified>
</cp:coreProperties>
</file>