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8"/>
  </p:notesMasterIdLst>
  <p:sldIdLst>
    <p:sldId id="256" r:id="rId2"/>
    <p:sldId id="258" r:id="rId3"/>
    <p:sldId id="284" r:id="rId4"/>
    <p:sldId id="313" r:id="rId5"/>
    <p:sldId id="287" r:id="rId6"/>
    <p:sldId id="288" r:id="rId7"/>
    <p:sldId id="289" r:id="rId8"/>
    <p:sldId id="290" r:id="rId9"/>
    <p:sldId id="268" r:id="rId10"/>
    <p:sldId id="314" r:id="rId11"/>
    <p:sldId id="269" r:id="rId12"/>
    <p:sldId id="270" r:id="rId13"/>
    <p:sldId id="271" r:id="rId14"/>
    <p:sldId id="285" r:id="rId15"/>
    <p:sldId id="286" r:id="rId16"/>
    <p:sldId id="291" r:id="rId17"/>
    <p:sldId id="264" r:id="rId18"/>
    <p:sldId id="292" r:id="rId19"/>
    <p:sldId id="293" r:id="rId20"/>
    <p:sldId id="294" r:id="rId21"/>
    <p:sldId id="295" r:id="rId22"/>
    <p:sldId id="297" r:id="rId23"/>
    <p:sldId id="296" r:id="rId24"/>
    <p:sldId id="272" r:id="rId25"/>
    <p:sldId id="298" r:id="rId26"/>
    <p:sldId id="299" r:id="rId27"/>
    <p:sldId id="300" r:id="rId28"/>
    <p:sldId id="301" r:id="rId29"/>
    <p:sldId id="274" r:id="rId30"/>
    <p:sldId id="302" r:id="rId31"/>
    <p:sldId id="310" r:id="rId32"/>
    <p:sldId id="303" r:id="rId33"/>
    <p:sldId id="304" r:id="rId34"/>
    <p:sldId id="305" r:id="rId35"/>
    <p:sldId id="306" r:id="rId36"/>
    <p:sldId id="307" r:id="rId37"/>
    <p:sldId id="308" r:id="rId38"/>
    <p:sldId id="309" r:id="rId39"/>
    <p:sldId id="276" r:id="rId40"/>
    <p:sldId id="282" r:id="rId41"/>
    <p:sldId id="278" r:id="rId42"/>
    <p:sldId id="279" r:id="rId43"/>
    <p:sldId id="259" r:id="rId44"/>
    <p:sldId id="267" r:id="rId45"/>
    <p:sldId id="283" r:id="rId46"/>
    <p:sldId id="311" r:id="rId4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61BA28-8CD7-4E1A-A716-B40FA83BBE05}" type="datetimeFigureOut">
              <a:rPr lang="en-US" smtClean="0"/>
              <a:pPr/>
              <a:t>11/18/2016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EE5501-6581-468C-A55A-1A2EFA779A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Образ слайда 1"/>
          <p:cNvSpPr>
            <a:spLocks noGrp="1" noRot="1" noChangeAspect="1" noTextEdit="1"/>
          </p:cNvSpPr>
          <p:nvPr>
            <p:ph type="sldImg"/>
          </p:nvPr>
        </p:nvSpPr>
        <p:spPr/>
      </p:sp>
      <p:sp>
        <p:nvSpPr>
          <p:cNvPr id="52227" name="Заметки 2"/>
          <p:cNvSpPr>
            <a:spLocks noGrp="1"/>
          </p:cNvSpPr>
          <p:nvPr>
            <p:ph type="body" idx="1"/>
          </p:nvPr>
        </p:nvSpPr>
        <p:spPr>
          <a:noFill/>
          <a:ln/>
        </p:spPr>
        <p:txBody>
          <a:bodyPr/>
          <a:lstStyle/>
          <a:p>
            <a:pPr eaLnBrk="1"/>
            <a:endParaRPr lang="en-US" smtClean="0"/>
          </a:p>
        </p:txBody>
      </p:sp>
      <p:sp>
        <p:nvSpPr>
          <p:cNvPr id="52228" name="Номер слайда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lstStyle/>
          <a:p>
            <a:fld id="{3D4F67BD-874C-4501-B05F-04FC54354785}" type="slidenum">
              <a:rPr lang="en-US"/>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3AE2EB71-9D9E-4C5B-83D0-1FE69E1E409D}" type="datetimeFigureOut">
              <a:rPr lang="ru-RU" smtClean="0"/>
              <a:pPr/>
              <a:t>18.11.2016</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403422EA-563E-4B87-96CF-59ABFBE56D2E}"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AE2EB71-9D9E-4C5B-83D0-1FE69E1E409D}" type="datetimeFigureOut">
              <a:rPr lang="ru-RU" smtClean="0"/>
              <a:pPr/>
              <a:t>18.11.2016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03422EA-563E-4B87-96CF-59ABFBE56D2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3AE2EB71-9D9E-4C5B-83D0-1FE69E1E409D}" type="datetimeFigureOut">
              <a:rPr lang="ru-RU" smtClean="0"/>
              <a:pPr/>
              <a:t>18.11.2016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03422EA-563E-4B87-96CF-59ABFBE56D2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Содержимое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3AE2EB71-9D9E-4C5B-83D0-1FE69E1E409D}" type="datetimeFigureOut">
              <a:rPr lang="ru-RU" smtClean="0"/>
              <a:pPr/>
              <a:t>18.11.2016</a:t>
            </a:fld>
            <a:endParaRPr lang="ru-RU"/>
          </a:p>
        </p:txBody>
      </p:sp>
      <p:sp>
        <p:nvSpPr>
          <p:cNvPr id="9" name="Номер слайда 8"/>
          <p:cNvSpPr>
            <a:spLocks noGrp="1"/>
          </p:cNvSpPr>
          <p:nvPr>
            <p:ph type="sldNum" sz="quarter" idx="15"/>
          </p:nvPr>
        </p:nvSpPr>
        <p:spPr/>
        <p:txBody>
          <a:bodyPr rtlCol="0"/>
          <a:lstStyle/>
          <a:p>
            <a:fld id="{403422EA-563E-4B87-96CF-59ABFBE56D2E}" type="slidenum">
              <a:rPr lang="ru-RU" smtClean="0"/>
              <a:pPr/>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3AE2EB71-9D9E-4C5B-83D0-1FE69E1E409D}" type="datetimeFigureOut">
              <a:rPr lang="ru-RU" smtClean="0"/>
              <a:pPr/>
              <a:t>18.11.2016</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403422EA-563E-4B87-96CF-59ABFBE56D2E}"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3AE2EB71-9D9E-4C5B-83D0-1FE69E1E409D}" type="datetimeFigureOut">
              <a:rPr lang="ru-RU" smtClean="0"/>
              <a:pPr/>
              <a:t>18.11.2016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03422EA-563E-4B87-96CF-59ABFBE56D2E}" type="slidenum">
              <a:rPr lang="ru-RU" smtClean="0"/>
              <a:pPr/>
              <a:t>‹#›</a:t>
            </a:fld>
            <a:endParaRPr lang="ru-RU"/>
          </a:p>
        </p:txBody>
      </p:sp>
      <p:sp>
        <p:nvSpPr>
          <p:cNvPr id="9" name="Содержимое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3AE2EB71-9D9E-4C5B-83D0-1FE69E1E409D}" type="datetimeFigureOut">
              <a:rPr lang="ru-RU" smtClean="0"/>
              <a:pPr/>
              <a:t>18.11.2016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03422EA-563E-4B87-96CF-59ABFBE56D2E}" type="slidenum">
              <a:rPr lang="ru-RU" smtClean="0"/>
              <a:pPr/>
              <a:t>‹#›</a:t>
            </a:fld>
            <a:endParaRPr lang="ru-RU"/>
          </a:p>
        </p:txBody>
      </p:sp>
      <p:sp>
        <p:nvSpPr>
          <p:cNvPr id="11" name="Содержимое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3AE2EB71-9D9E-4C5B-83D0-1FE69E1E409D}" type="datetimeFigureOut">
              <a:rPr lang="ru-RU" smtClean="0"/>
              <a:pPr/>
              <a:t>18.11.2016</a:t>
            </a:fld>
            <a:endParaRPr lang="ru-RU"/>
          </a:p>
        </p:txBody>
      </p:sp>
      <p:sp>
        <p:nvSpPr>
          <p:cNvPr id="7" name="Номер слайда 6"/>
          <p:cNvSpPr>
            <a:spLocks noGrp="1"/>
          </p:cNvSpPr>
          <p:nvPr>
            <p:ph type="sldNum" sz="quarter" idx="11"/>
          </p:nvPr>
        </p:nvSpPr>
        <p:spPr/>
        <p:txBody>
          <a:bodyPr rtlCol="0"/>
          <a:lstStyle/>
          <a:p>
            <a:fld id="{403422EA-563E-4B87-96CF-59ABFBE56D2E}" type="slidenum">
              <a:rPr lang="ru-RU" smtClean="0"/>
              <a:pPr/>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AE2EB71-9D9E-4C5B-83D0-1FE69E1E409D}" type="datetimeFigureOut">
              <a:rPr lang="ru-RU" smtClean="0"/>
              <a:pPr/>
              <a:t>18.11.2016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03422EA-563E-4B87-96CF-59ABFBE56D2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Содержимое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3AE2EB71-9D9E-4C5B-83D0-1FE69E1E409D}" type="datetimeFigureOut">
              <a:rPr lang="ru-RU" smtClean="0"/>
              <a:pPr/>
              <a:t>18.11.2016</a:t>
            </a:fld>
            <a:endParaRPr lang="ru-RU"/>
          </a:p>
        </p:txBody>
      </p:sp>
      <p:sp>
        <p:nvSpPr>
          <p:cNvPr id="22" name="Номер слайда 21"/>
          <p:cNvSpPr>
            <a:spLocks noGrp="1"/>
          </p:cNvSpPr>
          <p:nvPr>
            <p:ph type="sldNum" sz="quarter" idx="15"/>
          </p:nvPr>
        </p:nvSpPr>
        <p:spPr/>
        <p:txBody>
          <a:bodyPr rtlCol="0"/>
          <a:lstStyle/>
          <a:p>
            <a:fld id="{403422EA-563E-4B87-96CF-59ABFBE56D2E}" type="slidenum">
              <a:rPr lang="ru-RU" smtClean="0"/>
              <a:pPr/>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3AE2EB71-9D9E-4C5B-83D0-1FE69E1E409D}" type="datetimeFigureOut">
              <a:rPr lang="ru-RU" smtClean="0"/>
              <a:pPr/>
              <a:t>18.11.2016</a:t>
            </a:fld>
            <a:endParaRPr lang="ru-RU"/>
          </a:p>
        </p:txBody>
      </p:sp>
      <p:sp>
        <p:nvSpPr>
          <p:cNvPr id="18" name="Номер слайда 17"/>
          <p:cNvSpPr>
            <a:spLocks noGrp="1"/>
          </p:cNvSpPr>
          <p:nvPr>
            <p:ph type="sldNum" sz="quarter" idx="11"/>
          </p:nvPr>
        </p:nvSpPr>
        <p:spPr/>
        <p:txBody>
          <a:bodyPr rtlCol="0"/>
          <a:lstStyle/>
          <a:p>
            <a:fld id="{403422EA-563E-4B87-96CF-59ABFBE56D2E}" type="slidenum">
              <a:rPr lang="ru-RU" smtClean="0"/>
              <a:pPr/>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AE2EB71-9D9E-4C5B-83D0-1FE69E1E409D}" type="datetimeFigureOut">
              <a:rPr lang="ru-RU" smtClean="0"/>
              <a:pPr/>
              <a:t>18.11.2016</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03422EA-563E-4B87-96CF-59ABFBE56D2E}"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Fossil_fue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en.wikipedia.org/wiki/Fresh_water" TargetMode="External"/><Relationship Id="rId3" Type="http://schemas.openxmlformats.org/officeDocument/2006/relationships/hyperlink" Target="https://en.wikipedia.org/wiki/Agricultural" TargetMode="External"/><Relationship Id="rId7" Type="http://schemas.openxmlformats.org/officeDocument/2006/relationships/hyperlink" Target="https://en.wikipedia.org/wiki/Natural_environment" TargetMode="External"/><Relationship Id="rId2" Type="http://schemas.openxmlformats.org/officeDocument/2006/relationships/hyperlink" Target="https://en.wikipedia.org/wiki/Water" TargetMode="External"/><Relationship Id="rId1" Type="http://schemas.openxmlformats.org/officeDocument/2006/relationships/slideLayout" Target="../slideLayouts/slideLayout2.xml"/><Relationship Id="rId6" Type="http://schemas.openxmlformats.org/officeDocument/2006/relationships/hyperlink" Target="https://en.wikipedia.org/wiki/Recreational" TargetMode="External"/><Relationship Id="rId11" Type="http://schemas.openxmlformats.org/officeDocument/2006/relationships/hyperlink" Target="https://en.wikipedia.org/wiki/Ice_cap" TargetMode="External"/><Relationship Id="rId5" Type="http://schemas.openxmlformats.org/officeDocument/2006/relationships/hyperlink" Target="https://en.wikipedia.org/wiki/Household" TargetMode="External"/><Relationship Id="rId10" Type="http://schemas.openxmlformats.org/officeDocument/2006/relationships/hyperlink" Target="https://en.wikipedia.org/wiki/Polar_climate" TargetMode="External"/><Relationship Id="rId4" Type="http://schemas.openxmlformats.org/officeDocument/2006/relationships/hyperlink" Target="https://en.wikipedia.org/wiki/Industry" TargetMode="External"/><Relationship Id="rId9" Type="http://schemas.openxmlformats.org/officeDocument/2006/relationships/hyperlink" Target="https://en.wikipedia.org/wiki/Glacier"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Electricity_generation" TargetMode="External"/><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hyperlink" Target="https://en.wikipedia.org/wiki/Petroleum" TargetMode="External"/><Relationship Id="rId4" Type="http://schemas.openxmlformats.org/officeDocument/2006/relationships/hyperlink" Target="https://en.wikipedia.org/wiki/Or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Sewage_treatment" TargetMode="External"/><Relationship Id="rId7" Type="http://schemas.openxmlformats.org/officeDocument/2006/relationships/hyperlink" Target="https://en.wikipedia.org/wiki/Agriculture" TargetMode="External"/><Relationship Id="rId2" Type="http://schemas.openxmlformats.org/officeDocument/2006/relationships/hyperlink" Target="https://en.wikipedia.org/wiki/Earth" TargetMode="External"/><Relationship Id="rId1" Type="http://schemas.openxmlformats.org/officeDocument/2006/relationships/slideLayout" Target="../slideLayouts/slideLayout2.xml"/><Relationship Id="rId6" Type="http://schemas.openxmlformats.org/officeDocument/2006/relationships/hyperlink" Target="https://en.wikipedia.org/wiki/Water_sports" TargetMode="External"/><Relationship Id="rId5" Type="http://schemas.openxmlformats.org/officeDocument/2006/relationships/hyperlink" Target="https://en.wikipedia.org/wiki/Manufacturing" TargetMode="External"/><Relationship Id="rId4" Type="http://schemas.openxmlformats.org/officeDocument/2006/relationships/hyperlink" Target="https://en.wikipedia.org/wiki/Drinking_wa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hyperlink" Target="http://www.rechargenews.com/wind/europe_africa/article1328060.ece" TargetMode="External"/><Relationship Id="rId3" Type="http://schemas.openxmlformats.org/officeDocument/2006/relationships/hyperlink" Target="http://climatepolicyinitiative.org/" TargetMode="External"/><Relationship Id="rId7" Type="http://schemas.openxmlformats.org/officeDocument/2006/relationships/hyperlink" Target="http://www.nrel.gov/csp/pdfs/35060.pdf" TargetMode="External"/><Relationship Id="rId2" Type="http://schemas.openxmlformats.org/officeDocument/2006/relationships/hyperlink" Target="http://epswa.com.au/" TargetMode="External"/><Relationship Id="rId1" Type="http://schemas.openxmlformats.org/officeDocument/2006/relationships/slideLayout" Target="../slideLayouts/slideLayout2.xml"/><Relationship Id="rId6" Type="http://schemas.openxmlformats.org/officeDocument/2006/relationships/hyperlink" Target="https://en.wikipedia.org/wiki/Environmental_impact_of_electricity_generation" TargetMode="External"/><Relationship Id="rId11" Type="http://schemas.openxmlformats.org/officeDocument/2006/relationships/hyperlink" Target="https://en.wikipedia.org/wiki/Water_resources" TargetMode="External"/><Relationship Id="rId5" Type="http://schemas.openxmlformats.org/officeDocument/2006/relationships/hyperlink" Target="http://www.noblepower.com/" TargetMode="External"/><Relationship Id="rId10" Type="http://schemas.openxmlformats.org/officeDocument/2006/relationships/hyperlink" Target="http://www.ramboll.com/megatrend/feature-articles/Water-one-of-the-biggest-challenges" TargetMode="External"/><Relationship Id="rId4" Type="http://schemas.openxmlformats.org/officeDocument/2006/relationships/hyperlink" Target="http://e-lib.kazntu.kz/" TargetMode="External"/><Relationship Id="rId9" Type="http://schemas.openxmlformats.org/officeDocument/2006/relationships/hyperlink" Target="http://strategy2050.kz/"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https://en.wikipedia.or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31640" y="1340768"/>
            <a:ext cx="6552728" cy="3477875"/>
          </a:xfrm>
          <a:prstGeom prst="rect">
            <a:avLst/>
          </a:prstGeom>
        </p:spPr>
        <p:txBody>
          <a:bodyPr wrap="square">
            <a:spAutoFit/>
          </a:bodyPr>
          <a:lstStyle/>
          <a:p>
            <a:pPr algn="ctr"/>
            <a:r>
              <a:rPr lang="en-US" sz="4400" b="1" dirty="0" smtClean="0"/>
              <a:t>Global Energy and Sustainable Development Strategy in the XXI century</a:t>
            </a:r>
            <a:endParaRPr lang="en-US" sz="4400" dirty="0"/>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Заголовок 1"/>
          <p:cNvSpPr>
            <a:spLocks noGrp="1"/>
          </p:cNvSpPr>
          <p:nvPr>
            <p:ph type="title"/>
          </p:nvPr>
        </p:nvSpPr>
        <p:spPr>
          <a:xfrm>
            <a:off x="1030069" y="0"/>
            <a:ext cx="7429499" cy="1478570"/>
          </a:xfrm>
        </p:spPr>
        <p:txBody>
          <a:bodyPr>
            <a:normAutofit/>
          </a:bodyPr>
          <a:lstStyle/>
          <a:p>
            <a:r>
              <a:rPr lang="en-US" sz="4400" b="1" dirty="0">
                <a:solidFill>
                  <a:srgbClr val="FFFF00"/>
                </a:solidFill>
              </a:rPr>
              <a:t>alternative energy sources</a:t>
            </a:r>
          </a:p>
        </p:txBody>
      </p:sp>
      <p:sp>
        <p:nvSpPr>
          <p:cNvPr id="3" name="Объект 2"/>
          <p:cNvSpPr>
            <a:spLocks noGrp="1"/>
          </p:cNvSpPr>
          <p:nvPr>
            <p:ph idx="1"/>
          </p:nvPr>
        </p:nvSpPr>
        <p:spPr>
          <a:xfrm>
            <a:off x="190900" y="1478570"/>
            <a:ext cx="3872721" cy="4901940"/>
          </a:xfrm>
        </p:spPr>
        <p:txBody>
          <a:bodyPr>
            <a:normAutofit fontScale="85000" lnSpcReduction="10000"/>
          </a:bodyPr>
          <a:lstStyle/>
          <a:p>
            <a:pPr marL="0" indent="0" algn="ctr">
              <a:buNone/>
            </a:pPr>
            <a:r>
              <a:rPr lang="en-US" b="1" spc="50" dirty="0">
                <a:ln w="0"/>
                <a:effectLst>
                  <a:innerShdw blurRad="63500" dist="50800" dir="13500000">
                    <a:srgbClr val="000000">
                      <a:alpha val="50000"/>
                    </a:srgbClr>
                  </a:innerShdw>
                </a:effectLst>
              </a:rPr>
              <a:t>By 2050, one-third of the world's energy will need to come from solar, wind, and other renewable resources. Who says? British Petroleum and Royal Dutch Shell, two of the world's largest oil companies. Climate change, population growth, and fossil fuel depletion mean that renewables will need to play </a:t>
            </a:r>
            <a:endParaRPr lang="en-US" b="1" spc="50" dirty="0" smtClean="0">
              <a:ln w="0"/>
              <a:effectLst>
                <a:innerShdw blurRad="63500" dist="50800" dir="13500000">
                  <a:srgbClr val="000000">
                    <a:alpha val="50000"/>
                  </a:srgbClr>
                </a:innerShdw>
              </a:effectLst>
            </a:endParaRPr>
          </a:p>
          <a:p>
            <a:pPr marL="0" indent="0" algn="ctr">
              <a:buNone/>
            </a:pPr>
            <a:r>
              <a:rPr lang="en-US" b="1" spc="50" dirty="0" smtClean="0">
                <a:ln w="0"/>
                <a:effectLst>
                  <a:innerShdw blurRad="63500" dist="50800" dir="13500000">
                    <a:srgbClr val="000000">
                      <a:alpha val="50000"/>
                    </a:srgbClr>
                  </a:innerShdw>
                </a:effectLst>
              </a:rPr>
              <a:t>a </a:t>
            </a:r>
            <a:r>
              <a:rPr lang="en-US" b="1" spc="50" dirty="0">
                <a:ln w="0"/>
                <a:effectLst>
                  <a:innerShdw blurRad="63500" dist="50800" dir="13500000">
                    <a:srgbClr val="000000">
                      <a:alpha val="50000"/>
                    </a:srgbClr>
                  </a:innerShdw>
                </a:effectLst>
              </a:rPr>
              <a:t>bigger role in the future than they do today.</a:t>
            </a:r>
          </a:p>
        </p:txBody>
      </p:sp>
    </p:spTree>
    <p:extLst>
      <p:ext uri="{BB962C8B-B14F-4D97-AF65-F5344CB8AC3E}">
        <p14:creationId xmlns:p14="http://schemas.microsoft.com/office/powerpoint/2010/main" xmlns="" val="1110836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457200" y="274638"/>
            <a:ext cx="8229600" cy="778098"/>
          </a:xfrm>
        </p:spPr>
        <p:txBody>
          <a:bodyPr/>
          <a:lstStyle/>
          <a:p>
            <a:endParaRPr lang="ru-RU" dirty="0"/>
          </a:p>
        </p:txBody>
      </p:sp>
      <p:sp>
        <p:nvSpPr>
          <p:cNvPr id="7" name="Объект 6"/>
          <p:cNvSpPr>
            <a:spLocks noGrp="1"/>
          </p:cNvSpPr>
          <p:nvPr>
            <p:ph idx="1"/>
          </p:nvPr>
        </p:nvSpPr>
        <p:spPr>
          <a:xfrm>
            <a:off x="457200" y="980728"/>
            <a:ext cx="8229600" cy="5328632"/>
          </a:xfrm>
        </p:spPr>
        <p:txBody>
          <a:bodyPr>
            <a:noAutofit/>
          </a:bodyPr>
          <a:lstStyle/>
          <a:p>
            <a:r>
              <a:rPr lang="en-US" sz="3000" b="1" dirty="0"/>
              <a:t>Alternative energy</a:t>
            </a:r>
            <a:r>
              <a:rPr lang="en-US" sz="3000" dirty="0"/>
              <a:t> is any energy source that is an alternative to </a:t>
            </a:r>
            <a:r>
              <a:rPr lang="en-US" sz="3000" dirty="0">
                <a:hlinkClick r:id="rId2" tooltip="Fossil fuel"/>
              </a:rPr>
              <a:t>fossil fuel</a:t>
            </a:r>
            <a:r>
              <a:rPr lang="en-US" sz="3000" dirty="0"/>
              <a:t>. </a:t>
            </a:r>
            <a:endParaRPr lang="en-US" sz="3000" dirty="0" smtClean="0"/>
          </a:p>
          <a:p>
            <a:r>
              <a:rPr lang="en-US" sz="3000" dirty="0" smtClean="0"/>
              <a:t>These </a:t>
            </a:r>
            <a:r>
              <a:rPr lang="en-US" sz="3000" dirty="0"/>
              <a:t>alternatives are intended to address concerns about such fossil fuels</a:t>
            </a:r>
            <a:r>
              <a:rPr lang="en-US" sz="3000" dirty="0" smtClean="0"/>
              <a:t>.</a:t>
            </a:r>
            <a:r>
              <a:rPr lang="ru-RU" sz="3000" dirty="0" smtClean="0">
                <a:solidFill>
                  <a:schemeClr val="bg1"/>
                </a:solidFill>
                <a:latin typeface="Georgia" pitchFamily="18" charset="0"/>
                <a:ea typeface="Helvetica" charset="0"/>
                <a:cs typeface="Helvetica" charset="0"/>
                <a:sym typeface="Helvetica" charset="0"/>
              </a:rPr>
              <a:t> I</a:t>
            </a:r>
            <a:r>
              <a:rPr lang="en-US" sz="3000" dirty="0" smtClean="0">
                <a:latin typeface="Georgia" pitchFamily="18" charset="0"/>
                <a:ea typeface="Helvetica" charset="0"/>
                <a:cs typeface="Helvetica" charset="0"/>
                <a:sym typeface="Helvetica" charset="0"/>
              </a:rPr>
              <a:t>it causes less pollution too.</a:t>
            </a:r>
            <a:endParaRPr lang="en-US" sz="3000" dirty="0" smtClean="0"/>
          </a:p>
          <a:p>
            <a:r>
              <a:rPr lang="en-US" sz="3000" dirty="0"/>
              <a:t>The nature of what constitutes an alternative energy source has changed considerably over time, as have controversies regarding energy use</a:t>
            </a:r>
            <a:r>
              <a:rPr lang="en-US" sz="3000" dirty="0" smtClean="0"/>
              <a:t>.</a:t>
            </a:r>
          </a:p>
          <a:p>
            <a:r>
              <a:rPr lang="en-US" sz="3000" dirty="0"/>
              <a:t>An alternative source of energy is a renewable </a:t>
            </a:r>
            <a:r>
              <a:rPr lang="en-US" sz="3000" dirty="0" smtClean="0"/>
              <a:t>resource.</a:t>
            </a:r>
          </a:p>
        </p:txBody>
      </p:sp>
    </p:spTree>
    <p:extLst>
      <p:ext uri="{BB962C8B-B14F-4D97-AF65-F5344CB8AC3E}">
        <p14:creationId xmlns:p14="http://schemas.microsoft.com/office/powerpoint/2010/main" xmlns="" val="504577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title"/>
          </p:nvPr>
        </p:nvSpPr>
        <p:spPr>
          <a:xfrm>
            <a:off x="467544" y="260648"/>
            <a:ext cx="8229600" cy="1143000"/>
          </a:xfrm>
        </p:spPr>
        <p:txBody>
          <a:bodyPr>
            <a:normAutofit/>
          </a:bodyPr>
          <a:lstStyle/>
          <a:p>
            <a:r>
              <a:rPr lang="ru-RU" sz="2000" dirty="0"/>
              <a:t/>
            </a:r>
            <a:br>
              <a:rPr lang="ru-RU" sz="2000" dirty="0"/>
            </a:br>
            <a:endParaRPr lang="ru-RU" sz="2000" dirty="0"/>
          </a:p>
        </p:txBody>
      </p:sp>
      <p:sp>
        <p:nvSpPr>
          <p:cNvPr id="10" name="Объект 9"/>
          <p:cNvSpPr>
            <a:spLocks noGrp="1"/>
          </p:cNvSpPr>
          <p:nvPr>
            <p:ph idx="1"/>
          </p:nvPr>
        </p:nvSpPr>
        <p:spPr>
          <a:xfrm>
            <a:off x="457200" y="908720"/>
            <a:ext cx="8229600" cy="5400640"/>
          </a:xfrm>
        </p:spPr>
        <p:txBody>
          <a:bodyPr/>
          <a:lstStyle/>
          <a:p>
            <a:r>
              <a:rPr lang="en-US" dirty="0"/>
              <a:t>Renewable energy is the energy source which, according to human scale, are </a:t>
            </a:r>
            <a:r>
              <a:rPr lang="en-US" dirty="0" smtClean="0"/>
              <a:t>inexhaustible</a:t>
            </a:r>
          </a:p>
          <a:p>
            <a:r>
              <a:rPr lang="en-US" dirty="0"/>
              <a:t>The basic principle of the use of renewable energy is extracted from its permanent place in the environmental processes and the provision of technical use</a:t>
            </a:r>
            <a:r>
              <a:rPr lang="en-US" dirty="0" smtClean="0"/>
              <a:t>.</a:t>
            </a:r>
          </a:p>
          <a:p>
            <a:r>
              <a:rPr lang="en-US" dirty="0"/>
              <a:t>Renewable energy is derived from natural resources such as sunlight, water currents, wind, tides and geothermal heat, which are renewable.</a:t>
            </a:r>
            <a:endParaRPr lang="ru-RU" dirty="0"/>
          </a:p>
        </p:txBody>
      </p:sp>
    </p:spTree>
    <p:extLst>
      <p:ext uri="{BB962C8B-B14F-4D97-AF65-F5344CB8AC3E}">
        <p14:creationId xmlns:p14="http://schemas.microsoft.com/office/powerpoint/2010/main" xmlns="" val="1937239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Renewable Energy Sources</a:t>
            </a:r>
            <a:endParaRPr lang="ru-RU" dirty="0"/>
          </a:p>
        </p:txBody>
      </p:sp>
      <p:sp>
        <p:nvSpPr>
          <p:cNvPr id="3" name="Объект 2"/>
          <p:cNvSpPr>
            <a:spLocks noGrp="1"/>
          </p:cNvSpPr>
          <p:nvPr>
            <p:ph idx="1"/>
          </p:nvPr>
        </p:nvSpPr>
        <p:spPr/>
        <p:txBody>
          <a:bodyPr/>
          <a:lstStyle/>
          <a:p>
            <a:r>
              <a:rPr lang="en-US" dirty="0" smtClean="0"/>
              <a:t>Wind energy</a:t>
            </a:r>
          </a:p>
          <a:p>
            <a:r>
              <a:rPr lang="en-US" dirty="0"/>
              <a:t>W</a:t>
            </a:r>
            <a:r>
              <a:rPr lang="en-US" dirty="0" smtClean="0"/>
              <a:t>ater power</a:t>
            </a:r>
          </a:p>
          <a:p>
            <a:r>
              <a:rPr lang="en-US" dirty="0" smtClean="0"/>
              <a:t>The </a:t>
            </a:r>
            <a:r>
              <a:rPr lang="en-US" dirty="0"/>
              <a:t>energy of the </a:t>
            </a:r>
            <a:r>
              <a:rPr lang="en-US" dirty="0" smtClean="0"/>
              <a:t>tides</a:t>
            </a:r>
          </a:p>
          <a:p>
            <a:r>
              <a:rPr lang="en-US" dirty="0" smtClean="0"/>
              <a:t>Wave energy</a:t>
            </a:r>
          </a:p>
          <a:p>
            <a:r>
              <a:rPr lang="en-US" dirty="0"/>
              <a:t>The energy of </a:t>
            </a:r>
            <a:r>
              <a:rPr lang="en-US" dirty="0" smtClean="0"/>
              <a:t>sunlight</a:t>
            </a:r>
          </a:p>
          <a:p>
            <a:r>
              <a:rPr lang="en-US" dirty="0"/>
              <a:t>Geothermal </a:t>
            </a:r>
            <a:r>
              <a:rPr lang="en-US" dirty="0" smtClean="0"/>
              <a:t>energy</a:t>
            </a:r>
          </a:p>
          <a:p>
            <a:r>
              <a:rPr lang="en-US" dirty="0" smtClean="0"/>
              <a:t>Bioenergetics</a:t>
            </a:r>
            <a:endParaRPr lang="ru-RU" dirty="0"/>
          </a:p>
        </p:txBody>
      </p:sp>
    </p:spTree>
    <p:extLst>
      <p:ext uri="{BB962C8B-B14F-4D97-AF65-F5344CB8AC3E}">
        <p14:creationId xmlns:p14="http://schemas.microsoft.com/office/powerpoint/2010/main" xmlns="" val="493712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762837" y="783866"/>
            <a:ext cx="5217390" cy="5726996"/>
          </a:xfrm>
          <a:prstGeom prst="rect">
            <a:avLst/>
          </a:prstGeom>
        </p:spPr>
      </p:pic>
      <p:sp>
        <p:nvSpPr>
          <p:cNvPr id="7" name="Объект 2"/>
          <p:cNvSpPr>
            <a:spLocks noGrp="1"/>
          </p:cNvSpPr>
          <p:nvPr>
            <p:ph idx="1"/>
          </p:nvPr>
        </p:nvSpPr>
        <p:spPr>
          <a:xfrm>
            <a:off x="-109884" y="1396683"/>
            <a:ext cx="3872721" cy="4901940"/>
          </a:xfrm>
        </p:spPr>
        <p:txBody>
          <a:bodyPr>
            <a:noAutofit/>
          </a:bodyPr>
          <a:lstStyle/>
          <a:p>
            <a:pPr marL="0" indent="0" algn="ctr">
              <a:buNone/>
            </a:pPr>
            <a:r>
              <a:rPr lang="en-US" sz="11500" b="1" spc="50" dirty="0">
                <a:ln w="0"/>
                <a:solidFill>
                  <a:srgbClr val="FFFF00"/>
                </a:solidFill>
                <a:effectLst>
                  <a:innerShdw blurRad="63500" dist="50800" dir="13500000">
                    <a:srgbClr val="000000">
                      <a:alpha val="50000"/>
                    </a:srgbClr>
                  </a:innerShdw>
                </a:effectLst>
                <a:latin typeface="Aharoni" panose="02010803020104030203" pitchFamily="2" charset="-79"/>
                <a:cs typeface="Aharoni" panose="02010803020104030203" pitchFamily="2" charset="-79"/>
              </a:rPr>
              <a:t>Solar </a:t>
            </a:r>
            <a:endParaRPr lang="en-US" sz="11500" b="1" spc="50" dirty="0" smtClean="0">
              <a:ln w="0"/>
              <a:solidFill>
                <a:srgbClr val="FFFF00"/>
              </a:solidFill>
              <a:effectLst>
                <a:innerShdw blurRad="63500" dist="50800" dir="13500000">
                  <a:srgbClr val="000000">
                    <a:alpha val="50000"/>
                  </a:srgbClr>
                </a:innerShdw>
              </a:effectLst>
              <a:latin typeface="Aharoni" panose="02010803020104030203" pitchFamily="2" charset="-79"/>
              <a:cs typeface="Aharoni" panose="02010803020104030203" pitchFamily="2" charset="-79"/>
            </a:endParaRPr>
          </a:p>
          <a:p>
            <a:pPr marL="0" indent="0" algn="ctr">
              <a:buNone/>
            </a:pPr>
            <a:r>
              <a:rPr lang="en-US" sz="11500" b="1" spc="50" dirty="0" smtClean="0">
                <a:ln w="0"/>
                <a:solidFill>
                  <a:srgbClr val="FFFF00"/>
                </a:solidFill>
                <a:effectLst>
                  <a:innerShdw blurRad="63500" dist="50800" dir="13500000">
                    <a:srgbClr val="000000">
                      <a:alpha val="50000"/>
                    </a:srgbClr>
                  </a:innerShdw>
                </a:effectLst>
                <a:latin typeface="Aharoni" panose="02010803020104030203" pitchFamily="2" charset="-79"/>
                <a:cs typeface="Aharoni" panose="02010803020104030203" pitchFamily="2" charset="-79"/>
              </a:rPr>
              <a:t>Power</a:t>
            </a:r>
            <a:endParaRPr lang="en-US" sz="11500" b="1" spc="50" dirty="0">
              <a:ln w="0"/>
              <a:solidFill>
                <a:srgbClr val="FFFF00"/>
              </a:solidFill>
              <a:effectLst>
                <a:innerShdw blurRad="63500" dist="50800" dir="13500000">
                  <a:srgbClr val="000000">
                    <a:alpha val="50000"/>
                  </a:srgbClr>
                </a:inn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xmlns="" val="3601279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Заголовок 1"/>
          <p:cNvSpPr>
            <a:spLocks noGrp="1"/>
          </p:cNvSpPr>
          <p:nvPr>
            <p:ph type="title"/>
          </p:nvPr>
        </p:nvSpPr>
        <p:spPr>
          <a:xfrm>
            <a:off x="613392" y="-98936"/>
            <a:ext cx="4691756" cy="3250099"/>
          </a:xfrm>
        </p:spPr>
        <p:txBody>
          <a:bodyPr>
            <a:normAutofit/>
          </a:bodyPr>
          <a:lstStyle/>
          <a:p>
            <a:pPr algn="ctr"/>
            <a:r>
              <a:rPr lang="en-US" sz="8000" dirty="0">
                <a:solidFill>
                  <a:srgbClr val="FFFF00"/>
                </a:solidFill>
              </a:rPr>
              <a:t>Wind Power</a:t>
            </a:r>
          </a:p>
        </p:txBody>
      </p:sp>
    </p:spTree>
    <p:extLst>
      <p:ext uri="{BB962C8B-B14F-4D97-AF65-F5344CB8AC3E}">
        <p14:creationId xmlns:p14="http://schemas.microsoft.com/office/powerpoint/2010/main" xmlns="" val="387392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body" sz="quarter" idx="1"/>
          </p:nvPr>
        </p:nvSpPr>
        <p:spPr/>
        <p:txBody>
          <a:bodyPr lIns="64291" tIns="32146" rIns="64291" bIns="32146"/>
          <a:lstStyle/>
          <a:p>
            <a:pPr marL="0" indent="0" defTabSz="321457">
              <a:spcBef>
                <a:spcPct val="0"/>
              </a:spcBef>
              <a:buNone/>
            </a:pPr>
            <a:r>
              <a:rPr lang="ru-RU" sz="1700" dirty="0" smtClean="0">
                <a:solidFill>
                  <a:srgbClr val="838787"/>
                </a:solidFill>
              </a:rPr>
              <a:t>ALTERNATIVE ENERGY SOURCES:WIND POWER</a:t>
            </a:r>
          </a:p>
        </p:txBody>
      </p:sp>
      <p:pic>
        <p:nvPicPr>
          <p:cNvPr id="18435" name="Рисунок 3" descr="windpower.jpg"/>
          <p:cNvPicPr>
            <a:picLocks noChangeAspect="1"/>
          </p:cNvPicPr>
          <p:nvPr/>
        </p:nvPicPr>
        <p:blipFill>
          <a:blip r:embed="rId2"/>
          <a:srcRect/>
          <a:stretch>
            <a:fillRect/>
          </a:stretch>
        </p:blipFill>
        <p:spPr bwMode="auto">
          <a:xfrm>
            <a:off x="0" y="3328541"/>
            <a:ext cx="9144000" cy="3529459"/>
          </a:xfrm>
          <a:prstGeom prst="rect">
            <a:avLst/>
          </a:prstGeom>
          <a:noFill/>
          <a:ln w="9525">
            <a:noFill/>
            <a:miter lim="800000"/>
            <a:headEnd/>
            <a:tailEnd/>
          </a:ln>
        </p:spPr>
      </p:pic>
      <p:sp>
        <p:nvSpPr>
          <p:cNvPr id="5" name="TextBox 4"/>
          <p:cNvSpPr txBox="1"/>
          <p:nvPr/>
        </p:nvSpPr>
        <p:spPr>
          <a:xfrm>
            <a:off x="0" y="1017984"/>
            <a:ext cx="9144000" cy="1911579"/>
          </a:xfrm>
          <a:prstGeom prst="rect">
            <a:avLst/>
          </a:prstGeom>
          <a:noFill/>
        </p:spPr>
        <p:txBody>
          <a:bodyPr lIns="64291" tIns="32146" rIns="64291" bIns="32146">
            <a:spAutoFit/>
          </a:bodyPr>
          <a:lstStyle/>
          <a:p>
            <a:pPr algn="ctr">
              <a:defRPr/>
            </a:pPr>
            <a:r>
              <a:rPr lang="ru-RU" sz="2400" b="1" dirty="0">
                <a:solidFill>
                  <a:schemeClr val="tx1">
                    <a:lumMod val="75000"/>
                    <a:lumOff val="25000"/>
                  </a:schemeClr>
                </a:solidFill>
                <a:latin typeface="Helvetica"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Wind</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power</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as</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an</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alternative</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to</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burning</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fossil</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fuels</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is</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plentiful</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renewable</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widely</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distributed</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clean</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produces</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no</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greenhouse</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gas</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emissions</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during</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operation</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and</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uses</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little</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land</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The</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net</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effects</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on</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the</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environment</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are</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far</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less</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problematic</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than</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those</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of</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nonrenewable</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power</a:t>
            </a:r>
            <a:r>
              <a:rPr lang="ru-RU" sz="2400" b="1" dirty="0">
                <a:solidFill>
                  <a:schemeClr val="tx1">
                    <a:lumMod val="75000"/>
                    <a:lumOff val="25000"/>
                  </a:schemeClr>
                </a:solidFill>
                <a:latin typeface="Georgia" pitchFamily="18" charset="0"/>
                <a:ea typeface="Helvetica" charset="0"/>
                <a:cs typeface="Helvetica" charset="0"/>
                <a:sym typeface="Helvetica" charset="0"/>
              </a:rPr>
              <a:t> </a:t>
            </a:r>
            <a:r>
              <a:rPr lang="ru-RU" sz="2400" b="1" dirty="0" err="1">
                <a:solidFill>
                  <a:schemeClr val="tx1">
                    <a:lumMod val="75000"/>
                    <a:lumOff val="25000"/>
                  </a:schemeClr>
                </a:solidFill>
                <a:latin typeface="Georgia" pitchFamily="18" charset="0"/>
                <a:ea typeface="Helvetica" charset="0"/>
                <a:cs typeface="Helvetica" charset="0"/>
                <a:sym typeface="Helvetica" charset="0"/>
              </a:rPr>
              <a:t>sources</a:t>
            </a:r>
            <a:endParaRPr lang="ru-RU" sz="2400" b="1" dirty="0">
              <a:solidFill>
                <a:schemeClr val="tx1">
                  <a:lumMod val="75000"/>
                  <a:lumOff val="25000"/>
                </a:schemeClr>
              </a:solidFill>
              <a:latin typeface="Georgia" pitchFamily="18"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75656" y="332656"/>
            <a:ext cx="5616624" cy="1200329"/>
          </a:xfrm>
          <a:prstGeom prst="rect">
            <a:avLst/>
          </a:prstGeom>
        </p:spPr>
        <p:txBody>
          <a:bodyPr wrap="square">
            <a:spAutoFit/>
          </a:bodyPr>
          <a:lstStyle/>
          <a:p>
            <a:pPr algn="ctr"/>
            <a:r>
              <a:rPr lang="en-US" sz="3600" b="1" dirty="0" smtClean="0">
                <a:solidFill>
                  <a:schemeClr val="accent1">
                    <a:lumMod val="75000"/>
                  </a:schemeClr>
                </a:solidFill>
                <a:latin typeface="Times New Roman" pitchFamily="18" charset="0"/>
                <a:cs typeface="Times New Roman" pitchFamily="18" charset="0"/>
              </a:rPr>
              <a:t>Basics of Kazakhstan’s ecological energy strategy</a:t>
            </a:r>
            <a:endParaRPr lang="ru-RU" sz="3600" b="1" dirty="0">
              <a:solidFill>
                <a:schemeClr val="accent1">
                  <a:lumMod val="75000"/>
                </a:schemeClr>
              </a:solidFill>
              <a:latin typeface="Times New Roman" pitchFamily="18" charset="0"/>
              <a:cs typeface="Times New Roman" pitchFamily="18" charset="0"/>
            </a:endParaRPr>
          </a:p>
        </p:txBody>
      </p:sp>
      <p:sp>
        <p:nvSpPr>
          <p:cNvPr id="3" name="Прямоугольник 2"/>
          <p:cNvSpPr/>
          <p:nvPr/>
        </p:nvSpPr>
        <p:spPr>
          <a:xfrm>
            <a:off x="395536" y="1700808"/>
            <a:ext cx="8208912" cy="4832092"/>
          </a:xfrm>
          <a:prstGeom prst="rect">
            <a:avLst/>
          </a:prstGeom>
        </p:spPr>
        <p:txBody>
          <a:bodyPr wrap="square">
            <a:spAutoFit/>
          </a:bodyPr>
          <a:lstStyle/>
          <a:p>
            <a:pPr algn="ctr"/>
            <a:r>
              <a:rPr lang="en-US" sz="2800" dirty="0" smtClean="0">
                <a:solidFill>
                  <a:schemeClr val="accent1">
                    <a:lumMod val="50000"/>
                  </a:schemeClr>
                </a:solidFill>
                <a:latin typeface="Times New Roman" pitchFamily="18" charset="0"/>
                <a:cs typeface="Times New Roman" pitchFamily="18" charset="0"/>
              </a:rPr>
              <a:t>In the President’s address to the nation concerning the national strategy up to 2030, the principles of the policy to be pursued in regard to the use of the country’s energy resources were mentioned under Priority 5. “Kazakhstan possessed enormous reserves of natural resources, especially energy-producing ones. The oil and gas deposits under our country’s soil put us among the ranks of world top-10 reserve holders. Kazakhstan also possesses large reserves of coal, uranium, gold and other valuable commodities. We have a big potential for the use of wind and solar energy. </a:t>
            </a:r>
            <a:endParaRPr lang="ru-RU" sz="2800" dirty="0">
              <a:solidFill>
                <a:schemeClr val="accent1">
                  <a:lumMod val="5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2844" y="214290"/>
            <a:ext cx="8501122" cy="6643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0"/>
            <a:ext cx="7467600" cy="1143000"/>
          </a:xfrm>
        </p:spPr>
        <p:txBody>
          <a:bodyPr>
            <a:normAutofit/>
          </a:bodyPr>
          <a:lstStyle/>
          <a:p>
            <a:pPr algn="ctr"/>
            <a:r>
              <a:rPr lang="tr-TR" sz="6000" dirty="0" smtClean="0">
                <a:latin typeface="Times New Roman" pitchFamily="18" charset="0"/>
                <a:cs typeface="Times New Roman" pitchFamily="18" charset="0"/>
              </a:rPr>
              <a:t>Plan</a:t>
            </a:r>
            <a:endParaRPr lang="ru-RU" sz="6000" dirty="0">
              <a:latin typeface="Times New Roman" pitchFamily="18" charset="0"/>
              <a:cs typeface="Times New Roman" pitchFamily="18" charset="0"/>
            </a:endParaRPr>
          </a:p>
        </p:txBody>
      </p:sp>
      <p:sp>
        <p:nvSpPr>
          <p:cNvPr id="3" name="Прямоугольник 2"/>
          <p:cNvSpPr/>
          <p:nvPr/>
        </p:nvSpPr>
        <p:spPr>
          <a:xfrm>
            <a:off x="755576" y="1916832"/>
            <a:ext cx="6624736" cy="461665"/>
          </a:xfrm>
          <a:prstGeom prst="rect">
            <a:avLst/>
          </a:prstGeom>
        </p:spPr>
        <p:txBody>
          <a:bodyPr wrap="square">
            <a:spAutoFit/>
          </a:bodyPr>
          <a:lstStyle/>
          <a:p>
            <a:pPr lvl="0"/>
            <a:r>
              <a:rPr lang="en-US" sz="2400" dirty="0" smtClean="0"/>
              <a:t>Alternative energy sources</a:t>
            </a:r>
            <a:endParaRPr lang="en-US" sz="2400" dirty="0"/>
          </a:p>
        </p:txBody>
      </p:sp>
      <p:sp>
        <p:nvSpPr>
          <p:cNvPr id="6" name="Пятиугольник 5"/>
          <p:cNvSpPr/>
          <p:nvPr/>
        </p:nvSpPr>
        <p:spPr>
          <a:xfrm>
            <a:off x="179512" y="2708920"/>
            <a:ext cx="504000" cy="288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ятиугольник 9"/>
          <p:cNvSpPr/>
          <p:nvPr/>
        </p:nvSpPr>
        <p:spPr>
          <a:xfrm>
            <a:off x="179512" y="4941168"/>
            <a:ext cx="504000" cy="288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ятиугольник 10"/>
          <p:cNvSpPr/>
          <p:nvPr/>
        </p:nvSpPr>
        <p:spPr>
          <a:xfrm>
            <a:off x="179512" y="3501008"/>
            <a:ext cx="504000" cy="288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ятиугольник 11"/>
          <p:cNvSpPr/>
          <p:nvPr/>
        </p:nvSpPr>
        <p:spPr>
          <a:xfrm>
            <a:off x="179512" y="1268760"/>
            <a:ext cx="504000" cy="288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ятиугольник 12"/>
          <p:cNvSpPr/>
          <p:nvPr/>
        </p:nvSpPr>
        <p:spPr>
          <a:xfrm>
            <a:off x="179512" y="4221088"/>
            <a:ext cx="504000" cy="288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ятиугольник 13"/>
          <p:cNvSpPr/>
          <p:nvPr/>
        </p:nvSpPr>
        <p:spPr>
          <a:xfrm>
            <a:off x="179512" y="1988840"/>
            <a:ext cx="504000" cy="288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p:cNvSpPr/>
          <p:nvPr/>
        </p:nvSpPr>
        <p:spPr>
          <a:xfrm>
            <a:off x="827584" y="1268760"/>
            <a:ext cx="1624163" cy="307777"/>
          </a:xfrm>
          <a:prstGeom prst="rect">
            <a:avLst/>
          </a:prstGeom>
        </p:spPr>
        <p:txBody>
          <a:bodyPr wrap="none">
            <a:spAutoFit/>
          </a:bodyPr>
          <a:lstStyle/>
          <a:p>
            <a:r>
              <a:rPr lang="tr-TR" sz="1400" b="1" dirty="0" smtClean="0">
                <a:solidFill>
                  <a:schemeClr val="accent1">
                    <a:lumMod val="75000"/>
                  </a:schemeClr>
                </a:solidFill>
                <a:latin typeface="Times New Roman" pitchFamily="18" charset="0"/>
                <a:cs typeface="Times New Roman" pitchFamily="18" charset="0"/>
              </a:rPr>
              <a:t>INTRODUCTION</a:t>
            </a:r>
            <a:endParaRPr lang="ru-RU" sz="1400" b="1" dirty="0">
              <a:solidFill>
                <a:schemeClr val="accent1">
                  <a:lumMod val="75000"/>
                </a:schemeClr>
              </a:solidFill>
              <a:latin typeface="Times New Roman" pitchFamily="18" charset="0"/>
              <a:cs typeface="Times New Roman" pitchFamily="18" charset="0"/>
            </a:endParaRPr>
          </a:p>
        </p:txBody>
      </p:sp>
      <p:sp>
        <p:nvSpPr>
          <p:cNvPr id="16" name="Прямоугольник 15"/>
          <p:cNvSpPr/>
          <p:nvPr/>
        </p:nvSpPr>
        <p:spPr>
          <a:xfrm>
            <a:off x="755576" y="2708920"/>
            <a:ext cx="5904656" cy="307777"/>
          </a:xfrm>
          <a:prstGeom prst="rect">
            <a:avLst/>
          </a:prstGeom>
        </p:spPr>
        <p:txBody>
          <a:bodyPr wrap="square">
            <a:spAutoFit/>
          </a:bodyPr>
          <a:lstStyle/>
          <a:p>
            <a:pPr algn="ctr"/>
            <a:r>
              <a:rPr lang="en-US" sz="1400" b="1" cap="all" dirty="0" smtClean="0">
                <a:solidFill>
                  <a:schemeClr val="accent1">
                    <a:lumMod val="75000"/>
                  </a:schemeClr>
                </a:solidFill>
                <a:latin typeface="Times New Roman" pitchFamily="18" charset="0"/>
                <a:cs typeface="Times New Roman" pitchFamily="18" charset="0"/>
              </a:rPr>
              <a:t>Basics of Kazakhstan’s ecological energy strategy</a:t>
            </a:r>
            <a:endParaRPr lang="ru-RU" sz="1400" b="1" cap="all" dirty="0">
              <a:solidFill>
                <a:schemeClr val="accent1">
                  <a:lumMod val="75000"/>
                </a:schemeClr>
              </a:solidFill>
              <a:latin typeface="Times New Roman" pitchFamily="18" charset="0"/>
              <a:cs typeface="Times New Roman" pitchFamily="18" charset="0"/>
            </a:endParaRPr>
          </a:p>
        </p:txBody>
      </p:sp>
      <p:sp>
        <p:nvSpPr>
          <p:cNvPr id="17" name="Прямоугольник 16"/>
          <p:cNvSpPr/>
          <p:nvPr/>
        </p:nvSpPr>
        <p:spPr>
          <a:xfrm>
            <a:off x="755576" y="3501008"/>
            <a:ext cx="6768752" cy="307777"/>
          </a:xfrm>
          <a:prstGeom prst="rect">
            <a:avLst/>
          </a:prstGeom>
        </p:spPr>
        <p:txBody>
          <a:bodyPr wrap="square">
            <a:spAutoFit/>
          </a:bodyPr>
          <a:lstStyle/>
          <a:p>
            <a:pPr algn="ctr"/>
            <a:r>
              <a:rPr lang="en-US" sz="1400" b="1" dirty="0" smtClean="0">
                <a:solidFill>
                  <a:schemeClr val="accent1">
                    <a:lumMod val="75000"/>
                  </a:schemeClr>
                </a:solidFill>
                <a:latin typeface="Times New Roman" pitchFamily="18" charset="0"/>
                <a:cs typeface="Times New Roman" pitchFamily="18" charset="0"/>
              </a:rPr>
              <a:t>ECOLOGICAL ENERGY FUTURE: A STRATEGY FOR THE XXITH CENTURY</a:t>
            </a:r>
            <a:endParaRPr lang="ru-RU" sz="1400" b="1" dirty="0">
              <a:solidFill>
                <a:schemeClr val="accent1">
                  <a:lumMod val="75000"/>
                </a:schemeClr>
              </a:solidFill>
              <a:latin typeface="Times New Roman" pitchFamily="18" charset="0"/>
              <a:cs typeface="Times New Roman" pitchFamily="18" charset="0"/>
            </a:endParaRPr>
          </a:p>
        </p:txBody>
      </p:sp>
      <p:sp>
        <p:nvSpPr>
          <p:cNvPr id="18" name="Прямоугольник 17"/>
          <p:cNvSpPr/>
          <p:nvPr/>
        </p:nvSpPr>
        <p:spPr>
          <a:xfrm>
            <a:off x="755576" y="4221088"/>
            <a:ext cx="6624736" cy="400110"/>
          </a:xfrm>
          <a:prstGeom prst="rect">
            <a:avLst/>
          </a:prstGeom>
        </p:spPr>
        <p:txBody>
          <a:bodyPr wrap="square">
            <a:spAutoFit/>
          </a:bodyPr>
          <a:lstStyle/>
          <a:p>
            <a:r>
              <a:rPr lang="en-US" sz="2000" b="1" dirty="0" smtClean="0"/>
              <a:t>G-global project and energy-saving strategies </a:t>
            </a:r>
            <a:endParaRPr lang="ru-RU" sz="2000" b="1" dirty="0">
              <a:solidFill>
                <a:schemeClr val="accent1">
                  <a:lumMod val="75000"/>
                </a:schemeClr>
              </a:solidFill>
              <a:latin typeface="Times New Roman" pitchFamily="18" charset="0"/>
              <a:cs typeface="Times New Roman" pitchFamily="18" charset="0"/>
            </a:endParaRPr>
          </a:p>
        </p:txBody>
      </p:sp>
      <p:sp>
        <p:nvSpPr>
          <p:cNvPr id="20" name="Пятиугольник 9"/>
          <p:cNvSpPr/>
          <p:nvPr/>
        </p:nvSpPr>
        <p:spPr>
          <a:xfrm>
            <a:off x="214282" y="5500702"/>
            <a:ext cx="504000" cy="288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857224" y="4857760"/>
            <a:ext cx="6357982" cy="400110"/>
          </a:xfrm>
          <a:prstGeom prst="rect">
            <a:avLst/>
          </a:prstGeom>
        </p:spPr>
        <p:txBody>
          <a:bodyPr wrap="square">
            <a:spAutoFit/>
          </a:bodyPr>
          <a:lstStyle/>
          <a:p>
            <a:pPr lvl="0" fontAlgn="base">
              <a:spcBef>
                <a:spcPct val="0"/>
              </a:spcBef>
              <a:spcAft>
                <a:spcPct val="0"/>
              </a:spcAft>
              <a:tabLst>
                <a:tab pos="20638" algn="l"/>
              </a:tabLst>
            </a:pPr>
            <a:r>
              <a:rPr lang="en-US" sz="2000" b="1" dirty="0" smtClean="0">
                <a:latin typeface="Times New Roman" pitchFamily="18" charset="0"/>
                <a:ea typeface="Times New Roman" pitchFamily="18" charset="0"/>
                <a:cs typeface="Times New Roman" pitchFamily="18" charset="0"/>
              </a:rPr>
              <a:t>Water-is a strategic resource in the XXI century</a:t>
            </a:r>
            <a:endParaRPr lang="en-US" sz="2000" b="1" dirty="0" smtClean="0">
              <a:latin typeface="Times New Roman" pitchFamily="18" charset="0"/>
              <a:cs typeface="Times New Roman" pitchFamily="18" charset="0"/>
            </a:endParaRPr>
          </a:p>
        </p:txBody>
      </p:sp>
      <p:sp>
        <p:nvSpPr>
          <p:cNvPr id="23" name="TextBox 22"/>
          <p:cNvSpPr txBox="1"/>
          <p:nvPr/>
        </p:nvSpPr>
        <p:spPr>
          <a:xfrm>
            <a:off x="857224" y="5429264"/>
            <a:ext cx="5786478" cy="400110"/>
          </a:xfrm>
          <a:prstGeom prst="rect">
            <a:avLst/>
          </a:prstGeom>
          <a:noFill/>
        </p:spPr>
        <p:txBody>
          <a:bodyPr wrap="square" rtlCol="0">
            <a:spAutoFit/>
          </a:bodyPr>
          <a:lstStyle/>
          <a:p>
            <a:r>
              <a:rPr lang="en-US" sz="2000" b="1" dirty="0" smtClean="0"/>
              <a:t>Water </a:t>
            </a:r>
            <a:r>
              <a:rPr lang="en-US" sz="2000" b="1" dirty="0" err="1" smtClean="0"/>
              <a:t>managment</a:t>
            </a:r>
            <a:endParaRPr lang="en-US" sz="2000" b="1" dirty="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14282" y="0"/>
            <a:ext cx="857256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Заголовок 1"/>
          <p:cNvSpPr>
            <a:spLocks noGrp="1"/>
          </p:cNvSpPr>
          <p:nvPr>
            <p:ph type="title"/>
          </p:nvPr>
        </p:nvSpPr>
        <p:spPr bwMode="auto">
          <a:noFill/>
          <a:ln>
            <a:miter lim="800000"/>
            <a:headEnd/>
            <a:tailEnd/>
          </a:ln>
        </p:spPr>
        <p:txBody>
          <a:bodyPr vert="horz" wrap="square" lIns="64291" tIns="32146" rIns="64291" bIns="32146" numCol="1" anchor="t" anchorCtr="0" compatLnSpc="1">
            <a:prstTxWarp prst="textNoShape">
              <a:avLst/>
            </a:prstTxWarp>
          </a:bodyPr>
          <a:lstStyle/>
          <a:p>
            <a:pPr eaLnBrk="1"/>
            <a:endParaRPr lang="en-US" smtClean="0"/>
          </a:p>
        </p:txBody>
      </p:sp>
      <p:sp>
        <p:nvSpPr>
          <p:cNvPr id="26627" name="Содержимое 2"/>
          <p:cNvSpPr>
            <a:spLocks noGrp="1"/>
          </p:cNvSpPr>
          <p:nvPr>
            <p:ph idx="1"/>
          </p:nvPr>
        </p:nvSpPr>
        <p:spPr/>
        <p:txBody>
          <a:bodyPr lIns="64291" tIns="32146" rIns="64291" bIns="32146"/>
          <a:lstStyle/>
          <a:p>
            <a:pPr marL="0" indent="0">
              <a:buNone/>
            </a:pPr>
            <a:endParaRPr lang="en-US" dirty="0" smtClean="0"/>
          </a:p>
        </p:txBody>
      </p:sp>
      <p:pic>
        <p:nvPicPr>
          <p:cNvPr id="26628" name="butterfly-and-leaf_3000x1734.jpeg"/>
          <p:cNvPicPr>
            <a:picLocks noChangeAspect="1"/>
          </p:cNvPicPr>
          <p:nvPr/>
        </p:nvPicPr>
        <p:blipFill>
          <a:blip r:embed="rId2"/>
          <a:srcRect l="17886" t="5672" r="14964" b="7198"/>
          <a:stretch>
            <a:fillRect/>
          </a:stretch>
        </p:blipFill>
        <p:spPr bwMode="auto">
          <a:xfrm>
            <a:off x="0" y="0"/>
            <a:ext cx="9144000" cy="6858000"/>
          </a:xfrm>
          <a:prstGeom prst="rect">
            <a:avLst/>
          </a:prstGeom>
          <a:noFill/>
          <a:ln w="9525">
            <a:noFill/>
            <a:miter lim="800000"/>
            <a:headEnd/>
            <a:tailEnd/>
          </a:ln>
        </p:spPr>
      </p:pic>
      <p:sp>
        <p:nvSpPr>
          <p:cNvPr id="26629" name="TextBox 4"/>
          <p:cNvSpPr txBox="1">
            <a:spLocks noChangeArrowheads="1"/>
          </p:cNvSpPr>
          <p:nvPr/>
        </p:nvSpPr>
        <p:spPr bwMode="auto">
          <a:xfrm>
            <a:off x="855018" y="3429000"/>
            <a:ext cx="7233047" cy="2419411"/>
          </a:xfrm>
          <a:prstGeom prst="rect">
            <a:avLst/>
          </a:prstGeom>
          <a:noFill/>
          <a:ln w="9525">
            <a:noFill/>
            <a:miter lim="800000"/>
            <a:headEnd/>
            <a:tailEnd/>
          </a:ln>
        </p:spPr>
        <p:txBody>
          <a:bodyPr lIns="64291" tIns="32146" rIns="64291" bIns="32146">
            <a:spAutoFit/>
          </a:bodyPr>
          <a:lstStyle/>
          <a:p>
            <a:pPr algn="ctr"/>
            <a:r>
              <a:rPr lang="en-US" sz="5100" dirty="0">
                <a:solidFill>
                  <a:srgbClr val="C8E38D"/>
                </a:solidFill>
              </a:rPr>
              <a:t>G-global project and energy-saving strategies</a:t>
            </a:r>
            <a:endParaRPr lang="ru-RU" sz="5100" dirty="0">
              <a:solidFill>
                <a:srgbClr val="C8E38D"/>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The Global Energy and Economical Strategy, which was initiated by N. </a:t>
            </a:r>
            <a:r>
              <a:rPr lang="en-US" dirty="0" err="1" smtClean="0"/>
              <a:t>Nazarbayev</a:t>
            </a:r>
            <a:r>
              <a:rPr lang="en-US" dirty="0" smtClean="0"/>
              <a:t> offered to the world innovative theoretical and practical approaches  of solution of global and regional energy and ecological problems that were supported at the Rio+20, were adopted by the world community for implementation, and in this connection, they require further scientific development.</a:t>
            </a:r>
            <a:endParaRPr lang="ru-RU"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resident-img.png"/>
          <p:cNvPicPr>
            <a:picLocks noChangeAspect="1" noChangeArrowheads="1"/>
          </p:cNvPicPr>
          <p:nvPr/>
        </p:nvPicPr>
        <p:blipFill>
          <a:blip r:embed="rId2"/>
          <a:srcRect/>
          <a:stretch>
            <a:fillRect/>
          </a:stretch>
        </p:blipFill>
        <p:spPr bwMode="auto">
          <a:xfrm>
            <a:off x="0" y="716608"/>
            <a:ext cx="4772918" cy="4721572"/>
          </a:xfrm>
          <a:prstGeom prst="rect">
            <a:avLst/>
          </a:prstGeom>
          <a:noFill/>
          <a:ln w="12700">
            <a:noFill/>
            <a:miter lim="400000"/>
            <a:headEnd/>
            <a:tailEnd/>
          </a:ln>
        </p:spPr>
      </p:pic>
      <p:sp>
        <p:nvSpPr>
          <p:cNvPr id="5" name="TextBox 4"/>
          <p:cNvSpPr txBox="1"/>
          <p:nvPr/>
        </p:nvSpPr>
        <p:spPr>
          <a:xfrm>
            <a:off x="0" y="5840016"/>
            <a:ext cx="4572000" cy="1172915"/>
          </a:xfrm>
          <a:prstGeom prst="rect">
            <a:avLst/>
          </a:prstGeom>
          <a:noFill/>
        </p:spPr>
        <p:txBody>
          <a:bodyPr lIns="64291" tIns="32146" rIns="64291" bIns="32146">
            <a:spAutoFit/>
          </a:bodyPr>
          <a:lstStyle/>
          <a:p>
            <a:pPr algn="ctr">
              <a:defRPr/>
            </a:pPr>
            <a:r>
              <a:rPr lang="kk-KZ" dirty="0">
                <a:solidFill>
                  <a:srgbClr val="0070C0"/>
                </a:solidFill>
                <a:latin typeface="+mj-lt"/>
              </a:rPr>
              <a:t>FROM THE SPEECH OF THE PRESIDENT OF KAZAKHSTAN IN CAMBRIDGE UNIVERSITY ON 26.07.2012</a:t>
            </a:r>
            <a:endParaRPr lang="ru-RU" dirty="0">
              <a:solidFill>
                <a:srgbClr val="0070C0"/>
              </a:solidFill>
              <a:latin typeface="+mj-lt"/>
            </a:endParaRPr>
          </a:p>
        </p:txBody>
      </p:sp>
      <p:sp>
        <p:nvSpPr>
          <p:cNvPr id="27652" name="TextBox 5"/>
          <p:cNvSpPr txBox="1">
            <a:spLocks noChangeArrowheads="1"/>
          </p:cNvSpPr>
          <p:nvPr/>
        </p:nvSpPr>
        <p:spPr bwMode="auto">
          <a:xfrm>
            <a:off x="1809378" y="0"/>
            <a:ext cx="5173637" cy="680473"/>
          </a:xfrm>
          <a:prstGeom prst="rect">
            <a:avLst/>
          </a:prstGeom>
          <a:noFill/>
          <a:ln w="9525">
            <a:noFill/>
            <a:miter lim="800000"/>
            <a:headEnd/>
            <a:tailEnd/>
          </a:ln>
        </p:spPr>
        <p:txBody>
          <a:bodyPr lIns="64291" tIns="32146" rIns="64291" bIns="32146">
            <a:spAutoFit/>
          </a:bodyPr>
          <a:lstStyle/>
          <a:p>
            <a:pPr algn="ctr"/>
            <a:r>
              <a:rPr lang="kk-KZ" sz="2000" b="1" dirty="0">
                <a:solidFill>
                  <a:srgbClr val="0070C0"/>
                </a:solidFill>
                <a:latin typeface="Georgia" pitchFamily="18" charset="0"/>
              </a:rPr>
              <a:t>STATEMENTS OF THE PRESIDENT OF KAZAKHSTAN N.A.NAZARBAYEV</a:t>
            </a:r>
            <a:endParaRPr lang="ru-RU" sz="2000" b="1" dirty="0">
              <a:solidFill>
                <a:srgbClr val="0070C0"/>
              </a:solidFill>
              <a:latin typeface="Georgia" pitchFamily="18" charset="0"/>
            </a:endParaRPr>
          </a:p>
        </p:txBody>
      </p:sp>
      <p:sp>
        <p:nvSpPr>
          <p:cNvPr id="7" name="TextBox 6"/>
          <p:cNvSpPr txBox="1"/>
          <p:nvPr/>
        </p:nvSpPr>
        <p:spPr>
          <a:xfrm>
            <a:off x="5074295" y="967755"/>
            <a:ext cx="4069705" cy="4566419"/>
          </a:xfrm>
          <a:prstGeom prst="rect">
            <a:avLst/>
          </a:prstGeom>
          <a:noFill/>
        </p:spPr>
        <p:txBody>
          <a:bodyPr lIns="64291" tIns="32146" rIns="64291" bIns="32146">
            <a:spAutoFit/>
          </a:bodyPr>
          <a:lstStyle/>
          <a:p>
            <a:pPr>
              <a:defRPr/>
            </a:pPr>
            <a:r>
              <a:rPr lang="kk-KZ" sz="2200" i="1" dirty="0">
                <a:solidFill>
                  <a:schemeClr val="accent1">
                    <a:lumMod val="50000"/>
                  </a:schemeClr>
                </a:solidFill>
                <a:latin typeface="Georgia" pitchFamily="18" charset="0"/>
              </a:rPr>
              <a:t>Last year I proposed to create a group of countries G-Global, as a complement to the mechanism of G-20, in order to create an international economic policy and seek global anti-crisis solutions. Today, G-Global is an international virtual platform at Astana Economic Forum, established by the Association "Eurasian Economic Club of Scientists".</a:t>
            </a:r>
            <a:endParaRPr lang="ru-RU" sz="2200" dirty="0">
              <a:solidFill>
                <a:schemeClr val="accent1">
                  <a:lumMod val="50000"/>
                </a:schemeClr>
              </a:solidFill>
              <a:latin typeface="Georgi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332656"/>
            <a:ext cx="8229600" cy="1066800"/>
          </a:xfrm>
        </p:spPr>
        <p:txBody>
          <a:bodyPr>
            <a:normAutofit/>
          </a:bodyPr>
          <a:lstStyle/>
          <a:p>
            <a:pPr lvl="0" algn="ctr"/>
            <a:r>
              <a:rPr lang="en-US" b="1" dirty="0" smtClean="0"/>
              <a:t> G-global project and energy-saving strategies</a:t>
            </a:r>
            <a:endParaRPr lang="en-US" b="1" dirty="0"/>
          </a:p>
        </p:txBody>
      </p:sp>
      <p:sp>
        <p:nvSpPr>
          <p:cNvPr id="3" name="Содержимое 2"/>
          <p:cNvSpPr>
            <a:spLocks noGrp="1"/>
          </p:cNvSpPr>
          <p:nvPr>
            <p:ph idx="1"/>
          </p:nvPr>
        </p:nvSpPr>
        <p:spPr>
          <a:xfrm>
            <a:off x="395536" y="1385392"/>
            <a:ext cx="8748464" cy="5472608"/>
          </a:xfrm>
        </p:spPr>
        <p:txBody>
          <a:bodyPr>
            <a:normAutofit/>
          </a:bodyPr>
          <a:lstStyle/>
          <a:p>
            <a:r>
              <a:rPr lang="en-US" dirty="0" smtClean="0"/>
              <a:t>G-Global - a feature-rich platform to create the conditions for the international expert community for interactive, open and public debate, a debate on the global economy. The project aims to discuss and develop mechanisms to resolve the global financial crisis and aims to dramatically expand the number of participants in search of anti-crisis solutions </a:t>
            </a:r>
          </a:p>
          <a:p>
            <a:r>
              <a:rPr lang="en-US" dirty="0" smtClean="0"/>
              <a:t>The success of the forthcoming international exhibition EXPO 2017 “Future Energy” depends largely on the active participation of citizens in the implementation of energy-environment concept of modernity, presented by the President </a:t>
            </a:r>
            <a:r>
              <a:rPr lang="en-US" dirty="0" err="1" smtClean="0"/>
              <a:t>Nursultan</a:t>
            </a:r>
            <a:r>
              <a:rPr lang="en-US" dirty="0" smtClean="0"/>
              <a:t> </a:t>
            </a:r>
            <a:r>
              <a:rPr lang="en-US" dirty="0" err="1" smtClean="0"/>
              <a:t>Nazarbayev</a:t>
            </a:r>
            <a:r>
              <a:rPr lang="en-US" dirty="0" smtClean="0"/>
              <a:t> as a formula for sustainable development of the civilization in XXI century.</a:t>
            </a:r>
            <a:endParaRPr lang="ru-RU" dirty="0" smtClean="0"/>
          </a:p>
          <a:p>
            <a:endParaRPr lang="ru-RU" dirty="0"/>
          </a:p>
        </p:txBody>
      </p:sp>
      <p:sp>
        <p:nvSpPr>
          <p:cNvPr id="1331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20638" algn="l"/>
                <a:tab pos="292100" algn="l"/>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Alternative energy sources</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spd="slow">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3182" y="365002"/>
            <a:ext cx="8338096" cy="5086573"/>
          </a:xfrm>
        </p:spPr>
        <p:txBody>
          <a:bodyPr lIns="64291" tIns="32146" rIns="64291" bIns="32146">
            <a:normAutofit fontScale="92500"/>
          </a:bodyPr>
          <a:lstStyle/>
          <a:p>
            <a:pPr marL="0" indent="0" algn="ctr">
              <a:buNone/>
              <a:defRPr/>
            </a:pPr>
            <a:r>
              <a:rPr lang="kk-KZ" sz="2500" dirty="0" smtClean="0">
                <a:solidFill>
                  <a:schemeClr val="accent1">
                    <a:lumMod val="50000"/>
                  </a:schemeClr>
                </a:solidFill>
              </a:rPr>
              <a:t>GOALS AND OBJECTIVES</a:t>
            </a:r>
            <a:r>
              <a:rPr lang="kk-KZ" sz="2200" dirty="0" smtClean="0">
                <a:solidFill>
                  <a:schemeClr val="accent1">
                    <a:lumMod val="50000"/>
                  </a:schemeClr>
                </a:solidFill>
              </a:rPr>
              <a:t>:</a:t>
            </a:r>
            <a:endParaRPr lang="en-US" sz="2200" dirty="0" smtClean="0">
              <a:solidFill>
                <a:schemeClr val="accent1">
                  <a:lumMod val="50000"/>
                </a:schemeClr>
              </a:solidFill>
            </a:endParaRPr>
          </a:p>
          <a:p>
            <a:pPr marL="0" indent="0">
              <a:buNone/>
              <a:defRPr/>
            </a:pPr>
            <a:endParaRPr lang="en-US" sz="2200" dirty="0" smtClean="0">
              <a:solidFill>
                <a:schemeClr val="accent1">
                  <a:lumMod val="50000"/>
                </a:schemeClr>
              </a:solidFill>
            </a:endParaRPr>
          </a:p>
          <a:p>
            <a:pPr marL="0" indent="0">
              <a:buNone/>
              <a:defRPr/>
            </a:pPr>
            <a:r>
              <a:rPr lang="kk-KZ" sz="2200" dirty="0" smtClean="0">
                <a:solidFill>
                  <a:schemeClr val="accent1">
                    <a:lumMod val="50000"/>
                  </a:schemeClr>
                </a:solidFill>
              </a:rPr>
              <a:t>Consolidate the efforts of the world community in understanding the global challenges of civilizations and the creation of effective solutions for the progressive development of the world economy</a:t>
            </a:r>
            <a:endParaRPr lang="ru-RU" sz="2200" dirty="0" smtClean="0">
              <a:solidFill>
                <a:schemeClr val="accent1">
                  <a:lumMod val="50000"/>
                </a:schemeClr>
              </a:solidFill>
            </a:endParaRPr>
          </a:p>
          <a:p>
            <a:pPr marL="0" indent="0">
              <a:buNone/>
              <a:defRPr/>
            </a:pPr>
            <a:r>
              <a:rPr lang="kk-KZ" sz="2200" dirty="0" smtClean="0">
                <a:solidFill>
                  <a:schemeClr val="accent1">
                    <a:lumMod val="50000"/>
                  </a:schemeClr>
                </a:solidFill>
              </a:rPr>
              <a:t>ADVANTAGES:</a:t>
            </a:r>
            <a:endParaRPr lang="ru-RU" sz="2200" dirty="0" smtClean="0">
              <a:solidFill>
                <a:schemeClr val="accent1">
                  <a:lumMod val="50000"/>
                </a:schemeClr>
              </a:solidFill>
            </a:endParaRPr>
          </a:p>
          <a:p>
            <a:pPr marL="0" indent="0">
              <a:defRPr/>
            </a:pPr>
            <a:r>
              <a:rPr lang="en-US" sz="2200" dirty="0" smtClean="0">
                <a:solidFill>
                  <a:schemeClr val="accent1">
                    <a:lumMod val="50000"/>
                  </a:schemeClr>
                </a:solidFill>
              </a:rPr>
              <a:t> </a:t>
            </a:r>
            <a:r>
              <a:rPr lang="kk-KZ" sz="2200" dirty="0" smtClean="0">
                <a:solidFill>
                  <a:schemeClr val="accent1">
                    <a:lumMod val="50000"/>
                  </a:schemeClr>
                </a:solidFill>
              </a:rPr>
              <a:t>To integration with social networks, focusing on business professional communication</a:t>
            </a:r>
            <a:endParaRPr lang="ru-RU" sz="2200" dirty="0" smtClean="0">
              <a:solidFill>
                <a:schemeClr val="accent1">
                  <a:lumMod val="50000"/>
                </a:schemeClr>
              </a:solidFill>
            </a:endParaRPr>
          </a:p>
          <a:p>
            <a:pPr marL="0" indent="0">
              <a:defRPr/>
            </a:pPr>
            <a:r>
              <a:rPr lang="en-US" sz="2200" dirty="0" smtClean="0">
                <a:solidFill>
                  <a:schemeClr val="accent1">
                    <a:lumMod val="50000"/>
                  </a:schemeClr>
                </a:solidFill>
              </a:rPr>
              <a:t> </a:t>
            </a:r>
            <a:r>
              <a:rPr lang="kk-KZ" sz="2200" dirty="0" smtClean="0">
                <a:solidFill>
                  <a:schemeClr val="accent1">
                    <a:lumMod val="50000"/>
                  </a:schemeClr>
                </a:solidFill>
              </a:rPr>
              <a:t>An unprecedented interaction with the site of the Astana Economic Forum and harmonious transition to the offline mode with the continuation of the debate during the forum</a:t>
            </a:r>
            <a:endParaRPr lang="ru-RU" sz="2200" dirty="0" smtClean="0">
              <a:solidFill>
                <a:schemeClr val="accent1">
                  <a:lumMod val="50000"/>
                </a:schemeClr>
              </a:solidFill>
            </a:endParaRPr>
          </a:p>
          <a:p>
            <a:pPr marL="0" indent="0">
              <a:defRPr/>
            </a:pPr>
            <a:r>
              <a:rPr lang="en-US" sz="2200" dirty="0" smtClean="0">
                <a:solidFill>
                  <a:schemeClr val="accent1">
                    <a:lumMod val="50000"/>
                  </a:schemeClr>
                </a:solidFill>
              </a:rPr>
              <a:t> </a:t>
            </a:r>
            <a:r>
              <a:rPr lang="kk-KZ" sz="2200" dirty="0" smtClean="0">
                <a:solidFill>
                  <a:schemeClr val="accent1">
                    <a:lumMod val="50000"/>
                  </a:schemeClr>
                </a:solidFill>
              </a:rPr>
              <a:t>Unique Intelligent software platform: 21 Nobel laureates, members of the Astana club of Nobel laureates, have contributed to the development of G-Global</a:t>
            </a:r>
            <a:endParaRPr lang="ru-RU" sz="2200" dirty="0" smtClean="0">
              <a:solidFill>
                <a:schemeClr val="accent1">
                  <a:lumMod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85750" y="321469"/>
            <a:ext cx="7858125" cy="5217170"/>
          </a:xfrm>
        </p:spPr>
        <p:txBody>
          <a:bodyPr lIns="64291" tIns="32146" rIns="64291" bIns="32146"/>
          <a:lstStyle/>
          <a:p>
            <a:pPr marL="0" indent="0" algn="ctr">
              <a:buNone/>
              <a:defRPr/>
            </a:pPr>
            <a:r>
              <a:rPr lang="kk-KZ" sz="2800" dirty="0" smtClean="0">
                <a:solidFill>
                  <a:schemeClr val="accent1">
                    <a:lumMod val="50000"/>
                  </a:schemeClr>
                </a:solidFill>
              </a:rPr>
              <a:t>G-GLOBAL is five principles:</a:t>
            </a:r>
            <a:endParaRPr lang="en-US" sz="2800" dirty="0" smtClean="0">
              <a:solidFill>
                <a:schemeClr val="accent1">
                  <a:lumMod val="50000"/>
                </a:schemeClr>
              </a:solidFill>
            </a:endParaRPr>
          </a:p>
          <a:p>
            <a:pPr marL="0" indent="0">
              <a:buNone/>
              <a:defRPr/>
            </a:pPr>
            <a:endParaRPr lang="en-US" sz="2800" dirty="0" smtClean="0">
              <a:solidFill>
                <a:schemeClr val="accent1">
                  <a:lumMod val="50000"/>
                </a:schemeClr>
              </a:solidFill>
            </a:endParaRPr>
          </a:p>
          <a:p>
            <a:pPr marL="0" indent="0">
              <a:buNone/>
              <a:defRPr/>
            </a:pPr>
            <a:endParaRPr lang="ru-RU" sz="2800" dirty="0" smtClean="0">
              <a:solidFill>
                <a:schemeClr val="accent1">
                  <a:lumMod val="50000"/>
                </a:schemeClr>
              </a:solidFill>
            </a:endParaRPr>
          </a:p>
          <a:p>
            <a:pPr marL="0" indent="0">
              <a:buNone/>
              <a:defRPr/>
            </a:pPr>
            <a:r>
              <a:rPr lang="kk-KZ" sz="2800" dirty="0" smtClean="0">
                <a:solidFill>
                  <a:schemeClr val="accent1">
                    <a:lumMod val="50000"/>
                  </a:schemeClr>
                </a:solidFill>
              </a:rPr>
              <a:t>	1	evolution and rejection of revolutionary change in policy</a:t>
            </a:r>
            <a:endParaRPr lang="ru-RU" sz="2800" dirty="0" smtClean="0">
              <a:solidFill>
                <a:schemeClr val="accent1">
                  <a:lumMod val="50000"/>
                </a:schemeClr>
              </a:solidFill>
            </a:endParaRPr>
          </a:p>
          <a:p>
            <a:pPr marL="0" indent="0">
              <a:buNone/>
              <a:defRPr/>
            </a:pPr>
            <a:r>
              <a:rPr lang="kk-KZ" sz="2800" dirty="0" smtClean="0">
                <a:solidFill>
                  <a:schemeClr val="accent1">
                    <a:lumMod val="50000"/>
                  </a:schemeClr>
                </a:solidFill>
              </a:rPr>
              <a:t>	2	justice, equality, consensus</a:t>
            </a:r>
            <a:endParaRPr lang="ru-RU" sz="2800" dirty="0" smtClean="0">
              <a:solidFill>
                <a:schemeClr val="accent1">
                  <a:lumMod val="50000"/>
                </a:schemeClr>
              </a:solidFill>
            </a:endParaRPr>
          </a:p>
          <a:p>
            <a:pPr marL="0" indent="0">
              <a:buNone/>
              <a:defRPr/>
            </a:pPr>
            <a:r>
              <a:rPr lang="kk-KZ" sz="2800" dirty="0" smtClean="0">
                <a:solidFill>
                  <a:schemeClr val="accent1">
                    <a:lumMod val="50000"/>
                  </a:schemeClr>
                </a:solidFill>
              </a:rPr>
              <a:t>	3	global tolerance and trust</a:t>
            </a:r>
            <a:endParaRPr lang="ru-RU" sz="2800" dirty="0" smtClean="0">
              <a:solidFill>
                <a:schemeClr val="accent1">
                  <a:lumMod val="50000"/>
                </a:schemeClr>
              </a:solidFill>
            </a:endParaRPr>
          </a:p>
          <a:p>
            <a:pPr marL="0" indent="0">
              <a:buNone/>
              <a:defRPr/>
            </a:pPr>
            <a:r>
              <a:rPr lang="kk-KZ" sz="2800" dirty="0" smtClean="0">
                <a:solidFill>
                  <a:schemeClr val="accent1">
                    <a:lumMod val="50000"/>
                  </a:schemeClr>
                </a:solidFill>
              </a:rPr>
              <a:t>	4	global transparency</a:t>
            </a:r>
            <a:endParaRPr lang="ru-RU" sz="2800" dirty="0" smtClean="0">
              <a:solidFill>
                <a:schemeClr val="accent1">
                  <a:lumMod val="50000"/>
                </a:schemeClr>
              </a:solidFill>
            </a:endParaRPr>
          </a:p>
          <a:p>
            <a:pPr marL="0" indent="0">
              <a:buNone/>
              <a:defRPr/>
            </a:pPr>
            <a:r>
              <a:rPr lang="kk-KZ" sz="2800" dirty="0" smtClean="0">
                <a:solidFill>
                  <a:schemeClr val="accent1">
                    <a:lumMod val="50000"/>
                  </a:schemeClr>
                </a:solidFill>
              </a:rPr>
              <a:t>	5	constructive multilateralism</a:t>
            </a:r>
            <a:endParaRPr lang="ru-RU" sz="2800" dirty="0" smtClean="0">
              <a:solidFill>
                <a:schemeClr val="accent1">
                  <a:lumMod val="50000"/>
                </a:schemeClr>
              </a:solidFill>
            </a:endParaRPr>
          </a:p>
          <a:p>
            <a:pPr marL="0" indent="0">
              <a:buNone/>
              <a:defRPr/>
            </a:pPr>
            <a:endParaRPr lang="ru-RU"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_1014_Newsfeed_Suit.jpg"/>
          <p:cNvPicPr/>
          <p:nvPr/>
        </p:nvPicPr>
        <p:blipFill>
          <a:blip r:embed="rId2"/>
          <a:stretch>
            <a:fillRect/>
          </a:stretch>
        </p:blipFill>
        <p:spPr>
          <a:xfrm>
            <a:off x="0" y="917526"/>
            <a:ext cx="4320853" cy="5940475"/>
          </a:xfrm>
          <a:prstGeom prst="rect">
            <a:avLst/>
          </a:prstGeom>
          <a:ln w="25400">
            <a:miter lim="400000"/>
          </a:ln>
          <a:effectLst>
            <a:outerShdw blurRad="254000" dist="127000" dir="5400000" rotWithShape="0">
              <a:srgbClr val="000000">
                <a:alpha val="70000"/>
              </a:srgbClr>
            </a:outerShdw>
          </a:effectLst>
        </p:spPr>
      </p:pic>
      <p:sp>
        <p:nvSpPr>
          <p:cNvPr id="5" name="TextBox 4"/>
          <p:cNvSpPr txBox="1"/>
          <p:nvPr/>
        </p:nvSpPr>
        <p:spPr>
          <a:xfrm>
            <a:off x="252264" y="164083"/>
            <a:ext cx="8690818" cy="410766"/>
          </a:xfrm>
          <a:prstGeom prst="rect">
            <a:avLst/>
          </a:prstGeom>
          <a:noFill/>
        </p:spPr>
        <p:txBody>
          <a:bodyPr lIns="64291" tIns="32146" rIns="64291" bIns="32146">
            <a:spAutoFit/>
          </a:bodyPr>
          <a:lstStyle/>
          <a:p>
            <a:pPr algn="ctr">
              <a:defRPr/>
            </a:pPr>
            <a:r>
              <a:rPr lang="kk-KZ" sz="2200" b="1" dirty="0">
                <a:solidFill>
                  <a:schemeClr val="accent1">
                    <a:lumMod val="50000"/>
                  </a:schemeClr>
                </a:solidFill>
              </a:rPr>
              <a:t>Simple Strategies to Maximize Energy Savings</a:t>
            </a:r>
            <a:endParaRPr lang="ru-RU" sz="2200" dirty="0">
              <a:solidFill>
                <a:schemeClr val="accent1">
                  <a:lumMod val="50000"/>
                </a:schemeClr>
              </a:solidFill>
            </a:endParaRPr>
          </a:p>
        </p:txBody>
      </p:sp>
      <p:sp>
        <p:nvSpPr>
          <p:cNvPr id="35844" name="TextBox 5"/>
          <p:cNvSpPr txBox="1">
            <a:spLocks noChangeArrowheads="1"/>
          </p:cNvSpPr>
          <p:nvPr/>
        </p:nvSpPr>
        <p:spPr bwMode="auto">
          <a:xfrm>
            <a:off x="4572000" y="2273722"/>
            <a:ext cx="4269507" cy="341919"/>
          </a:xfrm>
          <a:prstGeom prst="rect">
            <a:avLst/>
          </a:prstGeom>
          <a:noFill/>
          <a:ln w="9525">
            <a:noFill/>
            <a:miter lim="800000"/>
            <a:headEnd/>
            <a:tailEnd/>
          </a:ln>
        </p:spPr>
        <p:txBody>
          <a:bodyPr lIns="64291" tIns="32146" rIns="64291" bIns="32146">
            <a:spAutoFit/>
          </a:bodyPr>
          <a:lstStyle/>
          <a:p>
            <a:endParaRPr lang="en-US"/>
          </a:p>
        </p:txBody>
      </p:sp>
      <p:sp>
        <p:nvSpPr>
          <p:cNvPr id="73730" name="Rectangle 2"/>
          <p:cNvSpPr>
            <a:spLocks/>
          </p:cNvSpPr>
          <p:nvPr/>
        </p:nvSpPr>
        <p:spPr bwMode="auto">
          <a:xfrm>
            <a:off x="4572000" y="917525"/>
            <a:ext cx="4219277" cy="5689054"/>
          </a:xfrm>
          <a:prstGeom prst="rect">
            <a:avLst/>
          </a:prstGeom>
          <a:noFill/>
          <a:ln w="25400" cap="flat" cmpd="sng">
            <a:noFill/>
            <a:prstDash val="solid"/>
            <a:round/>
            <a:headEnd type="none" w="med" len="med"/>
            <a:tailEnd type="none" w="med" len="med"/>
          </a:ln>
          <a:effectLst/>
        </p:spPr>
        <p:txBody>
          <a:bodyPr lIns="35717" tIns="35717" rIns="35717" bIns="35717" anchor="ctr">
            <a:spAutoFit/>
          </a:bodyPr>
          <a:lstStyle/>
          <a:p>
            <a:pPr>
              <a:defRPr/>
            </a:pPr>
            <a:r>
              <a:rPr lang="kk-KZ" sz="2000" dirty="0">
                <a:solidFill>
                  <a:schemeClr val="accent1">
                    <a:lumMod val="50000"/>
                  </a:schemeClr>
                </a:solidFill>
                <a:latin typeface="Calibri" pitchFamily="34" charset="0"/>
                <a:ea typeface="Calibri" pitchFamily="34" charset="0"/>
                <a:cs typeface="Times New Roman" pitchFamily="18" charset="0"/>
              </a:rPr>
              <a:t>1) Use programmable thermostats (properly)</a:t>
            </a:r>
            <a:endParaRPr lang="ru-RU" sz="2000" dirty="0">
              <a:solidFill>
                <a:schemeClr val="accent1">
                  <a:lumMod val="50000"/>
                </a:schemeClr>
              </a:solidFill>
            </a:endParaRPr>
          </a:p>
          <a:p>
            <a:pPr eaLnBrk="0">
              <a:spcBef>
                <a:spcPct val="0"/>
              </a:spcBef>
              <a:defRPr/>
            </a:pPr>
            <a:r>
              <a:rPr lang="kk-KZ" sz="2000" dirty="0">
                <a:solidFill>
                  <a:schemeClr val="accent1">
                    <a:lumMod val="50000"/>
                  </a:schemeClr>
                </a:solidFill>
                <a:latin typeface="Calibri" pitchFamily="34" charset="0"/>
                <a:ea typeface="Calibri" pitchFamily="34" charset="0"/>
                <a:cs typeface="Times New Roman" pitchFamily="18" charset="0"/>
              </a:rPr>
              <a:t>2) Implement lighting changes</a:t>
            </a:r>
            <a:endParaRPr lang="ru-RU" sz="2000" dirty="0">
              <a:solidFill>
                <a:schemeClr val="accent1">
                  <a:lumMod val="50000"/>
                </a:schemeClr>
              </a:solidFill>
            </a:endParaRPr>
          </a:p>
          <a:p>
            <a:pPr eaLnBrk="0">
              <a:spcBef>
                <a:spcPct val="0"/>
              </a:spcBef>
              <a:defRPr/>
            </a:pPr>
            <a:r>
              <a:rPr lang="kk-KZ" sz="2000" dirty="0">
                <a:solidFill>
                  <a:schemeClr val="accent1">
                    <a:lumMod val="50000"/>
                  </a:schemeClr>
                </a:solidFill>
                <a:latin typeface="Calibri" pitchFamily="34" charset="0"/>
                <a:ea typeface="Calibri" pitchFamily="34" charset="0"/>
                <a:cs typeface="Times New Roman" pitchFamily="18" charset="0"/>
              </a:rPr>
              <a:t>3) Turn off computers and other equipment at the end of the day</a:t>
            </a:r>
            <a:endParaRPr lang="ru-RU" sz="2000" dirty="0">
              <a:solidFill>
                <a:schemeClr val="accent1">
                  <a:lumMod val="50000"/>
                </a:schemeClr>
              </a:solidFill>
            </a:endParaRPr>
          </a:p>
          <a:p>
            <a:pPr eaLnBrk="0">
              <a:spcBef>
                <a:spcPct val="0"/>
              </a:spcBef>
              <a:defRPr/>
            </a:pPr>
            <a:r>
              <a:rPr lang="kk-KZ" sz="2000" dirty="0">
                <a:solidFill>
                  <a:schemeClr val="accent1">
                    <a:lumMod val="50000"/>
                  </a:schemeClr>
                </a:solidFill>
                <a:latin typeface="Calibri" pitchFamily="34" charset="0"/>
                <a:ea typeface="Calibri" pitchFamily="34" charset="0"/>
                <a:cs typeface="Times New Roman" pitchFamily="18" charset="0"/>
              </a:rPr>
              <a:t>4) Form an employee green team</a:t>
            </a:r>
            <a:endParaRPr lang="ru-RU" sz="2000" dirty="0">
              <a:solidFill>
                <a:schemeClr val="accent1">
                  <a:lumMod val="50000"/>
                </a:schemeClr>
              </a:solidFill>
            </a:endParaRPr>
          </a:p>
          <a:p>
            <a:pPr eaLnBrk="0">
              <a:spcBef>
                <a:spcPct val="0"/>
              </a:spcBef>
              <a:defRPr/>
            </a:pPr>
            <a:r>
              <a:rPr lang="kk-KZ" sz="2000" dirty="0">
                <a:solidFill>
                  <a:schemeClr val="accent1">
                    <a:lumMod val="50000"/>
                  </a:schemeClr>
                </a:solidFill>
                <a:latin typeface="Calibri" pitchFamily="34" charset="0"/>
                <a:ea typeface="Calibri" pitchFamily="34" charset="0"/>
                <a:cs typeface="Times New Roman" pitchFamily="18" charset="0"/>
              </a:rPr>
              <a:t>5) Check interiors and exteriors for damage</a:t>
            </a:r>
            <a:endParaRPr lang="ru-RU" sz="2000" dirty="0">
              <a:solidFill>
                <a:schemeClr val="accent1">
                  <a:lumMod val="50000"/>
                </a:schemeClr>
              </a:solidFill>
            </a:endParaRPr>
          </a:p>
          <a:p>
            <a:pPr eaLnBrk="0">
              <a:spcBef>
                <a:spcPct val="0"/>
              </a:spcBef>
              <a:defRPr/>
            </a:pPr>
            <a:r>
              <a:rPr lang="kk-KZ" sz="2000" dirty="0">
                <a:solidFill>
                  <a:schemeClr val="accent1">
                    <a:lumMod val="50000"/>
                  </a:schemeClr>
                </a:solidFill>
                <a:latin typeface="Calibri" pitchFamily="34" charset="0"/>
                <a:ea typeface="Calibri" pitchFamily="34" charset="0"/>
                <a:cs typeface="Times New Roman" pitchFamily="18" charset="0"/>
              </a:rPr>
              <a:t>6) Find underperforming equipment (and replace it) </a:t>
            </a:r>
            <a:endParaRPr lang="ru-RU" sz="2000" dirty="0">
              <a:solidFill>
                <a:schemeClr val="accent1">
                  <a:lumMod val="50000"/>
                </a:schemeClr>
              </a:solidFill>
            </a:endParaRPr>
          </a:p>
          <a:p>
            <a:pPr eaLnBrk="0">
              <a:spcBef>
                <a:spcPct val="0"/>
              </a:spcBef>
              <a:defRPr/>
            </a:pPr>
            <a:r>
              <a:rPr lang="en-US" sz="2000" dirty="0" smtClean="0">
                <a:solidFill>
                  <a:schemeClr val="accent1">
                    <a:lumMod val="50000"/>
                  </a:schemeClr>
                </a:solidFill>
                <a:latin typeface="Calibri" pitchFamily="34" charset="0"/>
                <a:ea typeface="Calibri" pitchFamily="34" charset="0"/>
                <a:cs typeface="Times New Roman" pitchFamily="18" charset="0"/>
              </a:rPr>
              <a:t>7</a:t>
            </a:r>
            <a:r>
              <a:rPr lang="kk-KZ" sz="2000" dirty="0" smtClean="0">
                <a:solidFill>
                  <a:schemeClr val="accent1">
                    <a:lumMod val="50000"/>
                  </a:schemeClr>
                </a:solidFill>
                <a:latin typeface="Calibri" pitchFamily="34" charset="0"/>
                <a:ea typeface="Calibri" pitchFamily="34" charset="0"/>
                <a:cs typeface="Times New Roman" pitchFamily="18" charset="0"/>
              </a:rPr>
              <a:t>) </a:t>
            </a:r>
            <a:r>
              <a:rPr lang="kk-KZ" sz="2000" dirty="0">
                <a:solidFill>
                  <a:schemeClr val="accent1">
                    <a:lumMod val="50000"/>
                  </a:schemeClr>
                </a:solidFill>
                <a:latin typeface="Calibri" pitchFamily="34" charset="0"/>
                <a:ea typeface="Calibri" pitchFamily="34" charset="0"/>
                <a:cs typeface="Times New Roman" pitchFamily="18" charset="0"/>
              </a:rPr>
              <a:t>Join or start a local green business council</a:t>
            </a:r>
            <a:endParaRPr lang="en-US" sz="2000" dirty="0">
              <a:solidFill>
                <a:schemeClr val="accent1">
                  <a:lumMod val="50000"/>
                </a:schemeClr>
              </a:solidFill>
              <a:latin typeface="Calibri" pitchFamily="34" charset="0"/>
              <a:ea typeface="Calibri" pitchFamily="34" charset="0"/>
              <a:cs typeface="Times New Roman" pitchFamily="18" charset="0"/>
            </a:endParaRPr>
          </a:p>
          <a:p>
            <a:pPr eaLnBrk="0">
              <a:spcBef>
                <a:spcPct val="0"/>
              </a:spcBef>
              <a:defRPr/>
            </a:pPr>
            <a:endParaRPr lang="en-US" sz="2000" dirty="0">
              <a:solidFill>
                <a:schemeClr val="accent1">
                  <a:lumMod val="50000"/>
                </a:schemeClr>
              </a:solidFill>
              <a:latin typeface="Calibri" pitchFamily="34" charset="0"/>
              <a:cs typeface="Times New Roman" pitchFamily="18" charset="0"/>
            </a:endParaRPr>
          </a:p>
          <a:p>
            <a:pPr>
              <a:defRPr/>
            </a:pPr>
            <a:r>
              <a:rPr lang="kk-KZ" sz="1700" i="1" dirty="0">
                <a:latin typeface="Georgia" pitchFamily="18" charset="0"/>
              </a:rPr>
              <a:t>« I'm not an environmentalist.  I'm an Earth warrior.».</a:t>
            </a:r>
            <a:endParaRPr lang="ru-RU" sz="1700" i="1" dirty="0">
              <a:latin typeface="Georgia" pitchFamily="18" charset="0"/>
            </a:endParaRPr>
          </a:p>
          <a:p>
            <a:pPr>
              <a:defRPr/>
            </a:pPr>
            <a:r>
              <a:rPr lang="en-US" sz="1700" dirty="0"/>
              <a:t> </a:t>
            </a:r>
            <a:r>
              <a:rPr lang="kk-KZ" sz="1700" dirty="0"/>
              <a:t>~Darryl Cherney, quoted in Smithsonian, April 1990</a:t>
            </a:r>
            <a:endParaRPr lang="ru-RU" sz="1700" dirty="0"/>
          </a:p>
          <a:p>
            <a:pPr>
              <a:defRPr/>
            </a:pPr>
            <a:endParaRPr lang="ru-RU" sz="1700" dirty="0"/>
          </a:p>
          <a:p>
            <a:pPr eaLnBrk="0">
              <a:spcBef>
                <a:spcPct val="0"/>
              </a:spcBef>
              <a:defRPr/>
            </a:pPr>
            <a:endParaRPr lang="kk-KZ" sz="2000" dirty="0">
              <a:solidFill>
                <a:schemeClr val="accent1">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 172"/>
          <p:cNvPicPr>
            <a:picLocks noChangeAspect="1" noChangeArrowheads="1"/>
          </p:cNvPicPr>
          <p:nvPr/>
        </p:nvPicPr>
        <p:blipFill>
          <a:blip r:embed="rId2"/>
          <a:srcRect/>
          <a:stretch>
            <a:fillRect/>
          </a:stretch>
        </p:blipFill>
        <p:spPr bwMode="auto">
          <a:xfrm>
            <a:off x="0" y="-287982"/>
            <a:ext cx="3919017" cy="7145982"/>
          </a:xfrm>
          <a:prstGeom prst="rect">
            <a:avLst/>
          </a:prstGeom>
          <a:noFill/>
          <a:ln w="9525">
            <a:noFill/>
            <a:round/>
            <a:headEnd/>
            <a:tailEnd/>
          </a:ln>
        </p:spPr>
      </p:pic>
      <p:sp>
        <p:nvSpPr>
          <p:cNvPr id="5" name="TextBox 4"/>
          <p:cNvSpPr txBox="1"/>
          <p:nvPr/>
        </p:nvSpPr>
        <p:spPr>
          <a:xfrm>
            <a:off x="4521771" y="1821656"/>
            <a:ext cx="3867671" cy="3512017"/>
          </a:xfrm>
          <a:prstGeom prst="rect">
            <a:avLst/>
          </a:prstGeom>
          <a:noFill/>
        </p:spPr>
        <p:txBody>
          <a:bodyPr lIns="64291" tIns="32146" rIns="64291" bIns="32146">
            <a:spAutoFit/>
          </a:bodyPr>
          <a:lstStyle/>
          <a:p>
            <a:pPr>
              <a:defRPr/>
            </a:pPr>
            <a:r>
              <a:rPr lang="kk-KZ" sz="2800" b="1" dirty="0">
                <a:solidFill>
                  <a:schemeClr val="accent1">
                    <a:lumMod val="50000"/>
                  </a:schemeClr>
                </a:solidFill>
              </a:rPr>
              <a:t>Efficient energy use</a:t>
            </a:r>
            <a:r>
              <a:rPr lang="kk-KZ" sz="2800" dirty="0">
                <a:solidFill>
                  <a:schemeClr val="accent1">
                    <a:lumMod val="50000"/>
                  </a:schemeClr>
                </a:solidFill>
              </a:rPr>
              <a:t>, sometimes simply called </a:t>
            </a:r>
            <a:r>
              <a:rPr lang="kk-KZ" sz="2800" b="1" dirty="0">
                <a:solidFill>
                  <a:schemeClr val="accent1">
                    <a:lumMod val="50000"/>
                  </a:schemeClr>
                </a:solidFill>
              </a:rPr>
              <a:t>energy efficiency</a:t>
            </a:r>
            <a:r>
              <a:rPr lang="kk-KZ" sz="2800" dirty="0">
                <a:solidFill>
                  <a:schemeClr val="accent1">
                    <a:lumMod val="50000"/>
                  </a:schemeClr>
                </a:solidFill>
              </a:rPr>
              <a:t>, is the goal to reduce the amount of energy required to provide products and services.</a:t>
            </a:r>
            <a:endParaRPr lang="ru-RU" sz="2800" dirty="0">
              <a:solidFill>
                <a:schemeClr val="accent1">
                  <a:lumMod val="50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6" name="Содержимое 5" descr="water_01.jpg"/>
          <p:cNvPicPr>
            <a:picLocks noGrp="1" noChangeAspect="1"/>
          </p:cNvPicPr>
          <p:nvPr>
            <p:ph idx="1"/>
          </p:nvPr>
        </p:nvPicPr>
        <p:blipFill>
          <a:blip r:embed="rId2" cstate="print"/>
          <a:stretch>
            <a:fillRect/>
          </a:stretch>
        </p:blipFill>
        <p:spPr>
          <a:xfrm>
            <a:off x="0" y="260648"/>
            <a:ext cx="9144000" cy="6046115"/>
          </a:xfrm>
        </p:spPr>
      </p:pic>
    </p:spTree>
  </p:cSld>
  <p:clrMapOvr>
    <a:masterClrMapping/>
  </p:clrMapOvr>
  <p:transition spd="slow">
    <p:newsfla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916832"/>
            <a:ext cx="9144000" cy="3539430"/>
          </a:xfrm>
          <a:prstGeom prst="rect">
            <a:avLst/>
          </a:prstGeom>
        </p:spPr>
        <p:txBody>
          <a:bodyPr wrap="square">
            <a:spAutoFit/>
          </a:bodyPr>
          <a:lstStyle/>
          <a:p>
            <a:pPr algn="ctr"/>
            <a:r>
              <a:rPr lang="en-US" sz="2800" dirty="0" smtClean="0">
                <a:solidFill>
                  <a:schemeClr val="accent1">
                    <a:lumMod val="75000"/>
                  </a:schemeClr>
                </a:solidFill>
                <a:latin typeface="Times New Roman" pitchFamily="18" charset="0"/>
                <a:cs typeface="Times New Roman" pitchFamily="18" charset="0"/>
              </a:rPr>
              <a:t>The world is currently undergoing a transformation the complexity of which has only become clear of late</a:t>
            </a:r>
            <a:r>
              <a:rPr lang="en-US" sz="2800" dirty="0" smtClean="0">
                <a:solidFill>
                  <a:schemeClr val="accent1">
                    <a:lumMod val="75000"/>
                  </a:schemeClr>
                </a:solidFill>
                <a:latin typeface="Times New Roman" pitchFamily="18" charset="0"/>
                <a:cs typeface="Times New Roman" pitchFamily="18" charset="0"/>
              </a:rPr>
              <a:t>. The </a:t>
            </a:r>
            <a:r>
              <a:rPr lang="en-US" sz="2800" dirty="0" smtClean="0">
                <a:solidFill>
                  <a:schemeClr val="accent1">
                    <a:lumMod val="75000"/>
                  </a:schemeClr>
                </a:solidFill>
                <a:latin typeface="Times New Roman" pitchFamily="18" charset="0"/>
                <a:cs typeface="Times New Roman" pitchFamily="18" charset="0"/>
              </a:rPr>
              <a:t>notion that the availability of non-renewable energy resources is limited and its end is on the horizon has become generally accepted. The awareness of the need to address environmental and climatic changes on the planet and their impact on living conditions has become widespread alongside.</a:t>
            </a:r>
          </a:p>
          <a:p>
            <a:pPr algn="ctr"/>
            <a:r>
              <a:rPr lang="en-US" sz="2800" dirty="0" smtClean="0">
                <a:solidFill>
                  <a:schemeClr val="accent1">
                    <a:lumMod val="75000"/>
                  </a:schemeClr>
                </a:solidFill>
                <a:latin typeface="Times New Roman" pitchFamily="18" charset="0"/>
                <a:cs typeface="Times New Roman" pitchFamily="18" charset="0"/>
              </a:rPr>
              <a:t>.</a:t>
            </a:r>
            <a:endParaRPr lang="ru-RU" sz="2800" dirty="0">
              <a:solidFill>
                <a:schemeClr val="accent1">
                  <a:lumMod val="75000"/>
                </a:schemeClr>
              </a:solidFill>
              <a:latin typeface="Times New Roman" pitchFamily="18" charset="0"/>
              <a:cs typeface="Times New Roman" pitchFamily="18" charset="0"/>
            </a:endParaRPr>
          </a:p>
        </p:txBody>
      </p:sp>
      <p:sp>
        <p:nvSpPr>
          <p:cNvPr id="5" name="Прямоугольник 4"/>
          <p:cNvSpPr/>
          <p:nvPr/>
        </p:nvSpPr>
        <p:spPr>
          <a:xfrm>
            <a:off x="1619672" y="764704"/>
            <a:ext cx="6343403" cy="1015663"/>
          </a:xfrm>
          <a:prstGeom prst="rect">
            <a:avLst/>
          </a:prstGeom>
        </p:spPr>
        <p:txBody>
          <a:bodyPr wrap="none">
            <a:spAutoFit/>
          </a:bodyPr>
          <a:lstStyle/>
          <a:p>
            <a:r>
              <a:rPr lang="tr-TR" sz="6000" b="1" dirty="0" smtClean="0">
                <a:solidFill>
                  <a:schemeClr val="accent1">
                    <a:lumMod val="75000"/>
                  </a:schemeClr>
                </a:solidFill>
                <a:latin typeface="Times New Roman" pitchFamily="18" charset="0"/>
                <a:cs typeface="Times New Roman" pitchFamily="18" charset="0"/>
              </a:rPr>
              <a:t>INTRODUCTION</a:t>
            </a:r>
            <a:endParaRPr lang="ru-RU" sz="6000" b="1" dirty="0">
              <a:solidFill>
                <a:schemeClr val="accent1">
                  <a:lumMod val="75000"/>
                </a:schemeClr>
              </a:solidFill>
              <a:latin typeface="Times New Roman" pitchFamily="18" charset="0"/>
              <a:cs typeface="Times New Roman" pitchFamily="18" charset="0"/>
            </a:endParaRPr>
          </a:p>
        </p:txBody>
      </p:sp>
    </p:spTree>
  </p:cSld>
  <p:clrMapOvr>
    <a:masterClrMapping/>
  </p:clrMapOvr>
  <p:transition>
    <p:wipe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Содержимое 5" descr="fix-img.jpg"/>
          <p:cNvPicPr>
            <a:picLocks noGrp="1" noChangeAspect="1"/>
          </p:cNvPicPr>
          <p:nvPr>
            <p:ph idx="1"/>
          </p:nvPr>
        </p:nvPicPr>
        <p:blipFill>
          <a:blip r:embed="rId2"/>
          <a:srcRect/>
          <a:stretch>
            <a:fillRect/>
          </a:stretch>
        </p:blipFill>
        <p:spPr>
          <a:xfrm>
            <a:off x="0" y="0"/>
            <a:ext cx="9131722" cy="6858000"/>
          </a:xfrm>
        </p:spPr>
      </p:pic>
      <p:sp>
        <p:nvSpPr>
          <p:cNvPr id="4" name="Дата 3"/>
          <p:cNvSpPr>
            <a:spLocks noGrp="1"/>
          </p:cNvSpPr>
          <p:nvPr>
            <p:ph type="dt" sz="quarter" idx="4294967295"/>
          </p:nvPr>
        </p:nvSpPr>
        <p:spPr bwMode="auto">
          <a:xfrm>
            <a:off x="8568035" y="303609"/>
            <a:ext cx="285750" cy="321469"/>
          </a:xfrm>
          <a:prstGeom prst="rect">
            <a:avLst/>
          </a:prstGeom>
          <a:ln w="12700" cap="flat">
            <a:miter lim="400000"/>
            <a:headEnd type="none" w="med" len="med"/>
            <a:tailEnd type="none" w="med" len="med"/>
          </a:ln>
        </p:spPr>
        <p:txBody>
          <a:bodyPr wrap="none" lIns="35717" tIns="35717" rIns="35717" bIns="35717"/>
          <a:lstStyle/>
          <a:p>
            <a:pPr algn="r">
              <a:lnSpc>
                <a:spcPct val="80000"/>
              </a:lnSpc>
              <a:spcBef>
                <a:spcPct val="0"/>
              </a:spcBef>
              <a:defRPr/>
            </a:pPr>
            <a:endParaRPr lang="en-US" sz="1700" dirty="0">
              <a:solidFill>
                <a:srgbClr val="838787"/>
              </a:solidFill>
              <a:sym typeface="DIN Alternate" charset="0"/>
            </a:endParaRPr>
          </a:p>
        </p:txBody>
      </p:sp>
      <p:sp>
        <p:nvSpPr>
          <p:cNvPr id="36868" name="Нижний колонтитул 4"/>
          <p:cNvSpPr>
            <a:spLocks noGrp="1"/>
          </p:cNvSpPr>
          <p:nvPr>
            <p:ph type="ftr" sz="quarter" idx="4294967295"/>
          </p:nvPr>
        </p:nvSpPr>
        <p:spPr bwMode="auto">
          <a:xfrm>
            <a:off x="2666628" y="6356821"/>
            <a:ext cx="3353098" cy="365001"/>
          </a:xfrm>
          <a:prstGeom prst="rect">
            <a:avLst/>
          </a:prstGeom>
          <a:noFill/>
          <a:ln>
            <a:miter lim="800000"/>
            <a:headEnd/>
            <a:tailEnd/>
          </a:ln>
        </p:spPr>
        <p:txBody>
          <a:bodyPr lIns="91435" tIns="45718" rIns="91435" bIns="45718"/>
          <a:lstStyle/>
          <a:p>
            <a:endParaRPr lang="en-US"/>
          </a:p>
        </p:txBody>
      </p:sp>
      <p:sp>
        <p:nvSpPr>
          <p:cNvPr id="36869" name="TextBox 7"/>
          <p:cNvSpPr txBox="1">
            <a:spLocks noChangeArrowheads="1"/>
          </p:cNvSpPr>
          <p:nvPr/>
        </p:nvSpPr>
        <p:spPr bwMode="auto">
          <a:xfrm>
            <a:off x="402952" y="3579689"/>
            <a:ext cx="8187407" cy="1103932"/>
          </a:xfrm>
          <a:prstGeom prst="rect">
            <a:avLst/>
          </a:prstGeom>
          <a:noFill/>
          <a:ln w="9525">
            <a:noFill/>
            <a:miter lim="800000"/>
            <a:headEnd/>
            <a:tailEnd/>
          </a:ln>
        </p:spPr>
        <p:txBody>
          <a:bodyPr lIns="64291" tIns="32146" rIns="64291" bIns="32146">
            <a:spAutoFit/>
          </a:bodyPr>
          <a:lstStyle/>
          <a:p>
            <a:pPr algn="ctr"/>
            <a:r>
              <a:rPr lang="en-US" sz="6700" dirty="0"/>
              <a:t>Water Resources</a:t>
            </a:r>
            <a:endParaRPr lang="ru-RU"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haroni" pitchFamily="2" charset="-79"/>
                <a:cs typeface="Aharoni" pitchFamily="2" charset="-79"/>
              </a:rPr>
              <a:t>Water is a strategic resources in 21th</a:t>
            </a:r>
            <a:endParaRPr lang="en-US" dirty="0"/>
          </a:p>
        </p:txBody>
      </p:sp>
      <p:sp>
        <p:nvSpPr>
          <p:cNvPr id="3" name="Content Placeholder 2"/>
          <p:cNvSpPr>
            <a:spLocks noGrp="1"/>
          </p:cNvSpPr>
          <p:nvPr>
            <p:ph sz="quarter" idx="1"/>
          </p:nvPr>
        </p:nvSpPr>
        <p:spPr/>
        <p:txBody>
          <a:bodyPr/>
          <a:lstStyle/>
          <a:p>
            <a:r>
              <a:rPr lang="en-US" dirty="0" smtClean="0"/>
              <a:t>.</a:t>
            </a:r>
            <a:endParaRPr lang="en-US" dirty="0"/>
          </a:p>
        </p:txBody>
      </p:sp>
      <p:sp>
        <p:nvSpPr>
          <p:cNvPr id="4" name="Rectangle 3"/>
          <p:cNvSpPr/>
          <p:nvPr/>
        </p:nvSpPr>
        <p:spPr>
          <a:xfrm>
            <a:off x="642910" y="1859340"/>
            <a:ext cx="7500990" cy="3785652"/>
          </a:xfrm>
          <a:prstGeom prst="rect">
            <a:avLst/>
          </a:prstGeom>
        </p:spPr>
        <p:txBody>
          <a:bodyPr wrap="square">
            <a:spAutoFit/>
          </a:bodyPr>
          <a:lstStyle/>
          <a:p>
            <a:pPr>
              <a:buFont typeface="Arial" pitchFamily="34" charset="0"/>
              <a:buChar char="•"/>
            </a:pPr>
            <a:r>
              <a:rPr lang="en-US" sz="2400" b="1" dirty="0" smtClean="0">
                <a:solidFill>
                  <a:schemeClr val="tx2"/>
                </a:solidFill>
              </a:rPr>
              <a:t> Water resources</a:t>
            </a:r>
            <a:r>
              <a:rPr lang="en-US" sz="2400" dirty="0" smtClean="0">
                <a:solidFill>
                  <a:schemeClr val="tx2"/>
                </a:solidFill>
              </a:rPr>
              <a:t> are sources of </a:t>
            </a:r>
            <a:r>
              <a:rPr lang="en-US" sz="2400" dirty="0" smtClean="0">
                <a:solidFill>
                  <a:schemeClr val="tx2"/>
                </a:solidFill>
                <a:hlinkClick r:id="rId2" tooltip="Water"/>
              </a:rPr>
              <a:t>water</a:t>
            </a:r>
            <a:r>
              <a:rPr lang="en-US" sz="2400" dirty="0" smtClean="0">
                <a:solidFill>
                  <a:schemeClr val="tx2"/>
                </a:solidFill>
              </a:rPr>
              <a:t> that are useful or potentially useful. Uses of water include </a:t>
            </a:r>
            <a:r>
              <a:rPr lang="en-US" sz="2400" dirty="0" err="1" smtClean="0">
                <a:hlinkClick r:id="rId3" tooltip="Agricultural"/>
              </a:rPr>
              <a:t>agricultural</a:t>
            </a:r>
            <a:r>
              <a:rPr lang="en-US" sz="2400" dirty="0" err="1" smtClean="0"/>
              <a:t>,</a:t>
            </a:r>
            <a:r>
              <a:rPr lang="en-US" sz="2400" dirty="0" err="1" smtClean="0">
                <a:hlinkClick r:id="rId4" tooltip="Industry"/>
              </a:rPr>
              <a:t>industrial</a:t>
            </a:r>
            <a:r>
              <a:rPr lang="en-US" sz="2400" dirty="0" smtClean="0"/>
              <a:t>, </a:t>
            </a:r>
            <a:r>
              <a:rPr lang="en-US" sz="2400" dirty="0" smtClean="0">
                <a:hlinkClick r:id="rId5" tooltip="Household"/>
              </a:rPr>
              <a:t>household</a:t>
            </a:r>
            <a:r>
              <a:rPr lang="en-US" sz="2400" dirty="0" smtClean="0"/>
              <a:t>, </a:t>
            </a:r>
            <a:r>
              <a:rPr lang="en-US" sz="2400" dirty="0" smtClean="0">
                <a:hlinkClick r:id="rId6" tooltip="Recreational"/>
              </a:rPr>
              <a:t>recreational</a:t>
            </a:r>
            <a:r>
              <a:rPr lang="en-US" sz="2400" dirty="0" smtClean="0">
                <a:solidFill>
                  <a:schemeClr val="tx2"/>
                </a:solidFill>
              </a:rPr>
              <a:t> and </a:t>
            </a:r>
            <a:r>
              <a:rPr lang="en-US" sz="2400" dirty="0" smtClean="0">
                <a:solidFill>
                  <a:schemeClr val="tx2"/>
                </a:solidFill>
                <a:hlinkClick r:id="rId7" tooltip="Natural environment"/>
              </a:rPr>
              <a:t>environmental</a:t>
            </a:r>
            <a:r>
              <a:rPr lang="en-US" sz="2400" dirty="0" smtClean="0">
                <a:solidFill>
                  <a:schemeClr val="tx2"/>
                </a:solidFill>
              </a:rPr>
              <a:t> activities. The majority of human uses require </a:t>
            </a:r>
            <a:r>
              <a:rPr lang="en-US" sz="2400" dirty="0" smtClean="0">
                <a:solidFill>
                  <a:schemeClr val="tx2"/>
                </a:solidFill>
                <a:hlinkClick r:id="rId8" tooltip="Fresh water"/>
              </a:rPr>
              <a:t>fresh water</a:t>
            </a:r>
            <a:r>
              <a:rPr lang="en-US" sz="2400" dirty="0" smtClean="0">
                <a:solidFill>
                  <a:schemeClr val="tx2"/>
                </a:solidFill>
              </a:rPr>
              <a:t>.</a:t>
            </a:r>
          </a:p>
          <a:p>
            <a:endParaRPr lang="en-US" sz="2400" dirty="0" smtClean="0">
              <a:solidFill>
                <a:schemeClr val="tx2"/>
              </a:solidFill>
            </a:endParaRPr>
          </a:p>
          <a:p>
            <a:pPr>
              <a:buFont typeface="Arial" pitchFamily="34" charset="0"/>
              <a:buChar char="•"/>
            </a:pPr>
            <a:r>
              <a:rPr lang="en-US" sz="2400" dirty="0" smtClean="0">
                <a:solidFill>
                  <a:schemeClr val="tx2"/>
                </a:solidFill>
              </a:rPr>
              <a:t> 97 percent of the water on the Earth is salt water and only three percent is </a:t>
            </a:r>
            <a:r>
              <a:rPr lang="en-US" sz="2400" dirty="0" smtClean="0">
                <a:solidFill>
                  <a:schemeClr val="tx2"/>
                </a:solidFill>
                <a:hlinkClick r:id="rId8" tooltip="Fresh water"/>
              </a:rPr>
              <a:t>fresh water</a:t>
            </a:r>
            <a:r>
              <a:rPr lang="en-US" sz="2400" dirty="0" smtClean="0">
                <a:solidFill>
                  <a:schemeClr val="tx2"/>
                </a:solidFill>
              </a:rPr>
              <a:t>; slightly over two thirds of this is frozen in </a:t>
            </a:r>
            <a:r>
              <a:rPr lang="en-US" sz="2400" dirty="0" smtClean="0">
                <a:solidFill>
                  <a:schemeClr val="tx2"/>
                </a:solidFill>
                <a:hlinkClick r:id="rId9" tooltip="Glacier"/>
              </a:rPr>
              <a:t>glaciers</a:t>
            </a:r>
            <a:r>
              <a:rPr lang="en-US" sz="2400" dirty="0" smtClean="0">
                <a:solidFill>
                  <a:schemeClr val="tx2"/>
                </a:solidFill>
              </a:rPr>
              <a:t> and </a:t>
            </a:r>
            <a:r>
              <a:rPr lang="en-US" sz="2400" dirty="0" smtClean="0">
                <a:solidFill>
                  <a:schemeClr val="tx2"/>
                </a:solidFill>
                <a:hlinkClick r:id="rId10" tooltip="Polar climate"/>
              </a:rPr>
              <a:t>polar</a:t>
            </a:r>
            <a:r>
              <a:rPr lang="en-US" sz="2400" dirty="0" smtClean="0">
                <a:solidFill>
                  <a:schemeClr val="tx2"/>
                </a:solidFill>
              </a:rPr>
              <a:t> </a:t>
            </a:r>
            <a:r>
              <a:rPr lang="en-US" sz="2400" dirty="0" smtClean="0">
                <a:solidFill>
                  <a:schemeClr val="tx2"/>
                </a:solidFill>
                <a:hlinkClick r:id="rId11" tooltip="Ice cap"/>
              </a:rPr>
              <a:t>ice caps</a:t>
            </a:r>
            <a:r>
              <a:rPr lang="en-US" sz="2400" dirty="0" smtClean="0">
                <a:solidFill>
                  <a:schemeClr val="tx2"/>
                </a:solidFill>
              </a:rPr>
              <a:t>.</a:t>
            </a:r>
            <a:endParaRPr lang="ru-RU" sz="2400" dirty="0">
              <a:solidFill>
                <a:schemeClr val="tx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0" y="214312"/>
            <a:ext cx="9144000" cy="1205508"/>
          </a:xfrm>
          <a:noFill/>
          <a:ln>
            <a:miter lim="800000"/>
            <a:headEnd/>
            <a:tailEnd/>
          </a:ln>
        </p:spPr>
        <p:txBody>
          <a:bodyPr vert="horz" wrap="square" lIns="91435" tIns="45718" rIns="91435" bIns="45718" numCol="1" anchor="t" anchorCtr="0" compatLnSpc="1">
            <a:prstTxWarp prst="textNoShape">
              <a:avLst/>
            </a:prstTxWarp>
          </a:bodyPr>
          <a:lstStyle/>
          <a:p>
            <a:pPr algn="ctr" eaLnBrk="1"/>
            <a:r>
              <a:rPr lang="en-US" altLang="en-US" sz="4000" b="1" dirty="0" smtClean="0">
                <a:latin typeface="Georgia" pitchFamily="18" charset="0"/>
              </a:rPr>
              <a:t>Supply of Water Resources</a:t>
            </a:r>
          </a:p>
        </p:txBody>
      </p:sp>
      <p:sp>
        <p:nvSpPr>
          <p:cNvPr id="6" name="Дата 2"/>
          <p:cNvSpPr>
            <a:spLocks noGrp="1"/>
          </p:cNvSpPr>
          <p:nvPr>
            <p:ph type="dt" sz="quarter" idx="4294967295"/>
          </p:nvPr>
        </p:nvSpPr>
        <p:spPr bwMode="auto">
          <a:xfrm>
            <a:off x="8568035" y="303609"/>
            <a:ext cx="285750" cy="321469"/>
          </a:xfrm>
          <a:prstGeom prst="rect">
            <a:avLst/>
          </a:prstGeom>
          <a:ln w="12700" cap="flat">
            <a:miter lim="400000"/>
            <a:headEnd type="none" w="med" len="med"/>
            <a:tailEnd type="none" w="med" len="med"/>
          </a:ln>
        </p:spPr>
        <p:txBody>
          <a:bodyPr wrap="none" lIns="35717" tIns="35717" rIns="35717" bIns="35717"/>
          <a:lstStyle/>
          <a:p>
            <a:pPr algn="r">
              <a:lnSpc>
                <a:spcPct val="80000"/>
              </a:lnSpc>
              <a:spcBef>
                <a:spcPct val="0"/>
              </a:spcBef>
              <a:defRPr/>
            </a:pPr>
            <a:endParaRPr lang="en-US" sz="1700" dirty="0">
              <a:solidFill>
                <a:srgbClr val="838787"/>
              </a:solidFill>
              <a:sym typeface="DIN Alternate" charset="0"/>
            </a:endParaRPr>
          </a:p>
        </p:txBody>
      </p:sp>
      <p:sp>
        <p:nvSpPr>
          <p:cNvPr id="37892" name="Нижний колонтитул 3"/>
          <p:cNvSpPr>
            <a:spLocks noGrp="1"/>
          </p:cNvSpPr>
          <p:nvPr>
            <p:ph type="ftr" sz="quarter" idx="4294967295"/>
          </p:nvPr>
        </p:nvSpPr>
        <p:spPr bwMode="auto">
          <a:xfrm>
            <a:off x="2666628" y="6356821"/>
            <a:ext cx="3353098" cy="365001"/>
          </a:xfrm>
          <a:prstGeom prst="rect">
            <a:avLst/>
          </a:prstGeom>
          <a:noFill/>
          <a:ln>
            <a:miter lim="800000"/>
            <a:headEnd/>
            <a:tailEnd/>
          </a:ln>
        </p:spPr>
        <p:txBody>
          <a:bodyPr lIns="91435" tIns="45718" rIns="91435" bIns="45718"/>
          <a:lstStyle/>
          <a:p>
            <a:endParaRPr lang="en-US"/>
          </a:p>
        </p:txBody>
      </p:sp>
      <p:sp>
        <p:nvSpPr>
          <p:cNvPr id="9219" name="Line 3"/>
          <p:cNvSpPr>
            <a:spLocks noChangeShapeType="1"/>
          </p:cNvSpPr>
          <p:nvPr/>
        </p:nvSpPr>
        <p:spPr bwMode="auto">
          <a:xfrm>
            <a:off x="0" y="1141884"/>
            <a:ext cx="9144000" cy="0"/>
          </a:xfrm>
          <a:prstGeom prst="line">
            <a:avLst/>
          </a:prstGeom>
          <a:noFill/>
          <a:ln w="38100">
            <a:solidFill>
              <a:schemeClr val="bg1"/>
            </a:solidFill>
            <a:round/>
            <a:headEnd/>
            <a:tailEnd/>
          </a:ln>
          <a:effectLst>
            <a:outerShdw dist="35921" dir="2700000" algn="ctr" rotWithShape="0">
              <a:schemeClr val="tx1"/>
            </a:outerShdw>
          </a:effectLst>
        </p:spPr>
        <p:txBody>
          <a:bodyPr lIns="91435" tIns="45718" rIns="91435" bIns="45718"/>
          <a:lstStyle/>
          <a:p>
            <a:pPr>
              <a:defRPr/>
            </a:pPr>
            <a:endParaRPr lang="ru-RU"/>
          </a:p>
        </p:txBody>
      </p:sp>
      <p:pic>
        <p:nvPicPr>
          <p:cNvPr id="37894" name="Picture 92" descr="0901"/>
          <p:cNvPicPr>
            <a:picLocks noChangeAspect="1" noChangeArrowheads="1"/>
          </p:cNvPicPr>
          <p:nvPr/>
        </p:nvPicPr>
        <p:blipFill>
          <a:blip r:embed="rId2"/>
          <a:srcRect/>
          <a:stretch>
            <a:fillRect/>
          </a:stretch>
        </p:blipFill>
        <p:spPr bwMode="auto">
          <a:xfrm>
            <a:off x="90413" y="2153171"/>
            <a:ext cx="8964290" cy="2553891"/>
          </a:xfrm>
          <a:prstGeom prst="rect">
            <a:avLst/>
          </a:prstGeom>
          <a:noFill/>
          <a:ln w="9525">
            <a:noFill/>
            <a:miter lim="800000"/>
            <a:headEnd/>
            <a:tailEnd/>
          </a:ln>
        </p:spPr>
      </p:pic>
      <p:sp>
        <p:nvSpPr>
          <p:cNvPr id="9309" name="Text Box 93"/>
          <p:cNvSpPr txBox="1">
            <a:spLocks noChangeArrowheads="1"/>
          </p:cNvSpPr>
          <p:nvPr/>
        </p:nvSpPr>
        <p:spPr bwMode="auto">
          <a:xfrm>
            <a:off x="612801" y="5125641"/>
            <a:ext cx="7324576" cy="861770"/>
          </a:xfrm>
          <a:prstGeom prst="rect">
            <a:avLst/>
          </a:prstGeom>
          <a:noFill/>
          <a:ln w="9525">
            <a:noFill/>
            <a:miter lim="800000"/>
            <a:headEnd/>
            <a:tailEnd/>
          </a:ln>
          <a:effectLst/>
        </p:spPr>
        <p:txBody>
          <a:bodyPr lIns="91435" tIns="45718" rIns="91435" bIns="45718">
            <a:spAutoFit/>
          </a:bodyPr>
          <a:lstStyle/>
          <a:p>
            <a:pPr>
              <a:defRPr/>
            </a:pPr>
            <a:r>
              <a:rPr lang="en-US" sz="2500" dirty="0">
                <a:solidFill>
                  <a:schemeClr val="accent1">
                    <a:lumMod val="75000"/>
                  </a:schemeClr>
                </a:solidFill>
              </a:rPr>
              <a:t>Small fraction (.014%) is readily </a:t>
            </a:r>
          </a:p>
          <a:p>
            <a:pPr>
              <a:defRPr/>
            </a:pPr>
            <a:r>
              <a:rPr lang="en-US" sz="2500" dirty="0">
                <a:solidFill>
                  <a:schemeClr val="accent1">
                    <a:lumMod val="75000"/>
                  </a:schemeClr>
                </a:solidFill>
              </a:rPr>
              <a:t>available for human use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Заголовок 3"/>
          <p:cNvSpPr>
            <a:spLocks noGrp="1"/>
          </p:cNvSpPr>
          <p:nvPr>
            <p:ph type="title"/>
          </p:nvPr>
        </p:nvSpPr>
        <p:spPr bwMode="auto">
          <a:noFill/>
          <a:ln>
            <a:miter lim="800000"/>
            <a:headEnd/>
            <a:tailEnd/>
          </a:ln>
        </p:spPr>
        <p:txBody>
          <a:bodyPr vert="horz" wrap="square" lIns="64291" tIns="32146" rIns="64291" bIns="32146" numCol="1" anchor="t" anchorCtr="0" compatLnSpc="1">
            <a:prstTxWarp prst="textNoShape">
              <a:avLst/>
            </a:prstTxWarp>
          </a:bodyPr>
          <a:lstStyle/>
          <a:p>
            <a:pPr eaLnBrk="1"/>
            <a:endParaRPr lang="en-US" smtClean="0"/>
          </a:p>
        </p:txBody>
      </p:sp>
      <p:pic>
        <p:nvPicPr>
          <p:cNvPr id="38915" name="Рисунок 4" descr="water-resources-managt-9-638.jpg"/>
          <p:cNvPicPr>
            <a:picLocks noChangeAspect="1"/>
          </p:cNvPicPr>
          <p:nvPr/>
        </p:nvPicPr>
        <p:blipFill>
          <a:blip r:embed="rId2"/>
          <a:srcRect/>
          <a:stretch>
            <a:fillRect/>
          </a:stretch>
        </p:blipFill>
        <p:spPr bwMode="auto">
          <a:xfrm>
            <a:off x="0" y="-6698"/>
            <a:ext cx="9144000" cy="6864698"/>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noFill/>
          <a:ln>
            <a:miter lim="800000"/>
            <a:headEnd/>
            <a:tailEnd/>
          </a:ln>
        </p:spPr>
        <p:txBody>
          <a:bodyPr vert="horz" wrap="square" lIns="91435" tIns="45718" rIns="91435" bIns="45718" numCol="1" anchor="t" anchorCtr="0" compatLnSpc="1">
            <a:prstTxWarp prst="textNoShape">
              <a:avLst/>
            </a:prstTxWarp>
          </a:bodyPr>
          <a:lstStyle/>
          <a:p>
            <a:pPr eaLnBrk="1"/>
            <a:r>
              <a:rPr lang="en-US" altLang="en-US" sz="4400" dirty="0" smtClean="0"/>
              <a:t>Use of Water Resources</a:t>
            </a:r>
          </a:p>
        </p:txBody>
      </p:sp>
      <p:sp>
        <p:nvSpPr>
          <p:cNvPr id="24603" name="Rectangle 27"/>
          <p:cNvSpPr>
            <a:spLocks noGrp="1" noChangeArrowheads="1"/>
          </p:cNvSpPr>
          <p:nvPr>
            <p:ph idx="1"/>
          </p:nvPr>
        </p:nvSpPr>
        <p:spPr>
          <a:xfrm>
            <a:off x="302494" y="365001"/>
            <a:ext cx="7858125" cy="321469"/>
          </a:xfrm>
        </p:spPr>
        <p:txBody>
          <a:bodyPr lIns="64291" tIns="32146" rIns="64291" bIns="32146">
            <a:normAutofit fontScale="25000" lnSpcReduction="20000"/>
          </a:bodyPr>
          <a:lstStyle/>
          <a:p>
            <a:pPr marL="274306" indent="-274306">
              <a:lnSpc>
                <a:spcPct val="90000"/>
              </a:lnSpc>
              <a:spcBef>
                <a:spcPct val="10000"/>
              </a:spcBef>
              <a:buClr>
                <a:schemeClr val="accent3"/>
              </a:buClr>
              <a:buNone/>
              <a:defRPr/>
            </a:pPr>
            <a:endParaRPr lang="en-US" altLang="en-US" sz="11200" dirty="0" smtClean="0">
              <a:solidFill>
                <a:schemeClr val="tx2">
                  <a:lumMod val="75000"/>
                </a:schemeClr>
              </a:solidFill>
            </a:endParaRPr>
          </a:p>
          <a:p>
            <a:pPr marL="274306" indent="-274306">
              <a:lnSpc>
                <a:spcPct val="90000"/>
              </a:lnSpc>
              <a:spcBef>
                <a:spcPct val="10000"/>
              </a:spcBef>
              <a:buClr>
                <a:schemeClr val="accent3"/>
              </a:buClr>
              <a:buFont typeface="Wingdings 2"/>
              <a:buChar char=""/>
              <a:defRPr/>
            </a:pPr>
            <a:endParaRPr lang="en-US" altLang="en-US" sz="9000" dirty="0">
              <a:solidFill>
                <a:schemeClr val="tx2">
                  <a:lumMod val="75000"/>
                </a:schemeClr>
              </a:solidFill>
            </a:endParaRPr>
          </a:p>
        </p:txBody>
      </p:sp>
      <p:sp>
        <p:nvSpPr>
          <p:cNvPr id="5" name="Дата 3"/>
          <p:cNvSpPr>
            <a:spLocks noGrp="1"/>
          </p:cNvSpPr>
          <p:nvPr>
            <p:ph type="dt" sz="quarter" idx="4294967295"/>
          </p:nvPr>
        </p:nvSpPr>
        <p:spPr bwMode="auto">
          <a:xfrm>
            <a:off x="8568035" y="303609"/>
            <a:ext cx="285750" cy="321469"/>
          </a:xfrm>
          <a:prstGeom prst="rect">
            <a:avLst/>
          </a:prstGeom>
          <a:ln w="12700" cap="flat">
            <a:miter lim="400000"/>
            <a:headEnd type="none" w="med" len="med"/>
            <a:tailEnd type="none" w="med" len="med"/>
          </a:ln>
        </p:spPr>
        <p:txBody>
          <a:bodyPr wrap="none" lIns="35717" tIns="35717" rIns="35717" bIns="35717"/>
          <a:lstStyle/>
          <a:p>
            <a:pPr algn="r">
              <a:lnSpc>
                <a:spcPct val="80000"/>
              </a:lnSpc>
              <a:spcBef>
                <a:spcPct val="0"/>
              </a:spcBef>
              <a:defRPr/>
            </a:pPr>
            <a:endParaRPr lang="en-US" sz="1700" dirty="0">
              <a:solidFill>
                <a:srgbClr val="838787"/>
              </a:solidFill>
              <a:sym typeface="DIN Alternate" charset="0"/>
            </a:endParaRPr>
          </a:p>
        </p:txBody>
      </p:sp>
      <p:sp>
        <p:nvSpPr>
          <p:cNvPr id="39941" name="Нижний колонтитул 4"/>
          <p:cNvSpPr>
            <a:spLocks noGrp="1"/>
          </p:cNvSpPr>
          <p:nvPr>
            <p:ph type="ftr" sz="quarter" idx="4294967295"/>
          </p:nvPr>
        </p:nvSpPr>
        <p:spPr bwMode="auto">
          <a:xfrm>
            <a:off x="2666628" y="6356821"/>
            <a:ext cx="3353098" cy="365001"/>
          </a:xfrm>
          <a:prstGeom prst="rect">
            <a:avLst/>
          </a:prstGeom>
          <a:noFill/>
          <a:ln>
            <a:miter lim="800000"/>
            <a:headEnd/>
            <a:tailEnd/>
          </a:ln>
        </p:spPr>
        <p:txBody>
          <a:bodyPr lIns="91435" tIns="45718" rIns="91435" bIns="45718"/>
          <a:lstStyle/>
          <a:p>
            <a:endParaRPr lang="en-US"/>
          </a:p>
        </p:txBody>
      </p:sp>
      <p:sp>
        <p:nvSpPr>
          <p:cNvPr id="24579" name="Line 3"/>
          <p:cNvSpPr>
            <a:spLocks noChangeShapeType="1"/>
          </p:cNvSpPr>
          <p:nvPr/>
        </p:nvSpPr>
        <p:spPr bwMode="auto">
          <a:xfrm>
            <a:off x="0" y="1141884"/>
            <a:ext cx="9144000" cy="0"/>
          </a:xfrm>
          <a:prstGeom prst="line">
            <a:avLst/>
          </a:prstGeom>
          <a:noFill/>
          <a:ln w="38100">
            <a:solidFill>
              <a:schemeClr val="bg1"/>
            </a:solidFill>
            <a:round/>
            <a:headEnd/>
            <a:tailEnd/>
          </a:ln>
          <a:effectLst>
            <a:outerShdw dist="35921" dir="2700000" algn="ctr" rotWithShape="0">
              <a:schemeClr val="tx1"/>
            </a:outerShdw>
          </a:effectLst>
        </p:spPr>
        <p:txBody>
          <a:bodyPr lIns="91435" tIns="45718" rIns="91435" bIns="45718"/>
          <a:lstStyle/>
          <a:p>
            <a:pPr>
              <a:defRPr/>
            </a:pPr>
            <a:endParaRPr lang="ru-RU"/>
          </a:p>
        </p:txBody>
      </p:sp>
      <p:sp>
        <p:nvSpPr>
          <p:cNvPr id="7" name="TextBox 6"/>
          <p:cNvSpPr txBox="1"/>
          <p:nvPr/>
        </p:nvSpPr>
        <p:spPr>
          <a:xfrm>
            <a:off x="754559" y="2173263"/>
            <a:ext cx="7736458" cy="2671787"/>
          </a:xfrm>
          <a:prstGeom prst="rect">
            <a:avLst/>
          </a:prstGeom>
          <a:noFill/>
        </p:spPr>
        <p:txBody>
          <a:bodyPr lIns="64291" tIns="32146" rIns="64291" bIns="32146">
            <a:spAutoFit/>
          </a:bodyPr>
          <a:lstStyle/>
          <a:p>
            <a:pPr marL="274306" indent="-274306">
              <a:lnSpc>
                <a:spcPct val="90000"/>
              </a:lnSpc>
              <a:spcBef>
                <a:spcPct val="10000"/>
              </a:spcBef>
              <a:buClr>
                <a:srgbClr val="EAEAEA"/>
              </a:buClr>
              <a:defRPr/>
            </a:pPr>
            <a:r>
              <a:rPr lang="en-US" altLang="en-US" sz="2200" dirty="0">
                <a:solidFill>
                  <a:schemeClr val="accent5">
                    <a:lumMod val="50000"/>
                  </a:schemeClr>
                </a:solidFill>
              </a:rPr>
              <a:t>Humans directly or indirectly use about 54% of reliable runoff</a:t>
            </a:r>
          </a:p>
          <a:p>
            <a:pPr marL="274306" indent="-274306">
              <a:lnSpc>
                <a:spcPct val="90000"/>
              </a:lnSpc>
              <a:spcBef>
                <a:spcPct val="10000"/>
              </a:spcBef>
              <a:buClr>
                <a:srgbClr val="EAEAEA"/>
              </a:buClr>
              <a:defRPr/>
            </a:pPr>
            <a:r>
              <a:rPr lang="en-US" altLang="en-US" sz="2200" dirty="0">
                <a:solidFill>
                  <a:schemeClr val="accent5">
                    <a:lumMod val="50000"/>
                  </a:schemeClr>
                </a:solidFill>
              </a:rPr>
              <a:t>Withdraw 34% of reliable runoff for:</a:t>
            </a:r>
          </a:p>
          <a:p>
            <a:pPr marL="274306" indent="-274306">
              <a:lnSpc>
                <a:spcPct val="90000"/>
              </a:lnSpc>
              <a:spcBef>
                <a:spcPct val="10000"/>
              </a:spcBef>
              <a:buClr>
                <a:srgbClr val="EAEAEA"/>
              </a:buClr>
              <a:buFont typeface="Wingdings 2"/>
              <a:buChar char=""/>
              <a:defRPr/>
            </a:pPr>
            <a:r>
              <a:rPr lang="en-US" altLang="en-US" sz="2200" dirty="0">
                <a:solidFill>
                  <a:schemeClr val="accent5">
                    <a:lumMod val="50000"/>
                  </a:schemeClr>
                </a:solidFill>
              </a:rPr>
              <a:t>Agriculture – 70%</a:t>
            </a:r>
          </a:p>
          <a:p>
            <a:pPr marL="274306" indent="-274306">
              <a:lnSpc>
                <a:spcPct val="90000"/>
              </a:lnSpc>
              <a:spcBef>
                <a:spcPct val="10000"/>
              </a:spcBef>
              <a:buClr>
                <a:schemeClr val="accent3"/>
              </a:buClr>
              <a:defRPr/>
            </a:pPr>
            <a:r>
              <a:rPr lang="en-US" altLang="en-US" sz="2200" dirty="0">
                <a:solidFill>
                  <a:schemeClr val="accent5">
                    <a:lumMod val="50000"/>
                  </a:schemeClr>
                </a:solidFill>
              </a:rPr>
              <a:t>Leave 20% of runoff in streams for human use:</a:t>
            </a:r>
          </a:p>
          <a:p>
            <a:pPr marL="274306" indent="-274306">
              <a:lnSpc>
                <a:spcPct val="90000"/>
              </a:lnSpc>
              <a:spcBef>
                <a:spcPct val="10000"/>
              </a:spcBef>
              <a:buClr>
                <a:schemeClr val="accent3"/>
              </a:buClr>
              <a:defRPr/>
            </a:pPr>
            <a:r>
              <a:rPr lang="en-US" altLang="en-US" sz="2200" dirty="0">
                <a:solidFill>
                  <a:schemeClr val="accent5">
                    <a:lumMod val="50000"/>
                  </a:schemeClr>
                </a:solidFill>
              </a:rPr>
              <a:t>	transport goods, dilute pollution, sustain fisheries</a:t>
            </a:r>
            <a:endParaRPr lang="en-US" sz="2200" dirty="0">
              <a:solidFill>
                <a:schemeClr val="accent5">
                  <a:lumMod val="50000"/>
                </a:schemeClr>
              </a:solidFill>
            </a:endParaRPr>
          </a:p>
          <a:p>
            <a:pPr marL="274306" indent="-274306">
              <a:lnSpc>
                <a:spcPct val="90000"/>
              </a:lnSpc>
              <a:spcBef>
                <a:spcPct val="10000"/>
              </a:spcBef>
              <a:buClr>
                <a:srgbClr val="EAEAEA"/>
              </a:buClr>
              <a:buFont typeface="Wingdings 2"/>
              <a:buChar char=""/>
              <a:defRPr/>
            </a:pPr>
            <a:r>
              <a:rPr lang="en-US" altLang="en-US" sz="2200" dirty="0">
                <a:solidFill>
                  <a:schemeClr val="accent5">
                    <a:lumMod val="50000"/>
                  </a:schemeClr>
                </a:solidFill>
              </a:rPr>
              <a:t>Industry – 20%</a:t>
            </a:r>
            <a:r>
              <a:rPr lang="en-US" sz="2200" dirty="0">
                <a:solidFill>
                  <a:schemeClr val="accent5">
                    <a:lumMod val="50000"/>
                  </a:schemeClr>
                </a:solidFill>
              </a:rPr>
              <a:t>Could use up to 70-90% of the reliable runoff by 2025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20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24603">
                                            <p:txEl>
                                              <p:pRg st="0" end="0"/>
                                            </p:txEl>
                                          </p:spTgt>
                                        </p:tgtEl>
                                        <p:attrNameLst>
                                          <p:attrName>style.visibility</p:attrName>
                                        </p:attrNameLst>
                                      </p:cBhvr>
                                      <p:to>
                                        <p:strVal val="visible"/>
                                      </p:to>
                                    </p:set>
                                    <p:animEffect transition="in" filter="wipe(left)">
                                      <p:cBhvr>
                                        <p:cTn id="12" dur="500"/>
                                        <p:tgtEl>
                                          <p:spTgt spid="24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60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bwMode="auto">
          <a:noFill/>
          <a:ln>
            <a:miter lim="800000"/>
            <a:headEnd/>
            <a:tailEnd/>
          </a:ln>
        </p:spPr>
        <p:txBody>
          <a:bodyPr vert="horz" wrap="square" lIns="91435" tIns="45718" rIns="91435" bIns="45718" numCol="1" anchor="t" anchorCtr="0" compatLnSpc="1">
            <a:prstTxWarp prst="textNoShape">
              <a:avLst/>
            </a:prstTxWarp>
          </a:bodyPr>
          <a:lstStyle/>
          <a:p>
            <a:pPr eaLnBrk="1"/>
            <a:r>
              <a:rPr lang="en-US" sz="4400" dirty="0" smtClean="0"/>
              <a:t>Water conflicts: Global</a:t>
            </a:r>
          </a:p>
        </p:txBody>
      </p:sp>
      <p:sp>
        <p:nvSpPr>
          <p:cNvPr id="5" name="Дата 2"/>
          <p:cNvSpPr>
            <a:spLocks noGrp="1"/>
          </p:cNvSpPr>
          <p:nvPr>
            <p:ph type="dt" sz="quarter" idx="4294967295"/>
          </p:nvPr>
        </p:nvSpPr>
        <p:spPr bwMode="auto">
          <a:xfrm>
            <a:off x="8568035" y="303609"/>
            <a:ext cx="285750" cy="321469"/>
          </a:xfrm>
          <a:prstGeom prst="rect">
            <a:avLst/>
          </a:prstGeom>
          <a:ln w="12700" cap="flat">
            <a:miter lim="400000"/>
            <a:headEnd type="none" w="med" len="med"/>
            <a:tailEnd type="none" w="med" len="med"/>
          </a:ln>
        </p:spPr>
        <p:txBody>
          <a:bodyPr wrap="none" lIns="35717" tIns="35717" rIns="35717" bIns="35717"/>
          <a:lstStyle/>
          <a:p>
            <a:pPr algn="r">
              <a:lnSpc>
                <a:spcPct val="80000"/>
              </a:lnSpc>
              <a:spcBef>
                <a:spcPct val="0"/>
              </a:spcBef>
              <a:defRPr/>
            </a:pPr>
            <a:endParaRPr lang="en-US" sz="1700" dirty="0">
              <a:solidFill>
                <a:srgbClr val="838787"/>
              </a:solidFill>
              <a:sym typeface="DIN Alternate" charset="0"/>
            </a:endParaRPr>
          </a:p>
        </p:txBody>
      </p:sp>
      <p:pic>
        <p:nvPicPr>
          <p:cNvPr id="40964" name="Picture 5" descr="0906"/>
          <p:cNvPicPr>
            <a:picLocks noChangeAspect="1" noChangeArrowheads="1"/>
          </p:cNvPicPr>
          <p:nvPr/>
        </p:nvPicPr>
        <p:blipFill>
          <a:blip r:embed="rId2"/>
          <a:srcRect/>
          <a:stretch>
            <a:fillRect/>
          </a:stretch>
        </p:blipFill>
        <p:spPr bwMode="auto">
          <a:xfrm>
            <a:off x="1" y="968872"/>
            <a:ext cx="8964290" cy="4694783"/>
          </a:xfrm>
          <a:prstGeom prst="rect">
            <a:avLst/>
          </a:prstGeom>
          <a:noFill/>
          <a:ln w="9525">
            <a:noFill/>
            <a:miter lim="800000"/>
            <a:headEnd/>
            <a:tailEnd/>
          </a:ln>
        </p:spPr>
      </p:pic>
      <p:sp>
        <p:nvSpPr>
          <p:cNvPr id="41990" name="Text Box 6"/>
          <p:cNvSpPr txBox="1">
            <a:spLocks noChangeArrowheads="1"/>
          </p:cNvSpPr>
          <p:nvPr/>
        </p:nvSpPr>
        <p:spPr bwMode="auto">
          <a:xfrm>
            <a:off x="0" y="5639098"/>
            <a:ext cx="8841507" cy="1107992"/>
          </a:xfrm>
          <a:prstGeom prst="rect">
            <a:avLst/>
          </a:prstGeom>
          <a:noFill/>
          <a:ln w="9525">
            <a:noFill/>
            <a:miter lim="800000"/>
            <a:headEnd/>
            <a:tailEnd/>
          </a:ln>
          <a:effectLst/>
        </p:spPr>
        <p:txBody>
          <a:bodyPr lIns="91435" tIns="45718" rIns="91435" bIns="45718">
            <a:spAutoFit/>
          </a:bodyPr>
          <a:lstStyle/>
          <a:p>
            <a:pPr>
              <a:defRPr/>
            </a:pPr>
            <a:r>
              <a:rPr lang="en-US" sz="2200" dirty="0">
                <a:solidFill>
                  <a:schemeClr val="accent1">
                    <a:lumMod val="75000"/>
                  </a:schemeClr>
                </a:solidFill>
              </a:rPr>
              <a:t>Two main factors for water shortage:  dry climate and too many people.  Many people live in hydro poverty – can’t afford clean </a:t>
            </a:r>
            <a:r>
              <a:rPr lang="en-US" sz="2200" b="1" dirty="0">
                <a:solidFill>
                  <a:schemeClr val="accent1">
                    <a:lumMod val="75000"/>
                  </a:schemeClr>
                </a:solidFill>
              </a:rPr>
              <a:t>water.</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1435" tIns="45718" rIns="91435" bIns="45718">
            <a:normAutofit fontScale="90000"/>
          </a:bodyPr>
          <a:lstStyle/>
          <a:p>
            <a:pPr eaLnBrk="1">
              <a:defRPr/>
            </a:pPr>
            <a:r>
              <a:rPr lang="en-US" altLang="en-US" sz="4400" b="1" dirty="0" smtClean="0">
                <a:solidFill>
                  <a:schemeClr val="accent5">
                    <a:lumMod val="50000"/>
                  </a:schemeClr>
                </a:solidFill>
                <a:latin typeface="Georgia" pitchFamily="18" charset="0"/>
              </a:rPr>
              <a:t>Too Much Water:  Floods</a:t>
            </a:r>
          </a:p>
        </p:txBody>
      </p:sp>
      <p:sp>
        <p:nvSpPr>
          <p:cNvPr id="16410" name="Rectangle 26"/>
          <p:cNvSpPr>
            <a:spLocks noGrp="1" noChangeArrowheads="1"/>
          </p:cNvSpPr>
          <p:nvPr>
            <p:ph idx="1"/>
          </p:nvPr>
        </p:nvSpPr>
        <p:spPr>
          <a:xfrm>
            <a:off x="0" y="3127623"/>
            <a:ext cx="7858125" cy="321469"/>
          </a:xfrm>
        </p:spPr>
        <p:txBody>
          <a:bodyPr lIns="64291" tIns="32146" rIns="64291" bIns="32146">
            <a:noAutofit/>
          </a:bodyPr>
          <a:lstStyle/>
          <a:p>
            <a:pPr marL="274306" indent="-274306">
              <a:buClr>
                <a:schemeClr val="accent3"/>
              </a:buClr>
              <a:buFont typeface="Wingdings 2"/>
              <a:buChar char=""/>
              <a:defRPr/>
            </a:pPr>
            <a:endParaRPr lang="en-US" sz="1700" dirty="0" smtClean="0">
              <a:solidFill>
                <a:schemeClr val="accent5">
                  <a:lumMod val="50000"/>
                </a:schemeClr>
              </a:solidFill>
            </a:endParaRPr>
          </a:p>
          <a:p>
            <a:pPr marL="274306" indent="-274306">
              <a:spcBef>
                <a:spcPct val="0"/>
              </a:spcBef>
              <a:buClr>
                <a:srgbClr val="EAEAEA"/>
              </a:buClr>
              <a:buFont typeface="Wingdings 2"/>
              <a:buChar char=""/>
              <a:defRPr/>
            </a:pPr>
            <a:r>
              <a:rPr lang="en-US" altLang="en-US" sz="2200" b="1" dirty="0" smtClean="0">
                <a:solidFill>
                  <a:schemeClr val="accent5">
                    <a:lumMod val="50000"/>
                  </a:schemeClr>
                </a:solidFill>
              </a:rPr>
              <a:t>Natural </a:t>
            </a:r>
            <a:r>
              <a:rPr lang="en-US" altLang="en-US" sz="2200" b="1" dirty="0">
                <a:solidFill>
                  <a:schemeClr val="accent5">
                    <a:lumMod val="50000"/>
                  </a:schemeClr>
                </a:solidFill>
              </a:rPr>
              <a:t>phenomena</a:t>
            </a:r>
          </a:p>
          <a:p>
            <a:pPr marL="274306" indent="-274306">
              <a:spcBef>
                <a:spcPct val="0"/>
              </a:spcBef>
              <a:buClr>
                <a:srgbClr val="EAEAEA"/>
              </a:buClr>
              <a:buFont typeface="Wingdings 2"/>
              <a:buChar char=""/>
              <a:defRPr/>
            </a:pPr>
            <a:r>
              <a:rPr lang="en-US" altLang="en-US" sz="2200" b="1" dirty="0" smtClean="0">
                <a:solidFill>
                  <a:schemeClr val="accent5">
                    <a:lumMod val="50000"/>
                  </a:schemeClr>
                </a:solidFill>
              </a:rPr>
              <a:t>Aggravated by human activities</a:t>
            </a:r>
          </a:p>
          <a:p>
            <a:pPr marL="640047" lvl="1" indent="-246875">
              <a:spcBef>
                <a:spcPct val="0"/>
              </a:spcBef>
              <a:buClr>
                <a:srgbClr val="EAEAEA"/>
              </a:buClr>
              <a:buFontTx/>
              <a:buChar char="•"/>
              <a:defRPr/>
            </a:pPr>
            <a:r>
              <a:rPr lang="en-US" altLang="en-US" sz="2200" b="1" dirty="0" smtClean="0">
                <a:solidFill>
                  <a:schemeClr val="accent5">
                    <a:lumMod val="50000"/>
                  </a:schemeClr>
                </a:solidFill>
              </a:rPr>
              <a:t>Rain on snow			Living on floodplains</a:t>
            </a:r>
          </a:p>
          <a:p>
            <a:pPr marL="640047" lvl="1" indent="-246875">
              <a:spcBef>
                <a:spcPct val="0"/>
              </a:spcBef>
              <a:buClr>
                <a:srgbClr val="EAEAEA"/>
              </a:buClr>
              <a:buFontTx/>
              <a:buChar char="•"/>
              <a:defRPr/>
            </a:pPr>
            <a:r>
              <a:rPr lang="en-US" altLang="en-US" sz="2200" b="1" dirty="0" smtClean="0">
                <a:solidFill>
                  <a:schemeClr val="accent5">
                    <a:lumMod val="50000"/>
                  </a:schemeClr>
                </a:solidFill>
              </a:rPr>
              <a:t>Impervious surfaces</a:t>
            </a:r>
          </a:p>
          <a:p>
            <a:pPr marL="640047" lvl="1" indent="-246875">
              <a:spcBef>
                <a:spcPct val="0"/>
              </a:spcBef>
              <a:buClr>
                <a:srgbClr val="EAEAEA"/>
              </a:buClr>
              <a:buFontTx/>
              <a:buChar char="•"/>
              <a:defRPr/>
            </a:pPr>
            <a:r>
              <a:rPr lang="en-US" altLang="en-US" sz="2200" b="1" dirty="0" smtClean="0">
                <a:solidFill>
                  <a:schemeClr val="accent5">
                    <a:lumMod val="50000"/>
                  </a:schemeClr>
                </a:solidFill>
              </a:rPr>
              <a:t>Removal of vegetation</a:t>
            </a:r>
          </a:p>
          <a:p>
            <a:pPr marL="640047" lvl="1" indent="-246875">
              <a:spcBef>
                <a:spcPct val="0"/>
              </a:spcBef>
              <a:buClr>
                <a:srgbClr val="EAEAEA"/>
              </a:buClr>
              <a:buFontTx/>
              <a:buChar char="•"/>
              <a:defRPr/>
            </a:pPr>
            <a:r>
              <a:rPr lang="en-US" altLang="en-US" sz="2200" b="1" dirty="0" smtClean="0">
                <a:solidFill>
                  <a:schemeClr val="accent5">
                    <a:lumMod val="50000"/>
                  </a:schemeClr>
                </a:solidFill>
              </a:rPr>
              <a:t>Draining wetlands</a:t>
            </a:r>
            <a:endParaRPr lang="en-US" altLang="en-US" sz="2200" b="1" dirty="0">
              <a:solidFill>
                <a:schemeClr val="accent5">
                  <a:lumMod val="50000"/>
                </a:schemeClr>
              </a:solidFill>
            </a:endParaRPr>
          </a:p>
        </p:txBody>
      </p:sp>
      <p:sp>
        <p:nvSpPr>
          <p:cNvPr id="16" name="Дата 3"/>
          <p:cNvSpPr>
            <a:spLocks noGrp="1"/>
          </p:cNvSpPr>
          <p:nvPr>
            <p:ph type="dt" sz="quarter" idx="4294967295"/>
          </p:nvPr>
        </p:nvSpPr>
        <p:spPr bwMode="auto">
          <a:xfrm>
            <a:off x="8568035" y="303609"/>
            <a:ext cx="285750" cy="321469"/>
          </a:xfrm>
          <a:prstGeom prst="rect">
            <a:avLst/>
          </a:prstGeom>
          <a:ln w="12700" cap="flat">
            <a:miter lim="400000"/>
            <a:headEnd type="none" w="med" len="med"/>
            <a:tailEnd type="none" w="med" len="med"/>
          </a:ln>
        </p:spPr>
        <p:txBody>
          <a:bodyPr wrap="none" lIns="35717" tIns="35717" rIns="35717" bIns="35717"/>
          <a:lstStyle/>
          <a:p>
            <a:pPr algn="r">
              <a:lnSpc>
                <a:spcPct val="80000"/>
              </a:lnSpc>
              <a:spcBef>
                <a:spcPct val="0"/>
              </a:spcBef>
              <a:defRPr/>
            </a:pPr>
            <a:endParaRPr lang="en-US" sz="1700" dirty="0">
              <a:solidFill>
                <a:srgbClr val="838787"/>
              </a:solidFill>
              <a:sym typeface="DIN Alternate" charset="0"/>
            </a:endParaRPr>
          </a:p>
        </p:txBody>
      </p:sp>
      <p:sp>
        <p:nvSpPr>
          <p:cNvPr id="41989" name="Нижний колонтитул 4"/>
          <p:cNvSpPr>
            <a:spLocks noGrp="1"/>
          </p:cNvSpPr>
          <p:nvPr>
            <p:ph type="ftr" sz="quarter" idx="4294967295"/>
          </p:nvPr>
        </p:nvSpPr>
        <p:spPr bwMode="auto">
          <a:xfrm>
            <a:off x="2666628" y="6356821"/>
            <a:ext cx="3353098" cy="365001"/>
          </a:xfrm>
          <a:prstGeom prst="rect">
            <a:avLst/>
          </a:prstGeom>
          <a:noFill/>
          <a:ln>
            <a:miter lim="800000"/>
            <a:headEnd/>
            <a:tailEnd/>
          </a:ln>
        </p:spPr>
        <p:txBody>
          <a:bodyPr lIns="91435" tIns="45718" rIns="91435" bIns="45718"/>
          <a:lstStyle/>
          <a:p>
            <a:endParaRPr lang="en-US"/>
          </a:p>
        </p:txBody>
      </p:sp>
      <p:sp>
        <p:nvSpPr>
          <p:cNvPr id="16394" name="Line 10"/>
          <p:cNvSpPr>
            <a:spLocks noChangeShapeType="1"/>
          </p:cNvSpPr>
          <p:nvPr/>
        </p:nvSpPr>
        <p:spPr bwMode="auto">
          <a:xfrm>
            <a:off x="0" y="1143000"/>
            <a:ext cx="9144000" cy="0"/>
          </a:xfrm>
          <a:prstGeom prst="line">
            <a:avLst/>
          </a:prstGeom>
          <a:noFill/>
          <a:ln w="38100">
            <a:solidFill>
              <a:schemeClr val="bg1"/>
            </a:solidFill>
            <a:round/>
            <a:headEnd/>
            <a:tailEnd/>
          </a:ln>
          <a:effectLst>
            <a:outerShdw dist="35921" dir="2700000" algn="ctr" rotWithShape="0">
              <a:schemeClr val="tx1"/>
            </a:outerShdw>
          </a:effectLst>
        </p:spPr>
        <p:txBody>
          <a:bodyPr lIns="91435" tIns="45718" rIns="91435" bIns="45718"/>
          <a:lstStyle/>
          <a:p>
            <a:pPr>
              <a:defRPr/>
            </a:pPr>
            <a:endParaRPr lang="ru-RU"/>
          </a:p>
        </p:txBody>
      </p:sp>
      <p:grpSp>
        <p:nvGrpSpPr>
          <p:cNvPr id="2" name="Group 27"/>
          <p:cNvGrpSpPr>
            <a:grpSpLocks/>
          </p:cNvGrpSpPr>
          <p:nvPr/>
        </p:nvGrpSpPr>
        <p:grpSpPr bwMode="auto">
          <a:xfrm>
            <a:off x="40184" y="3613175"/>
            <a:ext cx="9103816" cy="3244825"/>
            <a:chOff x="25" y="2276"/>
            <a:chExt cx="5735" cy="2044"/>
          </a:xfrm>
        </p:grpSpPr>
        <p:pic>
          <p:nvPicPr>
            <p:cNvPr id="41992" name="Picture 1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 y="2276"/>
              <a:ext cx="5735" cy="2044"/>
            </a:xfrm>
            <a:prstGeom prst="rect">
              <a:avLst/>
            </a:prstGeom>
            <a:noFill/>
            <a:ln w="9525">
              <a:noFill/>
              <a:miter lim="800000"/>
              <a:headEnd/>
              <a:tailEnd/>
            </a:ln>
          </p:spPr>
        </p:pic>
        <p:sp>
          <p:nvSpPr>
            <p:cNvPr id="41993" name="Text Box 13"/>
            <p:cNvSpPr txBox="1">
              <a:spLocks noChangeArrowheads="1"/>
            </p:cNvSpPr>
            <p:nvPr/>
          </p:nvSpPr>
          <p:spPr bwMode="auto">
            <a:xfrm>
              <a:off x="334" y="3729"/>
              <a:ext cx="1094" cy="291"/>
            </a:xfrm>
            <a:prstGeom prst="rect">
              <a:avLst/>
            </a:prstGeom>
            <a:noFill/>
            <a:ln w="25400">
              <a:noFill/>
              <a:miter lim="800000"/>
              <a:headEnd type="none" w="med" len="lg"/>
              <a:tailEnd type="none" w="med" len="lg"/>
            </a:ln>
          </p:spPr>
          <p:txBody>
            <a:bodyPr wrap="none">
              <a:spAutoFit/>
            </a:bodyPr>
            <a:lstStyle/>
            <a:p>
              <a:pPr algn="ctr"/>
              <a:r>
                <a:rPr lang="en-US" altLang="en-US" sz="2400" b="1" dirty="0">
                  <a:latin typeface="Arial" pitchFamily="34" charset="0"/>
                </a:rPr>
                <a:t>Floodplain</a:t>
              </a:r>
              <a:endParaRPr lang="en-US" altLang="en-US" sz="2000" b="1" dirty="0">
                <a:latin typeface="Arial" pitchFamily="34" charset="0"/>
              </a:endParaRPr>
            </a:p>
          </p:txBody>
        </p:sp>
        <p:sp>
          <p:nvSpPr>
            <p:cNvPr id="41994" name="Text Box 14"/>
            <p:cNvSpPr txBox="1">
              <a:spLocks noChangeArrowheads="1"/>
            </p:cNvSpPr>
            <p:nvPr/>
          </p:nvSpPr>
          <p:spPr bwMode="auto">
            <a:xfrm>
              <a:off x="1810" y="3235"/>
              <a:ext cx="667" cy="291"/>
            </a:xfrm>
            <a:prstGeom prst="rect">
              <a:avLst/>
            </a:prstGeom>
            <a:noFill/>
            <a:ln w="25400">
              <a:noFill/>
              <a:miter lim="800000"/>
              <a:headEnd type="none" w="med" len="lg"/>
              <a:tailEnd type="none" w="med" len="lg"/>
            </a:ln>
          </p:spPr>
          <p:txBody>
            <a:bodyPr wrap="none">
              <a:spAutoFit/>
            </a:bodyPr>
            <a:lstStyle/>
            <a:p>
              <a:pPr algn="ctr"/>
              <a:r>
                <a:rPr lang="en-US" altLang="en-US" sz="2400" b="1" dirty="0">
                  <a:latin typeface="Arial" pitchFamily="34" charset="0"/>
                </a:rPr>
                <a:t>Levee</a:t>
              </a:r>
              <a:endParaRPr lang="en-US" altLang="en-US" sz="2000" b="1" dirty="0">
                <a:latin typeface="Arial" pitchFamily="34" charset="0"/>
              </a:endParaRPr>
            </a:p>
          </p:txBody>
        </p:sp>
        <p:sp>
          <p:nvSpPr>
            <p:cNvPr id="41995" name="Line 15"/>
            <p:cNvSpPr>
              <a:spLocks noChangeShapeType="1"/>
            </p:cNvSpPr>
            <p:nvPr/>
          </p:nvSpPr>
          <p:spPr bwMode="auto">
            <a:xfrm>
              <a:off x="2361" y="3402"/>
              <a:ext cx="96" cy="0"/>
            </a:xfrm>
            <a:prstGeom prst="line">
              <a:avLst/>
            </a:prstGeom>
            <a:noFill/>
            <a:ln w="12700">
              <a:solidFill>
                <a:srgbClr val="000000"/>
              </a:solidFill>
              <a:round/>
              <a:headEnd type="none" w="med" len="lg"/>
              <a:tailEnd type="none" w="med" len="lg"/>
            </a:ln>
          </p:spPr>
          <p:txBody>
            <a:bodyPr wrap="none" anchor="ctr"/>
            <a:lstStyle/>
            <a:p>
              <a:endParaRPr lang="en-US"/>
            </a:p>
          </p:txBody>
        </p:sp>
        <p:sp>
          <p:nvSpPr>
            <p:cNvPr id="41996" name="Text Box 16"/>
            <p:cNvSpPr txBox="1">
              <a:spLocks noChangeArrowheads="1"/>
            </p:cNvSpPr>
            <p:nvPr/>
          </p:nvSpPr>
          <p:spPr bwMode="auto">
            <a:xfrm>
              <a:off x="3049" y="3298"/>
              <a:ext cx="642" cy="477"/>
            </a:xfrm>
            <a:prstGeom prst="rect">
              <a:avLst/>
            </a:prstGeom>
            <a:noFill/>
            <a:ln w="25400">
              <a:noFill/>
              <a:miter lim="800000"/>
              <a:headEnd type="none" w="med" len="lg"/>
              <a:tailEnd type="none" w="med" len="lg"/>
            </a:ln>
          </p:spPr>
          <p:txBody>
            <a:bodyPr wrap="none">
              <a:spAutoFit/>
            </a:bodyPr>
            <a:lstStyle/>
            <a:p>
              <a:pPr>
                <a:lnSpc>
                  <a:spcPct val="90000"/>
                </a:lnSpc>
              </a:pPr>
              <a:r>
                <a:rPr lang="en-US" altLang="en-US" sz="2400" b="1" dirty="0">
                  <a:latin typeface="Arial" pitchFamily="34" charset="0"/>
                </a:rPr>
                <a:t>Flood</a:t>
              </a:r>
            </a:p>
            <a:p>
              <a:pPr>
                <a:lnSpc>
                  <a:spcPct val="90000"/>
                </a:lnSpc>
              </a:pPr>
              <a:r>
                <a:rPr lang="en-US" altLang="en-US" sz="2400" b="1" dirty="0">
                  <a:latin typeface="Arial" pitchFamily="34" charset="0"/>
                </a:rPr>
                <a:t>wall</a:t>
              </a:r>
              <a:endParaRPr lang="en-US" altLang="en-US" sz="2000" b="1" dirty="0">
                <a:latin typeface="Arial" pitchFamily="34" charset="0"/>
              </a:endParaRPr>
            </a:p>
          </p:txBody>
        </p:sp>
        <p:sp>
          <p:nvSpPr>
            <p:cNvPr id="41997" name="Line 17"/>
            <p:cNvSpPr>
              <a:spLocks noChangeShapeType="1"/>
            </p:cNvSpPr>
            <p:nvPr/>
          </p:nvSpPr>
          <p:spPr bwMode="auto">
            <a:xfrm>
              <a:off x="2833" y="3448"/>
              <a:ext cx="216" cy="0"/>
            </a:xfrm>
            <a:prstGeom prst="line">
              <a:avLst/>
            </a:prstGeom>
            <a:noFill/>
            <a:ln w="12700">
              <a:solidFill>
                <a:srgbClr val="000000"/>
              </a:solidFill>
              <a:round/>
              <a:headEnd type="none" w="med" len="lg"/>
              <a:tailEnd type="none" w="med" len="lg"/>
            </a:ln>
          </p:spPr>
          <p:txBody>
            <a:bodyPr wrap="none" anchor="ctr"/>
            <a:lstStyle/>
            <a:p>
              <a:endParaRPr lang="en-US"/>
            </a:p>
          </p:txBody>
        </p:sp>
        <p:sp>
          <p:nvSpPr>
            <p:cNvPr id="41998" name="Text Box 18"/>
            <p:cNvSpPr txBox="1">
              <a:spLocks noChangeArrowheads="1"/>
            </p:cNvSpPr>
            <p:nvPr/>
          </p:nvSpPr>
          <p:spPr bwMode="auto">
            <a:xfrm>
              <a:off x="2680" y="2761"/>
              <a:ext cx="537" cy="291"/>
            </a:xfrm>
            <a:prstGeom prst="rect">
              <a:avLst/>
            </a:prstGeom>
            <a:noFill/>
            <a:ln w="25400">
              <a:noFill/>
              <a:miter lim="800000"/>
              <a:headEnd type="none" w="med" len="lg"/>
              <a:tailEnd type="none" w="med" len="lg"/>
            </a:ln>
          </p:spPr>
          <p:txBody>
            <a:bodyPr wrap="none">
              <a:spAutoFit/>
            </a:bodyPr>
            <a:lstStyle/>
            <a:p>
              <a:pPr algn="ctr"/>
              <a:r>
                <a:rPr lang="en-US" altLang="en-US" sz="2400" b="1" dirty="0">
                  <a:latin typeface="Arial" pitchFamily="34" charset="0"/>
                </a:rPr>
                <a:t>Dam</a:t>
              </a:r>
              <a:endParaRPr lang="en-US" altLang="en-US" sz="2000" b="1" dirty="0">
                <a:latin typeface="Arial" pitchFamily="34" charset="0"/>
              </a:endParaRPr>
            </a:p>
          </p:txBody>
        </p:sp>
        <p:sp>
          <p:nvSpPr>
            <p:cNvPr id="41999" name="Line 19"/>
            <p:cNvSpPr>
              <a:spLocks noChangeShapeType="1"/>
            </p:cNvSpPr>
            <p:nvPr/>
          </p:nvSpPr>
          <p:spPr bwMode="auto">
            <a:xfrm>
              <a:off x="2617" y="2728"/>
              <a:ext cx="144" cy="144"/>
            </a:xfrm>
            <a:prstGeom prst="line">
              <a:avLst/>
            </a:prstGeom>
            <a:noFill/>
            <a:ln w="12700">
              <a:solidFill>
                <a:srgbClr val="000000"/>
              </a:solidFill>
              <a:round/>
              <a:headEnd type="none" w="med" len="lg"/>
              <a:tailEnd type="none" w="med" len="lg"/>
            </a:ln>
          </p:spPr>
          <p:txBody>
            <a:bodyPr wrap="none" anchor="ctr"/>
            <a:lstStyle/>
            <a:p>
              <a:endParaRPr lang="en-US"/>
            </a:p>
          </p:txBody>
        </p:sp>
        <p:sp>
          <p:nvSpPr>
            <p:cNvPr id="42000" name="Text Box 20"/>
            <p:cNvSpPr txBox="1">
              <a:spLocks noChangeArrowheads="1"/>
            </p:cNvSpPr>
            <p:nvPr/>
          </p:nvSpPr>
          <p:spPr bwMode="auto">
            <a:xfrm>
              <a:off x="1710" y="2313"/>
              <a:ext cx="1012" cy="291"/>
            </a:xfrm>
            <a:prstGeom prst="rect">
              <a:avLst/>
            </a:prstGeom>
            <a:noFill/>
            <a:ln w="25400">
              <a:noFill/>
              <a:miter lim="800000"/>
              <a:headEnd type="none" w="med" len="lg"/>
              <a:tailEnd type="none" w="med" len="lg"/>
            </a:ln>
          </p:spPr>
          <p:txBody>
            <a:bodyPr wrap="none">
              <a:spAutoFit/>
            </a:bodyPr>
            <a:lstStyle/>
            <a:p>
              <a:pPr algn="ctr"/>
              <a:r>
                <a:rPr lang="en-US" altLang="en-US" sz="2400" b="1" dirty="0">
                  <a:latin typeface="Arial" pitchFamily="34" charset="0"/>
                </a:rPr>
                <a:t>Reservoir</a:t>
              </a:r>
              <a:endParaRPr lang="en-US" altLang="en-US" sz="2000" b="1" dirty="0">
                <a:latin typeface="Arial" pitchFamily="34" charset="0"/>
              </a:endParaRPr>
            </a:p>
          </p:txBody>
        </p:sp>
        <p:sp>
          <p:nvSpPr>
            <p:cNvPr id="42001" name="Line 21"/>
            <p:cNvSpPr>
              <a:spLocks noChangeShapeType="1"/>
            </p:cNvSpPr>
            <p:nvPr/>
          </p:nvSpPr>
          <p:spPr bwMode="auto">
            <a:xfrm flipH="1" flipV="1">
              <a:off x="2537" y="2512"/>
              <a:ext cx="160" cy="160"/>
            </a:xfrm>
            <a:prstGeom prst="line">
              <a:avLst/>
            </a:prstGeom>
            <a:noFill/>
            <a:ln w="12700">
              <a:solidFill>
                <a:srgbClr val="000000"/>
              </a:solidFill>
              <a:round/>
              <a:headEnd type="none" w="med" len="lg"/>
              <a:tailEnd type="none" w="med" len="lg"/>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20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10">
                                            <p:txEl>
                                              <p:pRg st="1" end="1"/>
                                            </p:txEl>
                                          </p:spTgt>
                                        </p:tgtEl>
                                        <p:attrNameLst>
                                          <p:attrName>style.visibility</p:attrName>
                                        </p:attrNameLst>
                                      </p:cBhvr>
                                      <p:to>
                                        <p:strVal val="visible"/>
                                      </p:to>
                                    </p:set>
                                    <p:animEffect transition="in" filter="wipe(left)">
                                      <p:cBhvr>
                                        <p:cTn id="12" dur="500"/>
                                        <p:tgtEl>
                                          <p:spTgt spid="16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410">
                                            <p:txEl>
                                              <p:pRg st="2" end="2"/>
                                            </p:txEl>
                                          </p:spTgt>
                                        </p:tgtEl>
                                        <p:attrNameLst>
                                          <p:attrName>style.visibility</p:attrName>
                                        </p:attrNameLst>
                                      </p:cBhvr>
                                      <p:to>
                                        <p:strVal val="visible"/>
                                      </p:to>
                                    </p:set>
                                    <p:animEffect transition="in" filter="wipe(left)">
                                      <p:cBhvr>
                                        <p:cTn id="17" dur="500"/>
                                        <p:tgtEl>
                                          <p:spTgt spid="16410">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6410">
                                            <p:txEl>
                                              <p:pRg st="3" end="3"/>
                                            </p:txEl>
                                          </p:spTgt>
                                        </p:tgtEl>
                                        <p:attrNameLst>
                                          <p:attrName>style.visibility</p:attrName>
                                        </p:attrNameLst>
                                      </p:cBhvr>
                                      <p:to>
                                        <p:strVal val="visible"/>
                                      </p:to>
                                    </p:set>
                                    <p:animEffect transition="in" filter="wipe(left)">
                                      <p:cBhvr>
                                        <p:cTn id="20" dur="500"/>
                                        <p:tgtEl>
                                          <p:spTgt spid="16410">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410">
                                            <p:txEl>
                                              <p:pRg st="4" end="4"/>
                                            </p:txEl>
                                          </p:spTgt>
                                        </p:tgtEl>
                                        <p:attrNameLst>
                                          <p:attrName>style.visibility</p:attrName>
                                        </p:attrNameLst>
                                      </p:cBhvr>
                                      <p:to>
                                        <p:strVal val="visible"/>
                                      </p:to>
                                    </p:set>
                                    <p:animEffect transition="in" filter="wipe(left)">
                                      <p:cBhvr>
                                        <p:cTn id="23" dur="500"/>
                                        <p:tgtEl>
                                          <p:spTgt spid="16410">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6410">
                                            <p:txEl>
                                              <p:pRg st="5" end="5"/>
                                            </p:txEl>
                                          </p:spTgt>
                                        </p:tgtEl>
                                        <p:attrNameLst>
                                          <p:attrName>style.visibility</p:attrName>
                                        </p:attrNameLst>
                                      </p:cBhvr>
                                      <p:to>
                                        <p:strVal val="visible"/>
                                      </p:to>
                                    </p:set>
                                    <p:animEffect transition="in" filter="wipe(left)">
                                      <p:cBhvr>
                                        <p:cTn id="26" dur="500"/>
                                        <p:tgtEl>
                                          <p:spTgt spid="16410">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6410">
                                            <p:txEl>
                                              <p:pRg st="6" end="6"/>
                                            </p:txEl>
                                          </p:spTgt>
                                        </p:tgtEl>
                                        <p:attrNameLst>
                                          <p:attrName>style.visibility</p:attrName>
                                        </p:attrNameLst>
                                      </p:cBhvr>
                                      <p:to>
                                        <p:strVal val="visible"/>
                                      </p:to>
                                    </p:set>
                                    <p:animEffect transition="in" filter="wipe(left)">
                                      <p:cBhvr>
                                        <p:cTn id="29" dur="500"/>
                                        <p:tgtEl>
                                          <p:spTgt spid="164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41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1"/>
            <a:ext cx="9144000" cy="1377404"/>
          </a:xfrm>
        </p:spPr>
        <p:txBody>
          <a:bodyPr lIns="91435" tIns="45718" rIns="91435" bIns="45718">
            <a:normAutofit/>
          </a:bodyPr>
          <a:lstStyle/>
          <a:p>
            <a:pPr>
              <a:defRPr/>
            </a:pPr>
            <a:r>
              <a:rPr lang="en-US" altLang="en-US" sz="3600" b="1" dirty="0">
                <a:solidFill>
                  <a:schemeClr val="accent5">
                    <a:lumMod val="50000"/>
                  </a:schemeClr>
                </a:solidFill>
              </a:rPr>
              <a:t>Using Dams and Reservoirs to Supply More Water: The Trade-offs</a:t>
            </a:r>
          </a:p>
        </p:txBody>
      </p:sp>
      <p:sp>
        <p:nvSpPr>
          <p:cNvPr id="22" name="Дата 2"/>
          <p:cNvSpPr>
            <a:spLocks noGrp="1"/>
          </p:cNvSpPr>
          <p:nvPr>
            <p:ph type="dt" sz="quarter" idx="4294967295"/>
          </p:nvPr>
        </p:nvSpPr>
        <p:spPr bwMode="auto">
          <a:xfrm>
            <a:off x="8568035" y="303609"/>
            <a:ext cx="285750" cy="321469"/>
          </a:xfrm>
          <a:prstGeom prst="rect">
            <a:avLst/>
          </a:prstGeom>
          <a:ln w="12700" cap="flat">
            <a:miter lim="400000"/>
            <a:headEnd type="none" w="med" len="med"/>
            <a:tailEnd type="none" w="med" len="med"/>
          </a:ln>
        </p:spPr>
        <p:txBody>
          <a:bodyPr wrap="none" lIns="35717" tIns="35717" rIns="35717" bIns="35717"/>
          <a:lstStyle/>
          <a:p>
            <a:pPr algn="r">
              <a:lnSpc>
                <a:spcPct val="80000"/>
              </a:lnSpc>
              <a:spcBef>
                <a:spcPct val="0"/>
              </a:spcBef>
              <a:defRPr/>
            </a:pPr>
            <a:endParaRPr lang="en-US" sz="1700" dirty="0">
              <a:solidFill>
                <a:srgbClr val="838787"/>
              </a:solidFill>
              <a:sym typeface="DIN Alternate" charset="0"/>
            </a:endParaRPr>
          </a:p>
        </p:txBody>
      </p:sp>
      <p:sp>
        <p:nvSpPr>
          <p:cNvPr id="43012" name="Нижний колонтитул 3"/>
          <p:cNvSpPr>
            <a:spLocks noGrp="1"/>
          </p:cNvSpPr>
          <p:nvPr>
            <p:ph type="ftr" sz="quarter" idx="4294967295"/>
          </p:nvPr>
        </p:nvSpPr>
        <p:spPr bwMode="auto">
          <a:xfrm>
            <a:off x="2666628" y="6356821"/>
            <a:ext cx="3353098" cy="365001"/>
          </a:xfrm>
          <a:prstGeom prst="rect">
            <a:avLst/>
          </a:prstGeom>
          <a:noFill/>
          <a:ln>
            <a:miter lim="800000"/>
            <a:headEnd/>
            <a:tailEnd/>
          </a:ln>
        </p:spPr>
        <p:txBody>
          <a:bodyPr lIns="91435" tIns="45718" rIns="91435" bIns="45718"/>
          <a:lstStyle/>
          <a:p>
            <a:endParaRPr lang="en-US"/>
          </a:p>
        </p:txBody>
      </p:sp>
      <p:sp>
        <p:nvSpPr>
          <p:cNvPr id="11268" name="Line 4"/>
          <p:cNvSpPr>
            <a:spLocks noChangeShapeType="1"/>
          </p:cNvSpPr>
          <p:nvPr/>
        </p:nvSpPr>
        <p:spPr bwMode="auto">
          <a:xfrm>
            <a:off x="0" y="1377404"/>
            <a:ext cx="9144000" cy="0"/>
          </a:xfrm>
          <a:prstGeom prst="line">
            <a:avLst/>
          </a:prstGeom>
          <a:noFill/>
          <a:ln w="38100">
            <a:solidFill>
              <a:schemeClr val="bg1"/>
            </a:solidFill>
            <a:round/>
            <a:headEnd/>
            <a:tailEnd/>
          </a:ln>
          <a:effectLst>
            <a:outerShdw dist="35921" dir="2700000" algn="ctr" rotWithShape="0">
              <a:schemeClr val="tx1"/>
            </a:outerShdw>
          </a:effectLst>
        </p:spPr>
        <p:txBody>
          <a:bodyPr lIns="91435" tIns="45718" rIns="91435" bIns="45718"/>
          <a:lstStyle/>
          <a:p>
            <a:pPr>
              <a:defRPr/>
            </a:pPr>
            <a:endParaRPr lang="ru-RU"/>
          </a:p>
        </p:txBody>
      </p:sp>
      <p:grpSp>
        <p:nvGrpSpPr>
          <p:cNvPr id="2" name="Group 7"/>
          <p:cNvGrpSpPr>
            <a:grpSpLocks/>
          </p:cNvGrpSpPr>
          <p:nvPr/>
        </p:nvGrpSpPr>
        <p:grpSpPr bwMode="auto">
          <a:xfrm>
            <a:off x="0" y="1631901"/>
            <a:ext cx="8929662" cy="4992617"/>
            <a:chOff x="96" y="182"/>
            <a:chExt cx="5625" cy="3145"/>
          </a:xfrm>
        </p:grpSpPr>
        <p:pic>
          <p:nvPicPr>
            <p:cNvPr id="43015" name="Picture 8"/>
            <p:cNvPicPr>
              <a:picLocks noChangeAspect="1" noChangeArrowheads="1"/>
            </p:cNvPicPr>
            <p:nvPr/>
          </p:nvPicPr>
          <p:blipFill>
            <a:blip r:embed="rId2"/>
            <a:srcRect/>
            <a:stretch>
              <a:fillRect/>
            </a:stretch>
          </p:blipFill>
          <p:spPr bwMode="auto">
            <a:xfrm>
              <a:off x="96" y="1184"/>
              <a:ext cx="5568" cy="1952"/>
            </a:xfrm>
            <a:prstGeom prst="rect">
              <a:avLst/>
            </a:prstGeom>
            <a:noFill/>
            <a:ln w="9525">
              <a:noFill/>
              <a:miter lim="800000"/>
              <a:headEnd/>
              <a:tailEnd/>
            </a:ln>
          </p:spPr>
        </p:pic>
        <p:sp>
          <p:nvSpPr>
            <p:cNvPr id="11273" name="Text Box 9"/>
            <p:cNvSpPr txBox="1">
              <a:spLocks noChangeArrowheads="1"/>
            </p:cNvSpPr>
            <p:nvPr/>
          </p:nvSpPr>
          <p:spPr bwMode="auto">
            <a:xfrm>
              <a:off x="447" y="662"/>
              <a:ext cx="1137" cy="523"/>
            </a:xfrm>
            <a:prstGeom prst="rect">
              <a:avLst/>
            </a:prstGeom>
            <a:solidFill>
              <a:schemeClr val="accent2"/>
            </a:solidFill>
            <a:ln w="25400">
              <a:solidFill>
                <a:schemeClr val="accent1"/>
              </a:solidFill>
              <a:miter lim="800000"/>
              <a:headEnd type="none" w="med" len="lg"/>
              <a:tailEnd type="none" w="med" len="lg"/>
            </a:ln>
            <a:effectLst>
              <a:outerShdw dist="35921" dir="2700000" algn="ctr" rotWithShape="0">
                <a:schemeClr val="tx1"/>
              </a:outerShdw>
            </a:effectLst>
          </p:spPr>
          <p:txBody>
            <a:bodyPr wrap="none">
              <a:spAutoFit/>
            </a:bodyPr>
            <a:lstStyle/>
            <a:p>
              <a:pPr>
                <a:defRPr/>
              </a:pPr>
              <a:r>
                <a:rPr lang="en-US" altLang="en-US" sz="1600" b="1" dirty="0">
                  <a:solidFill>
                    <a:schemeClr val="bg1"/>
                  </a:solidFill>
                  <a:latin typeface="Arial" pitchFamily="34" charset="0"/>
                </a:rPr>
                <a:t>Large losses</a:t>
              </a:r>
            </a:p>
            <a:p>
              <a:pPr>
                <a:defRPr/>
              </a:pPr>
              <a:r>
                <a:rPr lang="en-US" altLang="en-US" sz="1600" b="1" dirty="0">
                  <a:solidFill>
                    <a:schemeClr val="bg1"/>
                  </a:solidFill>
                  <a:latin typeface="Arial" pitchFamily="34" charset="0"/>
                </a:rPr>
                <a:t>of water through</a:t>
              </a:r>
            </a:p>
            <a:p>
              <a:pPr>
                <a:defRPr/>
              </a:pPr>
              <a:r>
                <a:rPr lang="en-US" altLang="en-US" sz="1600" b="1" dirty="0">
                  <a:solidFill>
                    <a:schemeClr val="bg1"/>
                  </a:solidFill>
                  <a:latin typeface="Arial" pitchFamily="34" charset="0"/>
                </a:rPr>
                <a:t>evaporation</a:t>
              </a:r>
            </a:p>
          </p:txBody>
        </p:sp>
        <p:sp>
          <p:nvSpPr>
            <p:cNvPr id="11274" name="Text Box 10"/>
            <p:cNvSpPr txBox="1">
              <a:spLocks noChangeArrowheads="1"/>
            </p:cNvSpPr>
            <p:nvPr/>
          </p:nvSpPr>
          <p:spPr bwMode="auto">
            <a:xfrm>
              <a:off x="1503" y="230"/>
              <a:ext cx="1592" cy="523"/>
            </a:xfrm>
            <a:prstGeom prst="rect">
              <a:avLst/>
            </a:prstGeom>
            <a:solidFill>
              <a:schemeClr val="accent2"/>
            </a:solidFill>
            <a:ln w="25400">
              <a:noFill/>
              <a:miter lim="800000"/>
              <a:headEnd type="none" w="med" len="lg"/>
              <a:tailEnd type="none" w="med" len="lg"/>
            </a:ln>
            <a:effectLst>
              <a:outerShdw dist="35921" dir="2700000" algn="ctr" rotWithShape="0">
                <a:schemeClr val="tx1"/>
              </a:outerShdw>
            </a:effectLst>
          </p:spPr>
          <p:txBody>
            <a:bodyPr>
              <a:spAutoFit/>
            </a:bodyPr>
            <a:lstStyle/>
            <a:p>
              <a:pPr>
                <a:defRPr/>
              </a:pPr>
              <a:r>
                <a:rPr lang="en-US" altLang="en-US" sz="1600" b="1" dirty="0">
                  <a:solidFill>
                    <a:schemeClr val="bg1"/>
                  </a:solidFill>
                  <a:latin typeface="Arial" pitchFamily="34" charset="0"/>
                </a:rPr>
                <a:t>Flooded land destroys forests or cropland and</a:t>
              </a:r>
            </a:p>
            <a:p>
              <a:pPr>
                <a:defRPr/>
              </a:pPr>
              <a:r>
                <a:rPr lang="en-US" altLang="en-US" sz="1600" b="1" dirty="0">
                  <a:solidFill>
                    <a:schemeClr val="bg1"/>
                  </a:solidFill>
                  <a:latin typeface="Arial" pitchFamily="34" charset="0"/>
                </a:rPr>
                <a:t>displaces people</a:t>
              </a:r>
            </a:p>
          </p:txBody>
        </p:sp>
        <p:sp>
          <p:nvSpPr>
            <p:cNvPr id="11275" name="Text Box 11"/>
            <p:cNvSpPr txBox="1">
              <a:spLocks noChangeArrowheads="1"/>
            </p:cNvSpPr>
            <p:nvPr/>
          </p:nvSpPr>
          <p:spPr bwMode="auto">
            <a:xfrm>
              <a:off x="2872" y="795"/>
              <a:ext cx="1477" cy="337"/>
            </a:xfrm>
            <a:prstGeom prst="rect">
              <a:avLst/>
            </a:prstGeom>
            <a:solidFill>
              <a:schemeClr val="accent2"/>
            </a:solidFill>
            <a:ln w="25400">
              <a:noFill/>
              <a:miter lim="800000"/>
              <a:headEnd type="none" w="med" len="lg"/>
              <a:tailEnd type="none" w="med" len="lg"/>
            </a:ln>
            <a:effectLst>
              <a:outerShdw dist="35921" dir="2700000" algn="ctr" rotWithShape="0">
                <a:schemeClr val="tx1"/>
              </a:outerShdw>
            </a:effectLst>
          </p:spPr>
          <p:txBody>
            <a:bodyPr>
              <a:spAutoFit/>
            </a:bodyPr>
            <a:lstStyle/>
            <a:p>
              <a:pPr>
                <a:lnSpc>
                  <a:spcPct val="90000"/>
                </a:lnSpc>
                <a:defRPr/>
              </a:pPr>
              <a:r>
                <a:rPr lang="en-US" altLang="en-US" sz="1600" b="1" dirty="0">
                  <a:solidFill>
                    <a:schemeClr val="bg1"/>
                  </a:solidFill>
                  <a:latin typeface="Arial" pitchFamily="34" charset="0"/>
                </a:rPr>
                <a:t>Downstream flooding is reduced</a:t>
              </a:r>
            </a:p>
          </p:txBody>
        </p:sp>
        <p:sp>
          <p:nvSpPr>
            <p:cNvPr id="11276" name="Text Box 12"/>
            <p:cNvSpPr txBox="1">
              <a:spLocks noChangeArrowheads="1"/>
            </p:cNvSpPr>
            <p:nvPr/>
          </p:nvSpPr>
          <p:spPr bwMode="auto">
            <a:xfrm>
              <a:off x="3959" y="182"/>
              <a:ext cx="1731" cy="523"/>
            </a:xfrm>
            <a:prstGeom prst="rect">
              <a:avLst/>
            </a:prstGeom>
            <a:solidFill>
              <a:schemeClr val="accent2"/>
            </a:solidFill>
            <a:ln w="25400">
              <a:noFill/>
              <a:miter lim="800000"/>
              <a:headEnd type="none" w="med" len="lg"/>
              <a:tailEnd type="none" w="med" len="lg"/>
            </a:ln>
            <a:effectLst>
              <a:outerShdw dist="35921" dir="2700000" algn="ctr" rotWithShape="0">
                <a:schemeClr val="tx1"/>
              </a:outerShdw>
            </a:effectLst>
          </p:spPr>
          <p:txBody>
            <a:bodyPr>
              <a:spAutoFit/>
            </a:bodyPr>
            <a:lstStyle/>
            <a:p>
              <a:pPr>
                <a:defRPr/>
              </a:pPr>
              <a:r>
                <a:rPr lang="en-US" altLang="en-US" sz="1600" b="1" dirty="0">
                  <a:solidFill>
                    <a:schemeClr val="bg1"/>
                  </a:solidFill>
                  <a:latin typeface="Arial" pitchFamily="34" charset="0"/>
                </a:rPr>
                <a:t>Downstream cropland and</a:t>
              </a:r>
            </a:p>
            <a:p>
              <a:pPr>
                <a:defRPr/>
              </a:pPr>
              <a:r>
                <a:rPr lang="en-US" altLang="en-US" sz="1600" b="1" dirty="0">
                  <a:solidFill>
                    <a:schemeClr val="bg1"/>
                  </a:solidFill>
                  <a:latin typeface="Arial" pitchFamily="34" charset="0"/>
                </a:rPr>
                <a:t>estuaries are deprived of</a:t>
              </a:r>
            </a:p>
            <a:p>
              <a:pPr>
                <a:defRPr/>
              </a:pPr>
              <a:r>
                <a:rPr lang="en-US" altLang="en-US" sz="1600" b="1" dirty="0">
                  <a:solidFill>
                    <a:schemeClr val="bg1"/>
                  </a:solidFill>
                  <a:latin typeface="Arial" pitchFamily="34" charset="0"/>
                </a:rPr>
                <a:t>nutrient-rich silt</a:t>
              </a:r>
            </a:p>
          </p:txBody>
        </p:sp>
        <p:sp>
          <p:nvSpPr>
            <p:cNvPr id="43020" name="Text Box 13"/>
            <p:cNvSpPr txBox="1">
              <a:spLocks noChangeArrowheads="1"/>
            </p:cNvSpPr>
            <p:nvPr/>
          </p:nvSpPr>
          <p:spPr bwMode="auto">
            <a:xfrm>
              <a:off x="283" y="2063"/>
              <a:ext cx="1556" cy="366"/>
            </a:xfrm>
            <a:prstGeom prst="rect">
              <a:avLst/>
            </a:prstGeom>
            <a:noFill/>
            <a:ln w="25400">
              <a:noFill/>
              <a:miter lim="800000"/>
              <a:headEnd type="none" w="med" len="lg"/>
              <a:tailEnd type="none" w="med" len="lg"/>
            </a:ln>
          </p:spPr>
          <p:txBody>
            <a:bodyPr>
              <a:spAutoFit/>
            </a:bodyPr>
            <a:lstStyle/>
            <a:p>
              <a:r>
                <a:rPr lang="en-US" altLang="en-US" sz="1600" b="1" dirty="0">
                  <a:latin typeface="Arial" pitchFamily="34" charset="0"/>
                </a:rPr>
                <a:t>Reservoir is useful for recreation and fishing</a:t>
              </a:r>
            </a:p>
          </p:txBody>
        </p:sp>
        <p:sp>
          <p:nvSpPr>
            <p:cNvPr id="43021" name="Text Box 14"/>
            <p:cNvSpPr txBox="1">
              <a:spLocks noChangeArrowheads="1"/>
            </p:cNvSpPr>
            <p:nvPr/>
          </p:nvSpPr>
          <p:spPr bwMode="auto">
            <a:xfrm>
              <a:off x="423" y="2842"/>
              <a:ext cx="2864" cy="213"/>
            </a:xfrm>
            <a:prstGeom prst="rect">
              <a:avLst/>
            </a:prstGeom>
            <a:noFill/>
            <a:ln w="25400">
              <a:noFill/>
              <a:miter lim="800000"/>
              <a:headEnd type="none" w="med" len="lg"/>
              <a:tailEnd type="none" w="med" len="lg"/>
            </a:ln>
          </p:spPr>
          <p:txBody>
            <a:bodyPr>
              <a:spAutoFit/>
            </a:bodyPr>
            <a:lstStyle/>
            <a:p>
              <a:r>
                <a:rPr lang="en-US" altLang="en-US" sz="1600" b="1" dirty="0">
                  <a:latin typeface="Arial" pitchFamily="34" charset="0"/>
                </a:rPr>
                <a:t>Can produce cheap electricity (hydropower)</a:t>
              </a:r>
            </a:p>
          </p:txBody>
        </p:sp>
        <p:sp>
          <p:nvSpPr>
            <p:cNvPr id="11279" name="Text Box 15"/>
            <p:cNvSpPr txBox="1">
              <a:spLocks noChangeArrowheads="1"/>
            </p:cNvSpPr>
            <p:nvPr/>
          </p:nvSpPr>
          <p:spPr bwMode="auto">
            <a:xfrm>
              <a:off x="1041" y="3114"/>
              <a:ext cx="3391" cy="213"/>
            </a:xfrm>
            <a:prstGeom prst="rect">
              <a:avLst/>
            </a:prstGeom>
            <a:noFill/>
            <a:ln w="25400">
              <a:noFill/>
              <a:miter lim="800000"/>
              <a:headEnd type="none" w="med" len="lg"/>
              <a:tailEnd type="none" w="med" len="lg"/>
            </a:ln>
            <a:effectLst>
              <a:outerShdw dist="35921" dir="2700000" algn="ctr" rotWithShape="0">
                <a:schemeClr val="tx1"/>
              </a:outerShdw>
            </a:effectLst>
          </p:spPr>
          <p:txBody>
            <a:bodyPr>
              <a:spAutoFit/>
            </a:bodyPr>
            <a:lstStyle/>
            <a:p>
              <a:pPr>
                <a:defRPr/>
              </a:pPr>
              <a:r>
                <a:rPr lang="en-US" altLang="en-US" sz="1600" b="1" dirty="0">
                  <a:solidFill>
                    <a:schemeClr val="bg1"/>
                  </a:solidFill>
                  <a:latin typeface="Arial" pitchFamily="34" charset="0"/>
                </a:rPr>
                <a:t>Migration and spawning of some fish are disrupted</a:t>
              </a:r>
            </a:p>
          </p:txBody>
        </p:sp>
        <p:sp>
          <p:nvSpPr>
            <p:cNvPr id="43023" name="Text Box 16"/>
            <p:cNvSpPr txBox="1">
              <a:spLocks noChangeArrowheads="1"/>
            </p:cNvSpPr>
            <p:nvPr/>
          </p:nvSpPr>
          <p:spPr bwMode="auto">
            <a:xfrm>
              <a:off x="4685" y="2402"/>
              <a:ext cx="1036" cy="679"/>
            </a:xfrm>
            <a:prstGeom prst="rect">
              <a:avLst/>
            </a:prstGeom>
            <a:noFill/>
            <a:ln w="25400">
              <a:noFill/>
              <a:miter lim="800000"/>
              <a:headEnd type="none" w="med" len="lg"/>
              <a:tailEnd type="none" w="med" len="lg"/>
            </a:ln>
          </p:spPr>
          <p:txBody>
            <a:bodyPr wrap="none">
              <a:spAutoFit/>
            </a:bodyPr>
            <a:lstStyle/>
            <a:p>
              <a:r>
                <a:rPr lang="en-US" altLang="en-US" sz="1600" b="1" dirty="0">
                  <a:latin typeface="Arial" pitchFamily="34" charset="0"/>
                </a:rPr>
                <a:t>Provides water</a:t>
              </a:r>
            </a:p>
            <a:p>
              <a:r>
                <a:rPr lang="en-US" altLang="en-US" sz="1600" b="1" dirty="0">
                  <a:latin typeface="Arial" pitchFamily="34" charset="0"/>
                </a:rPr>
                <a:t>for year-round</a:t>
              </a:r>
            </a:p>
            <a:p>
              <a:r>
                <a:rPr lang="en-US" altLang="en-US" sz="1600" b="1" dirty="0">
                  <a:latin typeface="Arial" pitchFamily="34" charset="0"/>
                </a:rPr>
                <a:t>irrigation of</a:t>
              </a:r>
            </a:p>
            <a:p>
              <a:r>
                <a:rPr lang="en-US" altLang="en-US" sz="1600" b="1" dirty="0">
                  <a:latin typeface="Arial" pitchFamily="34" charset="0"/>
                </a:rPr>
                <a:t>cropland</a:t>
              </a:r>
            </a:p>
          </p:txBody>
        </p:sp>
        <p:sp>
          <p:nvSpPr>
            <p:cNvPr id="43024" name="Line 17"/>
            <p:cNvSpPr>
              <a:spLocks noChangeShapeType="1"/>
            </p:cNvSpPr>
            <p:nvPr/>
          </p:nvSpPr>
          <p:spPr bwMode="auto">
            <a:xfrm flipV="1">
              <a:off x="997" y="1152"/>
              <a:ext cx="0" cy="592"/>
            </a:xfrm>
            <a:prstGeom prst="line">
              <a:avLst/>
            </a:prstGeom>
            <a:noFill/>
            <a:ln w="38100">
              <a:solidFill>
                <a:srgbClr val="FF9900"/>
              </a:solidFill>
              <a:round/>
              <a:headEnd type="none" w="med" len="lg"/>
              <a:tailEnd type="none" w="med" len="lg"/>
            </a:ln>
          </p:spPr>
          <p:txBody>
            <a:bodyPr wrap="none" anchor="ctr"/>
            <a:lstStyle/>
            <a:p>
              <a:endParaRPr lang="en-US"/>
            </a:p>
          </p:txBody>
        </p:sp>
        <p:sp>
          <p:nvSpPr>
            <p:cNvPr id="43025" name="Line 18"/>
            <p:cNvSpPr>
              <a:spLocks noChangeShapeType="1"/>
            </p:cNvSpPr>
            <p:nvPr/>
          </p:nvSpPr>
          <p:spPr bwMode="auto">
            <a:xfrm flipV="1">
              <a:off x="2301" y="824"/>
              <a:ext cx="0" cy="1016"/>
            </a:xfrm>
            <a:prstGeom prst="line">
              <a:avLst/>
            </a:prstGeom>
            <a:noFill/>
            <a:ln w="38100">
              <a:solidFill>
                <a:srgbClr val="FF9900"/>
              </a:solidFill>
              <a:round/>
              <a:headEnd type="none" w="med" len="lg"/>
              <a:tailEnd type="none" w="med" len="lg"/>
            </a:ln>
          </p:spPr>
          <p:txBody>
            <a:bodyPr wrap="none" anchor="ctr"/>
            <a:lstStyle/>
            <a:p>
              <a:endParaRPr lang="en-US"/>
            </a:p>
          </p:txBody>
        </p:sp>
        <p:sp>
          <p:nvSpPr>
            <p:cNvPr id="43026" name="Line 19"/>
            <p:cNvSpPr>
              <a:spLocks noChangeShapeType="1"/>
            </p:cNvSpPr>
            <p:nvPr/>
          </p:nvSpPr>
          <p:spPr bwMode="auto">
            <a:xfrm flipH="1" flipV="1">
              <a:off x="3676" y="1090"/>
              <a:ext cx="625" cy="1230"/>
            </a:xfrm>
            <a:prstGeom prst="line">
              <a:avLst/>
            </a:prstGeom>
            <a:noFill/>
            <a:ln w="38100">
              <a:solidFill>
                <a:srgbClr val="003300"/>
              </a:solidFill>
              <a:round/>
              <a:headEnd type="none" w="med" len="lg"/>
              <a:tailEnd type="none" w="med" len="lg"/>
            </a:ln>
          </p:spPr>
          <p:txBody>
            <a:bodyPr wrap="none" anchor="ctr"/>
            <a:lstStyle/>
            <a:p>
              <a:endParaRPr lang="en-US"/>
            </a:p>
          </p:txBody>
        </p:sp>
        <p:sp>
          <p:nvSpPr>
            <p:cNvPr id="43027" name="Line 20"/>
            <p:cNvSpPr>
              <a:spLocks noChangeShapeType="1"/>
            </p:cNvSpPr>
            <p:nvPr/>
          </p:nvSpPr>
          <p:spPr bwMode="auto">
            <a:xfrm flipV="1">
              <a:off x="4829" y="776"/>
              <a:ext cx="0" cy="1472"/>
            </a:xfrm>
            <a:prstGeom prst="line">
              <a:avLst/>
            </a:prstGeom>
            <a:noFill/>
            <a:ln w="38100">
              <a:solidFill>
                <a:srgbClr val="FF9900"/>
              </a:solidFill>
              <a:round/>
              <a:headEnd type="none" w="med" len="lg"/>
              <a:tailEnd type="none" w="med" len="lg"/>
            </a:ln>
          </p:spPr>
          <p:txBody>
            <a:bodyPr wrap="none" anchor="ctr"/>
            <a:lstStyle/>
            <a:p>
              <a:endParaRPr lang="en-US"/>
            </a:p>
          </p:txBody>
        </p:sp>
        <p:sp>
          <p:nvSpPr>
            <p:cNvPr id="43028" name="Line 21"/>
            <p:cNvSpPr>
              <a:spLocks noChangeShapeType="1"/>
            </p:cNvSpPr>
            <p:nvPr/>
          </p:nvSpPr>
          <p:spPr bwMode="auto">
            <a:xfrm flipV="1">
              <a:off x="1770" y="1959"/>
              <a:ext cx="790" cy="296"/>
            </a:xfrm>
            <a:prstGeom prst="line">
              <a:avLst/>
            </a:prstGeom>
            <a:noFill/>
            <a:ln w="38100">
              <a:solidFill>
                <a:srgbClr val="003300"/>
              </a:solidFill>
              <a:round/>
              <a:headEnd type="none" w="med" len="lg"/>
              <a:tailEnd type="none" w="med" len="lg"/>
            </a:ln>
          </p:spPr>
          <p:txBody>
            <a:bodyPr wrap="none" anchor="ctr"/>
            <a:lstStyle/>
            <a:p>
              <a:endParaRPr lang="en-US"/>
            </a:p>
          </p:txBody>
        </p:sp>
        <p:sp>
          <p:nvSpPr>
            <p:cNvPr id="43029" name="Line 22"/>
            <p:cNvSpPr>
              <a:spLocks noChangeShapeType="1"/>
            </p:cNvSpPr>
            <p:nvPr/>
          </p:nvSpPr>
          <p:spPr bwMode="auto">
            <a:xfrm flipV="1">
              <a:off x="2917" y="2317"/>
              <a:ext cx="527" cy="499"/>
            </a:xfrm>
            <a:prstGeom prst="line">
              <a:avLst/>
            </a:prstGeom>
            <a:noFill/>
            <a:ln w="38100">
              <a:solidFill>
                <a:srgbClr val="003300"/>
              </a:solidFill>
              <a:round/>
              <a:headEnd type="none" w="med" len="lg"/>
              <a:tailEnd type="none" w="med" len="lg"/>
            </a:ln>
          </p:spPr>
          <p:txBody>
            <a:bodyPr wrap="none" anchor="ctr"/>
            <a:lstStyle/>
            <a:p>
              <a:endParaRPr lang="en-US"/>
            </a:p>
          </p:txBody>
        </p:sp>
        <p:sp>
          <p:nvSpPr>
            <p:cNvPr id="43030" name="Line 23"/>
            <p:cNvSpPr>
              <a:spLocks noChangeShapeType="1"/>
            </p:cNvSpPr>
            <p:nvPr/>
          </p:nvSpPr>
          <p:spPr bwMode="auto">
            <a:xfrm flipV="1">
              <a:off x="4325" y="2408"/>
              <a:ext cx="0" cy="824"/>
            </a:xfrm>
            <a:prstGeom prst="line">
              <a:avLst/>
            </a:prstGeom>
            <a:noFill/>
            <a:ln w="38100">
              <a:solidFill>
                <a:srgbClr val="FF9900"/>
              </a:solidFill>
              <a:round/>
              <a:headEnd type="none" w="med" len="lg"/>
              <a:tailEnd type="none" w="med" len="lg"/>
            </a:ln>
          </p:spPr>
          <p:txBody>
            <a:bodyPr wrap="none" anchor="ctr"/>
            <a:lstStyle/>
            <a:p>
              <a:endParaRPr lang="en-US"/>
            </a:p>
          </p:txBody>
        </p:sp>
        <p:sp>
          <p:nvSpPr>
            <p:cNvPr id="43031" name="Line 24"/>
            <p:cNvSpPr>
              <a:spLocks noChangeShapeType="1"/>
            </p:cNvSpPr>
            <p:nvPr/>
          </p:nvSpPr>
          <p:spPr bwMode="auto">
            <a:xfrm rot="18000000" flipV="1">
              <a:off x="4522" y="2290"/>
              <a:ext cx="0" cy="314"/>
            </a:xfrm>
            <a:prstGeom prst="line">
              <a:avLst/>
            </a:prstGeom>
            <a:noFill/>
            <a:ln w="38100">
              <a:solidFill>
                <a:srgbClr val="003300"/>
              </a:solidFill>
              <a:round/>
              <a:headEnd type="none" w="med" len="lg"/>
              <a:tailEnd type="none" w="med" len="lg"/>
            </a:ln>
          </p:spPr>
          <p:txBody>
            <a:bodyPr wrap="none" anchor="ctr"/>
            <a:lstStyle/>
            <a:p>
              <a:endParaRPr lang="en-US"/>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160859" y="0"/>
            <a:ext cx="5594449" cy="1465585"/>
          </a:xfrm>
        </p:spPr>
        <p:txBody>
          <a:bodyPr lIns="91435" tIns="45718" rIns="91435" bIns="45718">
            <a:normAutofit/>
          </a:bodyPr>
          <a:lstStyle/>
          <a:p>
            <a:pPr algn="ctr">
              <a:defRPr/>
            </a:pPr>
            <a:r>
              <a:rPr lang="en-US" sz="2500" b="1" dirty="0">
                <a:solidFill>
                  <a:schemeClr val="accent5">
                    <a:lumMod val="50000"/>
                  </a:schemeClr>
                </a:solidFill>
              </a:rPr>
              <a:t>Solutions</a:t>
            </a:r>
            <a:br>
              <a:rPr lang="en-US" sz="2500" b="1" dirty="0">
                <a:solidFill>
                  <a:schemeClr val="accent5">
                    <a:lumMod val="50000"/>
                  </a:schemeClr>
                </a:solidFill>
              </a:rPr>
            </a:br>
            <a:r>
              <a:rPr lang="en-US" sz="2500" b="1" dirty="0">
                <a:solidFill>
                  <a:schemeClr val="accent5">
                    <a:lumMod val="50000"/>
                  </a:schemeClr>
                </a:solidFill>
              </a:rPr>
              <a:t>Sustainable Water Use</a:t>
            </a:r>
          </a:p>
        </p:txBody>
      </p:sp>
      <p:sp>
        <p:nvSpPr>
          <p:cNvPr id="52232" name="Rectangle 8"/>
          <p:cNvSpPr>
            <a:spLocks noGrp="1" noChangeArrowheads="1"/>
          </p:cNvSpPr>
          <p:nvPr>
            <p:ph idx="1"/>
          </p:nvPr>
        </p:nvSpPr>
        <p:spPr>
          <a:xfrm>
            <a:off x="823764" y="1600647"/>
            <a:ext cx="5651376" cy="4525119"/>
          </a:xfrm>
        </p:spPr>
        <p:txBody>
          <a:bodyPr lIns="64291" tIns="32146" rIns="64291" bIns="32146">
            <a:normAutofit fontScale="85000" lnSpcReduction="20000"/>
          </a:bodyPr>
          <a:lstStyle/>
          <a:p>
            <a:pPr marL="274306" indent="-274306">
              <a:spcBef>
                <a:spcPct val="30000"/>
              </a:spcBef>
              <a:buClr>
                <a:schemeClr val="accent3"/>
              </a:buClr>
              <a:buFont typeface="Wingdings 2"/>
              <a:buChar char=""/>
              <a:defRPr/>
            </a:pPr>
            <a:r>
              <a:rPr lang="en-US" sz="2000" dirty="0">
                <a:solidFill>
                  <a:schemeClr val="accent5">
                    <a:lumMod val="50000"/>
                  </a:schemeClr>
                </a:solidFill>
              </a:rPr>
              <a:t>Not depleting aquifers</a:t>
            </a:r>
          </a:p>
          <a:p>
            <a:pPr marL="274306" indent="-274306">
              <a:spcBef>
                <a:spcPct val="30000"/>
              </a:spcBef>
              <a:buClr>
                <a:schemeClr val="accent3"/>
              </a:buClr>
              <a:buFont typeface="Wingdings 2"/>
              <a:buChar char=""/>
              <a:defRPr/>
            </a:pPr>
            <a:r>
              <a:rPr lang="en-US" sz="2000" dirty="0">
                <a:solidFill>
                  <a:schemeClr val="accent5">
                    <a:lumMod val="50000"/>
                  </a:schemeClr>
                </a:solidFill>
              </a:rPr>
              <a:t>Preserving ecological health of aquatic systems</a:t>
            </a:r>
          </a:p>
          <a:p>
            <a:pPr marL="274306" indent="-274306">
              <a:spcBef>
                <a:spcPct val="30000"/>
              </a:spcBef>
              <a:buClr>
                <a:schemeClr val="accent3"/>
              </a:buClr>
              <a:buFont typeface="Wingdings 2"/>
              <a:buChar char=""/>
              <a:defRPr/>
            </a:pPr>
            <a:r>
              <a:rPr lang="en-US" sz="2000" dirty="0">
                <a:solidFill>
                  <a:schemeClr val="accent5">
                    <a:lumMod val="50000"/>
                  </a:schemeClr>
                </a:solidFill>
              </a:rPr>
              <a:t>Preserving water quality</a:t>
            </a:r>
          </a:p>
          <a:p>
            <a:pPr marL="274306" indent="-274306">
              <a:spcBef>
                <a:spcPct val="30000"/>
              </a:spcBef>
              <a:buClr>
                <a:schemeClr val="accent3"/>
              </a:buClr>
              <a:buFont typeface="Wingdings 2"/>
              <a:buChar char=""/>
              <a:defRPr/>
            </a:pPr>
            <a:r>
              <a:rPr lang="en-US" sz="2000" dirty="0">
                <a:solidFill>
                  <a:schemeClr val="accent5">
                    <a:lumMod val="50000"/>
                  </a:schemeClr>
                </a:solidFill>
              </a:rPr>
              <a:t>Integrated watershed management</a:t>
            </a:r>
          </a:p>
          <a:p>
            <a:pPr marL="274306" indent="-274306">
              <a:spcBef>
                <a:spcPct val="30000"/>
              </a:spcBef>
              <a:buClr>
                <a:schemeClr val="accent3"/>
              </a:buClr>
              <a:buFont typeface="Wingdings 2"/>
              <a:buChar char=""/>
              <a:defRPr/>
            </a:pPr>
            <a:r>
              <a:rPr lang="en-US" sz="2000" dirty="0">
                <a:solidFill>
                  <a:schemeClr val="accent5">
                    <a:lumMod val="50000"/>
                  </a:schemeClr>
                </a:solidFill>
              </a:rPr>
              <a:t>Agreements among regions and countries sharing surface water resources</a:t>
            </a:r>
          </a:p>
          <a:p>
            <a:pPr marL="274306" indent="-274306">
              <a:spcBef>
                <a:spcPct val="30000"/>
              </a:spcBef>
              <a:buClr>
                <a:schemeClr val="accent3"/>
              </a:buClr>
              <a:buFont typeface="Wingdings 2"/>
              <a:buChar char=""/>
              <a:defRPr/>
            </a:pPr>
            <a:r>
              <a:rPr lang="en-US" sz="2000" dirty="0">
                <a:solidFill>
                  <a:schemeClr val="accent5">
                    <a:lumMod val="50000"/>
                  </a:schemeClr>
                </a:solidFill>
              </a:rPr>
              <a:t>Outside party mediation of water disputes between nations</a:t>
            </a:r>
          </a:p>
          <a:p>
            <a:pPr marL="274306" indent="-274306">
              <a:spcBef>
                <a:spcPct val="30000"/>
              </a:spcBef>
              <a:buClr>
                <a:schemeClr val="accent3"/>
              </a:buClr>
              <a:buFont typeface="Wingdings 2"/>
              <a:buChar char=""/>
              <a:defRPr/>
            </a:pPr>
            <a:r>
              <a:rPr lang="en-US" sz="2000" dirty="0">
                <a:solidFill>
                  <a:schemeClr val="accent5">
                    <a:lumMod val="50000"/>
                  </a:schemeClr>
                </a:solidFill>
              </a:rPr>
              <a:t>Marketing of water rights</a:t>
            </a:r>
          </a:p>
          <a:p>
            <a:pPr marL="274306" indent="-274306">
              <a:spcBef>
                <a:spcPct val="30000"/>
              </a:spcBef>
              <a:buClr>
                <a:schemeClr val="accent3"/>
              </a:buClr>
              <a:buFont typeface="Wingdings 2"/>
              <a:buChar char=""/>
              <a:defRPr/>
            </a:pPr>
            <a:r>
              <a:rPr lang="en-US" sz="2000" dirty="0">
                <a:solidFill>
                  <a:schemeClr val="accent5">
                    <a:lumMod val="50000"/>
                  </a:schemeClr>
                </a:solidFill>
              </a:rPr>
              <a:t>Raising water prices</a:t>
            </a:r>
          </a:p>
          <a:p>
            <a:pPr marL="274306" indent="-274306">
              <a:spcBef>
                <a:spcPct val="30000"/>
              </a:spcBef>
              <a:buClr>
                <a:schemeClr val="accent3"/>
              </a:buClr>
              <a:buFont typeface="Wingdings 2"/>
              <a:buChar char=""/>
              <a:defRPr/>
            </a:pPr>
            <a:r>
              <a:rPr lang="en-US" sz="2000" dirty="0">
                <a:solidFill>
                  <a:schemeClr val="accent5">
                    <a:lumMod val="50000"/>
                  </a:schemeClr>
                </a:solidFill>
              </a:rPr>
              <a:t>Wasting less water</a:t>
            </a:r>
          </a:p>
          <a:p>
            <a:pPr marL="274306" indent="-274306">
              <a:spcBef>
                <a:spcPct val="30000"/>
              </a:spcBef>
              <a:buClr>
                <a:schemeClr val="accent3"/>
              </a:buClr>
              <a:buFont typeface="Wingdings 2"/>
              <a:buChar char=""/>
              <a:defRPr/>
            </a:pPr>
            <a:r>
              <a:rPr lang="en-US" sz="2000" dirty="0">
                <a:solidFill>
                  <a:schemeClr val="accent5">
                    <a:lumMod val="50000"/>
                  </a:schemeClr>
                </a:solidFill>
              </a:rPr>
              <a:t>Decreasing government subsides for supplying water</a:t>
            </a:r>
          </a:p>
          <a:p>
            <a:pPr marL="274306" indent="-274306">
              <a:spcBef>
                <a:spcPct val="30000"/>
              </a:spcBef>
              <a:buClr>
                <a:schemeClr val="accent3"/>
              </a:buClr>
              <a:buFont typeface="Wingdings 2"/>
              <a:buChar char=""/>
              <a:defRPr/>
            </a:pPr>
            <a:r>
              <a:rPr lang="en-US" sz="2000" dirty="0">
                <a:solidFill>
                  <a:schemeClr val="accent5">
                    <a:lumMod val="50000"/>
                  </a:schemeClr>
                </a:solidFill>
              </a:rPr>
              <a:t>Increasing government subsides for reducing water waste</a:t>
            </a:r>
          </a:p>
          <a:p>
            <a:pPr marL="274306" indent="-274306">
              <a:spcBef>
                <a:spcPct val="30000"/>
              </a:spcBef>
              <a:buClr>
                <a:schemeClr val="accent3"/>
              </a:buClr>
              <a:buFont typeface="Wingdings 2"/>
              <a:buChar char=""/>
              <a:defRPr/>
            </a:pPr>
            <a:r>
              <a:rPr lang="en-US" sz="2000" dirty="0">
                <a:solidFill>
                  <a:schemeClr val="accent5">
                    <a:lumMod val="50000"/>
                  </a:schemeClr>
                </a:solidFill>
              </a:rPr>
              <a:t>Slowing population growth</a:t>
            </a:r>
          </a:p>
          <a:p>
            <a:pPr marL="274306" indent="-274306">
              <a:spcBef>
                <a:spcPct val="30000"/>
              </a:spcBef>
              <a:buClr>
                <a:schemeClr val="accent3"/>
              </a:buClr>
              <a:buFont typeface="Wingdings 2"/>
              <a:buChar char=""/>
              <a:defRPr/>
            </a:pPr>
            <a:endParaRPr lang="en-US" sz="1800" dirty="0"/>
          </a:p>
        </p:txBody>
      </p:sp>
      <p:sp>
        <p:nvSpPr>
          <p:cNvPr id="6" name="Дата 3"/>
          <p:cNvSpPr>
            <a:spLocks noGrp="1"/>
          </p:cNvSpPr>
          <p:nvPr>
            <p:ph type="dt" sz="quarter" idx="4294967295"/>
          </p:nvPr>
        </p:nvSpPr>
        <p:spPr bwMode="auto">
          <a:xfrm>
            <a:off x="8568035" y="303609"/>
            <a:ext cx="285750" cy="321469"/>
          </a:xfrm>
          <a:prstGeom prst="rect">
            <a:avLst/>
          </a:prstGeom>
          <a:ln w="12700" cap="flat">
            <a:miter lim="400000"/>
            <a:headEnd type="none" w="med" len="med"/>
            <a:tailEnd type="none" w="med" len="med"/>
          </a:ln>
        </p:spPr>
        <p:txBody>
          <a:bodyPr wrap="none" lIns="35717" tIns="35717" rIns="35717" bIns="35717"/>
          <a:lstStyle/>
          <a:p>
            <a:pPr algn="r">
              <a:lnSpc>
                <a:spcPct val="80000"/>
              </a:lnSpc>
              <a:spcBef>
                <a:spcPct val="0"/>
              </a:spcBef>
              <a:defRPr/>
            </a:pPr>
            <a:endParaRPr lang="en-US" sz="1700" dirty="0">
              <a:solidFill>
                <a:srgbClr val="838787"/>
              </a:solidFill>
              <a:sym typeface="DIN Alternate" charset="0"/>
            </a:endParaRPr>
          </a:p>
        </p:txBody>
      </p:sp>
      <p:sp>
        <p:nvSpPr>
          <p:cNvPr id="44037" name="Нижний колонтитул 4"/>
          <p:cNvSpPr>
            <a:spLocks noGrp="1"/>
          </p:cNvSpPr>
          <p:nvPr>
            <p:ph type="ftr" sz="quarter" idx="4294967295"/>
          </p:nvPr>
        </p:nvSpPr>
        <p:spPr bwMode="auto">
          <a:xfrm>
            <a:off x="2666628" y="6356821"/>
            <a:ext cx="3353098" cy="365001"/>
          </a:xfrm>
          <a:prstGeom prst="rect">
            <a:avLst/>
          </a:prstGeom>
          <a:noFill/>
          <a:ln>
            <a:miter lim="800000"/>
            <a:headEnd/>
            <a:tailEnd/>
          </a:ln>
        </p:spPr>
        <p:txBody>
          <a:bodyPr lIns="91435" tIns="45718" rIns="91435" bIns="45718"/>
          <a:lstStyle/>
          <a:p>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764704"/>
            <a:ext cx="8229600" cy="1066800"/>
          </a:xfrm>
        </p:spPr>
        <p:txBody>
          <a:bodyPr/>
          <a:lstStyle/>
          <a:p>
            <a:endParaRPr lang="ru-RU" dirty="0"/>
          </a:p>
        </p:txBody>
      </p:sp>
      <p:pic>
        <p:nvPicPr>
          <p:cNvPr id="4" name="Содержимое 3" descr="depositphotos_14617265-Earth-in-a-water-drop-in-female-hands..jpg"/>
          <p:cNvPicPr>
            <a:picLocks noGrp="1" noChangeAspect="1"/>
          </p:cNvPicPr>
          <p:nvPr>
            <p:ph idx="1"/>
          </p:nvPr>
        </p:nvPicPr>
        <p:blipFill>
          <a:blip r:embed="rId2" cstate="print"/>
          <a:stretch>
            <a:fillRect/>
          </a:stretch>
        </p:blipFill>
        <p:spPr>
          <a:xfrm>
            <a:off x="6643702" y="928670"/>
            <a:ext cx="2214546" cy="4324350"/>
          </a:xfrm>
        </p:spPr>
      </p:pic>
      <p:sp>
        <p:nvSpPr>
          <p:cNvPr id="6" name="TextBox 5"/>
          <p:cNvSpPr txBox="1"/>
          <p:nvPr/>
        </p:nvSpPr>
        <p:spPr>
          <a:xfrm>
            <a:off x="214282" y="1928802"/>
            <a:ext cx="6786610" cy="3785652"/>
          </a:xfrm>
          <a:prstGeom prst="rect">
            <a:avLst/>
          </a:prstGeom>
          <a:noFill/>
        </p:spPr>
        <p:txBody>
          <a:bodyPr wrap="square" rtlCol="0">
            <a:spAutoFit/>
          </a:bodyPr>
          <a:lstStyle/>
          <a:p>
            <a:r>
              <a:rPr lang="en-US" sz="2400" dirty="0">
                <a:solidFill>
                  <a:srgbClr val="002060"/>
                </a:solidFill>
              </a:rPr>
              <a:t>It is estimated that 22% of worldwide water is used in industry</a:t>
            </a:r>
            <a:r>
              <a:rPr lang="en-US" sz="2400" dirty="0" smtClean="0">
                <a:solidFill>
                  <a:srgbClr val="002060"/>
                </a:solidFill>
              </a:rPr>
              <a:t>.</a:t>
            </a:r>
            <a:r>
              <a:rPr lang="en-US" sz="2400" baseline="30000" dirty="0" smtClean="0">
                <a:solidFill>
                  <a:srgbClr val="002060"/>
                </a:solidFill>
              </a:rPr>
              <a:t> </a:t>
            </a:r>
            <a:r>
              <a:rPr lang="en-US" sz="2400" dirty="0">
                <a:solidFill>
                  <a:srgbClr val="002060"/>
                </a:solidFill>
              </a:rPr>
              <a:t> Major industrial users include hydroelectric dams, </a:t>
            </a:r>
            <a:r>
              <a:rPr lang="en-US" sz="2400" dirty="0">
                <a:solidFill>
                  <a:srgbClr val="002060"/>
                </a:solidFill>
                <a:hlinkClick r:id="rId3" tooltip="Electricity generation"/>
              </a:rPr>
              <a:t>thermoelectric power plants</a:t>
            </a:r>
            <a:r>
              <a:rPr lang="en-US" sz="2400" dirty="0">
                <a:solidFill>
                  <a:srgbClr val="002060"/>
                </a:solidFill>
              </a:rPr>
              <a:t>, which use water for cooling, </a:t>
            </a:r>
            <a:r>
              <a:rPr lang="en-US" sz="2400" dirty="0">
                <a:solidFill>
                  <a:srgbClr val="002060"/>
                </a:solidFill>
                <a:hlinkClick r:id="rId4" tooltip="Ore"/>
              </a:rPr>
              <a:t>ore</a:t>
            </a:r>
            <a:r>
              <a:rPr lang="en-US" sz="2400" dirty="0">
                <a:solidFill>
                  <a:srgbClr val="002060"/>
                </a:solidFill>
              </a:rPr>
              <a:t> and </a:t>
            </a:r>
            <a:r>
              <a:rPr lang="en-US" sz="2400" dirty="0">
                <a:solidFill>
                  <a:srgbClr val="002060"/>
                </a:solidFill>
                <a:hlinkClick r:id="rId5" tooltip="Petroleum"/>
              </a:rPr>
              <a:t>oil</a:t>
            </a:r>
            <a:r>
              <a:rPr lang="en-US" sz="2400" dirty="0">
                <a:solidFill>
                  <a:srgbClr val="002060"/>
                </a:solidFill>
              </a:rPr>
              <a:t> refineries, which use water in chemical processes, and manufacturing plants, which use water as a solvent. Water withdrawal can be very high for certain industries, but consumption is generally much lower than that of agriculture.</a:t>
            </a:r>
            <a:endParaRPr lang="ru-RU" sz="2400"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rotWithShape="1">
          <a:blip r:embed="rId2">
            <a:extLst>
              <a:ext uri="{28A0092B-C50C-407E-A947-70E740481C1C}">
                <a14:useLocalDpi xmlns="" xmlns:a14="http://schemas.microsoft.com/office/drawing/2010/main" val="0"/>
              </a:ext>
            </a:extLst>
          </a:blip>
          <a:srcRect r="10913"/>
          <a:stretch/>
        </p:blipFill>
        <p:spPr>
          <a:xfrm>
            <a:off x="0" y="1"/>
            <a:ext cx="9201590" cy="6858001"/>
          </a:xfrm>
          <a:prstGeom prst="rect">
            <a:avLst/>
          </a:prstGeom>
        </p:spPr>
      </p:pic>
      <p:sp>
        <p:nvSpPr>
          <p:cNvPr id="2" name="Заголовок 1"/>
          <p:cNvSpPr>
            <a:spLocks noGrp="1"/>
          </p:cNvSpPr>
          <p:nvPr>
            <p:ph type="title"/>
          </p:nvPr>
        </p:nvSpPr>
        <p:spPr>
          <a:xfrm>
            <a:off x="846704" y="179933"/>
            <a:ext cx="7429499" cy="582186"/>
          </a:xfrm>
        </p:spPr>
        <p:txBody>
          <a:bodyPr>
            <a:normAutofit fontScale="90000"/>
          </a:bodyPr>
          <a:lstStyle/>
          <a:p>
            <a:r>
              <a:rPr lang="en-US" dirty="0">
                <a:solidFill>
                  <a:srgbClr val="FF0000"/>
                </a:solidFill>
              </a:rPr>
              <a:t/>
            </a:r>
            <a:br>
              <a:rPr lang="en-US" dirty="0">
                <a:solidFill>
                  <a:srgbClr val="FF0000"/>
                </a:solidFill>
              </a:rPr>
            </a:br>
            <a:r>
              <a:rPr lang="en-US" sz="3600" dirty="0">
                <a:solidFill>
                  <a:srgbClr val="FF0000"/>
                </a:solidFill>
              </a:rPr>
              <a:t>energy </a:t>
            </a:r>
            <a:r>
              <a:rPr lang="en-US" sz="3600" dirty="0" smtClean="0">
                <a:solidFill>
                  <a:srgbClr val="FF0000"/>
                </a:solidFill>
              </a:rPr>
              <a:t>sources</a:t>
            </a:r>
            <a:r>
              <a:rPr lang="ru-RU" sz="3600" dirty="0" smtClean="0">
                <a:solidFill>
                  <a:srgbClr val="FF0000"/>
                </a:solidFill>
              </a:rPr>
              <a:t> </a:t>
            </a:r>
            <a:r>
              <a:rPr lang="en-US" sz="3600" dirty="0" smtClean="0">
                <a:solidFill>
                  <a:srgbClr val="FF0000"/>
                </a:solidFill>
              </a:rPr>
              <a:t>in the XXI century </a:t>
            </a:r>
            <a:endParaRPr lang="en-US" sz="3600" dirty="0">
              <a:solidFill>
                <a:srgbClr val="FF0000"/>
              </a:solidFill>
            </a:endParaRPr>
          </a:p>
        </p:txBody>
      </p:sp>
      <p:pic>
        <p:nvPicPr>
          <p:cNvPr id="4" name="Рисунок 3"/>
          <p:cNvPicPr>
            <a:picLocks noChangeAspect="1"/>
          </p:cNvPicPr>
          <p:nvPr/>
        </p:nvPicPr>
        <p:blipFill rotWithShape="1">
          <a:blip r:embed="rId3">
            <a:extLst>
              <a:ext uri="{28A0092B-C50C-407E-A947-70E740481C1C}">
                <a14:useLocalDpi xmlns="" xmlns:a14="http://schemas.microsoft.com/office/drawing/2010/main" val="0"/>
              </a:ext>
            </a:extLst>
          </a:blip>
          <a:srcRect l="17124"/>
          <a:stretch/>
        </p:blipFill>
        <p:spPr>
          <a:xfrm>
            <a:off x="548985" y="1346462"/>
            <a:ext cx="5458512" cy="3907926"/>
          </a:xfrm>
          <a:prstGeom prst="rect">
            <a:avLst/>
          </a:prstGeom>
        </p:spPr>
      </p:pic>
    </p:spTree>
    <p:extLst>
      <p:ext uri="{BB962C8B-B14F-4D97-AF65-F5344CB8AC3E}">
        <p14:creationId xmlns="" xmlns:p14="http://schemas.microsoft.com/office/powerpoint/2010/main" val="39540486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bg2">
                    <a:lumMod val="10000"/>
                  </a:schemeClr>
                </a:solidFill>
              </a:rPr>
              <a:t>Water resource management</a:t>
            </a:r>
            <a:endParaRPr lang="en-US" dirty="0"/>
          </a:p>
        </p:txBody>
      </p:sp>
      <p:sp>
        <p:nvSpPr>
          <p:cNvPr id="3" name="Content Placeholder 2"/>
          <p:cNvSpPr>
            <a:spLocks noGrp="1"/>
          </p:cNvSpPr>
          <p:nvPr>
            <p:ph sz="quarter" idx="1"/>
          </p:nvPr>
        </p:nvSpPr>
        <p:spPr/>
        <p:txBody>
          <a:bodyPr/>
          <a:lstStyle/>
          <a:p>
            <a:r>
              <a:rPr lang="en-US" b="1" dirty="0" smtClean="0">
                <a:solidFill>
                  <a:schemeClr val="bg2">
                    <a:lumMod val="10000"/>
                  </a:schemeClr>
                </a:solidFill>
              </a:rPr>
              <a:t>Water resource management</a:t>
            </a:r>
            <a:r>
              <a:rPr lang="en-US" dirty="0" smtClean="0">
                <a:solidFill>
                  <a:schemeClr val="bg2">
                    <a:lumMod val="10000"/>
                  </a:schemeClr>
                </a:solidFill>
              </a:rPr>
              <a:t> is the activity of planning, developing, distributing and managing the optimum use of </a:t>
            </a:r>
            <a:r>
              <a:rPr lang="en-US" dirty="0" smtClean="0">
                <a:solidFill>
                  <a:srgbClr val="0070C0"/>
                </a:solidFill>
              </a:rPr>
              <a:t>water resources</a:t>
            </a:r>
            <a:r>
              <a:rPr lang="en-US" dirty="0" smtClean="0">
                <a:solidFill>
                  <a:schemeClr val="bg2">
                    <a:lumMod val="10000"/>
                  </a:schemeClr>
                </a:solidFill>
              </a:rPr>
              <a:t>. It is a sub-set of </a:t>
            </a:r>
            <a:r>
              <a:rPr lang="en-US" dirty="0" smtClean="0">
                <a:solidFill>
                  <a:srgbClr val="0070C0"/>
                </a:solidFill>
              </a:rPr>
              <a:t>water cycle management</a:t>
            </a:r>
            <a:r>
              <a:rPr lang="en-US" dirty="0" smtClean="0">
                <a:solidFill>
                  <a:schemeClr val="bg2">
                    <a:lumMod val="10000"/>
                  </a:schemeClr>
                </a:solidFill>
              </a:rPr>
              <a:t>. Ideally, water resource management planning has regard to all the competing demands for water and seeks to allocate water on an equitable basis to satisfy all uses and demands. As with other </a:t>
            </a:r>
            <a:r>
              <a:rPr lang="en-US" dirty="0" smtClean="0">
                <a:solidFill>
                  <a:srgbClr val="0070C0"/>
                </a:solidFill>
              </a:rPr>
              <a:t>resource </a:t>
            </a:r>
            <a:r>
              <a:rPr lang="en-US" dirty="0" smtClean="0">
                <a:solidFill>
                  <a:srgbClr val="002060"/>
                </a:solidFill>
              </a:rPr>
              <a:t>management</a:t>
            </a:r>
            <a:r>
              <a:rPr lang="en-US" dirty="0" smtClean="0">
                <a:solidFill>
                  <a:schemeClr val="bg2">
                    <a:lumMod val="10000"/>
                  </a:schemeClr>
                </a:solidFill>
              </a:rPr>
              <a:t>, this is rarely possible in practice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908720"/>
            <a:ext cx="8229600" cy="1066800"/>
          </a:xfrm>
        </p:spPr>
        <p:txBody>
          <a:bodyPr/>
          <a:lstStyle/>
          <a:p>
            <a:endParaRPr lang="ru-RU" dirty="0"/>
          </a:p>
        </p:txBody>
      </p:sp>
      <p:sp>
        <p:nvSpPr>
          <p:cNvPr id="3" name="Содержимое 2"/>
          <p:cNvSpPr>
            <a:spLocks noGrp="1"/>
          </p:cNvSpPr>
          <p:nvPr>
            <p:ph idx="1"/>
          </p:nvPr>
        </p:nvSpPr>
        <p:spPr>
          <a:xfrm>
            <a:off x="395536" y="1052736"/>
            <a:ext cx="8229600" cy="4325112"/>
          </a:xfrm>
        </p:spPr>
        <p:txBody>
          <a:bodyPr>
            <a:normAutofit fontScale="85000" lnSpcReduction="20000"/>
          </a:bodyPr>
          <a:lstStyle/>
          <a:p>
            <a:endParaRPr lang="en-US" dirty="0" smtClean="0">
              <a:solidFill>
                <a:schemeClr val="tx1">
                  <a:lumMod val="50000"/>
                </a:schemeClr>
              </a:solidFill>
            </a:endParaRPr>
          </a:p>
          <a:p>
            <a:endParaRPr lang="en-US" dirty="0" smtClean="0">
              <a:solidFill>
                <a:schemeClr val="tx1">
                  <a:lumMod val="50000"/>
                </a:schemeClr>
              </a:solidFill>
            </a:endParaRPr>
          </a:p>
          <a:p>
            <a:endParaRPr lang="en-US" dirty="0" smtClean="0">
              <a:solidFill>
                <a:schemeClr val="tx1">
                  <a:lumMod val="50000"/>
                </a:schemeClr>
              </a:solidFill>
            </a:endParaRPr>
          </a:p>
          <a:p>
            <a:r>
              <a:rPr lang="en-US" sz="2800" dirty="0" smtClean="0">
                <a:solidFill>
                  <a:schemeClr val="tx1">
                    <a:lumMod val="50000"/>
                  </a:schemeClr>
                </a:solidFill>
              </a:rPr>
              <a:t>Water is an essential resource for all life on the planet. Of the water resources on </a:t>
            </a:r>
            <a:r>
              <a:rPr lang="en-US" sz="2800" dirty="0" smtClean="0">
                <a:solidFill>
                  <a:schemeClr val="tx1">
                    <a:lumMod val="50000"/>
                  </a:schemeClr>
                </a:solidFill>
                <a:hlinkClick r:id="rId2" tooltip="Earth"/>
              </a:rPr>
              <a:t>Earth</a:t>
            </a:r>
            <a:r>
              <a:rPr lang="en-US" sz="2800" dirty="0" smtClean="0">
                <a:solidFill>
                  <a:schemeClr val="tx1">
                    <a:lumMod val="50000"/>
                  </a:schemeClr>
                </a:solidFill>
              </a:rPr>
              <a:t> only three percent of it is fresh and two-thirds of the freshwater is locked up in ice caps and glaciers. Of the remaining one percent, a fifth is in remote, inaccessible areas and much seasonal rainfall in monsoonal deluges and floods cannot easily be used. At present only about 0.08 percent of all the world’s fresh water is exploited by mankind in ever increasing demand for </a:t>
            </a:r>
            <a:r>
              <a:rPr lang="en-US" sz="2800" dirty="0" smtClean="0">
                <a:solidFill>
                  <a:schemeClr val="tx1">
                    <a:lumMod val="50000"/>
                  </a:schemeClr>
                </a:solidFill>
                <a:hlinkClick r:id="rId3" tooltip="Sewage treatment"/>
              </a:rPr>
              <a:t>sanitation</a:t>
            </a:r>
            <a:r>
              <a:rPr lang="en-US" sz="2800" dirty="0" smtClean="0">
                <a:solidFill>
                  <a:schemeClr val="tx1">
                    <a:lumMod val="50000"/>
                  </a:schemeClr>
                </a:solidFill>
              </a:rPr>
              <a:t>, </a:t>
            </a:r>
            <a:r>
              <a:rPr lang="en-US" sz="2800" dirty="0" smtClean="0">
                <a:solidFill>
                  <a:schemeClr val="tx1">
                    <a:lumMod val="50000"/>
                  </a:schemeClr>
                </a:solidFill>
                <a:hlinkClick r:id="rId4" tooltip="Drinking water"/>
              </a:rPr>
              <a:t>drinking</a:t>
            </a:r>
            <a:r>
              <a:rPr lang="en-US" sz="2800" dirty="0" smtClean="0">
                <a:solidFill>
                  <a:schemeClr val="tx1">
                    <a:lumMod val="50000"/>
                  </a:schemeClr>
                </a:solidFill>
              </a:rPr>
              <a:t>, </a:t>
            </a:r>
            <a:r>
              <a:rPr lang="en-US" sz="2800" dirty="0" smtClean="0">
                <a:solidFill>
                  <a:schemeClr val="tx1">
                    <a:lumMod val="50000"/>
                  </a:schemeClr>
                </a:solidFill>
                <a:hlinkClick r:id="rId5" tooltip="Manufacturing"/>
              </a:rPr>
              <a:t>manufacturing</a:t>
            </a:r>
            <a:r>
              <a:rPr lang="en-US" sz="2800" dirty="0" smtClean="0">
                <a:solidFill>
                  <a:schemeClr val="tx1">
                    <a:lumMod val="50000"/>
                  </a:schemeClr>
                </a:solidFill>
              </a:rPr>
              <a:t>, </a:t>
            </a:r>
            <a:r>
              <a:rPr lang="en-US" sz="2800" dirty="0" smtClean="0">
                <a:solidFill>
                  <a:schemeClr val="tx1">
                    <a:lumMod val="50000"/>
                  </a:schemeClr>
                </a:solidFill>
                <a:hlinkClick r:id="rId6" tooltip="Water sports"/>
              </a:rPr>
              <a:t>leisure</a:t>
            </a:r>
            <a:r>
              <a:rPr lang="en-US" sz="2800" dirty="0" smtClean="0">
                <a:solidFill>
                  <a:schemeClr val="tx1">
                    <a:lumMod val="50000"/>
                  </a:schemeClr>
                </a:solidFill>
              </a:rPr>
              <a:t> and </a:t>
            </a:r>
            <a:r>
              <a:rPr lang="en-US" sz="2800" dirty="0" smtClean="0">
                <a:solidFill>
                  <a:schemeClr val="tx1">
                    <a:lumMod val="50000"/>
                  </a:schemeClr>
                </a:solidFill>
                <a:hlinkClick r:id="rId7" tooltip="Agriculture"/>
              </a:rPr>
              <a:t>agriculture</a:t>
            </a:r>
            <a:r>
              <a:rPr lang="en-US" sz="2800" dirty="0" smtClean="0">
                <a:solidFill>
                  <a:schemeClr val="tx1">
                    <a:lumMod val="50000"/>
                  </a:schemeClr>
                </a:solidFill>
              </a:rPr>
              <a:t>.</a:t>
            </a:r>
            <a:endParaRPr lang="ru-RU" sz="2800" dirty="0">
              <a:solidFill>
                <a:schemeClr val="tx1">
                  <a:lumMod val="50000"/>
                </a:schemeClr>
              </a:solidFill>
            </a:endParaRPr>
          </a:p>
        </p:txBody>
      </p:sp>
    </p:spTree>
  </p:cSld>
  <p:clrMapOvr>
    <a:masterClrMapping/>
  </p:clrMapOvr>
  <p:transition spd="slow">
    <p:comb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548680"/>
            <a:ext cx="8229600" cy="1066800"/>
          </a:xfrm>
        </p:spPr>
        <p:txBody>
          <a:bodyPr/>
          <a:lstStyle/>
          <a:p>
            <a:r>
              <a:rPr lang="en-US" dirty="0" smtClean="0"/>
              <a:t>     Water in the Future:</a:t>
            </a:r>
            <a:endParaRPr lang="ru-RU" dirty="0"/>
          </a:p>
        </p:txBody>
      </p:sp>
      <p:sp>
        <p:nvSpPr>
          <p:cNvPr id="3" name="Содержимое 2"/>
          <p:cNvSpPr>
            <a:spLocks noGrp="1"/>
          </p:cNvSpPr>
          <p:nvPr>
            <p:ph idx="1"/>
          </p:nvPr>
        </p:nvSpPr>
        <p:spPr>
          <a:xfrm>
            <a:off x="467544" y="1340768"/>
            <a:ext cx="8229600" cy="4325112"/>
          </a:xfrm>
        </p:spPr>
        <p:txBody>
          <a:bodyPr/>
          <a:lstStyle/>
          <a:p>
            <a:endParaRPr lang="en-US" dirty="0" smtClean="0">
              <a:solidFill>
                <a:schemeClr val="tx1">
                  <a:lumMod val="50000"/>
                </a:schemeClr>
              </a:solidFill>
            </a:endParaRPr>
          </a:p>
          <a:p>
            <a:r>
              <a:rPr lang="en-US" dirty="0" smtClean="0">
                <a:solidFill>
                  <a:schemeClr val="tx1">
                    <a:lumMod val="50000"/>
                  </a:schemeClr>
                </a:solidFill>
              </a:rPr>
              <a:t>One of the biggest concerns for our water-based resources in the future is the sustainability of the current and even future water resource allocation. As water becomes more scarce the importance of how it is managed grows vastly. Finding a balance between what is needed by humans and what is needed in the environment is an important step in the sustainability of water resources.</a:t>
            </a:r>
            <a:endParaRPr lang="ru-RU" dirty="0">
              <a:solidFill>
                <a:schemeClr val="tx1">
                  <a:lumMod val="50000"/>
                </a:schemeClr>
              </a:solidFill>
            </a:endParaRPr>
          </a:p>
        </p:txBody>
      </p:sp>
    </p:spTree>
  </p:cSld>
  <p:clrMapOvr>
    <a:masterClrMapping/>
  </p:clrMapOvr>
  <p:transition spd="slow">
    <p:strips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en-US" sz="5400" b="1" dirty="0" smtClean="0">
                <a:latin typeface="Times New Roman" pitchFamily="18" charset="0"/>
                <a:cs typeface="Times New Roman" pitchFamily="18" charset="0"/>
              </a:rPr>
              <a:t>CONCLUSIONS</a:t>
            </a:r>
            <a:endParaRPr lang="ru-RU" sz="5400" b="1" dirty="0">
              <a:latin typeface="Times New Roman" pitchFamily="18" charset="0"/>
              <a:cs typeface="Times New Roman" pitchFamily="18" charset="0"/>
            </a:endParaRPr>
          </a:p>
        </p:txBody>
      </p:sp>
      <p:sp>
        <p:nvSpPr>
          <p:cNvPr id="3" name="Прямоугольник 2"/>
          <p:cNvSpPr/>
          <p:nvPr/>
        </p:nvSpPr>
        <p:spPr>
          <a:xfrm>
            <a:off x="251520" y="1484784"/>
            <a:ext cx="7488832" cy="2492990"/>
          </a:xfrm>
          <a:prstGeom prst="rect">
            <a:avLst/>
          </a:prstGeom>
        </p:spPr>
        <p:txBody>
          <a:bodyPr wrap="square">
            <a:spAutoFit/>
          </a:bodyPr>
          <a:lstStyle/>
          <a:p>
            <a:pPr algn="ctr"/>
            <a:r>
              <a:rPr lang="en-US" sz="2400" b="1" dirty="0" smtClean="0">
                <a:solidFill>
                  <a:schemeClr val="accent1">
                    <a:lumMod val="75000"/>
                  </a:schemeClr>
                </a:solidFill>
                <a:latin typeface="Times New Roman" pitchFamily="18" charset="0"/>
                <a:cs typeface="Times New Roman" pitchFamily="18" charset="0"/>
              </a:rPr>
              <a:t>Basic conditions for an ecological energy policy to be </a:t>
            </a:r>
          </a:p>
          <a:p>
            <a:pPr algn="ctr"/>
            <a:r>
              <a:rPr lang="en-US" sz="2400" b="1" dirty="0" smtClean="0">
                <a:solidFill>
                  <a:schemeClr val="accent1">
                    <a:lumMod val="75000"/>
                  </a:schemeClr>
                </a:solidFill>
                <a:latin typeface="Times New Roman" pitchFamily="18" charset="0"/>
                <a:cs typeface="Times New Roman" pitchFamily="18" charset="0"/>
              </a:rPr>
              <a:t>successful in the course of the </a:t>
            </a:r>
            <a:r>
              <a:rPr lang="en-US" sz="2400" b="1" dirty="0" err="1" smtClean="0">
                <a:solidFill>
                  <a:schemeClr val="accent1">
                    <a:lumMod val="75000"/>
                  </a:schemeClr>
                </a:solidFill>
                <a:latin typeface="Times New Roman" pitchFamily="18" charset="0"/>
                <a:cs typeface="Times New Roman" pitchFamily="18" charset="0"/>
              </a:rPr>
              <a:t>XXIst</a:t>
            </a:r>
            <a:r>
              <a:rPr lang="en-US" sz="2400" b="1" dirty="0" smtClean="0">
                <a:solidFill>
                  <a:schemeClr val="accent1">
                    <a:lumMod val="75000"/>
                  </a:schemeClr>
                </a:solidFill>
                <a:latin typeface="Times New Roman" pitchFamily="18" charset="0"/>
                <a:cs typeface="Times New Roman" pitchFamily="18" charset="0"/>
              </a:rPr>
              <a:t> Century include:</a:t>
            </a:r>
          </a:p>
          <a:p>
            <a:pPr algn="ctr"/>
            <a:r>
              <a:rPr lang="en-US" dirty="0" smtClean="0">
                <a:solidFill>
                  <a:schemeClr val="accent1">
                    <a:lumMod val="75000"/>
                  </a:schemeClr>
                </a:solidFill>
                <a:latin typeface="Times New Roman" pitchFamily="18" charset="0"/>
                <a:cs typeface="Times New Roman" pitchFamily="18" charset="0"/>
              </a:rPr>
              <a:t>– each and every country should have enough energy </a:t>
            </a:r>
          </a:p>
          <a:p>
            <a:pPr algn="ctr"/>
            <a:r>
              <a:rPr lang="en-US" dirty="0" smtClean="0">
                <a:solidFill>
                  <a:schemeClr val="accent1">
                    <a:lumMod val="75000"/>
                  </a:schemeClr>
                </a:solidFill>
                <a:latin typeface="Times New Roman" pitchFamily="18" charset="0"/>
                <a:cs typeface="Times New Roman" pitchFamily="18" charset="0"/>
              </a:rPr>
              <a:t>    resources at its disposition needed for its national </a:t>
            </a:r>
          </a:p>
          <a:p>
            <a:pPr algn="ctr"/>
            <a:r>
              <a:rPr lang="en-US" dirty="0" smtClean="0">
                <a:solidFill>
                  <a:schemeClr val="accent1">
                    <a:lumMod val="75000"/>
                  </a:schemeClr>
                </a:solidFill>
                <a:latin typeface="Times New Roman" pitchFamily="18" charset="0"/>
                <a:cs typeface="Times New Roman" pitchFamily="18" charset="0"/>
              </a:rPr>
              <a:t>     economic development;</a:t>
            </a:r>
          </a:p>
          <a:p>
            <a:pPr algn="ctr"/>
            <a:r>
              <a:rPr lang="en-US" dirty="0" smtClean="0">
                <a:solidFill>
                  <a:schemeClr val="accent1">
                    <a:lumMod val="75000"/>
                  </a:schemeClr>
                </a:solidFill>
                <a:latin typeface="Times New Roman" pitchFamily="18" charset="0"/>
                <a:cs typeface="Times New Roman" pitchFamily="18" charset="0"/>
              </a:rPr>
              <a:t>– the balance between the shares of conventional and </a:t>
            </a:r>
          </a:p>
          <a:p>
            <a:pPr algn="ctr"/>
            <a:r>
              <a:rPr lang="en-US" dirty="0" smtClean="0">
                <a:solidFill>
                  <a:schemeClr val="accent1">
                    <a:lumMod val="75000"/>
                  </a:schemeClr>
                </a:solidFill>
                <a:latin typeface="Times New Roman" pitchFamily="18" charset="0"/>
                <a:cs typeface="Times New Roman" pitchFamily="18" charset="0"/>
              </a:rPr>
              <a:t>    renewable energy resources on national levels should </a:t>
            </a:r>
          </a:p>
          <a:p>
            <a:pPr algn="ctr"/>
            <a:r>
              <a:rPr lang="en-US" dirty="0" smtClean="0">
                <a:solidFill>
                  <a:schemeClr val="accent1">
                    <a:lumMod val="75000"/>
                  </a:schemeClr>
                </a:solidFill>
                <a:latin typeface="Times New Roman" pitchFamily="18" charset="0"/>
                <a:cs typeface="Times New Roman" pitchFamily="18" charset="0"/>
              </a:rPr>
              <a:t>    be kept intact;</a:t>
            </a:r>
            <a:endParaRPr lang="en-US" dirty="0">
              <a:solidFill>
                <a:schemeClr val="accent1">
                  <a:lumMod val="75000"/>
                </a:schemeClr>
              </a:solidFill>
              <a:latin typeface="Times New Roman" pitchFamily="18" charset="0"/>
              <a:cs typeface="Times New Roman" pitchFamily="18" charset="0"/>
            </a:endParaRPr>
          </a:p>
        </p:txBody>
      </p:sp>
      <p:sp>
        <p:nvSpPr>
          <p:cNvPr id="4" name="Прямоугольник 3"/>
          <p:cNvSpPr/>
          <p:nvPr/>
        </p:nvSpPr>
        <p:spPr>
          <a:xfrm>
            <a:off x="899592" y="3718679"/>
            <a:ext cx="6174432" cy="3139321"/>
          </a:xfrm>
          <a:prstGeom prst="rect">
            <a:avLst/>
          </a:prstGeom>
        </p:spPr>
        <p:txBody>
          <a:bodyPr wrap="square">
            <a:spAutoFit/>
          </a:bodyPr>
          <a:lstStyle/>
          <a:p>
            <a:endParaRPr lang="en-US" dirty="0" smtClean="0"/>
          </a:p>
          <a:p>
            <a:pPr algn="ctr"/>
            <a:r>
              <a:rPr lang="en-US" dirty="0" smtClean="0">
                <a:solidFill>
                  <a:schemeClr val="accent1">
                    <a:lumMod val="75000"/>
                  </a:schemeClr>
                </a:solidFill>
              </a:rPr>
              <a:t> </a:t>
            </a:r>
            <a:r>
              <a:rPr lang="en-US" dirty="0" smtClean="0">
                <a:solidFill>
                  <a:schemeClr val="accent1">
                    <a:lumMod val="75000"/>
                  </a:schemeClr>
                </a:solidFill>
                <a:latin typeface="Times New Roman" pitchFamily="18" charset="0"/>
                <a:cs typeface="Times New Roman" pitchFamily="18" charset="0"/>
              </a:rPr>
              <a:t>– consumption patterns of energy should be kept under </a:t>
            </a:r>
          </a:p>
          <a:p>
            <a:pPr algn="ctr"/>
            <a:r>
              <a:rPr lang="en-US" dirty="0" smtClean="0">
                <a:solidFill>
                  <a:schemeClr val="accent1">
                    <a:lumMod val="75000"/>
                  </a:schemeClr>
                </a:solidFill>
                <a:latin typeface="Times New Roman" pitchFamily="18" charset="0"/>
                <a:cs typeface="Times New Roman" pitchFamily="18" charset="0"/>
              </a:rPr>
              <a:t>    control with the aim to use available provisions as </a:t>
            </a:r>
          </a:p>
          <a:p>
            <a:pPr algn="ctr"/>
            <a:r>
              <a:rPr lang="en-US" dirty="0" smtClean="0">
                <a:solidFill>
                  <a:schemeClr val="accent1">
                    <a:lumMod val="75000"/>
                  </a:schemeClr>
                </a:solidFill>
                <a:latin typeface="Times New Roman" pitchFamily="18" charset="0"/>
                <a:cs typeface="Times New Roman" pitchFamily="18" charset="0"/>
              </a:rPr>
              <a:t>    efficiently as possible;</a:t>
            </a:r>
          </a:p>
          <a:p>
            <a:pPr algn="ctr"/>
            <a:r>
              <a:rPr lang="en-US" dirty="0" smtClean="0">
                <a:solidFill>
                  <a:schemeClr val="accent1">
                    <a:lumMod val="75000"/>
                  </a:schemeClr>
                </a:solidFill>
                <a:latin typeface="Times New Roman" pitchFamily="18" charset="0"/>
                <a:cs typeface="Times New Roman" pitchFamily="18" charset="0"/>
              </a:rPr>
              <a:t>– nations should assume joint responsibility regarding </a:t>
            </a:r>
          </a:p>
          <a:p>
            <a:pPr algn="ctr"/>
            <a:r>
              <a:rPr lang="en-US" dirty="0" smtClean="0">
                <a:solidFill>
                  <a:schemeClr val="accent1">
                    <a:lumMod val="75000"/>
                  </a:schemeClr>
                </a:solidFill>
                <a:latin typeface="Times New Roman" pitchFamily="18" charset="0"/>
                <a:cs typeface="Times New Roman" pitchFamily="18" charset="0"/>
              </a:rPr>
              <a:t>   climate changes;</a:t>
            </a:r>
          </a:p>
          <a:p>
            <a:pPr algn="ctr"/>
            <a:r>
              <a:rPr lang="en-US" dirty="0" smtClean="0">
                <a:solidFill>
                  <a:schemeClr val="accent1">
                    <a:lumMod val="75000"/>
                  </a:schemeClr>
                </a:solidFill>
                <a:latin typeface="Times New Roman" pitchFamily="18" charset="0"/>
                <a:cs typeface="Times New Roman" pitchFamily="18" charset="0"/>
              </a:rPr>
              <a:t>–energy resources for future generations should be </a:t>
            </a:r>
          </a:p>
          <a:p>
            <a:pPr algn="ctr"/>
            <a:r>
              <a:rPr lang="en-US" dirty="0" smtClean="0">
                <a:solidFill>
                  <a:schemeClr val="accent1">
                    <a:lumMod val="75000"/>
                  </a:schemeClr>
                </a:solidFill>
                <a:latin typeface="Times New Roman" pitchFamily="18" charset="0"/>
                <a:cs typeface="Times New Roman" pitchFamily="18" charset="0"/>
              </a:rPr>
              <a:t>   secured;</a:t>
            </a:r>
          </a:p>
          <a:p>
            <a:pPr algn="ctr"/>
            <a:r>
              <a:rPr lang="en-US" dirty="0" smtClean="0">
                <a:solidFill>
                  <a:schemeClr val="accent1">
                    <a:lumMod val="75000"/>
                  </a:schemeClr>
                </a:solidFill>
                <a:latin typeface="Times New Roman" pitchFamily="18" charset="0"/>
                <a:cs typeface="Times New Roman" pitchFamily="18" charset="0"/>
              </a:rPr>
              <a:t>–interstate  cooperation  in  maintaining  the  balance </a:t>
            </a:r>
          </a:p>
          <a:p>
            <a:pPr algn="ctr"/>
            <a:r>
              <a:rPr lang="en-US" dirty="0" smtClean="0">
                <a:solidFill>
                  <a:schemeClr val="accent1">
                    <a:lumMod val="75000"/>
                  </a:schemeClr>
                </a:solidFill>
                <a:latin typeface="Times New Roman" pitchFamily="18" charset="0"/>
                <a:cs typeface="Times New Roman" pitchFamily="18" charset="0"/>
              </a:rPr>
              <a:t>   between ecological constraints and energy needs                   should be enhanced.</a:t>
            </a:r>
            <a:endParaRPr lang="en-US" dirty="0">
              <a:solidFill>
                <a:schemeClr val="accent1">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340768"/>
            <a:ext cx="8676456" cy="4893647"/>
          </a:xfrm>
          <a:prstGeom prst="rect">
            <a:avLst/>
          </a:prstGeom>
        </p:spPr>
        <p:txBody>
          <a:bodyPr wrap="square">
            <a:spAutoFit/>
          </a:bodyPr>
          <a:lstStyle/>
          <a:p>
            <a:pPr algn="ctr"/>
            <a:r>
              <a:rPr lang="en-US" sz="2400" dirty="0" smtClean="0">
                <a:solidFill>
                  <a:schemeClr val="accent1">
                    <a:lumMod val="75000"/>
                  </a:schemeClr>
                </a:solidFill>
                <a:latin typeface="Times New Roman" pitchFamily="18" charset="0"/>
                <a:cs typeface="Times New Roman" pitchFamily="18" charset="0"/>
              </a:rPr>
              <a:t>The present XXI century is an epoch of strengthening integration of civilizations, their dialogue and partnership for solution of emerging global problems faced by the mankind.   It may be stated definitely that the modern world of the beginning of XXI century is a world of local civilizations demonstrating their spatial variety of historical heritage and modern being of the mankind. In the period not later than the middle of the century the gap in economical parameters between counties should be reduced to the extent allowing all states having an opportunity for securing a high level of human potential development. This is a very difficult task; it is connected with considerable growth of the world gross product and solution of major tasks both on the global level and, what is particularly difficult, in each country.  </a:t>
            </a:r>
            <a:endParaRPr lang="ru-RU" sz="2400" dirty="0">
              <a:solidFill>
                <a:schemeClr val="accent1">
                  <a:lumMod val="75000"/>
                </a:schemeClr>
              </a:solidFill>
              <a:latin typeface="Times New Roman" pitchFamily="18" charset="0"/>
              <a:cs typeface="Times New Roman" pitchFamily="18" charset="0"/>
            </a:endParaRPr>
          </a:p>
        </p:txBody>
      </p:sp>
      <p:sp>
        <p:nvSpPr>
          <p:cNvPr id="3" name="Прямоугольник 2"/>
          <p:cNvSpPr/>
          <p:nvPr/>
        </p:nvSpPr>
        <p:spPr>
          <a:xfrm>
            <a:off x="2051720" y="332656"/>
            <a:ext cx="4355680" cy="830997"/>
          </a:xfrm>
          <a:prstGeom prst="rect">
            <a:avLst/>
          </a:prstGeom>
        </p:spPr>
        <p:txBody>
          <a:bodyPr wrap="none">
            <a:spAutoFit/>
          </a:bodyPr>
          <a:lstStyle/>
          <a:p>
            <a:pPr algn="ctr"/>
            <a:r>
              <a:rPr lang="tr-TR" sz="4800" b="1" dirty="0" smtClean="0">
                <a:solidFill>
                  <a:schemeClr val="accent1">
                    <a:lumMod val="75000"/>
                  </a:schemeClr>
                </a:solidFill>
                <a:latin typeface="Times New Roman" pitchFamily="18" charset="0"/>
                <a:cs typeface="Times New Roman" pitchFamily="18" charset="0"/>
              </a:rPr>
              <a:t>CONCLUSION</a:t>
            </a:r>
            <a:endParaRPr lang="ru-RU" sz="4800" b="1" dirty="0">
              <a:solidFill>
                <a:schemeClr val="accent1">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3528" y="404664"/>
            <a:ext cx="8229600" cy="1066800"/>
          </a:xfrm>
        </p:spPr>
        <p:txBody>
          <a:bodyPr/>
          <a:lstStyle/>
          <a:p>
            <a:r>
              <a:rPr lang="en-US" dirty="0" smtClean="0"/>
              <a:t>    References</a:t>
            </a:r>
            <a:endParaRPr lang="ru-RU" dirty="0"/>
          </a:p>
        </p:txBody>
      </p:sp>
      <p:sp>
        <p:nvSpPr>
          <p:cNvPr id="3" name="Содержимое 2"/>
          <p:cNvSpPr>
            <a:spLocks noGrp="1"/>
          </p:cNvSpPr>
          <p:nvPr>
            <p:ph idx="1"/>
          </p:nvPr>
        </p:nvSpPr>
        <p:spPr>
          <a:xfrm>
            <a:off x="467544" y="1412776"/>
            <a:ext cx="8229600" cy="4968552"/>
          </a:xfrm>
        </p:spPr>
        <p:txBody>
          <a:bodyPr>
            <a:normAutofit fontScale="92500" lnSpcReduction="20000"/>
          </a:bodyPr>
          <a:lstStyle/>
          <a:p>
            <a:r>
              <a:rPr lang="en-US" sz="2400" dirty="0" smtClean="0">
                <a:hlinkClick r:id="rId2"/>
              </a:rPr>
              <a:t>http://epswa.com.au/</a:t>
            </a:r>
            <a:endParaRPr lang="en-US" sz="2400" dirty="0" smtClean="0"/>
          </a:p>
          <a:p>
            <a:r>
              <a:rPr lang="en-US" sz="2400" dirty="0" smtClean="0">
                <a:hlinkClick r:id="rId3"/>
              </a:rPr>
              <a:t>http://climatepolicyinitiative.org/</a:t>
            </a:r>
            <a:endParaRPr lang="en-US" sz="2400" dirty="0" smtClean="0"/>
          </a:p>
          <a:p>
            <a:r>
              <a:rPr lang="en-US" sz="2400" dirty="0" smtClean="0">
                <a:hlinkClick r:id="rId4"/>
              </a:rPr>
              <a:t>http://e-lib.kazntu.kz/</a:t>
            </a:r>
            <a:endParaRPr lang="en-US" sz="2400" dirty="0" smtClean="0"/>
          </a:p>
          <a:p>
            <a:r>
              <a:rPr lang="en-US" sz="2400" dirty="0" smtClean="0">
                <a:hlinkClick r:id="rId5"/>
              </a:rPr>
              <a:t>http://www.noblepower.com/</a:t>
            </a:r>
            <a:endParaRPr lang="en-US" sz="2400" dirty="0" smtClean="0"/>
          </a:p>
          <a:p>
            <a:r>
              <a:rPr lang="en-US" sz="2400" dirty="0" smtClean="0">
                <a:hlinkClick r:id="rId6"/>
              </a:rPr>
              <a:t>https://en.wikipedia.org/wiki/Environmental_impact_of_electricity_generation</a:t>
            </a:r>
            <a:endParaRPr lang="en-US" sz="2400" dirty="0" smtClean="0"/>
          </a:p>
          <a:p>
            <a:r>
              <a:rPr lang="en-US" sz="2400" dirty="0" smtClean="0"/>
              <a:t> </a:t>
            </a:r>
            <a:r>
              <a:rPr lang="en-US" sz="2400" i="1" dirty="0" smtClean="0">
                <a:hlinkClick r:id="rId7"/>
              </a:rPr>
              <a:t>"Executive Summary: Assessment of Parabolic Trough and Power Tower Solar Technology Cost and Performance Forecasts“</a:t>
            </a:r>
            <a:endParaRPr lang="en-US" sz="2400" i="1" dirty="0" smtClean="0"/>
          </a:p>
          <a:p>
            <a:r>
              <a:rPr lang="en-US" sz="2400" dirty="0" smtClean="0">
                <a:hlinkClick r:id="rId8"/>
              </a:rPr>
              <a:t>http://www.rechargenews.com/wind/europe_africa/article1328060.ece</a:t>
            </a:r>
            <a:endParaRPr lang="en-US" sz="2400" dirty="0" smtClean="0"/>
          </a:p>
          <a:p>
            <a:r>
              <a:rPr lang="en-US" sz="2400" dirty="0" smtClean="0">
                <a:hlinkClick r:id="rId9"/>
              </a:rPr>
              <a:t>http://strategy2050.kz/</a:t>
            </a:r>
            <a:endParaRPr lang="en-US" sz="2400" dirty="0" smtClean="0"/>
          </a:p>
          <a:p>
            <a:r>
              <a:rPr lang="en-US" sz="2400" dirty="0" smtClean="0">
                <a:hlinkClick r:id="rId10"/>
              </a:rPr>
              <a:t>http://www.ramboll.com/megatrend/feature-articles/Water-one-of-the-biggest-challenges</a:t>
            </a:r>
            <a:endParaRPr lang="en-US" sz="2400" dirty="0" smtClean="0"/>
          </a:p>
          <a:p>
            <a:r>
              <a:rPr lang="en-US" sz="2400" dirty="0" smtClean="0">
                <a:hlinkClick r:id="rId11"/>
              </a:rPr>
              <a:t>https://en.wikipedia.org/wiki/Water_resources</a:t>
            </a:r>
            <a:endParaRPr lang="en-US" sz="2400" dirty="0" smtClean="0"/>
          </a:p>
          <a:p>
            <a:endParaRPr lang="en-US" sz="2400" dirty="0" smtClean="0"/>
          </a:p>
          <a:p>
            <a:endParaRPr lang="en-US" sz="2400" dirty="0" smtClean="0"/>
          </a:p>
          <a:p>
            <a:endParaRPr lang="ru-RU" sz="2400" dirty="0"/>
          </a:p>
        </p:txBody>
      </p:sp>
    </p:spTree>
  </p:cSld>
  <p:clrMapOvr>
    <a:masterClrMapping/>
  </p:clrMapOvr>
  <p:transition spd="slow">
    <p:circl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p:cNvSpPr>
          <p:nvPr/>
        </p:nvSpPr>
        <p:spPr bwMode="auto">
          <a:xfrm>
            <a:off x="804789" y="1269132"/>
            <a:ext cx="8088064" cy="5119667"/>
          </a:xfrm>
          <a:prstGeom prst="rect">
            <a:avLst/>
          </a:prstGeom>
          <a:noFill/>
          <a:ln w="25400">
            <a:noFill/>
            <a:round/>
            <a:headEnd/>
            <a:tailEnd/>
          </a:ln>
        </p:spPr>
        <p:txBody>
          <a:bodyPr lIns="35717" tIns="35717" rIns="35717" bIns="35717" anchor="ctr">
            <a:spAutoFit/>
          </a:bodyPr>
          <a:lstStyle/>
          <a:p>
            <a:r>
              <a:rPr lang="en-US" sz="2000" dirty="0">
                <a:latin typeface="Calibri" pitchFamily="34" charset="0"/>
                <a:ea typeface="Calibri" pitchFamily="34" charset="0"/>
                <a:cs typeface="Times New Roman" pitchFamily="18" charset="0"/>
              </a:rPr>
              <a:t>1 “Perspectives on sustainable energy for the 21th century” (SD21)</a:t>
            </a:r>
            <a:endParaRPr lang="ru-RU" sz="2000" dirty="0">
              <a:ea typeface="Calibri" pitchFamily="34" charset="0"/>
              <a:cs typeface="Times New Roman" pitchFamily="18" charset="0"/>
            </a:endParaRPr>
          </a:p>
          <a:p>
            <a:pPr eaLnBrk="0">
              <a:spcBef>
                <a:spcPct val="0"/>
              </a:spcBef>
            </a:pPr>
            <a:r>
              <a:rPr lang="en-US" sz="2000" dirty="0">
                <a:latin typeface="Calibri" pitchFamily="34" charset="0"/>
                <a:ea typeface="Calibri" pitchFamily="34" charset="0"/>
                <a:cs typeface="Times New Roman" pitchFamily="18" charset="0"/>
              </a:rPr>
              <a:t>2 </a:t>
            </a:r>
            <a:r>
              <a:rPr lang="kk-KZ" sz="2000" i="1" dirty="0">
                <a:solidFill>
                  <a:srgbClr val="4D4D4F"/>
                </a:solidFill>
                <a:latin typeface="Calibri" pitchFamily="34" charset="0"/>
                <a:ea typeface="Calibri" pitchFamily="34" charset="0"/>
                <a:cs typeface="FlamaBook-Italic"/>
              </a:rPr>
              <a:t>Energy for a sustainable future</a:t>
            </a:r>
            <a:r>
              <a:rPr lang="kk-KZ" sz="2000" dirty="0">
                <a:solidFill>
                  <a:srgbClr val="4D4D4F"/>
                </a:solidFill>
                <a:latin typeface="Calibri" pitchFamily="34" charset="0"/>
                <a:ea typeface="Calibri" pitchFamily="34" charset="0"/>
                <a:cs typeface="FlamaBook"/>
              </a:rPr>
              <a:t>. Available at http://</a:t>
            </a:r>
            <a:endParaRPr lang="ru-RU" sz="2000" dirty="0">
              <a:ea typeface="Calibri" pitchFamily="34" charset="0"/>
              <a:cs typeface="FlamaBook"/>
            </a:endParaRPr>
          </a:p>
          <a:p>
            <a:pPr eaLnBrk="0">
              <a:spcBef>
                <a:spcPct val="0"/>
              </a:spcBef>
            </a:pPr>
            <a:r>
              <a:rPr lang="kk-KZ" sz="2000" dirty="0">
                <a:solidFill>
                  <a:srgbClr val="4D4D4F"/>
                </a:solidFill>
                <a:latin typeface="Calibri" pitchFamily="34" charset="0"/>
                <a:ea typeface="Calibri" pitchFamily="34" charset="0"/>
                <a:cs typeface="FlamaBook"/>
              </a:rPr>
              <a:t>www.un.org/millenniumgoals/pdf/AGECCsummaryreport[1].pdf</a:t>
            </a:r>
            <a:endParaRPr lang="ru-RU" sz="2000" dirty="0"/>
          </a:p>
          <a:p>
            <a:pPr eaLnBrk="0">
              <a:spcBef>
                <a:spcPct val="0"/>
              </a:spcBef>
            </a:pPr>
            <a:r>
              <a:rPr lang="kk-KZ" sz="2000" dirty="0">
                <a:solidFill>
                  <a:srgbClr val="4D4D4F"/>
                </a:solidFill>
                <a:latin typeface="Calibri" pitchFamily="34" charset="0"/>
                <a:cs typeface="Calibri" pitchFamily="34" charset="0"/>
              </a:rPr>
              <a:t>Allen, M. (2009).</a:t>
            </a:r>
            <a:endParaRPr lang="ru-RU" sz="2000" dirty="0"/>
          </a:p>
          <a:p>
            <a:pPr eaLnBrk="0">
              <a:spcBef>
                <a:spcPct val="0"/>
              </a:spcBef>
            </a:pPr>
            <a:r>
              <a:rPr lang="en-US" sz="2000" b="1" dirty="0">
                <a:solidFill>
                  <a:srgbClr val="4D4D4F"/>
                </a:solidFill>
                <a:latin typeface="Calibri" pitchFamily="34" charset="0"/>
                <a:cs typeface="Calibri" pitchFamily="34" charset="0"/>
              </a:rPr>
              <a:t>3   </a:t>
            </a:r>
            <a:r>
              <a:rPr lang="kk-KZ" sz="2000" dirty="0">
                <a:solidFill>
                  <a:srgbClr val="4D4D4F"/>
                </a:solidFill>
                <a:latin typeface="Calibri" pitchFamily="34" charset="0"/>
                <a:cs typeface="Calibri" pitchFamily="34" charset="0"/>
              </a:rPr>
              <a:t>Antonia V. Herzog et. al. (2001). </a:t>
            </a:r>
            <a:r>
              <a:rPr lang="kk-KZ" sz="2000" i="1" dirty="0">
                <a:solidFill>
                  <a:srgbClr val="4D4D4F"/>
                </a:solidFill>
                <a:latin typeface="Calibri" pitchFamily="34" charset="0"/>
                <a:cs typeface="Calibri" pitchFamily="34" charset="0"/>
              </a:rPr>
              <a:t>Renewable energy: a viable energy choice</a:t>
            </a:r>
            <a:r>
              <a:rPr lang="kk-KZ" sz="2000" dirty="0">
                <a:solidFill>
                  <a:srgbClr val="4D4D4F"/>
                </a:solidFill>
                <a:latin typeface="Calibri" pitchFamily="34" charset="0"/>
                <a:cs typeface="Calibri" pitchFamily="34" charset="0"/>
              </a:rPr>
              <a:t>. http://rael.berkeley.edu/sites/default/files/old-site-files/2001/Herzog-</a:t>
            </a:r>
            <a:endParaRPr lang="ru-RU" sz="2000" dirty="0"/>
          </a:p>
          <a:p>
            <a:pPr eaLnBrk="0">
              <a:spcBef>
                <a:spcPct val="0"/>
              </a:spcBef>
            </a:pPr>
            <a:r>
              <a:rPr lang="kk-KZ" sz="2000" dirty="0">
                <a:solidFill>
                  <a:srgbClr val="4D4D4F"/>
                </a:solidFill>
                <a:latin typeface="Calibri" pitchFamily="34" charset="0"/>
                <a:cs typeface="Calibri" pitchFamily="34" charset="0"/>
              </a:rPr>
              <a:t>Lipman-Edwards-Kammen-RenewableEnergy-2001.pdf</a:t>
            </a:r>
            <a:endParaRPr lang="ru-RU" sz="2000" dirty="0"/>
          </a:p>
          <a:p>
            <a:pPr eaLnBrk="0">
              <a:spcBef>
                <a:spcPct val="0"/>
              </a:spcBef>
            </a:pPr>
            <a:r>
              <a:rPr lang="en-US" sz="2000" dirty="0">
                <a:solidFill>
                  <a:srgbClr val="4D4D4F"/>
                </a:solidFill>
                <a:latin typeface="Calibri" pitchFamily="34" charset="0"/>
                <a:cs typeface="Calibri" pitchFamily="34" charset="0"/>
              </a:rPr>
              <a:t>4  </a:t>
            </a:r>
            <a:r>
              <a:rPr lang="kk-KZ" sz="2000" dirty="0">
                <a:solidFill>
                  <a:srgbClr val="4D4D4F"/>
                </a:solidFill>
                <a:latin typeface="Calibri" pitchFamily="34" charset="0"/>
                <a:cs typeface="Calibri" pitchFamily="34" charset="0"/>
              </a:rPr>
              <a:t>Banuri, T., &amp; Opschoor, H. (2007). </a:t>
            </a:r>
            <a:r>
              <a:rPr lang="kk-KZ" sz="2000" i="1" dirty="0">
                <a:solidFill>
                  <a:srgbClr val="4D4D4F"/>
                </a:solidFill>
                <a:latin typeface="Calibri" pitchFamily="34" charset="0"/>
                <a:cs typeface="Calibri" pitchFamily="34" charset="0"/>
              </a:rPr>
              <a:t>Climate Change and Sustainable Development </a:t>
            </a:r>
            <a:r>
              <a:rPr lang="kk-KZ" sz="2000" dirty="0">
                <a:solidFill>
                  <a:srgbClr val="4D4D4F"/>
                </a:solidFill>
                <a:latin typeface="Calibri" pitchFamily="34" charset="0"/>
                <a:cs typeface="Calibri" pitchFamily="34" charset="0"/>
              </a:rPr>
              <a:t>(Research report submitted to the United Nations/Division of Economic</a:t>
            </a:r>
            <a:endParaRPr lang="ru-RU" sz="2000" dirty="0"/>
          </a:p>
          <a:p>
            <a:pPr eaLnBrk="0">
              <a:spcBef>
                <a:spcPct val="0"/>
              </a:spcBef>
            </a:pPr>
            <a:r>
              <a:rPr lang="kk-KZ" sz="2000" dirty="0">
                <a:solidFill>
                  <a:srgbClr val="4D4D4F"/>
                </a:solidFill>
                <a:latin typeface="Calibri" pitchFamily="34" charset="0"/>
                <a:cs typeface="Calibri" pitchFamily="34" charset="0"/>
              </a:rPr>
              <a:t>and Social Analysis, New York). New York: United Nations, DESA.</a:t>
            </a:r>
            <a:endParaRPr lang="ru-RU" sz="2000" dirty="0"/>
          </a:p>
          <a:p>
            <a:pPr eaLnBrk="0">
              <a:spcBef>
                <a:spcPct val="0"/>
              </a:spcBef>
            </a:pPr>
            <a:r>
              <a:rPr lang="en-US" sz="2000" dirty="0">
                <a:solidFill>
                  <a:srgbClr val="4D4D4F"/>
                </a:solidFill>
                <a:latin typeface="Calibri" pitchFamily="34" charset="0"/>
                <a:cs typeface="Calibri" pitchFamily="34" charset="0"/>
              </a:rPr>
              <a:t>5  </a:t>
            </a:r>
            <a:r>
              <a:rPr lang="kk-KZ" sz="2000" dirty="0">
                <a:solidFill>
                  <a:srgbClr val="4D4D4F"/>
                </a:solidFill>
                <a:latin typeface="Calibri" pitchFamily="34" charset="0"/>
                <a:cs typeface="Calibri" pitchFamily="34" charset="0"/>
              </a:rPr>
              <a:t>Bazilian, M., Hobbs, B., Blyth, W., MacGill, I., &amp; Howells, M. (2011). </a:t>
            </a:r>
            <a:r>
              <a:rPr lang="kk-KZ" sz="2000" i="1" dirty="0">
                <a:solidFill>
                  <a:srgbClr val="4D4D4F"/>
                </a:solidFill>
                <a:latin typeface="Calibri" pitchFamily="34" charset="0"/>
                <a:cs typeface="Calibri" pitchFamily="34" charset="0"/>
              </a:rPr>
              <a:t>Interactions between energy security and climate change: A focus on developing</a:t>
            </a:r>
            <a:endParaRPr lang="ru-RU" sz="2000" dirty="0"/>
          </a:p>
          <a:p>
            <a:pPr eaLnBrk="0">
              <a:spcBef>
                <a:spcPct val="0"/>
              </a:spcBef>
            </a:pPr>
            <a:r>
              <a:rPr lang="kk-KZ" sz="2000" i="1" dirty="0">
                <a:solidFill>
                  <a:srgbClr val="4D4D4F"/>
                </a:solidFill>
                <a:latin typeface="Calibri" pitchFamily="34" charset="0"/>
                <a:cs typeface="Calibri" pitchFamily="34" charset="0"/>
              </a:rPr>
              <a:t>countries</a:t>
            </a:r>
            <a:r>
              <a:rPr lang="kk-KZ" sz="2000" dirty="0">
                <a:solidFill>
                  <a:srgbClr val="4D4D4F"/>
                </a:solidFill>
                <a:latin typeface="Calibri" pitchFamily="34" charset="0"/>
                <a:cs typeface="Calibri" pitchFamily="34" charset="0"/>
              </a:rPr>
              <a:t>, Energy Policy, Elsevier, vol. 39(6), pages 3750-3756, June.</a:t>
            </a:r>
            <a:endParaRPr lang="en-US" sz="2000" dirty="0">
              <a:solidFill>
                <a:srgbClr val="4D4D4F"/>
              </a:solidFill>
              <a:cs typeface="Calibri" pitchFamily="34" charset="0"/>
            </a:endParaRPr>
          </a:p>
          <a:p>
            <a:pPr eaLnBrk="0">
              <a:spcBef>
                <a:spcPct val="0"/>
              </a:spcBef>
            </a:pPr>
            <a:r>
              <a:rPr lang="en-US" sz="2000" dirty="0">
                <a:solidFill>
                  <a:srgbClr val="4D4D4F"/>
                </a:solidFill>
                <a:cs typeface="Calibri" pitchFamily="34" charset="0"/>
              </a:rPr>
              <a:t>6 Internet website  </a:t>
            </a:r>
            <a:r>
              <a:rPr lang="en-US" sz="2000" dirty="0">
                <a:cs typeface="Calibri" pitchFamily="34" charset="0"/>
                <a:hlinkClick r:id="rId2"/>
              </a:rPr>
              <a:t>www. en.wikipedia.org</a:t>
            </a:r>
            <a:r>
              <a:rPr lang="ru-RU" sz="2000" dirty="0"/>
              <a:t> </a:t>
            </a:r>
          </a:p>
        </p:txBody>
      </p:sp>
      <p:sp>
        <p:nvSpPr>
          <p:cNvPr id="4" name="TextBox 3"/>
          <p:cNvSpPr txBox="1"/>
          <p:nvPr/>
        </p:nvSpPr>
        <p:spPr>
          <a:xfrm>
            <a:off x="1457772" y="0"/>
            <a:ext cx="6328916" cy="454298"/>
          </a:xfrm>
          <a:prstGeom prst="rect">
            <a:avLst/>
          </a:prstGeom>
          <a:noFill/>
        </p:spPr>
        <p:txBody>
          <a:bodyPr lIns="64291" tIns="32146" rIns="64291" bIns="32146">
            <a:spAutoFit/>
          </a:bodyPr>
          <a:lstStyle/>
          <a:p>
            <a:pPr algn="ctr">
              <a:defRPr/>
            </a:pPr>
            <a:r>
              <a:rPr lang="en-US" sz="2500" dirty="0">
                <a:solidFill>
                  <a:schemeClr val="accent5">
                    <a:lumMod val="50000"/>
                  </a:schemeClr>
                </a:solidFill>
              </a:rPr>
              <a:t>REFERENCE</a:t>
            </a:r>
            <a:endParaRPr lang="ru-RU" sz="2500" dirty="0">
              <a:solidFill>
                <a:schemeClr val="accent5">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lIns="64291" tIns="32146" rIns="64291" bIns="32146">
            <a:normAutofit fontScale="90000"/>
          </a:bodyPr>
          <a:lstStyle/>
          <a:p>
            <a:pPr eaLnBrk="1">
              <a:defRPr/>
            </a:pPr>
            <a:r>
              <a:rPr lang="en-US" sz="6700" b="1" dirty="0" smtClean="0">
                <a:solidFill>
                  <a:schemeClr val="tx1">
                    <a:lumMod val="10000"/>
                    <a:lumOff val="90000"/>
                  </a:schemeClr>
                </a:solidFill>
                <a:latin typeface="Georgia" pitchFamily="18" charset="0"/>
                <a:ea typeface="Calibri" pitchFamily="34" charset="0"/>
                <a:cs typeface="Arial" pitchFamily="34" charset="0"/>
              </a:rPr>
              <a:t>Environmental impacts of power</a:t>
            </a:r>
            <a:r>
              <a:rPr lang="ru-RU" sz="6700" dirty="0" smtClean="0">
                <a:solidFill>
                  <a:schemeClr val="tx1">
                    <a:lumMod val="10000"/>
                    <a:lumOff val="90000"/>
                  </a:schemeClr>
                </a:solidFill>
                <a:latin typeface="Georgia" pitchFamily="18" charset="0"/>
              </a:rPr>
              <a:t/>
            </a:r>
            <a:br>
              <a:rPr lang="ru-RU" sz="6700" dirty="0" smtClean="0">
                <a:solidFill>
                  <a:schemeClr val="tx1">
                    <a:lumMod val="10000"/>
                    <a:lumOff val="90000"/>
                  </a:schemeClr>
                </a:solidFill>
                <a:latin typeface="Georgia" pitchFamily="18" charset="0"/>
              </a:rPr>
            </a:br>
            <a:endParaRPr lang="ru-RU" dirty="0" smtClean="0">
              <a:latin typeface="Georgia" pitchFamily="18" charset="0"/>
            </a:endParaRPr>
          </a:p>
        </p:txBody>
      </p:sp>
      <p:sp>
        <p:nvSpPr>
          <p:cNvPr id="53250" name="Rectangle 2"/>
          <p:cNvSpPr>
            <a:spLocks/>
          </p:cNvSpPr>
          <p:nvPr/>
        </p:nvSpPr>
        <p:spPr bwMode="auto">
          <a:xfrm>
            <a:off x="0" y="0"/>
            <a:ext cx="9144000" cy="4565669"/>
          </a:xfrm>
          <a:prstGeom prst="rect">
            <a:avLst/>
          </a:prstGeom>
          <a:solidFill>
            <a:srgbClr val="00B0F0"/>
          </a:solidFill>
          <a:ln w="25400" cap="flat" cmpd="sng">
            <a:noFill/>
            <a:prstDash val="solid"/>
            <a:round/>
            <a:headEnd type="none" w="med" len="med"/>
            <a:tailEnd type="none" w="med" len="med"/>
          </a:ln>
          <a:effectLst/>
        </p:spPr>
        <p:txBody>
          <a:bodyPr lIns="35717" tIns="35717" rIns="35717" bIns="35717" anchor="ctr">
            <a:spAutoFit/>
          </a:bodyPr>
          <a:lstStyle/>
          <a:p>
            <a:pPr>
              <a:defRPr/>
            </a:pPr>
            <a:r>
              <a:rPr lang="ru-RU" sz="3400" b="1" i="1" dirty="0" err="1">
                <a:solidFill>
                  <a:schemeClr val="tx1">
                    <a:lumMod val="10000"/>
                    <a:lumOff val="90000"/>
                  </a:schemeClr>
                </a:solidFill>
                <a:latin typeface="Georgia" pitchFamily="18" charset="0"/>
                <a:ea typeface="Times New Roman" pitchFamily="18" charset="0"/>
                <a:cs typeface="Times New Roman" pitchFamily="18" charset="0"/>
              </a:rPr>
              <a:t>Environmental</a:t>
            </a:r>
            <a:r>
              <a:rPr lang="ru-RU" sz="3400" b="1" i="1" dirty="0">
                <a:solidFill>
                  <a:schemeClr val="tx1">
                    <a:lumMod val="10000"/>
                    <a:lumOff val="90000"/>
                  </a:schemeClr>
                </a:solidFill>
                <a:latin typeface="Georgia" pitchFamily="18" charset="0"/>
                <a:ea typeface="Times New Roman" pitchFamily="18" charset="0"/>
                <a:cs typeface="Times New Roman" pitchFamily="18" charset="0"/>
              </a:rPr>
              <a:t> </a:t>
            </a:r>
            <a:r>
              <a:rPr lang="ru-RU" sz="3400" b="1" i="1" dirty="0" err="1">
                <a:solidFill>
                  <a:schemeClr val="tx1">
                    <a:lumMod val="10000"/>
                    <a:lumOff val="90000"/>
                  </a:schemeClr>
                </a:solidFill>
                <a:latin typeface="Georgia" pitchFamily="18" charset="0"/>
                <a:ea typeface="Times New Roman" pitchFamily="18" charset="0"/>
                <a:cs typeface="Times New Roman" pitchFamily="18" charset="0"/>
              </a:rPr>
              <a:t>impact</a:t>
            </a:r>
            <a:r>
              <a:rPr lang="ru-RU" sz="3400" b="1" i="1" dirty="0">
                <a:solidFill>
                  <a:schemeClr val="tx1">
                    <a:lumMod val="10000"/>
                    <a:lumOff val="90000"/>
                  </a:schemeClr>
                </a:solidFill>
                <a:latin typeface="Georgia" pitchFamily="18" charset="0"/>
                <a:ea typeface="Times New Roman" pitchFamily="18" charset="0"/>
                <a:cs typeface="Times New Roman" pitchFamily="18" charset="0"/>
              </a:rPr>
              <a:t> </a:t>
            </a:r>
            <a:r>
              <a:rPr lang="ru-RU" sz="3400" b="1" i="1" dirty="0" err="1">
                <a:solidFill>
                  <a:schemeClr val="tx1">
                    <a:lumMod val="10000"/>
                    <a:lumOff val="90000"/>
                  </a:schemeClr>
                </a:solidFill>
                <a:latin typeface="Georgia" pitchFamily="18" charset="0"/>
                <a:ea typeface="Times New Roman" pitchFamily="18" charset="0"/>
                <a:cs typeface="Times New Roman" pitchFamily="18" charset="0"/>
              </a:rPr>
              <a:t>of</a:t>
            </a:r>
            <a:r>
              <a:rPr lang="ru-RU" sz="3400" b="1" i="1" dirty="0">
                <a:solidFill>
                  <a:schemeClr val="tx1">
                    <a:lumMod val="10000"/>
                    <a:lumOff val="90000"/>
                  </a:schemeClr>
                </a:solidFill>
                <a:latin typeface="Georgia" pitchFamily="18" charset="0"/>
                <a:ea typeface="Times New Roman" pitchFamily="18" charset="0"/>
                <a:cs typeface="Times New Roman" pitchFamily="18" charset="0"/>
              </a:rPr>
              <a:t> </a:t>
            </a:r>
            <a:r>
              <a:rPr lang="ru-RU" sz="3400" b="1" i="1" dirty="0" err="1">
                <a:solidFill>
                  <a:schemeClr val="tx1">
                    <a:lumMod val="10000"/>
                    <a:lumOff val="90000"/>
                  </a:schemeClr>
                </a:solidFill>
                <a:latin typeface="Georgia" pitchFamily="18" charset="0"/>
                <a:ea typeface="Times New Roman" pitchFamily="18" charset="0"/>
                <a:cs typeface="Times New Roman" pitchFamily="18" charset="0"/>
              </a:rPr>
              <a:t>electricity</a:t>
            </a:r>
            <a:r>
              <a:rPr lang="ru-RU" sz="3400" b="1" i="1" dirty="0">
                <a:solidFill>
                  <a:schemeClr val="tx1">
                    <a:lumMod val="10000"/>
                    <a:lumOff val="90000"/>
                  </a:schemeClr>
                </a:solidFill>
                <a:latin typeface="Georgia" pitchFamily="18" charset="0"/>
                <a:ea typeface="Times New Roman" pitchFamily="18" charset="0"/>
                <a:cs typeface="Times New Roman" pitchFamily="18" charset="0"/>
              </a:rPr>
              <a:t> </a:t>
            </a:r>
            <a:r>
              <a:rPr lang="ru-RU" sz="3400" b="1" i="1" dirty="0" err="1">
                <a:solidFill>
                  <a:schemeClr val="tx1">
                    <a:lumMod val="10000"/>
                    <a:lumOff val="90000"/>
                  </a:schemeClr>
                </a:solidFill>
                <a:latin typeface="Georgia" pitchFamily="18" charset="0"/>
                <a:ea typeface="Times New Roman" pitchFamily="18" charset="0"/>
                <a:cs typeface="Times New Roman" pitchFamily="18" charset="0"/>
              </a:rPr>
              <a:t>generation</a:t>
            </a:r>
            <a:r>
              <a:rPr lang="ru-RU" sz="3400" b="1" i="1" dirty="0">
                <a:solidFill>
                  <a:schemeClr val="tx1">
                    <a:lumMod val="10000"/>
                    <a:lumOff val="90000"/>
                  </a:schemeClr>
                </a:solidFill>
                <a:latin typeface="Georgia" pitchFamily="18" charset="0"/>
                <a:ea typeface="Times New Roman" pitchFamily="18" charset="0"/>
                <a:cs typeface="Times New Roman" pitchFamily="18" charset="0"/>
              </a:rPr>
              <a:t>:</a:t>
            </a:r>
            <a:endParaRPr lang="ru-RU" sz="3400" dirty="0">
              <a:solidFill>
                <a:schemeClr val="tx1">
                  <a:lumMod val="10000"/>
                  <a:lumOff val="90000"/>
                </a:schemeClr>
              </a:solidFill>
            </a:endParaRPr>
          </a:p>
          <a:p>
            <a:pPr eaLnBrk="0">
              <a:spcBef>
                <a:spcPct val="0"/>
              </a:spcBef>
              <a:defRPr/>
            </a:pPr>
            <a:endParaRPr lang="en-US" sz="2800" dirty="0" smtClean="0">
              <a:solidFill>
                <a:schemeClr val="tx1">
                  <a:lumMod val="10000"/>
                  <a:lumOff val="90000"/>
                </a:schemeClr>
              </a:solidFill>
              <a:latin typeface="Arial" pitchFamily="34" charset="0"/>
              <a:ea typeface="Calibri" pitchFamily="34" charset="0"/>
              <a:cs typeface="Arial" pitchFamily="34" charset="0"/>
            </a:endParaRPr>
          </a:p>
          <a:p>
            <a:pPr eaLnBrk="0">
              <a:spcBef>
                <a:spcPct val="0"/>
              </a:spcBef>
              <a:defRPr/>
            </a:pPr>
            <a:r>
              <a:rPr lang="kk-KZ" sz="2800" dirty="0" smtClean="0">
                <a:solidFill>
                  <a:schemeClr val="tx1">
                    <a:lumMod val="10000"/>
                    <a:lumOff val="90000"/>
                  </a:schemeClr>
                </a:solidFill>
                <a:latin typeface="Arial" pitchFamily="34" charset="0"/>
                <a:ea typeface="Calibri" pitchFamily="34" charset="0"/>
                <a:cs typeface="Arial" pitchFamily="34" charset="0"/>
              </a:rPr>
              <a:t>The</a:t>
            </a:r>
            <a:r>
              <a:rPr lang="kk-KZ" sz="2800" dirty="0">
                <a:solidFill>
                  <a:schemeClr val="tx1">
                    <a:lumMod val="10000"/>
                    <a:lumOff val="90000"/>
                  </a:schemeClr>
                </a:solidFill>
                <a:latin typeface="Calibri"/>
                <a:ea typeface="Calibri" pitchFamily="34" charset="0"/>
                <a:cs typeface="Arial" pitchFamily="34" charset="0"/>
              </a:rPr>
              <a:t> </a:t>
            </a:r>
            <a:r>
              <a:rPr lang="kk-KZ" sz="2800" b="1" dirty="0">
                <a:solidFill>
                  <a:schemeClr val="tx1">
                    <a:lumMod val="10000"/>
                    <a:lumOff val="90000"/>
                  </a:schemeClr>
                </a:solidFill>
                <a:latin typeface="Arial" pitchFamily="34" charset="0"/>
                <a:ea typeface="Calibri" pitchFamily="34" charset="0"/>
                <a:cs typeface="Arial" pitchFamily="34" charset="0"/>
              </a:rPr>
              <a:t>environmental impact of electricity generation</a:t>
            </a:r>
            <a:r>
              <a:rPr lang="kk-KZ" sz="2800" dirty="0">
                <a:solidFill>
                  <a:schemeClr val="tx1">
                    <a:lumMod val="10000"/>
                    <a:lumOff val="90000"/>
                  </a:schemeClr>
                </a:solidFill>
                <a:latin typeface="Calibri"/>
                <a:ea typeface="Calibri" pitchFamily="34" charset="0"/>
                <a:cs typeface="Arial" pitchFamily="34" charset="0"/>
              </a:rPr>
              <a:t> </a:t>
            </a:r>
            <a:r>
              <a:rPr lang="kk-KZ" sz="2800" dirty="0">
                <a:solidFill>
                  <a:schemeClr val="tx1">
                    <a:lumMod val="10000"/>
                    <a:lumOff val="90000"/>
                  </a:schemeClr>
                </a:solidFill>
                <a:latin typeface="Arial" pitchFamily="34" charset="0"/>
                <a:ea typeface="Calibri" pitchFamily="34" charset="0"/>
                <a:cs typeface="Arial" pitchFamily="34" charset="0"/>
              </a:rPr>
              <a:t>is significant because modern society uses large amounts of electrical power. This power is normally</a:t>
            </a:r>
            <a:r>
              <a:rPr lang="kk-KZ" sz="2800" dirty="0">
                <a:solidFill>
                  <a:schemeClr val="tx1">
                    <a:lumMod val="10000"/>
                    <a:lumOff val="90000"/>
                  </a:schemeClr>
                </a:solidFill>
                <a:latin typeface="Calibri"/>
                <a:ea typeface="Calibri" pitchFamily="34" charset="0"/>
                <a:cs typeface="Arial" pitchFamily="34" charset="0"/>
              </a:rPr>
              <a:t> </a:t>
            </a:r>
            <a:r>
              <a:rPr lang="kk-KZ" sz="2800" dirty="0">
                <a:solidFill>
                  <a:schemeClr val="tx1">
                    <a:lumMod val="10000"/>
                    <a:lumOff val="90000"/>
                  </a:schemeClr>
                </a:solidFill>
                <a:latin typeface="Arial" pitchFamily="34" charset="0"/>
                <a:ea typeface="Calibri" pitchFamily="34" charset="0"/>
                <a:cs typeface="Arial" pitchFamily="34" charset="0"/>
              </a:rPr>
              <a:t>generated</a:t>
            </a:r>
            <a:r>
              <a:rPr lang="kk-KZ" sz="2800" dirty="0">
                <a:solidFill>
                  <a:schemeClr val="tx1">
                    <a:lumMod val="10000"/>
                    <a:lumOff val="90000"/>
                  </a:schemeClr>
                </a:solidFill>
                <a:latin typeface="Calibri"/>
                <a:ea typeface="Calibri" pitchFamily="34" charset="0"/>
                <a:cs typeface="Arial" pitchFamily="34" charset="0"/>
              </a:rPr>
              <a:t> </a:t>
            </a:r>
            <a:r>
              <a:rPr lang="kk-KZ" sz="2800" dirty="0">
                <a:solidFill>
                  <a:schemeClr val="tx1">
                    <a:lumMod val="10000"/>
                    <a:lumOff val="90000"/>
                  </a:schemeClr>
                </a:solidFill>
                <a:latin typeface="Arial" pitchFamily="34" charset="0"/>
                <a:ea typeface="Calibri" pitchFamily="34" charset="0"/>
                <a:cs typeface="Arial" pitchFamily="34" charset="0"/>
              </a:rPr>
              <a:t>at</a:t>
            </a:r>
            <a:r>
              <a:rPr lang="kk-KZ" sz="2800" dirty="0">
                <a:solidFill>
                  <a:schemeClr val="tx1">
                    <a:lumMod val="10000"/>
                    <a:lumOff val="90000"/>
                  </a:schemeClr>
                </a:solidFill>
                <a:latin typeface="Calibri"/>
                <a:ea typeface="Calibri" pitchFamily="34" charset="0"/>
                <a:cs typeface="Arial" pitchFamily="34" charset="0"/>
              </a:rPr>
              <a:t> </a:t>
            </a:r>
            <a:r>
              <a:rPr lang="kk-KZ" sz="2800" dirty="0">
                <a:solidFill>
                  <a:schemeClr val="tx1">
                    <a:lumMod val="10000"/>
                    <a:lumOff val="90000"/>
                  </a:schemeClr>
                </a:solidFill>
                <a:latin typeface="Arial" pitchFamily="34" charset="0"/>
                <a:ea typeface="Calibri" pitchFamily="34" charset="0"/>
                <a:cs typeface="Arial" pitchFamily="34" charset="0"/>
              </a:rPr>
              <a:t>power plants</a:t>
            </a:r>
            <a:r>
              <a:rPr lang="kk-KZ" sz="2800" dirty="0">
                <a:solidFill>
                  <a:schemeClr val="tx1">
                    <a:lumMod val="10000"/>
                    <a:lumOff val="90000"/>
                  </a:schemeClr>
                </a:solidFill>
                <a:latin typeface="Calibri"/>
                <a:ea typeface="Calibri" pitchFamily="34" charset="0"/>
                <a:cs typeface="Arial" pitchFamily="34" charset="0"/>
              </a:rPr>
              <a:t> </a:t>
            </a:r>
            <a:r>
              <a:rPr lang="kk-KZ" sz="2800" dirty="0">
                <a:solidFill>
                  <a:schemeClr val="tx1">
                    <a:lumMod val="10000"/>
                    <a:lumOff val="90000"/>
                  </a:schemeClr>
                </a:solidFill>
                <a:latin typeface="Arial" pitchFamily="34" charset="0"/>
                <a:ea typeface="Calibri" pitchFamily="34" charset="0"/>
                <a:cs typeface="Arial" pitchFamily="34" charset="0"/>
              </a:rPr>
              <a:t>that convert some other kind of energy into electrical power. Each system has advantages and disadvantages, but many of them pose environmental concerns.</a:t>
            </a:r>
            <a:endParaRPr lang="kk-KZ" sz="2800" dirty="0">
              <a:solidFill>
                <a:schemeClr val="tx1">
                  <a:lumMod val="10000"/>
                  <a:lumOff val="9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lIns="64291" tIns="32146" rIns="64291" bIns="32146">
            <a:normAutofit fontScale="90000"/>
          </a:bodyPr>
          <a:lstStyle/>
          <a:p>
            <a:pPr eaLnBrk="1">
              <a:defRPr/>
            </a:pPr>
            <a:r>
              <a:rPr lang="en-US" sz="6700" b="1" dirty="0" smtClean="0">
                <a:solidFill>
                  <a:schemeClr val="tx1">
                    <a:lumMod val="10000"/>
                    <a:lumOff val="90000"/>
                  </a:schemeClr>
                </a:solidFill>
                <a:latin typeface="Georgia" pitchFamily="18" charset="0"/>
                <a:ea typeface="Calibri" pitchFamily="34" charset="0"/>
                <a:cs typeface="Arial" pitchFamily="34" charset="0"/>
              </a:rPr>
              <a:t>Environmental impacts of power</a:t>
            </a:r>
            <a:endParaRPr lang="ru-RU" sz="6700" dirty="0" smtClean="0">
              <a:latin typeface="Georgia" pitchFamily="18" charset="0"/>
            </a:endParaRPr>
          </a:p>
        </p:txBody>
      </p:sp>
      <p:sp>
        <p:nvSpPr>
          <p:cNvPr id="4" name="TextBox 3"/>
          <p:cNvSpPr txBox="1"/>
          <p:nvPr/>
        </p:nvSpPr>
        <p:spPr>
          <a:xfrm>
            <a:off x="0" y="0"/>
            <a:ext cx="9144000" cy="3173463"/>
          </a:xfrm>
          <a:prstGeom prst="rect">
            <a:avLst/>
          </a:prstGeom>
          <a:solidFill>
            <a:srgbClr val="00B0F0"/>
          </a:solidFill>
        </p:spPr>
        <p:txBody>
          <a:bodyPr lIns="64291" tIns="32146" rIns="64291" bIns="32146">
            <a:spAutoFit/>
          </a:bodyPr>
          <a:lstStyle/>
          <a:p>
            <a:pPr>
              <a:defRPr/>
            </a:pPr>
            <a:r>
              <a:rPr lang="en-US" sz="3100" b="1" dirty="0">
                <a:solidFill>
                  <a:schemeClr val="tx1">
                    <a:lumMod val="10000"/>
                    <a:lumOff val="90000"/>
                  </a:schemeClr>
                </a:solidFill>
                <a:latin typeface="Georgia" pitchFamily="18" charset="0"/>
                <a:ea typeface="Calibri" pitchFamily="34" charset="0"/>
                <a:cs typeface="Arial" pitchFamily="34" charset="0"/>
              </a:rPr>
              <a:t>Environmental impacts of power </a:t>
            </a:r>
          </a:p>
          <a:p>
            <a:pPr>
              <a:defRPr/>
            </a:pPr>
            <a:endParaRPr lang="en-US" sz="2500" dirty="0" smtClean="0">
              <a:solidFill>
                <a:schemeClr val="tx1">
                  <a:lumMod val="10000"/>
                  <a:lumOff val="90000"/>
                </a:schemeClr>
              </a:solidFill>
            </a:endParaRPr>
          </a:p>
          <a:p>
            <a:pPr>
              <a:defRPr/>
            </a:pPr>
            <a:r>
              <a:rPr lang="kk-KZ" sz="3200" dirty="0" smtClean="0">
                <a:solidFill>
                  <a:schemeClr val="tx1">
                    <a:lumMod val="10000"/>
                    <a:lumOff val="90000"/>
                  </a:schemeClr>
                </a:solidFill>
              </a:rPr>
              <a:t>The </a:t>
            </a:r>
            <a:r>
              <a:rPr lang="kk-KZ" sz="3200" dirty="0">
                <a:solidFill>
                  <a:schemeClr val="tx1">
                    <a:lumMod val="10000"/>
                    <a:lumOff val="90000"/>
                  </a:schemeClr>
                </a:solidFill>
              </a:rPr>
              <a:t>amount of water usage is often of great concern for electricity generating systems as populations increase and droughts become a concern</a:t>
            </a:r>
            <a:r>
              <a:rPr lang="kk-KZ" sz="2500" dirty="0">
                <a:solidFill>
                  <a:schemeClr val="tx1">
                    <a:lumMod val="10000"/>
                    <a:lumOff val="90000"/>
                  </a:schemeClr>
                </a:solidFill>
              </a:rPr>
              <a:t>. </a:t>
            </a:r>
            <a:endParaRPr lang="ru-RU" sz="2500" dirty="0">
              <a:solidFill>
                <a:schemeClr val="tx1">
                  <a:lumMod val="10000"/>
                  <a:lumOff val="90000"/>
                </a:schemeClr>
              </a:solidFill>
            </a:endParaRPr>
          </a:p>
          <a:p>
            <a:pPr>
              <a:defRPr/>
            </a:pPr>
            <a:endParaRPr lang="ru-RU" dirty="0">
              <a:solidFill>
                <a:schemeClr val="tx1">
                  <a:lumMod val="10000"/>
                  <a:lumOff val="9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5287492"/>
            <a:ext cx="9144000" cy="1570508"/>
          </a:xfrm>
          <a:solidFill>
            <a:schemeClr val="tx2">
              <a:lumMod val="40000"/>
              <a:lumOff val="60000"/>
            </a:schemeClr>
          </a:solidFill>
        </p:spPr>
        <p:txBody>
          <a:bodyPr lIns="64291" tIns="32146" rIns="64291" bIns="32146">
            <a:normAutofit fontScale="90000"/>
          </a:bodyPr>
          <a:lstStyle/>
          <a:p>
            <a:pPr eaLnBrk="1">
              <a:defRPr/>
            </a:pPr>
            <a:r>
              <a:rPr lang="kk-KZ" sz="2500" dirty="0" smtClean="0">
                <a:solidFill>
                  <a:schemeClr val="accent2">
                    <a:lumMod val="75000"/>
                  </a:schemeClr>
                </a:solidFill>
                <a:latin typeface="Georgia" pitchFamily="18" charset="0"/>
              </a:rPr>
              <a:t>Most electricity today is generated by burning fossil fuels and producing steam which is then used to drive a steam turbine that, in turn, drives an electrical generat</a:t>
            </a:r>
            <a:r>
              <a:rPr lang="en-US" sz="2500" dirty="0" smtClean="0">
                <a:solidFill>
                  <a:schemeClr val="accent2">
                    <a:lumMod val="75000"/>
                  </a:schemeClr>
                </a:solidFill>
                <a:latin typeface="Georgia" pitchFamily="18" charset="0"/>
              </a:rPr>
              <a:t>o</a:t>
            </a:r>
            <a:r>
              <a:rPr lang="kk-KZ" sz="2500" dirty="0" smtClean="0">
                <a:solidFill>
                  <a:schemeClr val="accent2">
                    <a:lumMod val="75000"/>
                  </a:schemeClr>
                </a:solidFill>
                <a:latin typeface="Georgia" pitchFamily="18" charset="0"/>
              </a:rPr>
              <a:t>r.</a:t>
            </a:r>
            <a:r>
              <a:rPr lang="ru-RU" sz="2800" dirty="0" smtClean="0"/>
              <a:t/>
            </a:r>
            <a:br>
              <a:rPr lang="ru-RU" sz="2800" dirty="0" smtClean="0"/>
            </a:br>
            <a:endParaRPr lang="ru-RU" sz="2800" dirty="0" smtClean="0"/>
          </a:p>
        </p:txBody>
      </p:sp>
      <p:pic>
        <p:nvPicPr>
          <p:cNvPr id="10243" name="Содержимое 3" descr="zRulQmbOiz0.jpg"/>
          <p:cNvPicPr>
            <a:picLocks noGrp="1" noChangeAspect="1"/>
          </p:cNvPicPr>
          <p:nvPr>
            <p:ph idx="1"/>
          </p:nvPr>
        </p:nvPicPr>
        <p:blipFill>
          <a:blip r:embed="rId2"/>
          <a:srcRect/>
          <a:stretch>
            <a:fillRect/>
          </a:stretch>
        </p:blipFill>
        <p:spPr>
          <a:xfrm>
            <a:off x="0" y="0"/>
            <a:ext cx="9144000" cy="523726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77049" y="0"/>
            <a:ext cx="3466951" cy="6858000"/>
          </a:xfrm>
          <a:solidFill>
            <a:schemeClr val="tx1">
              <a:lumMod val="10000"/>
              <a:lumOff val="90000"/>
            </a:schemeClr>
          </a:solidFill>
        </p:spPr>
        <p:txBody>
          <a:bodyPr lIns="64291" tIns="32146" rIns="64291" bIns="32146">
            <a:normAutofit fontScale="90000"/>
          </a:bodyPr>
          <a:lstStyle/>
          <a:p>
            <a:pPr algn="ctr" eaLnBrk="1">
              <a:defRPr/>
            </a:pPr>
            <a:r>
              <a:rPr lang="kk-KZ" sz="2400" dirty="0" smtClean="0">
                <a:solidFill>
                  <a:schemeClr val="tx1"/>
                </a:solidFill>
              </a:rPr>
              <a:t>Nuclear power plants do not burn fossil fuels and so do not directly emit carbon dioxide; because of the high energy yield of nuclear fuels, the carbon dioxide emitted during mining, enrichment, fabrication and transport of fuel is small when compared with the carbon dioxide emitted by fossil fuels of similar energy yield.</a:t>
            </a:r>
            <a:r>
              <a:rPr lang="ru-RU" sz="2400" dirty="0" smtClean="0">
                <a:solidFill>
                  <a:schemeClr val="tx1"/>
                </a:solidFill>
              </a:rPr>
              <a:t/>
            </a:r>
            <a:br>
              <a:rPr lang="ru-RU" sz="2400" dirty="0" smtClean="0">
                <a:solidFill>
                  <a:schemeClr val="tx1"/>
                </a:solidFill>
              </a:rPr>
            </a:br>
            <a:endParaRPr lang="ru-RU" sz="2400" dirty="0" smtClean="0">
              <a:solidFill>
                <a:schemeClr val="tx1"/>
              </a:solidFill>
            </a:endParaRPr>
          </a:p>
        </p:txBody>
      </p:sp>
      <p:pic>
        <p:nvPicPr>
          <p:cNvPr id="11267" name="Содержимое 3" descr="zZrncJw4z2I.jpg"/>
          <p:cNvPicPr>
            <a:picLocks noGrp="1" noChangeAspect="1"/>
          </p:cNvPicPr>
          <p:nvPr>
            <p:ph idx="1"/>
          </p:nvPr>
        </p:nvPicPr>
        <p:blipFill>
          <a:blip r:embed="rId2"/>
          <a:srcRect/>
          <a:stretch>
            <a:fillRect/>
          </a:stretch>
        </p:blipFill>
        <p:spPr>
          <a:xfrm>
            <a:off x="0" y="0"/>
            <a:ext cx="5626820" cy="6858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116632"/>
            <a:ext cx="8229600" cy="2304256"/>
          </a:xfrm>
        </p:spPr>
        <p:txBody>
          <a:bodyPr>
            <a:normAutofit/>
          </a:bodyPr>
          <a:lstStyle/>
          <a:p>
            <a:r>
              <a:rPr lang="en-US" dirty="0"/>
              <a:t>Environmental power - replacement of conventional energy</a:t>
            </a:r>
            <a:r>
              <a:rPr lang="ru-RU" dirty="0"/>
              <a:t/>
            </a:r>
            <a:br>
              <a:rPr lang="ru-RU" dirty="0"/>
            </a:br>
            <a:endParaRPr lang="ru-RU"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55576" y="1916832"/>
            <a:ext cx="7920880" cy="4464496"/>
          </a:xfrm>
        </p:spPr>
      </p:pic>
    </p:spTree>
    <p:extLst>
      <p:ext uri="{BB962C8B-B14F-4D97-AF65-F5344CB8AC3E}">
        <p14:creationId xmlns:p14="http://schemas.microsoft.com/office/powerpoint/2010/main" xmlns="" val="13681490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527</TotalTime>
  <Words>1700</Words>
  <Application>Microsoft Office PowerPoint</Application>
  <PresentationFormat>On-screen Show (4:3)</PresentationFormat>
  <Paragraphs>204</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Эркер</vt:lpstr>
      <vt:lpstr>Slide 1</vt:lpstr>
      <vt:lpstr>Plan</vt:lpstr>
      <vt:lpstr>Slide 3</vt:lpstr>
      <vt:lpstr> energy sources in the XXI century </vt:lpstr>
      <vt:lpstr>Environmental impacts of power </vt:lpstr>
      <vt:lpstr>Environmental impacts of power</vt:lpstr>
      <vt:lpstr>Most electricity today is generated by burning fossil fuels and producing steam which is then used to drive a steam turbine that, in turn, drives an electrical generator. </vt:lpstr>
      <vt:lpstr>Nuclear power plants do not burn fossil fuels and so do not directly emit carbon dioxide; because of the high energy yield of nuclear fuels, the carbon dioxide emitted during mining, enrichment, fabrication and transport of fuel is small when compared with the carbon dioxide emitted by fossil fuels of similar energy yield. </vt:lpstr>
      <vt:lpstr>Environmental power - replacement of conventional energy </vt:lpstr>
      <vt:lpstr>alternative energy sources</vt:lpstr>
      <vt:lpstr>Slide 11</vt:lpstr>
      <vt:lpstr> </vt:lpstr>
      <vt:lpstr>Renewable Energy Sources</vt:lpstr>
      <vt:lpstr>Slide 14</vt:lpstr>
      <vt:lpstr>Wind Power</vt:lpstr>
      <vt:lpstr>Slide 16</vt:lpstr>
      <vt:lpstr>Slide 17</vt:lpstr>
      <vt:lpstr>Slide 18</vt:lpstr>
      <vt:lpstr>Slide 19</vt:lpstr>
      <vt:lpstr>Slide 20</vt:lpstr>
      <vt:lpstr>Slide 21</vt:lpstr>
      <vt:lpstr>Slide 22</vt:lpstr>
      <vt:lpstr>Slide 23</vt:lpstr>
      <vt:lpstr> G-global project and energy-saving strategies</vt:lpstr>
      <vt:lpstr>Slide 25</vt:lpstr>
      <vt:lpstr>Slide 26</vt:lpstr>
      <vt:lpstr>Slide 27</vt:lpstr>
      <vt:lpstr>Slide 28</vt:lpstr>
      <vt:lpstr>Slide 29</vt:lpstr>
      <vt:lpstr>Slide 30</vt:lpstr>
      <vt:lpstr>Water is a strategic resources in 21th</vt:lpstr>
      <vt:lpstr>Supply of Water Resources</vt:lpstr>
      <vt:lpstr>Slide 33</vt:lpstr>
      <vt:lpstr>Use of Water Resources</vt:lpstr>
      <vt:lpstr>Water conflicts: Global</vt:lpstr>
      <vt:lpstr>Too Much Water:  Floods</vt:lpstr>
      <vt:lpstr>Using Dams and Reservoirs to Supply More Water: The Trade-offs</vt:lpstr>
      <vt:lpstr>Solutions Sustainable Water Use</vt:lpstr>
      <vt:lpstr>Slide 39</vt:lpstr>
      <vt:lpstr>Water resource management</vt:lpstr>
      <vt:lpstr>Slide 41</vt:lpstr>
      <vt:lpstr>     Water in the Future:</vt:lpstr>
      <vt:lpstr>CONCLUSIONS</vt:lpstr>
      <vt:lpstr>Slide 44</vt:lpstr>
      <vt:lpstr>    References</vt:lpstr>
      <vt:lpstr>Slide 46</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HP</dc:creator>
  <cp:lastModifiedBy>gulmira.bekenova</cp:lastModifiedBy>
  <cp:revision>45</cp:revision>
  <dcterms:created xsi:type="dcterms:W3CDTF">2015-04-08T03:38:18Z</dcterms:created>
  <dcterms:modified xsi:type="dcterms:W3CDTF">2016-11-18T04:45:43Z</dcterms:modified>
</cp:coreProperties>
</file>