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83" r:id="rId4"/>
    <p:sldId id="284" r:id="rId5"/>
    <p:sldId id="285" r:id="rId6"/>
    <p:sldId id="288" r:id="rId7"/>
    <p:sldId id="289" r:id="rId8"/>
    <p:sldId id="290" r:id="rId9"/>
    <p:sldId id="287" r:id="rId10"/>
    <p:sldId id="292" r:id="rId11"/>
    <p:sldId id="293" r:id="rId12"/>
    <p:sldId id="294" r:id="rId13"/>
    <p:sldId id="305" r:id="rId14"/>
    <p:sldId id="295" r:id="rId15"/>
    <p:sldId id="265" r:id="rId16"/>
  </p:sldIdLst>
  <p:sldSz cx="12192000" cy="6858000"/>
  <p:notesSz cx="6858000" cy="9144000"/>
  <p:embeddedFontLst>
    <p:embeddedFont>
      <p:font typeface="나눔스퀘어" panose="020B0600000101010101" pitchFamily="50" charset="-127"/>
      <p:regular r:id="rId17"/>
    </p:embeddedFont>
    <p:embeddedFont>
      <p:font typeface="나눔스퀘어 Bold" panose="020B0600000101010101" pitchFamily="50" charset="-127"/>
      <p:bold r:id="rId18"/>
    </p:embeddedFont>
    <p:embeddedFont>
      <p:font typeface="나눔스퀘어 ExtraBold" panose="020B0600000101010101" pitchFamily="50" charset="-127"/>
      <p:bold r:id="rId19"/>
    </p:embeddedFont>
    <p:embeddedFont>
      <p:font typeface="맑은 고딕" panose="020B0503020000020004" pitchFamily="50" charset="-127"/>
      <p:regular r:id="rId20"/>
      <p:bold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AA369F8-3B8C-4D48-5423-C4DF4A817EFB}" name="진의정" initials="진" userId="진의정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2D2E"/>
    <a:srgbClr val="1E1E1E"/>
    <a:srgbClr val="64A1D8"/>
    <a:srgbClr val="5B9BD5"/>
    <a:srgbClr val="F8FAFA"/>
    <a:srgbClr val="000000"/>
    <a:srgbClr val="D2DEEF"/>
    <a:srgbClr val="EAEFF7"/>
    <a:srgbClr val="949494"/>
    <a:srgbClr val="3298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94" autoAdjust="0"/>
    <p:restoredTop sz="94660"/>
  </p:normalViewPr>
  <p:slideViewPr>
    <p:cSldViewPr snapToGrid="0">
      <p:cViewPr varScale="1">
        <p:scale>
          <a:sx n="85" d="100"/>
          <a:sy n="85" d="100"/>
        </p:scale>
        <p:origin x="4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microsoft.com/office/2018/10/relationships/authors" Target="author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40DAE3-C179-4C9E-AF79-83FC2F7E69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88A386E-0C58-406B-BF0E-37A1DC646E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9BD2F5-890C-4789-A8D7-94BDD48A9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3B01E0-52A1-43F7-9DDA-1567A03C8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5E1083-0233-4C16-87A0-6018B1657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9877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FC7D2F-FC24-4489-A8C1-4EDB520BC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C91149-F52C-4826-B785-266A652E5F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2AB15C-5CDB-4CE9-B369-1BBA7BEA5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F2C6A2-C5E0-4A04-9956-9E57F3C2E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7EEFE6-CF05-4FE5-87E5-BDB8F6EC2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667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68492B9-9950-410E-BCA2-EB45365F3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1CEE5F-8B8D-4D1C-9C86-31999DC4F1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2AAC8E-4157-4AF2-9456-51155B87D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40787F-F432-4440-AC66-0757C833A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FF5C59-7269-4F5B-8E9A-8AA15EA9C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057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913FD6-957E-4BEA-834B-761D59150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01424C-1A38-4C57-8700-B02A03E33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0497B0-0B75-4617-A1CC-8A85FEA03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50544B-3E1B-4074-9140-D1144E6E7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547240-F9EF-4932-A818-031B8CD72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92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35B9DA-006E-425B-9EA6-5D836F8CF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111410-5480-4488-A7C6-3A8AA0E1A3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6463DC-A7D3-42D2-94B8-45C8C5276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A6EE3A-C25D-4C9B-8442-30BDF14D8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D02F37-2CAF-42A2-A6CB-BEF4AE69E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940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07C7CB-EDCD-47BD-B147-D2E464154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DBE5C1-56EA-4C96-A15A-2DB55575A7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8F5117D-34EE-4270-A510-2F59E8BA90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B6DA34-E971-4421-A90F-1C46B5220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AA0CD2-795A-4383-B917-17EB4E22F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CD3501-3F70-4144-8CFB-8D27723FE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5644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7DC413-BB49-42D2-9EC2-0B4D08A8D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2CE0B5-D47E-4030-A1BC-881714FA3F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A98280-17C0-4276-A608-FC8867EAF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F8528D5-F43B-4323-A0C4-70E303AA8C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95BCC2B-DD4F-4CD8-9624-9DAD949A3E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039F14E-6017-4A00-86F1-B0097F804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31B008D-F7AC-4162-A26C-6809689C8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61FCAB-3FD8-48F4-BE02-31CBBB297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28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75B495-6E02-4D99-8674-575BFDF06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561D7CB-7B6B-497A-9DAB-E7B6D6F82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2CFAA7F-0542-4A16-9AF4-8AB052B46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C589266-AAA0-4215-B396-8D1B161A1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6878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06C5F41-B810-4C26-9F9C-BF3186F9D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0058D50-6FD4-4A54-8B64-894217493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D9F4029-E399-472A-B18D-551781AF6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137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13B760-3AF1-46F8-84D4-39CCFDECC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89DF9C-6DF7-4B71-9A57-F93611F82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24EE43-971C-4EEF-83D2-0821D64622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E4BA1F-7B15-4D0D-99FD-B46E633C3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0D0048-D51C-49E1-AD1F-5D4C536BD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391C12-717C-4A5F-AE6F-C95B91F21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206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CB4645-0EA9-4E51-B284-618108778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84D8F3-D20F-41C1-A15B-0B9EA375A0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2EBB64F-44CF-4D2F-8ECB-9C39F1D5FF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E7B873-705C-45FB-8AAD-245FCDD12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F9A977-11BA-4AA8-B9F7-A0A7AF056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9ABAC7-1227-4F73-B300-2016CB7B7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411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77C8C97-640B-416B-8D4D-1D6BD9AB8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C1B397-FFE0-4458-8CC9-D725DA31F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3BE94D-8128-407D-95E2-2A2192283A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E7CB9-552A-40FD-8E25-6C9525410464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3A5D15-8E7E-439A-BED1-DD844D1F80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4FAB7E-CE65-47EC-995A-12649E02AD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213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848FC5A-8510-4CD1-8A3C-C0639F994AD0}"/>
              </a:ext>
            </a:extLst>
          </p:cNvPr>
          <p:cNvSpPr txBox="1"/>
          <p:nvPr/>
        </p:nvSpPr>
        <p:spPr>
          <a:xfrm>
            <a:off x="9446280" y="5119185"/>
            <a:ext cx="12363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100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member1:</a:t>
            </a:r>
            <a:endParaRPr lang="ko-KR" altLang="en-US" sz="1600" spc="100" dirty="0">
              <a:solidFill>
                <a:schemeClr val="tx2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C1650F1-2974-4F07-BA45-FF69DC6F9B14}"/>
              </a:ext>
            </a:extLst>
          </p:cNvPr>
          <p:cNvSpPr/>
          <p:nvPr/>
        </p:nvSpPr>
        <p:spPr>
          <a:xfrm>
            <a:off x="3356045" y="2391373"/>
            <a:ext cx="5479911" cy="1321111"/>
          </a:xfrm>
          <a:prstGeom prst="rect">
            <a:avLst/>
          </a:prstGeom>
          <a:noFill/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500" dirty="0">
                <a:solidFill>
                  <a:schemeClr val="tx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컴퓨터공학특강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48FC5A-8510-4CD1-8A3C-C0639F994AD0}"/>
              </a:ext>
            </a:extLst>
          </p:cNvPr>
          <p:cNvSpPr txBox="1"/>
          <p:nvPr/>
        </p:nvSpPr>
        <p:spPr>
          <a:xfrm>
            <a:off x="3691467" y="4061354"/>
            <a:ext cx="4809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100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객체 </a:t>
            </a:r>
            <a:r>
              <a:rPr lang="ko-KR" altLang="en-US" sz="1600" spc="100" dirty="0" err="1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리터럴</a:t>
            </a:r>
            <a:endParaRPr lang="ko-KR" altLang="en-US" sz="1600" spc="100" dirty="0">
              <a:solidFill>
                <a:schemeClr val="tx2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5591908" y="4399908"/>
            <a:ext cx="1037492" cy="0"/>
          </a:xfrm>
          <a:prstGeom prst="line">
            <a:avLst/>
          </a:prstGeom>
          <a:ln w="25400">
            <a:solidFill>
              <a:srgbClr val="222A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848FC5A-8510-4CD1-8A3C-C0639F994AD0}"/>
              </a:ext>
            </a:extLst>
          </p:cNvPr>
          <p:cNvSpPr txBox="1"/>
          <p:nvPr/>
        </p:nvSpPr>
        <p:spPr>
          <a:xfrm>
            <a:off x="10816098" y="5119185"/>
            <a:ext cx="10447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10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알레셰르</a:t>
            </a:r>
            <a:endParaRPr lang="ko-KR" altLang="en-US" sz="1600" spc="100" dirty="0">
              <a:solidFill>
                <a:schemeClr val="tx2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48FC5A-8510-4CD1-8A3C-C0639F994AD0}"/>
              </a:ext>
            </a:extLst>
          </p:cNvPr>
          <p:cNvSpPr txBox="1"/>
          <p:nvPr/>
        </p:nvSpPr>
        <p:spPr>
          <a:xfrm>
            <a:off x="10816097" y="5457739"/>
            <a:ext cx="8217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100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전재호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48FC5A-8510-4CD1-8A3C-C0639F994AD0}"/>
              </a:ext>
            </a:extLst>
          </p:cNvPr>
          <p:cNvSpPr txBox="1"/>
          <p:nvPr/>
        </p:nvSpPr>
        <p:spPr>
          <a:xfrm>
            <a:off x="4901875" y="4030576"/>
            <a:ext cx="6900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pc="100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</a:t>
            </a:r>
            <a:endParaRPr lang="ko-KR" altLang="en-US" sz="2000" spc="100" dirty="0">
              <a:solidFill>
                <a:schemeClr val="tx2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48FC5A-8510-4CD1-8A3C-C0639F994AD0}"/>
              </a:ext>
            </a:extLst>
          </p:cNvPr>
          <p:cNvSpPr txBox="1"/>
          <p:nvPr/>
        </p:nvSpPr>
        <p:spPr>
          <a:xfrm>
            <a:off x="6629400" y="4030576"/>
            <a:ext cx="6900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pc="100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</a:t>
            </a:r>
            <a:endParaRPr lang="ko-KR" altLang="en-US" sz="2000" spc="100" dirty="0">
              <a:solidFill>
                <a:schemeClr val="tx2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48FC5A-8510-4CD1-8A3C-C0639F994AD0}"/>
              </a:ext>
            </a:extLst>
          </p:cNvPr>
          <p:cNvSpPr txBox="1"/>
          <p:nvPr/>
        </p:nvSpPr>
        <p:spPr>
          <a:xfrm>
            <a:off x="9050558" y="4749853"/>
            <a:ext cx="2303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100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var</a:t>
            </a:r>
            <a:r>
              <a:rPr lang="ko-KR" altLang="en-US" sz="2000" spc="100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spc="100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team3 = {</a:t>
            </a:r>
            <a:endParaRPr lang="ko-KR" altLang="en-US" sz="2000" spc="100" dirty="0">
              <a:solidFill>
                <a:schemeClr val="tx2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48FC5A-8510-4CD1-8A3C-C0639F994AD0}"/>
              </a:ext>
            </a:extLst>
          </p:cNvPr>
          <p:cNvSpPr txBox="1"/>
          <p:nvPr/>
        </p:nvSpPr>
        <p:spPr>
          <a:xfrm>
            <a:off x="9050558" y="6134847"/>
            <a:ext cx="1055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100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}</a:t>
            </a:r>
            <a:endParaRPr lang="ko-KR" altLang="en-US" sz="2000" spc="100" dirty="0">
              <a:solidFill>
                <a:schemeClr val="tx2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543F2C0-7185-2BA1-ADA5-F0EE3BC21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919" y="20445"/>
            <a:ext cx="1132542" cy="1291494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95F07678-A28D-A2A0-19EE-B290B69FD6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237"/>
            <a:ext cx="1147995" cy="129149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F5257465-880B-CCE6-9030-4BCA44C9E5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9889" y="20566"/>
            <a:ext cx="1132542" cy="129909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ACF8F44-DF98-6261-F1A2-AABD56571D6E}"/>
              </a:ext>
            </a:extLst>
          </p:cNvPr>
          <p:cNvSpPr txBox="1"/>
          <p:nvPr/>
        </p:nvSpPr>
        <p:spPr>
          <a:xfrm>
            <a:off x="9446280" y="5457739"/>
            <a:ext cx="12363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100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member2:</a:t>
            </a:r>
            <a:endParaRPr lang="ko-KR" altLang="en-US" sz="1600" spc="100" dirty="0">
              <a:solidFill>
                <a:schemeClr val="tx2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0FE3628-7116-C3F7-7645-91DBDF894A24}"/>
              </a:ext>
            </a:extLst>
          </p:cNvPr>
          <p:cNvSpPr txBox="1"/>
          <p:nvPr/>
        </p:nvSpPr>
        <p:spPr>
          <a:xfrm>
            <a:off x="9446280" y="5763276"/>
            <a:ext cx="12363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100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member3:</a:t>
            </a:r>
            <a:endParaRPr lang="ko-KR" altLang="en-US" sz="1600" spc="100" dirty="0">
              <a:solidFill>
                <a:schemeClr val="tx2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5359EA7-47C0-90F1-1796-2C8D57A68418}"/>
              </a:ext>
            </a:extLst>
          </p:cNvPr>
          <p:cNvSpPr txBox="1"/>
          <p:nvPr/>
        </p:nvSpPr>
        <p:spPr>
          <a:xfrm>
            <a:off x="10816097" y="5763276"/>
            <a:ext cx="8217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100" dirty="0" err="1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신승민</a:t>
            </a:r>
            <a:endParaRPr lang="ko-KR" altLang="en-US" sz="1600" spc="100" dirty="0">
              <a:solidFill>
                <a:schemeClr val="tx2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2866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D0C9A45-A32B-45BB-B4DB-89BAF7E41E6D}"/>
              </a:ext>
            </a:extLst>
          </p:cNvPr>
          <p:cNvSpPr txBox="1"/>
          <p:nvPr/>
        </p:nvSpPr>
        <p:spPr>
          <a:xfrm>
            <a:off x="276223" y="310773"/>
            <a:ext cx="3496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3000" spc="1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프로퍼티</a:t>
            </a:r>
            <a:endParaRPr lang="ko-KR" altLang="en-US" sz="3000" spc="1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93F456-2C49-4A85-B01B-2D6BD46D6E98}"/>
              </a:ext>
            </a:extLst>
          </p:cNvPr>
          <p:cNvSpPr txBox="1"/>
          <p:nvPr/>
        </p:nvSpPr>
        <p:spPr>
          <a:xfrm>
            <a:off x="276222" y="875351"/>
            <a:ext cx="11321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spc="100" dirty="0" err="1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프로퍼티</a:t>
            </a:r>
            <a:r>
              <a:rPr lang="ko-KR" altLang="en-US" sz="36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3600" spc="100" dirty="0" err="1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식별자</a:t>
            </a:r>
            <a:r>
              <a:rPr lang="ko-KR" altLang="en-US" sz="36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3600" spc="100" dirty="0" err="1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네이밍</a:t>
            </a:r>
            <a:r>
              <a:rPr lang="ko-KR" altLang="en-US" sz="36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규칙</a:t>
            </a:r>
            <a:endParaRPr lang="en-US" altLang="ko-KR" sz="36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사각형: 둥근 모서리 9">
            <a:extLst>
              <a:ext uri="{FF2B5EF4-FFF2-40B4-BE49-F238E27FC236}">
                <a16:creationId xmlns:a16="http://schemas.microsoft.com/office/drawing/2014/main" id="{0E65896C-1512-EC45-AA3F-C2227EE0C3EF}"/>
              </a:ext>
            </a:extLst>
          </p:cNvPr>
          <p:cNvSpPr/>
          <p:nvPr/>
        </p:nvSpPr>
        <p:spPr>
          <a:xfrm>
            <a:off x="658729" y="2388968"/>
            <a:ext cx="10939103" cy="3046632"/>
          </a:xfrm>
          <a:prstGeom prst="round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9FCE2E-0892-4847-A1B6-52A5E9D8AC28}"/>
              </a:ext>
            </a:extLst>
          </p:cNvPr>
          <p:cNvSpPr txBox="1"/>
          <p:nvPr/>
        </p:nvSpPr>
        <p:spPr>
          <a:xfrm>
            <a:off x="1998288" y="1707798"/>
            <a:ext cx="7877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i="0" dirty="0" err="1">
                <a:solidFill>
                  <a:srgbClr val="24292F"/>
                </a:solidFill>
                <a:effectLst/>
                <a:highlight>
                  <a:srgbClr val="FFFF00"/>
                </a:highlight>
                <a:latin typeface="나눔스퀘어 Bold" panose="020B0600000101010101" pitchFamily="50" charset="-127"/>
              </a:rPr>
              <a:t>식별자</a:t>
            </a:r>
            <a:r>
              <a:rPr lang="ko-KR" altLang="en-US" b="1" i="0" dirty="0">
                <a:solidFill>
                  <a:srgbClr val="24292F"/>
                </a:solidFill>
                <a:effectLst/>
                <a:highlight>
                  <a:srgbClr val="FFFF00"/>
                </a:highlight>
                <a:latin typeface="나눔스퀘어 Bold" panose="020B0600000101010101" pitchFamily="50" charset="-127"/>
              </a:rPr>
              <a:t> </a:t>
            </a:r>
            <a:r>
              <a:rPr lang="ko-KR" altLang="en-US" b="1" i="0" dirty="0" err="1">
                <a:solidFill>
                  <a:srgbClr val="24292F"/>
                </a:solidFill>
                <a:effectLst/>
                <a:highlight>
                  <a:srgbClr val="FFFF00"/>
                </a:highlight>
                <a:latin typeface="나눔스퀘어 Bold" panose="020B0600000101010101" pitchFamily="50" charset="-127"/>
              </a:rPr>
              <a:t>네이밍</a:t>
            </a:r>
            <a:r>
              <a:rPr lang="ko-KR" altLang="en-US" b="1" i="0" dirty="0">
                <a:solidFill>
                  <a:srgbClr val="24292F"/>
                </a:solidFill>
                <a:effectLst/>
                <a:highlight>
                  <a:srgbClr val="FFFF00"/>
                </a:highlight>
                <a:latin typeface="나눔스퀘어 Bold" panose="020B0600000101010101" pitchFamily="50" charset="-127"/>
              </a:rPr>
              <a:t> 규칙을 따르지 않는 이름에는 반드시 따옴표를 사용해야 한다</a:t>
            </a:r>
            <a:r>
              <a:rPr lang="en-US" altLang="ko-KR" b="1" i="0" dirty="0">
                <a:solidFill>
                  <a:srgbClr val="24292F"/>
                </a:solidFill>
                <a:effectLst/>
                <a:highlight>
                  <a:srgbClr val="FFFF00"/>
                </a:highlight>
                <a:latin typeface="나눔스퀘어 Bold" panose="020B0600000101010101" pitchFamily="50" charset="-127"/>
              </a:rPr>
              <a:t>.</a:t>
            </a:r>
            <a:endParaRPr lang="en-KR" b="1" dirty="0">
              <a:highlight>
                <a:srgbClr val="FFFF00"/>
              </a:highlight>
            </a:endParaRP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E4EC78C2-2CC2-E84D-89E7-7B728EC7C5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129" y="2464484"/>
            <a:ext cx="9231796" cy="19290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A0BB4CB-6C74-BF43-8674-5F8D563F796D}"/>
              </a:ext>
            </a:extLst>
          </p:cNvPr>
          <p:cNvSpPr txBox="1"/>
          <p:nvPr/>
        </p:nvSpPr>
        <p:spPr>
          <a:xfrm>
            <a:off x="3892327" y="4780870"/>
            <a:ext cx="408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  <a:highlight>
                  <a:srgbClr val="FF0000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SyntaxError</a:t>
            </a:r>
            <a:r>
              <a:rPr lang="en-US" b="1" dirty="0">
                <a:solidFill>
                  <a:schemeClr val="bg1"/>
                </a:solidFill>
                <a:highlight>
                  <a:srgbClr val="FF0000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Unexpected token '-'</a:t>
            </a:r>
            <a:endParaRPr lang="en-KR" b="1" dirty="0">
              <a:solidFill>
                <a:schemeClr val="bg1"/>
              </a:solidFill>
              <a:highlight>
                <a:srgbClr val="FF0000"/>
              </a:highlight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CFCDD59-68CE-D04D-676C-D7430621EADB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7B5EF82-249E-D9EC-DA0F-8D80022F70B1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CAA12F0-212D-762F-8B76-BF72C557115B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11EBF63-5AB4-A5D0-F356-B603F4B501C0}"/>
              </a:ext>
            </a:extLst>
          </p:cNvPr>
          <p:cNvSpPr txBox="1"/>
          <p:nvPr/>
        </p:nvSpPr>
        <p:spPr>
          <a:xfrm>
            <a:off x="8802448" y="267286"/>
            <a:ext cx="118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p.</a:t>
            </a:r>
            <a:r>
              <a:rPr lang="ko-KR" altLang="en-US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127</a:t>
            </a:r>
            <a:endParaRPr lang="ko-KR" altLang="en-US" sz="2400" spc="1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58855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D0C9A45-A32B-45BB-B4DB-89BAF7E41E6D}"/>
              </a:ext>
            </a:extLst>
          </p:cNvPr>
          <p:cNvSpPr txBox="1"/>
          <p:nvPr/>
        </p:nvSpPr>
        <p:spPr>
          <a:xfrm>
            <a:off x="276223" y="310773"/>
            <a:ext cx="3496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3000" spc="1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프로퍼티</a:t>
            </a:r>
            <a:endParaRPr lang="ko-KR" altLang="en-US" sz="3000" spc="1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93F456-2C49-4A85-B01B-2D6BD46D6E98}"/>
              </a:ext>
            </a:extLst>
          </p:cNvPr>
          <p:cNvSpPr txBox="1"/>
          <p:nvPr/>
        </p:nvSpPr>
        <p:spPr>
          <a:xfrm>
            <a:off x="276222" y="875351"/>
            <a:ext cx="11321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표현식은 </a:t>
            </a:r>
            <a:r>
              <a:rPr lang="ko-KR" altLang="en-US" sz="3600" spc="100" dirty="0" err="1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프로퍼티</a:t>
            </a:r>
            <a:r>
              <a:rPr lang="ko-KR" altLang="en-US" sz="36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키로 사용</a:t>
            </a:r>
            <a:endParaRPr lang="en-US" altLang="ko-KR" sz="36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사각형: 둥근 모서리 9">
            <a:extLst>
              <a:ext uri="{FF2B5EF4-FFF2-40B4-BE49-F238E27FC236}">
                <a16:creationId xmlns:a16="http://schemas.microsoft.com/office/drawing/2014/main" id="{0E65896C-1512-EC45-AA3F-C2227EE0C3EF}"/>
              </a:ext>
            </a:extLst>
          </p:cNvPr>
          <p:cNvSpPr/>
          <p:nvPr/>
        </p:nvSpPr>
        <p:spPr>
          <a:xfrm>
            <a:off x="658730" y="2936017"/>
            <a:ext cx="10939103" cy="3046632"/>
          </a:xfrm>
          <a:prstGeom prst="round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BC5399-A2BF-634B-BB8A-5C99E25EA2C1}"/>
              </a:ext>
            </a:extLst>
          </p:cNvPr>
          <p:cNvSpPr txBox="1"/>
          <p:nvPr/>
        </p:nvSpPr>
        <p:spPr>
          <a:xfrm>
            <a:off x="2507170" y="2250509"/>
            <a:ext cx="68597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100" dirty="0" err="1">
                <a:solidFill>
                  <a:schemeClr val="tx2">
                    <a:lumMod val="50000"/>
                  </a:schemeClr>
                </a:solidFill>
                <a:highlight>
                  <a:srgbClr val="FFFF00"/>
                </a:highlight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itchFamily="2" charset="2"/>
              </a:rPr>
              <a:t>프로퍼티</a:t>
            </a:r>
            <a:r>
              <a:rPr lang="ko-KR" altLang="en-US" sz="2000" spc="100" dirty="0">
                <a:solidFill>
                  <a:schemeClr val="tx2">
                    <a:lumMod val="50000"/>
                  </a:schemeClr>
                </a:solidFill>
                <a:highlight>
                  <a:srgbClr val="FFFF00"/>
                </a:highlight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itchFamily="2" charset="2"/>
              </a:rPr>
              <a:t> 키로 사용할 표현식을 대괄호</a:t>
            </a:r>
            <a:r>
              <a:rPr lang="en-US" altLang="ko-KR" sz="2000" spc="100" dirty="0">
                <a:solidFill>
                  <a:schemeClr val="tx2">
                    <a:lumMod val="50000"/>
                  </a:schemeClr>
                </a:solidFill>
                <a:highlight>
                  <a:srgbClr val="FFFF00"/>
                </a:highlight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itchFamily="2" charset="2"/>
              </a:rPr>
              <a:t>([..])</a:t>
            </a:r>
            <a:r>
              <a:rPr lang="ko-KR" altLang="en-US" sz="2000" spc="100" dirty="0">
                <a:solidFill>
                  <a:schemeClr val="tx2">
                    <a:lumMod val="50000"/>
                  </a:schemeClr>
                </a:solidFill>
                <a:highlight>
                  <a:srgbClr val="FFFF00"/>
                </a:highlight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itchFamily="2" charset="2"/>
              </a:rPr>
              <a:t>로 묶어야 한다</a:t>
            </a:r>
            <a:r>
              <a:rPr lang="en-US" altLang="ko-KR" sz="2000" spc="100" dirty="0">
                <a:solidFill>
                  <a:schemeClr val="tx2">
                    <a:lumMod val="50000"/>
                  </a:schemeClr>
                </a:solidFill>
                <a:highlight>
                  <a:srgbClr val="FFFF00"/>
                </a:highlight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itchFamily="2" charset="2"/>
              </a:rPr>
              <a:t>.</a:t>
            </a:r>
            <a:endParaRPr lang="ko-KR" altLang="en-US" sz="2000" spc="100" dirty="0">
              <a:solidFill>
                <a:schemeClr val="tx2">
                  <a:lumMod val="50000"/>
                </a:schemeClr>
              </a:solidFill>
              <a:highlight>
                <a:srgbClr val="FFFF00"/>
              </a:highlight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7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AB0722ED-0B9B-F443-A09D-0A34E65C4E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170" y="3429000"/>
            <a:ext cx="6364403" cy="1737583"/>
          </a:xfrm>
          <a:prstGeom prst="rect">
            <a:avLst/>
          </a:prstGeom>
        </p:spPr>
      </p:pic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EECA70FC-2423-9950-5AFF-CB5B5C049ADE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8B41B55-1AE2-FA91-177B-D0B76FC89BDB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4691018-E7F6-B2D2-2CA3-BCEDA990301D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2D06C59-2AEE-CF37-1A47-AB89A9AEB64B}"/>
              </a:ext>
            </a:extLst>
          </p:cNvPr>
          <p:cNvSpPr txBox="1"/>
          <p:nvPr/>
        </p:nvSpPr>
        <p:spPr>
          <a:xfrm>
            <a:off x="8802448" y="267286"/>
            <a:ext cx="118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p.</a:t>
            </a:r>
            <a:r>
              <a:rPr lang="ko-KR" altLang="en-US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127</a:t>
            </a:r>
            <a:endParaRPr lang="ko-KR" altLang="en-US" sz="2400" spc="1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9544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D0C9A45-A32B-45BB-B4DB-89BAF7E41E6D}"/>
              </a:ext>
            </a:extLst>
          </p:cNvPr>
          <p:cNvSpPr txBox="1"/>
          <p:nvPr/>
        </p:nvSpPr>
        <p:spPr>
          <a:xfrm>
            <a:off x="276223" y="310773"/>
            <a:ext cx="3496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3000" spc="1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프로퍼티</a:t>
            </a:r>
            <a:endParaRPr lang="ko-KR" altLang="en-US" sz="3000" spc="1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93F456-2C49-4A85-B01B-2D6BD46D6E98}"/>
              </a:ext>
            </a:extLst>
          </p:cNvPr>
          <p:cNvSpPr txBox="1"/>
          <p:nvPr/>
        </p:nvSpPr>
        <p:spPr>
          <a:xfrm>
            <a:off x="276222" y="875351"/>
            <a:ext cx="11321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빈 문자열을 </a:t>
            </a:r>
            <a:r>
              <a:rPr lang="ko-KR" altLang="en-US" sz="3600" spc="100" dirty="0" err="1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프로퍼티</a:t>
            </a:r>
            <a:r>
              <a:rPr lang="ko-KR" altLang="en-US" sz="36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키로 사용</a:t>
            </a:r>
            <a:endParaRPr lang="en-US" altLang="ko-KR" sz="36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사각형: 둥근 모서리 9">
            <a:extLst>
              <a:ext uri="{FF2B5EF4-FFF2-40B4-BE49-F238E27FC236}">
                <a16:creationId xmlns:a16="http://schemas.microsoft.com/office/drawing/2014/main" id="{0E65896C-1512-EC45-AA3F-C2227EE0C3EF}"/>
              </a:ext>
            </a:extLst>
          </p:cNvPr>
          <p:cNvSpPr/>
          <p:nvPr/>
        </p:nvSpPr>
        <p:spPr>
          <a:xfrm>
            <a:off x="1927776" y="1532262"/>
            <a:ext cx="8018502" cy="2038936"/>
          </a:xfrm>
          <a:prstGeom prst="round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09C22C6-9E1B-5343-A5DD-677ADAF7BD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852" y="1532262"/>
            <a:ext cx="5796076" cy="203893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A119DD3-9C3F-934F-B94A-F9C7FA4EB0AE}"/>
              </a:ext>
            </a:extLst>
          </p:cNvPr>
          <p:cNvSpPr txBox="1"/>
          <p:nvPr/>
        </p:nvSpPr>
        <p:spPr>
          <a:xfrm>
            <a:off x="435194" y="3757096"/>
            <a:ext cx="11321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숫자를 </a:t>
            </a:r>
            <a:r>
              <a:rPr lang="ko-KR" altLang="en-US" sz="3600" spc="100" dirty="0" err="1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프로퍼티</a:t>
            </a:r>
            <a:r>
              <a:rPr lang="ko-KR" altLang="en-US" sz="36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키로 사용</a:t>
            </a:r>
            <a:endParaRPr lang="en-US" altLang="ko-KR" sz="36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사각형: 둥근 모서리 9">
            <a:extLst>
              <a:ext uri="{FF2B5EF4-FFF2-40B4-BE49-F238E27FC236}">
                <a16:creationId xmlns:a16="http://schemas.microsoft.com/office/drawing/2014/main" id="{007AC1F5-F68D-9B47-B42C-19830B90B5BE}"/>
              </a:ext>
            </a:extLst>
          </p:cNvPr>
          <p:cNvSpPr/>
          <p:nvPr/>
        </p:nvSpPr>
        <p:spPr>
          <a:xfrm>
            <a:off x="2086748" y="4497719"/>
            <a:ext cx="8018502" cy="2038936"/>
          </a:xfrm>
          <a:prstGeom prst="round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Picture 9" descr="Text&#10;&#10;Description automatically generated with medium confidence">
            <a:extLst>
              <a:ext uri="{FF2B5EF4-FFF2-40B4-BE49-F238E27FC236}">
                <a16:creationId xmlns:a16="http://schemas.microsoft.com/office/drawing/2014/main" id="{7F4672B0-DCC0-3E48-9F40-34E07FACB2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870" y="4532895"/>
            <a:ext cx="5228039" cy="1968583"/>
          </a:xfrm>
          <a:prstGeom prst="rect">
            <a:avLst/>
          </a:prstGeom>
        </p:spPr>
      </p:pic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3FBEEB35-068A-3EA3-166B-4985B18A54D4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F2632BC-E345-EE16-66D6-B217AA6A1B66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FF7525E-AD5A-9B76-7A3C-A104A8B19E7B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8168B60-C3CC-802A-C827-4CB5D00C4A54}"/>
              </a:ext>
            </a:extLst>
          </p:cNvPr>
          <p:cNvSpPr txBox="1"/>
          <p:nvPr/>
        </p:nvSpPr>
        <p:spPr>
          <a:xfrm>
            <a:off x="8802448" y="267286"/>
            <a:ext cx="118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p.</a:t>
            </a:r>
            <a:r>
              <a:rPr lang="ko-KR" altLang="en-US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127</a:t>
            </a:r>
            <a:endParaRPr lang="ko-KR" altLang="en-US" sz="2400" spc="1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36129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D0C9A45-A32B-45BB-B4DB-89BAF7E41E6D}"/>
              </a:ext>
            </a:extLst>
          </p:cNvPr>
          <p:cNvSpPr txBox="1"/>
          <p:nvPr/>
        </p:nvSpPr>
        <p:spPr>
          <a:xfrm>
            <a:off x="276223" y="310773"/>
            <a:ext cx="3496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3000" spc="1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프로퍼티</a:t>
            </a:r>
            <a:endParaRPr lang="ko-KR" altLang="en-US" sz="3000" spc="1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93F456-2C49-4A85-B01B-2D6BD46D6E98}"/>
              </a:ext>
            </a:extLst>
          </p:cNvPr>
          <p:cNvSpPr txBox="1"/>
          <p:nvPr/>
        </p:nvSpPr>
        <p:spPr>
          <a:xfrm>
            <a:off x="276223" y="1316042"/>
            <a:ext cx="113216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28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질문</a:t>
            </a:r>
            <a:r>
              <a:rPr lang="en-US" altLang="ko-KR" sz="28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</a:t>
            </a:r>
            <a:r>
              <a:rPr lang="ko-KR" altLang="en-US" sz="28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empty </a:t>
            </a:r>
            <a:r>
              <a:rPr lang="ko-KR" altLang="en-US" sz="28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키로 구성된 </a:t>
            </a:r>
            <a:r>
              <a:rPr lang="ko-KR" altLang="en-US" sz="2800" spc="100" dirty="0" err="1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프로퍼티</a:t>
            </a:r>
            <a:r>
              <a:rPr lang="ko-KR" altLang="en-US" sz="28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접근 방법</a:t>
            </a:r>
            <a:r>
              <a:rPr lang="en-US" altLang="ko-KR" sz="28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</p:txBody>
      </p:sp>
      <p:sp>
        <p:nvSpPr>
          <p:cNvPr id="11" name="사각형: 둥근 모서리 9">
            <a:extLst>
              <a:ext uri="{FF2B5EF4-FFF2-40B4-BE49-F238E27FC236}">
                <a16:creationId xmlns:a16="http://schemas.microsoft.com/office/drawing/2014/main" id="{0E65896C-1512-EC45-AA3F-C2227EE0C3EF}"/>
              </a:ext>
            </a:extLst>
          </p:cNvPr>
          <p:cNvSpPr/>
          <p:nvPr/>
        </p:nvSpPr>
        <p:spPr>
          <a:xfrm>
            <a:off x="1104609" y="2268791"/>
            <a:ext cx="9982782" cy="3212871"/>
          </a:xfrm>
          <a:prstGeom prst="round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Picture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DA5A021F-33C4-5C4F-8A93-1C93D281E3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817" y="2662953"/>
            <a:ext cx="7966365" cy="2424546"/>
          </a:xfrm>
          <a:prstGeom prst="rect">
            <a:avLst/>
          </a:prstGeom>
        </p:spPr>
      </p:pic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B10C2CE2-1735-FEDE-1935-2653A110E5F3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31D566C-3697-9E0F-1BBE-D03BD5300A4A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F9B15A-0937-4685-2989-23F79BEEF09B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60797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D0C9A45-A32B-45BB-B4DB-89BAF7E41E6D}"/>
              </a:ext>
            </a:extLst>
          </p:cNvPr>
          <p:cNvSpPr txBox="1"/>
          <p:nvPr/>
        </p:nvSpPr>
        <p:spPr>
          <a:xfrm>
            <a:off x="276223" y="310773"/>
            <a:ext cx="3496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3000" spc="1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프로퍼티</a:t>
            </a:r>
            <a:endParaRPr lang="ko-KR" altLang="en-US" sz="3000" spc="1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93F456-2C49-4A85-B01B-2D6BD46D6E98}"/>
              </a:ext>
            </a:extLst>
          </p:cNvPr>
          <p:cNvSpPr txBox="1"/>
          <p:nvPr/>
        </p:nvSpPr>
        <p:spPr>
          <a:xfrm>
            <a:off x="276222" y="875351"/>
            <a:ext cx="11321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spc="100" dirty="0" err="1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예약어를</a:t>
            </a:r>
            <a:r>
              <a:rPr lang="ko-KR" altLang="en-US" sz="36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3600" spc="100" dirty="0" err="1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프로퍼티</a:t>
            </a:r>
            <a:r>
              <a:rPr lang="ko-KR" altLang="en-US" sz="36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키로 사용</a:t>
            </a:r>
            <a:endParaRPr lang="en-US" altLang="ko-KR" sz="36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사각형: 둥근 모서리 9">
            <a:extLst>
              <a:ext uri="{FF2B5EF4-FFF2-40B4-BE49-F238E27FC236}">
                <a16:creationId xmlns:a16="http://schemas.microsoft.com/office/drawing/2014/main" id="{0E65896C-1512-EC45-AA3F-C2227EE0C3EF}"/>
              </a:ext>
            </a:extLst>
          </p:cNvPr>
          <p:cNvSpPr/>
          <p:nvPr/>
        </p:nvSpPr>
        <p:spPr>
          <a:xfrm>
            <a:off x="1927776" y="1532262"/>
            <a:ext cx="8018502" cy="2038936"/>
          </a:xfrm>
          <a:prstGeom prst="round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119DD3-9C3F-934F-B94A-F9C7FA4EB0AE}"/>
              </a:ext>
            </a:extLst>
          </p:cNvPr>
          <p:cNvSpPr txBox="1"/>
          <p:nvPr/>
        </p:nvSpPr>
        <p:spPr>
          <a:xfrm>
            <a:off x="435194" y="3757096"/>
            <a:ext cx="11321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존재하는 </a:t>
            </a:r>
            <a:r>
              <a:rPr lang="ko-KR" altLang="en-US" sz="3600" spc="100" dirty="0" err="1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프로퍼티</a:t>
            </a:r>
            <a:r>
              <a:rPr lang="ko-KR" altLang="en-US" sz="36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키를 중복 선언</a:t>
            </a:r>
            <a:endParaRPr lang="en-US" altLang="ko-KR" sz="36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사각형: 둥근 모서리 9">
            <a:extLst>
              <a:ext uri="{FF2B5EF4-FFF2-40B4-BE49-F238E27FC236}">
                <a16:creationId xmlns:a16="http://schemas.microsoft.com/office/drawing/2014/main" id="{007AC1F5-F68D-9B47-B42C-19830B90B5BE}"/>
              </a:ext>
            </a:extLst>
          </p:cNvPr>
          <p:cNvSpPr/>
          <p:nvPr/>
        </p:nvSpPr>
        <p:spPr>
          <a:xfrm>
            <a:off x="2086748" y="4497719"/>
            <a:ext cx="8018502" cy="2038936"/>
          </a:xfrm>
          <a:prstGeom prst="round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132E2C55-9B99-C841-BA8A-B50734B0C2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8300" y="1578289"/>
            <a:ext cx="6715397" cy="2003489"/>
          </a:xfrm>
          <a:prstGeom prst="rect">
            <a:avLst/>
          </a:prstGeom>
        </p:spPr>
      </p:pic>
      <p:pic>
        <p:nvPicPr>
          <p:cNvPr id="12" name="Picture 11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20E2C148-1BC6-0443-B859-9E2D23DD97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695" y="4497719"/>
            <a:ext cx="5794664" cy="2007302"/>
          </a:xfrm>
          <a:prstGeom prst="rect">
            <a:avLst/>
          </a:prstGeom>
        </p:spPr>
      </p:pic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BA91DBE-A4BB-67FD-91BF-8D87B0BD9EB4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D70060F-121C-0595-77E8-BB6EAC95353A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D328267-3535-1F08-1298-A7657ECD4D3F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3990EF7-5E7F-BCBB-BC6F-5C18054AC8B2}"/>
              </a:ext>
            </a:extLst>
          </p:cNvPr>
          <p:cNvSpPr txBox="1"/>
          <p:nvPr/>
        </p:nvSpPr>
        <p:spPr>
          <a:xfrm>
            <a:off x="8802448" y="267286"/>
            <a:ext cx="118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p.</a:t>
            </a:r>
            <a:r>
              <a:rPr lang="ko-KR" altLang="en-US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127</a:t>
            </a:r>
            <a:endParaRPr lang="ko-KR" altLang="en-US" sz="2400" spc="1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70914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/>
          <p:nvPr/>
        </p:nvCxnSpPr>
        <p:spPr>
          <a:xfrm>
            <a:off x="3634154" y="2767892"/>
            <a:ext cx="4923692" cy="0"/>
          </a:xfrm>
          <a:prstGeom prst="line">
            <a:avLst/>
          </a:prstGeom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3691A12-0DD2-46C8-AA88-68CCF5455840}"/>
              </a:ext>
            </a:extLst>
          </p:cNvPr>
          <p:cNvCxnSpPr/>
          <p:nvPr/>
        </p:nvCxnSpPr>
        <p:spPr>
          <a:xfrm>
            <a:off x="3634154" y="3953021"/>
            <a:ext cx="4923692" cy="0"/>
          </a:xfrm>
          <a:prstGeom prst="line">
            <a:avLst/>
          </a:prstGeom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00371-8BBF-468F-BAB5-3B58CE59B669}"/>
              </a:ext>
            </a:extLst>
          </p:cNvPr>
          <p:cNvSpPr txBox="1"/>
          <p:nvPr/>
        </p:nvSpPr>
        <p:spPr>
          <a:xfrm>
            <a:off x="4732485" y="3105834"/>
            <a:ext cx="24922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5434484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D0C9A45-A32B-45BB-B4DB-89BAF7E41E6D}"/>
              </a:ext>
            </a:extLst>
          </p:cNvPr>
          <p:cNvSpPr txBox="1"/>
          <p:nvPr/>
        </p:nvSpPr>
        <p:spPr>
          <a:xfrm>
            <a:off x="276223" y="310773"/>
            <a:ext cx="3496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객체란</a:t>
            </a:r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  <a:endParaRPr lang="ko-KR" altLang="en-US" sz="3000" spc="1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4D919A47-6F96-4D44-B131-69AB6C19FAA8}"/>
              </a:ext>
            </a:extLst>
          </p:cNvPr>
          <p:cNvSpPr/>
          <p:nvPr/>
        </p:nvSpPr>
        <p:spPr>
          <a:xfrm>
            <a:off x="1417825" y="2204982"/>
            <a:ext cx="9004678" cy="1674285"/>
          </a:xfrm>
          <a:prstGeom prst="round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93F456-2C49-4A85-B01B-2D6BD46D6E98}"/>
              </a:ext>
            </a:extLst>
          </p:cNvPr>
          <p:cNvSpPr txBox="1"/>
          <p:nvPr/>
        </p:nvSpPr>
        <p:spPr>
          <a:xfrm>
            <a:off x="276222" y="1064680"/>
            <a:ext cx="113216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객체란 키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(Key)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값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(Value)</a:t>
            </a:r>
            <a:r>
              <a:rPr lang="ko-KR" altLang="en-US" sz="2400" spc="100" dirty="0" err="1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으로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구성된 </a:t>
            </a:r>
            <a:r>
              <a:rPr lang="ko-KR" altLang="en-US" sz="2400" spc="100" dirty="0" err="1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프로퍼티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(property)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</a:t>
            </a:r>
            <a:endParaRPr lang="en-US" altLang="ko-KR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정렬되지 않은 집합</a:t>
            </a:r>
            <a:endParaRPr lang="en-US" altLang="ko-KR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726616-F288-CF4C-8DC7-CD2D7E0BFC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303" y="2676097"/>
            <a:ext cx="7027722" cy="732054"/>
          </a:xfrm>
          <a:prstGeom prst="rect">
            <a:avLst/>
          </a:prstGeom>
        </p:spPr>
      </p:pic>
      <p:pic>
        <p:nvPicPr>
          <p:cNvPr id="19" name="Picture 18" descr="Icon&#10;&#10;Description automatically generated">
            <a:extLst>
              <a:ext uri="{FF2B5EF4-FFF2-40B4-BE49-F238E27FC236}">
                <a16:creationId xmlns:a16="http://schemas.microsoft.com/office/drawing/2014/main" id="{8C8AC248-4A97-F040-A59B-BCCFA263A3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412" y="4240986"/>
            <a:ext cx="8901504" cy="2487185"/>
          </a:xfrm>
          <a:prstGeom prst="rect">
            <a:avLst/>
          </a:prstGeom>
        </p:spPr>
      </p:pic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A455035-68AF-A31D-D003-FBA59B5CEF99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F6896B9-E7DD-EE79-D643-2BBE4DB169A5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7AB3579-5539-5858-4AD7-82E85097953F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AB3C226-7C4C-8B57-AE4D-CAC81F75FAEE}"/>
              </a:ext>
            </a:extLst>
          </p:cNvPr>
          <p:cNvSpPr txBox="1"/>
          <p:nvPr/>
        </p:nvSpPr>
        <p:spPr>
          <a:xfrm>
            <a:off x="8802448" y="267286"/>
            <a:ext cx="118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p.</a:t>
            </a:r>
            <a:r>
              <a:rPr lang="ko-KR" altLang="en-US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124</a:t>
            </a:r>
            <a:endParaRPr lang="ko-KR" altLang="en-US" sz="2400" spc="1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7277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D0C9A45-A32B-45BB-B4DB-89BAF7E41E6D}"/>
              </a:ext>
            </a:extLst>
          </p:cNvPr>
          <p:cNvSpPr txBox="1"/>
          <p:nvPr/>
        </p:nvSpPr>
        <p:spPr>
          <a:xfrm>
            <a:off x="276223" y="310773"/>
            <a:ext cx="3496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객체란</a:t>
            </a:r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  <a:endParaRPr lang="ko-KR" altLang="en-US" sz="3000" spc="1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4D919A47-6F96-4D44-B131-69AB6C19FAA8}"/>
              </a:ext>
            </a:extLst>
          </p:cNvPr>
          <p:cNvSpPr/>
          <p:nvPr/>
        </p:nvSpPr>
        <p:spPr>
          <a:xfrm>
            <a:off x="276222" y="1895677"/>
            <a:ext cx="11402634" cy="4695038"/>
          </a:xfrm>
          <a:prstGeom prst="round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93F456-2C49-4A85-B01B-2D6BD46D6E98}"/>
              </a:ext>
            </a:extLst>
          </p:cNvPr>
          <p:cNvSpPr txBox="1"/>
          <p:nvPr/>
        </p:nvSpPr>
        <p:spPr>
          <a:xfrm>
            <a:off x="276222" y="1064680"/>
            <a:ext cx="113216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Car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객체</a:t>
            </a:r>
            <a:endParaRPr lang="en-US" altLang="ko-KR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Picture 3" descr="Text&#10;&#10;Description automatically generated with medium confidence">
            <a:extLst>
              <a:ext uri="{FF2B5EF4-FFF2-40B4-BE49-F238E27FC236}">
                <a16:creationId xmlns:a16="http://schemas.microsoft.com/office/drawing/2014/main" id="{3954D92F-5B37-3E42-978F-0CB0557711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178" y="2726674"/>
            <a:ext cx="3744796" cy="2773923"/>
          </a:xfrm>
          <a:prstGeom prst="rect">
            <a:avLst/>
          </a:prstGeom>
        </p:spPr>
      </p:pic>
      <p:pic>
        <p:nvPicPr>
          <p:cNvPr id="11" name="Picture 10" descr="A picture containing shape&#10;&#10;Description automatically generated">
            <a:extLst>
              <a:ext uri="{FF2B5EF4-FFF2-40B4-BE49-F238E27FC236}">
                <a16:creationId xmlns:a16="http://schemas.microsoft.com/office/drawing/2014/main" id="{A36E60F7-F1A6-5E4E-A988-25275F3825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584" y="2893904"/>
            <a:ext cx="5798832" cy="2899416"/>
          </a:xfrm>
          <a:prstGeom prst="rect">
            <a:avLst/>
          </a:prstGeom>
        </p:spPr>
      </p:pic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2B81BA81-509F-D56C-1FC3-037F4A22CFEC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857447C-89D1-7C2D-03DE-3ECCA40462DC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713A234-A338-6F1A-DCE6-22E5EA7AC093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59D929B-12B6-82D0-E66F-48A7760677C1}"/>
              </a:ext>
            </a:extLst>
          </p:cNvPr>
          <p:cNvSpPr txBox="1"/>
          <p:nvPr/>
        </p:nvSpPr>
        <p:spPr>
          <a:xfrm>
            <a:off x="8802448" y="267286"/>
            <a:ext cx="118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p.</a:t>
            </a:r>
            <a:r>
              <a:rPr lang="ko-KR" altLang="en-US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124</a:t>
            </a:r>
            <a:endParaRPr lang="ko-KR" altLang="en-US" sz="2400" spc="1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03253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D0C9A45-A32B-45BB-B4DB-89BAF7E41E6D}"/>
              </a:ext>
            </a:extLst>
          </p:cNvPr>
          <p:cNvSpPr txBox="1"/>
          <p:nvPr/>
        </p:nvSpPr>
        <p:spPr>
          <a:xfrm>
            <a:off x="276223" y="310773"/>
            <a:ext cx="3496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객체란</a:t>
            </a:r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  <a:endParaRPr lang="ko-KR" altLang="en-US" sz="3000" spc="1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4D919A47-6F96-4D44-B131-69AB6C19FAA8}"/>
              </a:ext>
            </a:extLst>
          </p:cNvPr>
          <p:cNvSpPr/>
          <p:nvPr/>
        </p:nvSpPr>
        <p:spPr>
          <a:xfrm>
            <a:off x="276222" y="1064680"/>
            <a:ext cx="4538846" cy="5526035"/>
          </a:xfrm>
          <a:prstGeom prst="round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93F456-2C49-4A85-B01B-2D6BD46D6E98}"/>
              </a:ext>
            </a:extLst>
          </p:cNvPr>
          <p:cNvSpPr txBox="1"/>
          <p:nvPr/>
        </p:nvSpPr>
        <p:spPr>
          <a:xfrm>
            <a:off x="5868365" y="1064680"/>
            <a:ext cx="5729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Car</a:t>
            </a:r>
            <a:r>
              <a:rPr lang="ko-KR" altLang="en-US" sz="36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객체의 메서드</a:t>
            </a:r>
            <a:endParaRPr lang="en-US" altLang="ko-KR" sz="36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8" name="Picture 17" descr="Text&#10;&#10;Description automatically generated">
            <a:extLst>
              <a:ext uri="{FF2B5EF4-FFF2-40B4-BE49-F238E27FC236}">
                <a16:creationId xmlns:a16="http://schemas.microsoft.com/office/drawing/2014/main" id="{CF844135-3FF0-7141-850B-EC2EEEFF29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85" y="1252603"/>
            <a:ext cx="3787747" cy="515446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6250AB9-1CA1-3F46-96D9-292800E449C4}"/>
              </a:ext>
            </a:extLst>
          </p:cNvPr>
          <p:cNvSpPr/>
          <p:nvPr/>
        </p:nvSpPr>
        <p:spPr>
          <a:xfrm>
            <a:off x="812800" y="2685143"/>
            <a:ext cx="3643452" cy="1045028"/>
          </a:xfrm>
          <a:prstGeom prst="rect">
            <a:avLst/>
          </a:prstGeom>
          <a:noFill/>
          <a:ln w="57150" cap="rnd" cmpd="sng">
            <a:solidFill>
              <a:srgbClr val="F8FAFA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439886"/>
                      <a:gd name="connsiteY0" fmla="*/ 0 h 1045028"/>
                      <a:gd name="connsiteX1" fmla="*/ 538915 w 3439886"/>
                      <a:gd name="connsiteY1" fmla="*/ 0 h 1045028"/>
                      <a:gd name="connsiteX2" fmla="*/ 1009033 w 3439886"/>
                      <a:gd name="connsiteY2" fmla="*/ 0 h 1045028"/>
                      <a:gd name="connsiteX3" fmla="*/ 1651145 w 3439886"/>
                      <a:gd name="connsiteY3" fmla="*/ 0 h 1045028"/>
                      <a:gd name="connsiteX4" fmla="*/ 2190061 w 3439886"/>
                      <a:gd name="connsiteY4" fmla="*/ 0 h 1045028"/>
                      <a:gd name="connsiteX5" fmla="*/ 2728976 w 3439886"/>
                      <a:gd name="connsiteY5" fmla="*/ 0 h 1045028"/>
                      <a:gd name="connsiteX6" fmla="*/ 3439886 w 3439886"/>
                      <a:gd name="connsiteY6" fmla="*/ 0 h 1045028"/>
                      <a:gd name="connsiteX7" fmla="*/ 3439886 w 3439886"/>
                      <a:gd name="connsiteY7" fmla="*/ 501613 h 1045028"/>
                      <a:gd name="connsiteX8" fmla="*/ 3439886 w 3439886"/>
                      <a:gd name="connsiteY8" fmla="*/ 1045028 h 1045028"/>
                      <a:gd name="connsiteX9" fmla="*/ 2935369 w 3439886"/>
                      <a:gd name="connsiteY9" fmla="*/ 1045028 h 1045028"/>
                      <a:gd name="connsiteX10" fmla="*/ 2362055 w 3439886"/>
                      <a:gd name="connsiteY10" fmla="*/ 1045028 h 1045028"/>
                      <a:gd name="connsiteX11" fmla="*/ 1788741 w 3439886"/>
                      <a:gd name="connsiteY11" fmla="*/ 1045028 h 1045028"/>
                      <a:gd name="connsiteX12" fmla="*/ 1249825 w 3439886"/>
                      <a:gd name="connsiteY12" fmla="*/ 1045028 h 1045028"/>
                      <a:gd name="connsiteX13" fmla="*/ 607713 w 3439886"/>
                      <a:gd name="connsiteY13" fmla="*/ 1045028 h 1045028"/>
                      <a:gd name="connsiteX14" fmla="*/ 0 w 3439886"/>
                      <a:gd name="connsiteY14" fmla="*/ 1045028 h 1045028"/>
                      <a:gd name="connsiteX15" fmla="*/ 0 w 3439886"/>
                      <a:gd name="connsiteY15" fmla="*/ 543415 h 1045028"/>
                      <a:gd name="connsiteX16" fmla="*/ 0 w 3439886"/>
                      <a:gd name="connsiteY16" fmla="*/ 0 h 10450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3439886" h="1045028" extrusionOk="0">
                        <a:moveTo>
                          <a:pt x="0" y="0"/>
                        </a:moveTo>
                        <a:cubicBezTo>
                          <a:pt x="206595" y="-64469"/>
                          <a:pt x="405390" y="20295"/>
                          <a:pt x="538915" y="0"/>
                        </a:cubicBezTo>
                        <a:cubicBezTo>
                          <a:pt x="672440" y="-20295"/>
                          <a:pt x="816419" y="2425"/>
                          <a:pt x="1009033" y="0"/>
                        </a:cubicBezTo>
                        <a:cubicBezTo>
                          <a:pt x="1201647" y="-2425"/>
                          <a:pt x="1370957" y="62908"/>
                          <a:pt x="1651145" y="0"/>
                        </a:cubicBezTo>
                        <a:cubicBezTo>
                          <a:pt x="1931333" y="-62908"/>
                          <a:pt x="1922500" y="19276"/>
                          <a:pt x="2190061" y="0"/>
                        </a:cubicBezTo>
                        <a:cubicBezTo>
                          <a:pt x="2457622" y="-19276"/>
                          <a:pt x="2532905" y="48589"/>
                          <a:pt x="2728976" y="0"/>
                        </a:cubicBezTo>
                        <a:cubicBezTo>
                          <a:pt x="2925047" y="-48589"/>
                          <a:pt x="3272217" y="84684"/>
                          <a:pt x="3439886" y="0"/>
                        </a:cubicBezTo>
                        <a:cubicBezTo>
                          <a:pt x="3462192" y="222140"/>
                          <a:pt x="3398477" y="355868"/>
                          <a:pt x="3439886" y="501613"/>
                        </a:cubicBezTo>
                        <a:cubicBezTo>
                          <a:pt x="3481295" y="647358"/>
                          <a:pt x="3436846" y="794614"/>
                          <a:pt x="3439886" y="1045028"/>
                        </a:cubicBezTo>
                        <a:cubicBezTo>
                          <a:pt x="3234587" y="1059352"/>
                          <a:pt x="3048390" y="1029042"/>
                          <a:pt x="2935369" y="1045028"/>
                        </a:cubicBezTo>
                        <a:cubicBezTo>
                          <a:pt x="2822348" y="1061014"/>
                          <a:pt x="2540093" y="984204"/>
                          <a:pt x="2362055" y="1045028"/>
                        </a:cubicBezTo>
                        <a:cubicBezTo>
                          <a:pt x="2184017" y="1105852"/>
                          <a:pt x="2022714" y="978851"/>
                          <a:pt x="1788741" y="1045028"/>
                        </a:cubicBezTo>
                        <a:cubicBezTo>
                          <a:pt x="1554768" y="1111205"/>
                          <a:pt x="1389435" y="1011206"/>
                          <a:pt x="1249825" y="1045028"/>
                        </a:cubicBezTo>
                        <a:cubicBezTo>
                          <a:pt x="1110215" y="1078850"/>
                          <a:pt x="863129" y="1043311"/>
                          <a:pt x="607713" y="1045028"/>
                        </a:cubicBezTo>
                        <a:cubicBezTo>
                          <a:pt x="352297" y="1046745"/>
                          <a:pt x="250202" y="1019109"/>
                          <a:pt x="0" y="1045028"/>
                        </a:cubicBezTo>
                        <a:cubicBezTo>
                          <a:pt x="-42248" y="802302"/>
                          <a:pt x="26348" y="715458"/>
                          <a:pt x="0" y="543415"/>
                        </a:cubicBezTo>
                        <a:cubicBezTo>
                          <a:pt x="-26348" y="371372"/>
                          <a:pt x="12782" y="11333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DB9360D-AFBD-9749-A20E-0EA349FCCFB2}"/>
              </a:ext>
            </a:extLst>
          </p:cNvPr>
          <p:cNvSpPr/>
          <p:nvPr/>
        </p:nvSpPr>
        <p:spPr>
          <a:xfrm>
            <a:off x="812800" y="3910486"/>
            <a:ext cx="3643452" cy="1045028"/>
          </a:xfrm>
          <a:prstGeom prst="rect">
            <a:avLst/>
          </a:prstGeom>
          <a:noFill/>
          <a:ln w="57150" cap="rnd" cmpd="sng">
            <a:solidFill>
              <a:srgbClr val="F8FAFA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439886"/>
                      <a:gd name="connsiteY0" fmla="*/ 0 h 1045028"/>
                      <a:gd name="connsiteX1" fmla="*/ 538915 w 3439886"/>
                      <a:gd name="connsiteY1" fmla="*/ 0 h 1045028"/>
                      <a:gd name="connsiteX2" fmla="*/ 1009033 w 3439886"/>
                      <a:gd name="connsiteY2" fmla="*/ 0 h 1045028"/>
                      <a:gd name="connsiteX3" fmla="*/ 1651145 w 3439886"/>
                      <a:gd name="connsiteY3" fmla="*/ 0 h 1045028"/>
                      <a:gd name="connsiteX4" fmla="*/ 2190061 w 3439886"/>
                      <a:gd name="connsiteY4" fmla="*/ 0 h 1045028"/>
                      <a:gd name="connsiteX5" fmla="*/ 2728976 w 3439886"/>
                      <a:gd name="connsiteY5" fmla="*/ 0 h 1045028"/>
                      <a:gd name="connsiteX6" fmla="*/ 3439886 w 3439886"/>
                      <a:gd name="connsiteY6" fmla="*/ 0 h 1045028"/>
                      <a:gd name="connsiteX7" fmla="*/ 3439886 w 3439886"/>
                      <a:gd name="connsiteY7" fmla="*/ 501613 h 1045028"/>
                      <a:gd name="connsiteX8" fmla="*/ 3439886 w 3439886"/>
                      <a:gd name="connsiteY8" fmla="*/ 1045028 h 1045028"/>
                      <a:gd name="connsiteX9" fmla="*/ 2935369 w 3439886"/>
                      <a:gd name="connsiteY9" fmla="*/ 1045028 h 1045028"/>
                      <a:gd name="connsiteX10" fmla="*/ 2362055 w 3439886"/>
                      <a:gd name="connsiteY10" fmla="*/ 1045028 h 1045028"/>
                      <a:gd name="connsiteX11" fmla="*/ 1788741 w 3439886"/>
                      <a:gd name="connsiteY11" fmla="*/ 1045028 h 1045028"/>
                      <a:gd name="connsiteX12" fmla="*/ 1249825 w 3439886"/>
                      <a:gd name="connsiteY12" fmla="*/ 1045028 h 1045028"/>
                      <a:gd name="connsiteX13" fmla="*/ 607713 w 3439886"/>
                      <a:gd name="connsiteY13" fmla="*/ 1045028 h 1045028"/>
                      <a:gd name="connsiteX14" fmla="*/ 0 w 3439886"/>
                      <a:gd name="connsiteY14" fmla="*/ 1045028 h 1045028"/>
                      <a:gd name="connsiteX15" fmla="*/ 0 w 3439886"/>
                      <a:gd name="connsiteY15" fmla="*/ 543415 h 1045028"/>
                      <a:gd name="connsiteX16" fmla="*/ 0 w 3439886"/>
                      <a:gd name="connsiteY16" fmla="*/ 0 h 10450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3439886" h="1045028" extrusionOk="0">
                        <a:moveTo>
                          <a:pt x="0" y="0"/>
                        </a:moveTo>
                        <a:cubicBezTo>
                          <a:pt x="206595" y="-64469"/>
                          <a:pt x="405390" y="20295"/>
                          <a:pt x="538915" y="0"/>
                        </a:cubicBezTo>
                        <a:cubicBezTo>
                          <a:pt x="672440" y="-20295"/>
                          <a:pt x="816419" y="2425"/>
                          <a:pt x="1009033" y="0"/>
                        </a:cubicBezTo>
                        <a:cubicBezTo>
                          <a:pt x="1201647" y="-2425"/>
                          <a:pt x="1370957" y="62908"/>
                          <a:pt x="1651145" y="0"/>
                        </a:cubicBezTo>
                        <a:cubicBezTo>
                          <a:pt x="1931333" y="-62908"/>
                          <a:pt x="1922500" y="19276"/>
                          <a:pt x="2190061" y="0"/>
                        </a:cubicBezTo>
                        <a:cubicBezTo>
                          <a:pt x="2457622" y="-19276"/>
                          <a:pt x="2532905" y="48589"/>
                          <a:pt x="2728976" y="0"/>
                        </a:cubicBezTo>
                        <a:cubicBezTo>
                          <a:pt x="2925047" y="-48589"/>
                          <a:pt x="3272217" y="84684"/>
                          <a:pt x="3439886" y="0"/>
                        </a:cubicBezTo>
                        <a:cubicBezTo>
                          <a:pt x="3462192" y="222140"/>
                          <a:pt x="3398477" y="355868"/>
                          <a:pt x="3439886" y="501613"/>
                        </a:cubicBezTo>
                        <a:cubicBezTo>
                          <a:pt x="3481295" y="647358"/>
                          <a:pt x="3436846" y="794614"/>
                          <a:pt x="3439886" y="1045028"/>
                        </a:cubicBezTo>
                        <a:cubicBezTo>
                          <a:pt x="3234587" y="1059352"/>
                          <a:pt x="3048390" y="1029042"/>
                          <a:pt x="2935369" y="1045028"/>
                        </a:cubicBezTo>
                        <a:cubicBezTo>
                          <a:pt x="2822348" y="1061014"/>
                          <a:pt x="2540093" y="984204"/>
                          <a:pt x="2362055" y="1045028"/>
                        </a:cubicBezTo>
                        <a:cubicBezTo>
                          <a:pt x="2184017" y="1105852"/>
                          <a:pt x="2022714" y="978851"/>
                          <a:pt x="1788741" y="1045028"/>
                        </a:cubicBezTo>
                        <a:cubicBezTo>
                          <a:pt x="1554768" y="1111205"/>
                          <a:pt x="1389435" y="1011206"/>
                          <a:pt x="1249825" y="1045028"/>
                        </a:cubicBezTo>
                        <a:cubicBezTo>
                          <a:pt x="1110215" y="1078850"/>
                          <a:pt x="863129" y="1043311"/>
                          <a:pt x="607713" y="1045028"/>
                        </a:cubicBezTo>
                        <a:cubicBezTo>
                          <a:pt x="352297" y="1046745"/>
                          <a:pt x="250202" y="1019109"/>
                          <a:pt x="0" y="1045028"/>
                        </a:cubicBezTo>
                        <a:cubicBezTo>
                          <a:pt x="-42248" y="802302"/>
                          <a:pt x="26348" y="715458"/>
                          <a:pt x="0" y="543415"/>
                        </a:cubicBezTo>
                        <a:cubicBezTo>
                          <a:pt x="-26348" y="371372"/>
                          <a:pt x="12782" y="11333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9DAC0A3-EDE3-C640-8A66-C2FB80DB355D}"/>
              </a:ext>
            </a:extLst>
          </p:cNvPr>
          <p:cNvSpPr/>
          <p:nvPr/>
        </p:nvSpPr>
        <p:spPr>
          <a:xfrm>
            <a:off x="812799" y="5104200"/>
            <a:ext cx="3643453" cy="1045028"/>
          </a:xfrm>
          <a:prstGeom prst="rect">
            <a:avLst/>
          </a:prstGeom>
          <a:noFill/>
          <a:ln w="57150" cap="rnd" cmpd="sng">
            <a:solidFill>
              <a:srgbClr val="F8FAFA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439886"/>
                      <a:gd name="connsiteY0" fmla="*/ 0 h 1045028"/>
                      <a:gd name="connsiteX1" fmla="*/ 538915 w 3439886"/>
                      <a:gd name="connsiteY1" fmla="*/ 0 h 1045028"/>
                      <a:gd name="connsiteX2" fmla="*/ 1009033 w 3439886"/>
                      <a:gd name="connsiteY2" fmla="*/ 0 h 1045028"/>
                      <a:gd name="connsiteX3" fmla="*/ 1651145 w 3439886"/>
                      <a:gd name="connsiteY3" fmla="*/ 0 h 1045028"/>
                      <a:gd name="connsiteX4" fmla="*/ 2190061 w 3439886"/>
                      <a:gd name="connsiteY4" fmla="*/ 0 h 1045028"/>
                      <a:gd name="connsiteX5" fmla="*/ 2728976 w 3439886"/>
                      <a:gd name="connsiteY5" fmla="*/ 0 h 1045028"/>
                      <a:gd name="connsiteX6" fmla="*/ 3439886 w 3439886"/>
                      <a:gd name="connsiteY6" fmla="*/ 0 h 1045028"/>
                      <a:gd name="connsiteX7" fmla="*/ 3439886 w 3439886"/>
                      <a:gd name="connsiteY7" fmla="*/ 501613 h 1045028"/>
                      <a:gd name="connsiteX8" fmla="*/ 3439886 w 3439886"/>
                      <a:gd name="connsiteY8" fmla="*/ 1045028 h 1045028"/>
                      <a:gd name="connsiteX9" fmla="*/ 2935369 w 3439886"/>
                      <a:gd name="connsiteY9" fmla="*/ 1045028 h 1045028"/>
                      <a:gd name="connsiteX10" fmla="*/ 2362055 w 3439886"/>
                      <a:gd name="connsiteY10" fmla="*/ 1045028 h 1045028"/>
                      <a:gd name="connsiteX11" fmla="*/ 1788741 w 3439886"/>
                      <a:gd name="connsiteY11" fmla="*/ 1045028 h 1045028"/>
                      <a:gd name="connsiteX12" fmla="*/ 1249825 w 3439886"/>
                      <a:gd name="connsiteY12" fmla="*/ 1045028 h 1045028"/>
                      <a:gd name="connsiteX13" fmla="*/ 607713 w 3439886"/>
                      <a:gd name="connsiteY13" fmla="*/ 1045028 h 1045028"/>
                      <a:gd name="connsiteX14" fmla="*/ 0 w 3439886"/>
                      <a:gd name="connsiteY14" fmla="*/ 1045028 h 1045028"/>
                      <a:gd name="connsiteX15" fmla="*/ 0 w 3439886"/>
                      <a:gd name="connsiteY15" fmla="*/ 543415 h 1045028"/>
                      <a:gd name="connsiteX16" fmla="*/ 0 w 3439886"/>
                      <a:gd name="connsiteY16" fmla="*/ 0 h 10450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3439886" h="1045028" extrusionOk="0">
                        <a:moveTo>
                          <a:pt x="0" y="0"/>
                        </a:moveTo>
                        <a:cubicBezTo>
                          <a:pt x="206595" y="-64469"/>
                          <a:pt x="405390" y="20295"/>
                          <a:pt x="538915" y="0"/>
                        </a:cubicBezTo>
                        <a:cubicBezTo>
                          <a:pt x="672440" y="-20295"/>
                          <a:pt x="816419" y="2425"/>
                          <a:pt x="1009033" y="0"/>
                        </a:cubicBezTo>
                        <a:cubicBezTo>
                          <a:pt x="1201647" y="-2425"/>
                          <a:pt x="1370957" y="62908"/>
                          <a:pt x="1651145" y="0"/>
                        </a:cubicBezTo>
                        <a:cubicBezTo>
                          <a:pt x="1931333" y="-62908"/>
                          <a:pt x="1922500" y="19276"/>
                          <a:pt x="2190061" y="0"/>
                        </a:cubicBezTo>
                        <a:cubicBezTo>
                          <a:pt x="2457622" y="-19276"/>
                          <a:pt x="2532905" y="48589"/>
                          <a:pt x="2728976" y="0"/>
                        </a:cubicBezTo>
                        <a:cubicBezTo>
                          <a:pt x="2925047" y="-48589"/>
                          <a:pt x="3272217" y="84684"/>
                          <a:pt x="3439886" y="0"/>
                        </a:cubicBezTo>
                        <a:cubicBezTo>
                          <a:pt x="3462192" y="222140"/>
                          <a:pt x="3398477" y="355868"/>
                          <a:pt x="3439886" y="501613"/>
                        </a:cubicBezTo>
                        <a:cubicBezTo>
                          <a:pt x="3481295" y="647358"/>
                          <a:pt x="3436846" y="794614"/>
                          <a:pt x="3439886" y="1045028"/>
                        </a:cubicBezTo>
                        <a:cubicBezTo>
                          <a:pt x="3234587" y="1059352"/>
                          <a:pt x="3048390" y="1029042"/>
                          <a:pt x="2935369" y="1045028"/>
                        </a:cubicBezTo>
                        <a:cubicBezTo>
                          <a:pt x="2822348" y="1061014"/>
                          <a:pt x="2540093" y="984204"/>
                          <a:pt x="2362055" y="1045028"/>
                        </a:cubicBezTo>
                        <a:cubicBezTo>
                          <a:pt x="2184017" y="1105852"/>
                          <a:pt x="2022714" y="978851"/>
                          <a:pt x="1788741" y="1045028"/>
                        </a:cubicBezTo>
                        <a:cubicBezTo>
                          <a:pt x="1554768" y="1111205"/>
                          <a:pt x="1389435" y="1011206"/>
                          <a:pt x="1249825" y="1045028"/>
                        </a:cubicBezTo>
                        <a:cubicBezTo>
                          <a:pt x="1110215" y="1078850"/>
                          <a:pt x="863129" y="1043311"/>
                          <a:pt x="607713" y="1045028"/>
                        </a:cubicBezTo>
                        <a:cubicBezTo>
                          <a:pt x="352297" y="1046745"/>
                          <a:pt x="250202" y="1019109"/>
                          <a:pt x="0" y="1045028"/>
                        </a:cubicBezTo>
                        <a:cubicBezTo>
                          <a:pt x="-42248" y="802302"/>
                          <a:pt x="26348" y="715458"/>
                          <a:pt x="0" y="543415"/>
                        </a:cubicBezTo>
                        <a:cubicBezTo>
                          <a:pt x="-26348" y="371372"/>
                          <a:pt x="12782" y="11333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pic>
        <p:nvPicPr>
          <p:cNvPr id="20" name="Picture 19" descr="A screenshot of a video game&#10;&#10;Description automatically generated with medium confidence">
            <a:extLst>
              <a:ext uri="{FF2B5EF4-FFF2-40B4-BE49-F238E27FC236}">
                <a16:creationId xmlns:a16="http://schemas.microsoft.com/office/drawing/2014/main" id="{E2F47121-14B7-DE4D-92C4-0B50094E85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4548" y="4296411"/>
            <a:ext cx="6254652" cy="140927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A17A465-A7B2-6341-9125-5ED5CA8CFD93}"/>
              </a:ext>
            </a:extLst>
          </p:cNvPr>
          <p:cNvSpPr txBox="1"/>
          <p:nvPr/>
        </p:nvSpPr>
        <p:spPr>
          <a:xfrm>
            <a:off x="5232964" y="1831611"/>
            <a:ext cx="668281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프로퍼티의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값이 함수일 경우 </a:t>
            </a:r>
            <a:r>
              <a:rPr lang="ko-KR" altLang="en-US" sz="2000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메서드</a:t>
            </a:r>
            <a:r>
              <a:rPr lang="ko-KR" altLang="en-US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라고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부른다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프로퍼티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객체의 상태를 나타내는 값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(data)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메서드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프로퍼티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상태 데이터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를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참조할 수 있는 동작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(behavior)</a:t>
            </a:r>
            <a:endParaRPr lang="en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267A7CDC-CDC0-DB14-7312-56519D4985EB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3B76C38-D636-047D-70E9-B214B5338CDE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9797DD7-72C6-1E4A-9486-5EFE4E59B8AD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4C8A34D-C680-B6D7-94F3-2E13DB7C11D0}"/>
              </a:ext>
            </a:extLst>
          </p:cNvPr>
          <p:cNvSpPr txBox="1"/>
          <p:nvPr/>
        </p:nvSpPr>
        <p:spPr>
          <a:xfrm>
            <a:off x="8802448" y="267286"/>
            <a:ext cx="118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p.</a:t>
            </a:r>
            <a:r>
              <a:rPr lang="ko-KR" altLang="en-US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124</a:t>
            </a:r>
            <a:endParaRPr lang="ko-KR" altLang="en-US" sz="2400" spc="1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83333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D0C9A45-A32B-45BB-B4DB-89BAF7E41E6D}"/>
              </a:ext>
            </a:extLst>
          </p:cNvPr>
          <p:cNvSpPr txBox="1"/>
          <p:nvPr/>
        </p:nvSpPr>
        <p:spPr>
          <a:xfrm>
            <a:off x="276223" y="310773"/>
            <a:ext cx="56837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객체 </a:t>
            </a:r>
            <a:r>
              <a:rPr lang="ko-KR" altLang="en-US" sz="3000" spc="1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리터럴에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의한 객체 생성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4D919A47-6F96-4D44-B131-69AB6C19FAA8}"/>
              </a:ext>
            </a:extLst>
          </p:cNvPr>
          <p:cNvSpPr/>
          <p:nvPr/>
        </p:nvSpPr>
        <p:spPr>
          <a:xfrm>
            <a:off x="150388" y="2049524"/>
            <a:ext cx="5809541" cy="4497703"/>
          </a:xfrm>
          <a:prstGeom prst="round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93F456-2C49-4A85-B01B-2D6BD46D6E98}"/>
              </a:ext>
            </a:extLst>
          </p:cNvPr>
          <p:cNvSpPr txBox="1"/>
          <p:nvPr/>
        </p:nvSpPr>
        <p:spPr>
          <a:xfrm>
            <a:off x="296897" y="1014157"/>
            <a:ext cx="11321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클래스 기반 언어</a:t>
            </a:r>
            <a:endParaRPr lang="en-US" altLang="ko-KR" sz="36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B51A8E-5079-2946-810C-CBE885B1064A}"/>
              </a:ext>
            </a:extLst>
          </p:cNvPr>
          <p:cNvSpPr txBox="1"/>
          <p:nvPr/>
        </p:nvSpPr>
        <p:spPr>
          <a:xfrm>
            <a:off x="6096000" y="3073543"/>
            <a:ext cx="594561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클래스 기반 언어는 클래스로 자료구조와 기능을 정의하고 필요한 시점에 </a:t>
            </a:r>
            <a:r>
              <a:rPr lang="en-US" altLang="ko-KR" sz="20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new</a:t>
            </a:r>
            <a:r>
              <a:rPr lang="ko-KR" altLang="en-US" sz="20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연산자로 </a:t>
            </a:r>
            <a:r>
              <a:rPr lang="ko-KR" altLang="en-US" sz="2000" spc="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생성자를</a:t>
            </a:r>
            <a:r>
              <a:rPr lang="ko-KR" altLang="en-US" sz="20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통해 인스턴스를 생성한다</a:t>
            </a:r>
            <a:r>
              <a:rPr lang="en-US" altLang="ko-KR" sz="20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spc="1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모든 인스턴스는 오직 클래스에서 정의된 범위 내에서만 작동하며 런타임에 그 구조를 변경할 수 없다</a:t>
            </a:r>
            <a:r>
              <a:rPr lang="en-US" altLang="ko-KR" sz="20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B9C26EC1-B057-8841-904D-3A50B6897A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3" y="2813446"/>
            <a:ext cx="5683706" cy="3212529"/>
          </a:xfrm>
          <a:prstGeom prst="rect">
            <a:avLst/>
          </a:prstGeom>
        </p:spPr>
      </p:pic>
      <p:cxnSp>
        <p:nvCxnSpPr>
          <p:cNvPr id="18" name="직선 연결선 8">
            <a:extLst>
              <a:ext uri="{FF2B5EF4-FFF2-40B4-BE49-F238E27FC236}">
                <a16:creationId xmlns:a16="http://schemas.microsoft.com/office/drawing/2014/main" id="{62055FFE-6941-B44D-8062-F354E1057F6E}"/>
              </a:ext>
            </a:extLst>
          </p:cNvPr>
          <p:cNvCxnSpPr>
            <a:cxnSpLocks/>
          </p:cNvCxnSpPr>
          <p:nvPr/>
        </p:nvCxnSpPr>
        <p:spPr>
          <a:xfrm>
            <a:off x="4334748" y="1660488"/>
            <a:ext cx="3190659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B514F9D2-7402-5376-D3C6-B61A23EA9B80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942C19C-CE59-0576-9ADF-16A0DF81A1D6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E750C20-3CE4-562D-B607-32A00622EAA3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7939077-26C7-DA2A-91B1-E1940CE00C42}"/>
              </a:ext>
            </a:extLst>
          </p:cNvPr>
          <p:cNvSpPr txBox="1"/>
          <p:nvPr/>
        </p:nvSpPr>
        <p:spPr>
          <a:xfrm>
            <a:off x="8802448" y="267286"/>
            <a:ext cx="118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p.</a:t>
            </a:r>
            <a:r>
              <a:rPr lang="ko-KR" altLang="en-US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125</a:t>
            </a:r>
            <a:endParaRPr lang="ko-KR" altLang="en-US" sz="2400" spc="1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92505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D0C9A45-A32B-45BB-B4DB-89BAF7E41E6D}"/>
              </a:ext>
            </a:extLst>
          </p:cNvPr>
          <p:cNvSpPr txBox="1"/>
          <p:nvPr/>
        </p:nvSpPr>
        <p:spPr>
          <a:xfrm>
            <a:off x="276223" y="310773"/>
            <a:ext cx="56837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객체 </a:t>
            </a:r>
            <a:r>
              <a:rPr lang="ko-KR" altLang="en-US" sz="3000" spc="1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리터럴에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의한 객체 생성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93F456-2C49-4A85-B01B-2D6BD46D6E98}"/>
              </a:ext>
            </a:extLst>
          </p:cNvPr>
          <p:cNvSpPr txBox="1"/>
          <p:nvPr/>
        </p:nvSpPr>
        <p:spPr>
          <a:xfrm>
            <a:off x="296897" y="1014157"/>
            <a:ext cx="11321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JS</a:t>
            </a:r>
            <a:r>
              <a:rPr lang="ko-KR" altLang="en-US" sz="36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3600" spc="100" dirty="0" err="1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프로토타입</a:t>
            </a:r>
            <a:r>
              <a:rPr lang="ko-KR" altLang="en-US" sz="36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기반 언어</a:t>
            </a:r>
            <a:endParaRPr lang="en-US" altLang="ko-KR" sz="36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B51A8E-5079-2946-810C-CBE885B1064A}"/>
              </a:ext>
            </a:extLst>
          </p:cNvPr>
          <p:cNvSpPr txBox="1"/>
          <p:nvPr/>
        </p:nvSpPr>
        <p:spPr>
          <a:xfrm>
            <a:off x="4816073" y="3429000"/>
            <a:ext cx="72023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자바스크립트는 멀티</a:t>
            </a:r>
            <a:r>
              <a:rPr lang="en-US" altLang="ko-KR" sz="20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</a:t>
            </a:r>
            <a:r>
              <a:rPr lang="ko-KR" altLang="en-US" sz="20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패러다임 언어로 </a:t>
            </a:r>
            <a:endParaRPr lang="en-US" altLang="ko-KR" sz="2000" spc="1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0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	</a:t>
            </a:r>
            <a:r>
              <a:rPr lang="ko-KR" altLang="en-US" sz="2000" spc="1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명령형</a:t>
            </a:r>
            <a:r>
              <a:rPr lang="en-US" altLang="ko-KR" sz="2000" spc="1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(imperative</a:t>
            </a:r>
            <a:r>
              <a:rPr lang="en-US" altLang="ko-KR" sz="20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 </a:t>
            </a:r>
          </a:p>
          <a:p>
            <a:r>
              <a:rPr lang="en-US" altLang="ko-KR" sz="20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	</a:t>
            </a:r>
            <a:r>
              <a:rPr lang="ko-KR" altLang="en-US" sz="2000" spc="1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함수형</a:t>
            </a:r>
            <a:r>
              <a:rPr lang="en-US" altLang="ko-KR" sz="2000" spc="1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(functional)</a:t>
            </a:r>
            <a:r>
              <a:rPr lang="ko-KR" altLang="en-US" sz="2000" spc="1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lang="en-US" altLang="ko-KR" sz="2000" spc="100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FFFF00"/>
              </a:highlight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0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	</a:t>
            </a:r>
            <a:r>
              <a:rPr lang="ko-KR" altLang="en-US" sz="20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프로토타입 기반</a:t>
            </a:r>
            <a:r>
              <a:rPr lang="en-US" altLang="ko-KR" sz="20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(prototype-based)</a:t>
            </a:r>
            <a:r>
              <a:rPr lang="ko-KR" altLang="en-US" sz="20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객체지향 언어</a:t>
            </a:r>
            <a:endParaRPr lang="en-US" altLang="ko-KR" sz="2000" spc="1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8" name="직선 연결선 8">
            <a:extLst>
              <a:ext uri="{FF2B5EF4-FFF2-40B4-BE49-F238E27FC236}">
                <a16:creationId xmlns:a16="http://schemas.microsoft.com/office/drawing/2014/main" id="{62055FFE-6941-B44D-8062-F354E1057F6E}"/>
              </a:ext>
            </a:extLst>
          </p:cNvPr>
          <p:cNvCxnSpPr>
            <a:cxnSpLocks/>
          </p:cNvCxnSpPr>
          <p:nvPr/>
        </p:nvCxnSpPr>
        <p:spPr>
          <a:xfrm>
            <a:off x="4334748" y="1660488"/>
            <a:ext cx="3190659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사각형: 둥근 모서리 9">
            <a:extLst>
              <a:ext uri="{FF2B5EF4-FFF2-40B4-BE49-F238E27FC236}">
                <a16:creationId xmlns:a16="http://schemas.microsoft.com/office/drawing/2014/main" id="{25075FE2-0017-E047-A691-6D24C4B5E5A0}"/>
              </a:ext>
            </a:extLst>
          </p:cNvPr>
          <p:cNvSpPr/>
          <p:nvPr/>
        </p:nvSpPr>
        <p:spPr>
          <a:xfrm>
            <a:off x="508548" y="1660840"/>
            <a:ext cx="4002129" cy="4947702"/>
          </a:xfrm>
          <a:prstGeom prst="round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E8F4FE78-F7C3-1045-BDDB-2E6CB7226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944" y="1809874"/>
            <a:ext cx="3391336" cy="4615015"/>
          </a:xfrm>
          <a:prstGeom prst="rect">
            <a:avLst/>
          </a:prstGeom>
        </p:spPr>
      </p:pic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B61DB1FE-D8C7-1603-1AB6-C76AB594CBCA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CEE8B11-7C54-15EC-151D-1636542A9546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B2C45C7-7EB6-81FE-8259-BC417B811407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F681991-D51F-EDB4-1D14-317D4C2F08E8}"/>
              </a:ext>
            </a:extLst>
          </p:cNvPr>
          <p:cNvSpPr txBox="1"/>
          <p:nvPr/>
        </p:nvSpPr>
        <p:spPr>
          <a:xfrm>
            <a:off x="8802448" y="267286"/>
            <a:ext cx="118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p.</a:t>
            </a:r>
            <a:r>
              <a:rPr lang="ko-KR" altLang="en-US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125</a:t>
            </a:r>
            <a:endParaRPr lang="ko-KR" altLang="en-US" sz="2400" spc="1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82761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D0C9A45-A32B-45BB-B4DB-89BAF7E41E6D}"/>
              </a:ext>
            </a:extLst>
          </p:cNvPr>
          <p:cNvSpPr txBox="1"/>
          <p:nvPr/>
        </p:nvSpPr>
        <p:spPr>
          <a:xfrm>
            <a:off x="276223" y="310773"/>
            <a:ext cx="56837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객체 </a:t>
            </a:r>
            <a:r>
              <a:rPr lang="ko-KR" altLang="en-US" sz="3000" spc="1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리터럴에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의한 객체 생성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B51A8E-5079-2946-810C-CBE885B1064A}"/>
              </a:ext>
            </a:extLst>
          </p:cNvPr>
          <p:cNvSpPr txBox="1"/>
          <p:nvPr/>
        </p:nvSpPr>
        <p:spPr>
          <a:xfrm>
            <a:off x="1028737" y="1322164"/>
            <a:ext cx="1003056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자바스크립트는 클래스 개념이 없고 별도의 다양한 객체 생성 방법이 존재하다</a:t>
            </a:r>
            <a:r>
              <a:rPr lang="en-US" altLang="ko-KR" sz="20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endParaRPr lang="en-US" altLang="ko-KR" sz="2000" spc="1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lvl="1"/>
            <a:r>
              <a:rPr lang="en-US" altLang="ko-KR" sz="20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-&gt;</a:t>
            </a:r>
            <a:r>
              <a:rPr lang="ko-KR" altLang="en-US" sz="20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객체 </a:t>
            </a:r>
            <a:r>
              <a:rPr lang="ko-KR" altLang="en-US" sz="2000" spc="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리터럴</a:t>
            </a:r>
            <a:endParaRPr lang="en-US" altLang="ko-KR" sz="2000" spc="1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lvl="1"/>
            <a:r>
              <a:rPr lang="en-US" altLang="ko-KR" sz="20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	</a:t>
            </a:r>
            <a:r>
              <a:rPr lang="ko-KR" altLang="en-US" sz="1600" i="1" u="sng" spc="100" dirty="0">
                <a:solidFill>
                  <a:srgbClr val="302D2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중괄호 안에 </a:t>
            </a:r>
            <a:r>
              <a:rPr lang="ko-KR" altLang="en-US" sz="1600" i="1" u="sng" spc="100" dirty="0" err="1">
                <a:solidFill>
                  <a:srgbClr val="302D2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프로퍼티를</a:t>
            </a:r>
            <a:r>
              <a:rPr lang="ko-KR" altLang="en-US" sz="1600" i="1" u="sng" spc="100" dirty="0">
                <a:solidFill>
                  <a:srgbClr val="302D2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정의하여 객체를 생성한다</a:t>
            </a:r>
            <a:r>
              <a:rPr lang="en-US" altLang="ko-KR" sz="1600" i="1" u="sng" spc="100" dirty="0">
                <a:solidFill>
                  <a:srgbClr val="302D2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pPr lvl="1"/>
            <a:endParaRPr lang="en-US" altLang="ko-KR" sz="1600" i="1" u="sng" spc="100" dirty="0">
              <a:solidFill>
                <a:srgbClr val="302D2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lvl="1"/>
            <a:r>
              <a:rPr lang="en-US" altLang="ko-KR" sz="20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-&gt;</a:t>
            </a:r>
            <a:r>
              <a:rPr lang="ko-KR" altLang="en-US" sz="20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Object</a:t>
            </a:r>
            <a:r>
              <a:rPr lang="ko-KR" altLang="en-US" sz="20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000" spc="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생성자</a:t>
            </a:r>
            <a:r>
              <a:rPr lang="ko-KR" altLang="en-US" sz="20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함수</a:t>
            </a:r>
            <a:endParaRPr lang="en-US" altLang="ko-KR" sz="2000" spc="1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lvl="1"/>
            <a:r>
              <a:rPr lang="en-US" altLang="ko-KR" sz="20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	</a:t>
            </a:r>
            <a:r>
              <a:rPr lang="en-US" altLang="ko-KR" sz="1600" i="1" u="sng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new Object()</a:t>
            </a:r>
            <a:r>
              <a:rPr lang="ko-KR" altLang="en-US" sz="1600" i="1" u="sng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호출하면 </a:t>
            </a:r>
            <a:r>
              <a:rPr lang="ko-KR" altLang="en-US" sz="1600" i="1" u="sng" spc="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비어있는</a:t>
            </a:r>
            <a:r>
              <a:rPr lang="ko-KR" altLang="en-US" sz="1600" i="1" u="sng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객체를 생성한다</a:t>
            </a:r>
            <a:r>
              <a:rPr lang="en-US" altLang="ko-KR" sz="1600" i="1" u="sng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pPr lvl="1"/>
            <a:endParaRPr lang="en-US" altLang="ko-KR" sz="1600" i="1" u="sng" spc="1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lvl="1"/>
            <a:r>
              <a:rPr lang="en-US" altLang="ko-KR" sz="20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-&gt;</a:t>
            </a:r>
            <a:r>
              <a:rPr lang="ko-KR" altLang="en-US" sz="20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000" spc="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생성자</a:t>
            </a:r>
            <a:r>
              <a:rPr lang="ko-KR" altLang="en-US" sz="20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함수</a:t>
            </a:r>
            <a:endParaRPr lang="en-US" altLang="ko-KR" sz="2000" spc="1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lvl="1"/>
            <a:r>
              <a:rPr lang="en-US" altLang="ko-KR" sz="20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	</a:t>
            </a:r>
            <a:r>
              <a:rPr lang="ko-KR" altLang="en-US" sz="1600" i="1" u="sng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기존 함수에 </a:t>
            </a:r>
            <a:r>
              <a:rPr lang="en-US" altLang="ko-KR" sz="1600" i="1" u="sng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new </a:t>
            </a:r>
            <a:r>
              <a:rPr lang="ko-KR" altLang="en-US" sz="1600" i="1" u="sng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연산자를 붙여서 호출하면</a:t>
            </a:r>
            <a:r>
              <a:rPr lang="en-US" altLang="ko-KR" sz="1600" i="1" u="sng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</a:t>
            </a:r>
            <a:r>
              <a:rPr lang="ko-KR" altLang="en-US" sz="1600" i="1" u="sng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해당 함수는 </a:t>
            </a:r>
            <a:r>
              <a:rPr lang="ko-KR" altLang="en-US" sz="1600" i="1" u="sng" spc="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생성자</a:t>
            </a:r>
            <a:r>
              <a:rPr lang="ko-KR" altLang="en-US" sz="1600" i="1" u="sng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함수로 동작한다</a:t>
            </a:r>
            <a:r>
              <a:rPr lang="en-US" altLang="ko-KR" sz="1600" i="1" u="sng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pPr lvl="1"/>
            <a:endParaRPr lang="en-US" altLang="ko-KR" sz="2000" u="sng" spc="1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lvl="1"/>
            <a:r>
              <a:rPr lang="en-US" altLang="ko-KR" sz="20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-&gt;</a:t>
            </a:r>
            <a:r>
              <a:rPr lang="ko-KR" altLang="en-US" sz="20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spc="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Object.create</a:t>
            </a:r>
            <a:r>
              <a:rPr lang="ko-KR" altLang="en-US" sz="20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메서드</a:t>
            </a:r>
            <a:endParaRPr lang="en-US" altLang="ko-KR" sz="2000" spc="1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lvl="1"/>
            <a:r>
              <a:rPr lang="en-US" altLang="ko-KR" sz="1600" i="1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	</a:t>
            </a:r>
            <a:r>
              <a:rPr lang="ko-KR" altLang="en-US" sz="1600" i="1" u="sng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지정된 </a:t>
            </a:r>
            <a:r>
              <a:rPr lang="ko-KR" altLang="en-US" sz="1600" i="1" u="sng" spc="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프로토타입</a:t>
            </a:r>
            <a:r>
              <a:rPr lang="ko-KR" altLang="en-US" sz="1600" i="1" u="sng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객체와 </a:t>
            </a:r>
            <a:r>
              <a:rPr lang="ko-KR" altLang="en-US" sz="1600" i="1" u="sng" spc="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프로퍼티를</a:t>
            </a:r>
            <a:r>
              <a:rPr lang="ko-KR" altLang="en-US" sz="1600" i="1" u="sng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가지고 새로운 객체를 생성한다</a:t>
            </a:r>
            <a:r>
              <a:rPr lang="en-US" altLang="ko-KR" sz="1600" i="1" u="sng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pPr lvl="1"/>
            <a:endParaRPr lang="en-US" altLang="ko-KR" sz="2000" spc="1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lvl="1"/>
            <a:r>
              <a:rPr lang="en-US" altLang="ko-KR" sz="20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-&gt;</a:t>
            </a:r>
            <a:r>
              <a:rPr lang="ko-KR" altLang="en-US" sz="20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클래스</a:t>
            </a:r>
            <a:r>
              <a:rPr lang="en-US" altLang="ko-KR" sz="20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(ES6)</a:t>
            </a:r>
            <a:r>
              <a:rPr lang="ko-KR" altLang="en-US" sz="20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객체 </a:t>
            </a:r>
            <a:endParaRPr lang="en-US" altLang="ko-KR" sz="2000" spc="1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lvl="1"/>
            <a:endParaRPr lang="en-US" altLang="ko-KR" sz="2000" spc="1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8" name="직선 연결선 8">
            <a:extLst>
              <a:ext uri="{FF2B5EF4-FFF2-40B4-BE49-F238E27FC236}">
                <a16:creationId xmlns:a16="http://schemas.microsoft.com/office/drawing/2014/main" id="{62055FFE-6941-B44D-8062-F354E1057F6E}"/>
              </a:ext>
            </a:extLst>
          </p:cNvPr>
          <p:cNvCxnSpPr>
            <a:cxnSpLocks/>
          </p:cNvCxnSpPr>
          <p:nvPr/>
        </p:nvCxnSpPr>
        <p:spPr>
          <a:xfrm>
            <a:off x="1458097" y="1697558"/>
            <a:ext cx="852616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6C63AD93-E820-5E63-F09C-9B07E0A3839B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D411F54-15BB-19A0-1E1C-AB5AFE1B6230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82B7F6C-F841-373E-4CDA-6BF8C22C6C23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6E02C11-4289-79E1-AE9B-0D94B6CC517A}"/>
              </a:ext>
            </a:extLst>
          </p:cNvPr>
          <p:cNvSpPr txBox="1"/>
          <p:nvPr/>
        </p:nvSpPr>
        <p:spPr>
          <a:xfrm>
            <a:off x="8802448" y="267286"/>
            <a:ext cx="118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p.</a:t>
            </a:r>
            <a:r>
              <a:rPr lang="ko-KR" altLang="en-US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125</a:t>
            </a:r>
            <a:endParaRPr lang="ko-KR" altLang="en-US" sz="2400" spc="1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77044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D0C9A45-A32B-45BB-B4DB-89BAF7E41E6D}"/>
              </a:ext>
            </a:extLst>
          </p:cNvPr>
          <p:cNvSpPr txBox="1"/>
          <p:nvPr/>
        </p:nvSpPr>
        <p:spPr>
          <a:xfrm>
            <a:off x="276223" y="310773"/>
            <a:ext cx="56837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객체 </a:t>
            </a:r>
            <a:r>
              <a:rPr lang="ko-KR" altLang="en-US" sz="3000" spc="1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리터럴에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의한 객체 생성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FA4F55-5383-9B4E-A93A-E0DF93606181}"/>
              </a:ext>
            </a:extLst>
          </p:cNvPr>
          <p:cNvSpPr txBox="1"/>
          <p:nvPr/>
        </p:nvSpPr>
        <p:spPr>
          <a:xfrm>
            <a:off x="884058" y="3954176"/>
            <a:ext cx="50758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pc="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생성자</a:t>
            </a:r>
            <a:r>
              <a:rPr lang="ko-KR" altLang="en-US" sz="20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함수</a:t>
            </a:r>
            <a:endParaRPr lang="en-US" altLang="ko-KR" sz="2000" spc="1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6" name="사각형: 둥근 모서리 9">
            <a:extLst>
              <a:ext uri="{FF2B5EF4-FFF2-40B4-BE49-F238E27FC236}">
                <a16:creationId xmlns:a16="http://schemas.microsoft.com/office/drawing/2014/main" id="{CF1A3812-2952-FC49-BE6B-8683CC3AC3D9}"/>
              </a:ext>
            </a:extLst>
          </p:cNvPr>
          <p:cNvSpPr/>
          <p:nvPr/>
        </p:nvSpPr>
        <p:spPr>
          <a:xfrm>
            <a:off x="884058" y="4354286"/>
            <a:ext cx="5075871" cy="2224251"/>
          </a:xfrm>
          <a:prstGeom prst="round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2355F2-61E8-9441-BDEE-93560600D639}"/>
              </a:ext>
            </a:extLst>
          </p:cNvPr>
          <p:cNvSpPr txBox="1"/>
          <p:nvPr/>
        </p:nvSpPr>
        <p:spPr>
          <a:xfrm>
            <a:off x="884058" y="1097293"/>
            <a:ext cx="50758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객체 </a:t>
            </a:r>
            <a:r>
              <a:rPr lang="ko-KR" altLang="en-US" sz="2000" spc="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리터럴</a:t>
            </a:r>
            <a:endParaRPr lang="en-US" altLang="ko-KR" sz="2000" spc="1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사각형: 둥근 모서리 9">
            <a:extLst>
              <a:ext uri="{FF2B5EF4-FFF2-40B4-BE49-F238E27FC236}">
                <a16:creationId xmlns:a16="http://schemas.microsoft.com/office/drawing/2014/main" id="{C2A77836-0C5C-564A-8F9F-899B9330ED79}"/>
              </a:ext>
            </a:extLst>
          </p:cNvPr>
          <p:cNvSpPr/>
          <p:nvPr/>
        </p:nvSpPr>
        <p:spPr>
          <a:xfrm>
            <a:off x="884058" y="1497403"/>
            <a:ext cx="5075871" cy="2224251"/>
          </a:xfrm>
          <a:prstGeom prst="round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5E769A-A14B-7046-A60C-FB14710F2EDF}"/>
              </a:ext>
            </a:extLst>
          </p:cNvPr>
          <p:cNvSpPr txBox="1"/>
          <p:nvPr/>
        </p:nvSpPr>
        <p:spPr>
          <a:xfrm>
            <a:off x="6573795" y="1082856"/>
            <a:ext cx="47341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Object</a:t>
            </a:r>
            <a:r>
              <a:rPr lang="ko-KR" altLang="en-US" sz="20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000" spc="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생성자</a:t>
            </a:r>
            <a:r>
              <a:rPr lang="ko-KR" altLang="en-US" sz="20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함수</a:t>
            </a:r>
            <a:endParaRPr lang="en-US" altLang="ko-KR" sz="2000" spc="1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2" name="사각형: 둥근 모서리 9">
            <a:extLst>
              <a:ext uri="{FF2B5EF4-FFF2-40B4-BE49-F238E27FC236}">
                <a16:creationId xmlns:a16="http://schemas.microsoft.com/office/drawing/2014/main" id="{98AACBC6-6E23-E24B-8691-C5421E9EACE6}"/>
              </a:ext>
            </a:extLst>
          </p:cNvPr>
          <p:cNvSpPr/>
          <p:nvPr/>
        </p:nvSpPr>
        <p:spPr>
          <a:xfrm>
            <a:off x="6573795" y="1482966"/>
            <a:ext cx="4734147" cy="2224251"/>
          </a:xfrm>
          <a:prstGeom prst="round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41A1CBE-8E93-5A46-80A7-F42FA1ED1B1B}"/>
              </a:ext>
            </a:extLst>
          </p:cNvPr>
          <p:cNvSpPr txBox="1"/>
          <p:nvPr/>
        </p:nvSpPr>
        <p:spPr>
          <a:xfrm>
            <a:off x="6572909" y="3954175"/>
            <a:ext cx="47350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pc="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Object.create</a:t>
            </a:r>
            <a:r>
              <a:rPr lang="en-US" altLang="ko-KR" sz="20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0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메서드</a:t>
            </a:r>
            <a:endParaRPr lang="en-US" altLang="ko-KR" sz="2000" spc="1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4" name="사각형: 둥근 모서리 9">
            <a:extLst>
              <a:ext uri="{FF2B5EF4-FFF2-40B4-BE49-F238E27FC236}">
                <a16:creationId xmlns:a16="http://schemas.microsoft.com/office/drawing/2014/main" id="{2DFC09FC-5A6F-4344-ACB8-3B429ADE8BEE}"/>
              </a:ext>
            </a:extLst>
          </p:cNvPr>
          <p:cNvSpPr/>
          <p:nvPr/>
        </p:nvSpPr>
        <p:spPr>
          <a:xfrm>
            <a:off x="6572909" y="4354285"/>
            <a:ext cx="4735033" cy="2224251"/>
          </a:xfrm>
          <a:prstGeom prst="round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E83B75E1-1F86-2041-B1C0-653702B055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814" y="1618896"/>
            <a:ext cx="3175099" cy="1952390"/>
          </a:xfrm>
          <a:prstGeom prst="rect">
            <a:avLst/>
          </a:prstGeom>
        </p:spPr>
      </p:pic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0443F89B-72A6-AA4C-8D5E-23441858F3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130" y="1805168"/>
            <a:ext cx="4567977" cy="1623832"/>
          </a:xfrm>
          <a:prstGeom prst="rect">
            <a:avLst/>
          </a:prstGeom>
        </p:spPr>
      </p:pic>
      <p:pic>
        <p:nvPicPr>
          <p:cNvPr id="26" name="Picture 25" descr="Text&#10;&#10;Description automatically generated">
            <a:extLst>
              <a:ext uri="{FF2B5EF4-FFF2-40B4-BE49-F238E27FC236}">
                <a16:creationId xmlns:a16="http://schemas.microsoft.com/office/drawing/2014/main" id="{EA85D1D1-2A3C-DC46-8B88-9C32CEC6AC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893" y="4354285"/>
            <a:ext cx="4394200" cy="2120900"/>
          </a:xfrm>
          <a:prstGeom prst="rect">
            <a:avLst/>
          </a:prstGeom>
        </p:spPr>
      </p:pic>
      <p:pic>
        <p:nvPicPr>
          <p:cNvPr id="30" name="Picture 29" descr="Text&#10;&#10;Description automatically generated with medium confidence">
            <a:extLst>
              <a:ext uri="{FF2B5EF4-FFF2-40B4-BE49-F238E27FC236}">
                <a16:creationId xmlns:a16="http://schemas.microsoft.com/office/drawing/2014/main" id="{3B410862-9C76-7F42-B171-54EDFE8DA8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909" y="4754394"/>
            <a:ext cx="4734146" cy="1424031"/>
          </a:xfrm>
          <a:prstGeom prst="rect">
            <a:avLst/>
          </a:prstGeom>
        </p:spPr>
      </p:pic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FF4D9C7-79BC-EBC0-AF70-4B839F535363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5FB8A57-1F31-B3EF-C36C-96C241EA03E6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B709B43-09D4-15C8-4802-CD528C7F3B02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A373A66-49BF-B44C-56A1-211FD7B33E45}"/>
              </a:ext>
            </a:extLst>
          </p:cNvPr>
          <p:cNvSpPr txBox="1"/>
          <p:nvPr/>
        </p:nvSpPr>
        <p:spPr>
          <a:xfrm>
            <a:off x="8802448" y="267286"/>
            <a:ext cx="118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p.</a:t>
            </a:r>
            <a:r>
              <a:rPr lang="ko-KR" altLang="en-US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125</a:t>
            </a:r>
            <a:endParaRPr lang="ko-KR" altLang="en-US" sz="2400" spc="1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19049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D0C9A45-A32B-45BB-B4DB-89BAF7E41E6D}"/>
              </a:ext>
            </a:extLst>
          </p:cNvPr>
          <p:cNvSpPr txBox="1"/>
          <p:nvPr/>
        </p:nvSpPr>
        <p:spPr>
          <a:xfrm>
            <a:off x="276223" y="310773"/>
            <a:ext cx="3496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3000" spc="1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프로퍼티</a:t>
            </a:r>
            <a:endParaRPr lang="ko-KR" altLang="en-US" sz="3000" spc="1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93F456-2C49-4A85-B01B-2D6BD46D6E98}"/>
              </a:ext>
            </a:extLst>
          </p:cNvPr>
          <p:cNvSpPr txBox="1"/>
          <p:nvPr/>
        </p:nvSpPr>
        <p:spPr>
          <a:xfrm>
            <a:off x="276222" y="875351"/>
            <a:ext cx="11321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spc="100" dirty="0" err="1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프로퍼티란</a:t>
            </a:r>
            <a:r>
              <a:rPr lang="en-US" altLang="ko-KR" sz="36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B51A8E-5079-2946-810C-CBE885B1064A}"/>
              </a:ext>
            </a:extLst>
          </p:cNvPr>
          <p:cNvSpPr txBox="1"/>
          <p:nvPr/>
        </p:nvSpPr>
        <p:spPr>
          <a:xfrm>
            <a:off x="1118630" y="2436013"/>
            <a:ext cx="64467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spc="1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프로퍼티는</a:t>
            </a:r>
            <a:r>
              <a:rPr lang="ko-KR" altLang="en-US" sz="2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키</a:t>
            </a:r>
            <a:r>
              <a:rPr lang="en-US" altLang="ko-KR" sz="2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(Key)</a:t>
            </a:r>
            <a:r>
              <a:rPr lang="ko-KR" altLang="en-US" sz="2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와 값</a:t>
            </a:r>
            <a:r>
              <a:rPr lang="en-US" altLang="ko-KR" sz="2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(Value)</a:t>
            </a:r>
            <a:r>
              <a:rPr lang="ko-KR" altLang="en-US" sz="2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 구성된다</a:t>
            </a:r>
            <a:r>
              <a:rPr lang="en-US" altLang="ko-KR" sz="2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각각 </a:t>
            </a:r>
            <a:r>
              <a:rPr lang="ko-KR" altLang="en-US" sz="2000" spc="1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프로퍼티는</a:t>
            </a:r>
            <a:r>
              <a:rPr lang="ko-KR" altLang="en-US" sz="2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콜론 </a:t>
            </a:r>
            <a:r>
              <a:rPr lang="en-US" altLang="ko-KR" sz="2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en-US" altLang="ko-KR" sz="2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itchFamily="2" charset="2"/>
              </a:rPr>
              <a:t>:)</a:t>
            </a:r>
            <a:r>
              <a:rPr lang="ko-KR" altLang="en-US" sz="2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itchFamily="2" charset="2"/>
              </a:rPr>
              <a:t> </a:t>
            </a:r>
            <a:r>
              <a:rPr lang="ko-KR" altLang="en-US" sz="2000" spc="1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itchFamily="2" charset="2"/>
              </a:rPr>
              <a:t>으로</a:t>
            </a:r>
            <a:r>
              <a:rPr lang="ko-KR" altLang="en-US" sz="2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itchFamily="2" charset="2"/>
              </a:rPr>
              <a:t> 연결한다</a:t>
            </a:r>
            <a:endParaRPr lang="en-US" altLang="ko-KR" sz="2000" spc="1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sym typeface="Wingdings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itchFamily="2" charset="2"/>
              </a:rPr>
              <a:t>쉼표 </a:t>
            </a:r>
            <a:r>
              <a:rPr lang="en-US" altLang="ko-KR" sz="2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itchFamily="2" charset="2"/>
              </a:rPr>
              <a:t>(,)</a:t>
            </a:r>
            <a:r>
              <a:rPr lang="ko-KR" altLang="en-US" sz="2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itchFamily="2" charset="2"/>
              </a:rPr>
              <a:t>로 다른 </a:t>
            </a:r>
            <a:r>
              <a:rPr lang="ko-KR" altLang="en-US" sz="2000" spc="1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itchFamily="2" charset="2"/>
              </a:rPr>
              <a:t>프로퍼티와</a:t>
            </a:r>
            <a:r>
              <a:rPr lang="ko-KR" altLang="en-US" sz="2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itchFamily="2" charset="2"/>
              </a:rPr>
              <a:t> 구분하다</a:t>
            </a:r>
            <a:endParaRPr lang="ko-KR" altLang="en-US" sz="2000" spc="1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사각형: 둥근 모서리 9">
            <a:extLst>
              <a:ext uri="{FF2B5EF4-FFF2-40B4-BE49-F238E27FC236}">
                <a16:creationId xmlns:a16="http://schemas.microsoft.com/office/drawing/2014/main" id="{0E65896C-1512-EC45-AA3F-C2227EE0C3EF}"/>
              </a:ext>
            </a:extLst>
          </p:cNvPr>
          <p:cNvSpPr/>
          <p:nvPr/>
        </p:nvSpPr>
        <p:spPr>
          <a:xfrm>
            <a:off x="7383088" y="2035083"/>
            <a:ext cx="3690282" cy="1733305"/>
          </a:xfrm>
          <a:prstGeom prst="round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8" name="직선 연결선 8">
            <a:extLst>
              <a:ext uri="{FF2B5EF4-FFF2-40B4-BE49-F238E27FC236}">
                <a16:creationId xmlns:a16="http://schemas.microsoft.com/office/drawing/2014/main" id="{D9285E2D-AECF-F746-B106-50CDCDE40B96}"/>
              </a:ext>
            </a:extLst>
          </p:cNvPr>
          <p:cNvCxnSpPr>
            <a:cxnSpLocks/>
          </p:cNvCxnSpPr>
          <p:nvPr/>
        </p:nvCxnSpPr>
        <p:spPr>
          <a:xfrm>
            <a:off x="1192129" y="4073656"/>
            <a:ext cx="9602871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918BD65-E9AF-A847-B82C-8FA1F82CEBBA}"/>
              </a:ext>
            </a:extLst>
          </p:cNvPr>
          <p:cNvSpPr txBox="1"/>
          <p:nvPr/>
        </p:nvSpPr>
        <p:spPr>
          <a:xfrm>
            <a:off x="1192129" y="4294703"/>
            <a:ext cx="77689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1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프로퍼티</a:t>
            </a:r>
            <a:r>
              <a:rPr lang="ko-KR" altLang="en-US" sz="2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키와 값으로 사용할 수 있는 값</a:t>
            </a:r>
            <a:r>
              <a:rPr lang="en-US" altLang="ko-KR" sz="2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</a:t>
            </a:r>
          </a:p>
          <a:p>
            <a:r>
              <a:rPr lang="en-US" altLang="ko-KR" sz="2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	-&gt;</a:t>
            </a:r>
            <a:r>
              <a:rPr lang="ko-KR" altLang="en-US" sz="2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000" spc="1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프로퍼티</a:t>
            </a:r>
            <a:r>
              <a:rPr lang="ko-KR" altLang="en-US" sz="2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키는 문자열이나 심벌</a:t>
            </a:r>
            <a:endParaRPr lang="en-US" altLang="ko-KR" sz="2000" spc="1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	-&gt;</a:t>
            </a:r>
            <a:r>
              <a:rPr lang="ko-KR" altLang="en-US" sz="2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000" spc="1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프로퍼티</a:t>
            </a:r>
            <a:r>
              <a:rPr lang="ko-KR" altLang="en-US" sz="2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값은 자바스크립트에서 사용할 수 있는 모든 값 </a:t>
            </a:r>
          </a:p>
        </p:txBody>
      </p:sp>
      <p:pic>
        <p:nvPicPr>
          <p:cNvPr id="22" name="Picture 21" descr="Text&#10;&#10;Description automatically generated with low confidence">
            <a:extLst>
              <a:ext uri="{FF2B5EF4-FFF2-40B4-BE49-F238E27FC236}">
                <a16:creationId xmlns:a16="http://schemas.microsoft.com/office/drawing/2014/main" id="{03D65FC5-2FCC-EB4C-889A-9818F755D8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4309" y="2093008"/>
            <a:ext cx="2770121" cy="1617453"/>
          </a:xfrm>
          <a:prstGeom prst="rect">
            <a:avLst/>
          </a:prstGeom>
        </p:spPr>
      </p:pic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3D98CB79-F1FF-8FDE-1516-2DC1AAEC05D5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B5E81A5-239D-5ADC-DB73-19C5A9077559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BF82020-4F2E-53C7-F942-C5F453929434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EA82F4D-8C06-6500-AFA1-B99D49EE66A2}"/>
              </a:ext>
            </a:extLst>
          </p:cNvPr>
          <p:cNvSpPr txBox="1"/>
          <p:nvPr/>
        </p:nvSpPr>
        <p:spPr>
          <a:xfrm>
            <a:off x="8802448" y="267286"/>
            <a:ext cx="118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p.</a:t>
            </a:r>
            <a:r>
              <a:rPr lang="ko-KR" altLang="en-US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127</a:t>
            </a:r>
            <a:endParaRPr lang="ko-KR" altLang="en-US" sz="2400" spc="1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2272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5107</TotalTime>
  <Words>469</Words>
  <Application>Microsoft Office PowerPoint</Application>
  <PresentationFormat>와이드스크린</PresentationFormat>
  <Paragraphs>104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나눔스퀘어</vt:lpstr>
      <vt:lpstr>나눔스퀘어 Bold</vt:lpstr>
      <vt:lpstr>Arial</vt:lpstr>
      <vt:lpstr>나눔스퀘어 ExtraBold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박소희</dc:creator>
  <cp:lastModifiedBy>전재호</cp:lastModifiedBy>
  <cp:revision>165</cp:revision>
  <dcterms:created xsi:type="dcterms:W3CDTF">2019-11-09T12:13:38Z</dcterms:created>
  <dcterms:modified xsi:type="dcterms:W3CDTF">2022-10-24T12:37:07Z</dcterms:modified>
</cp:coreProperties>
</file>