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3" r:id="rId4"/>
    <p:sldId id="284" r:id="rId5"/>
    <p:sldId id="285" r:id="rId6"/>
    <p:sldId id="288" r:id="rId7"/>
    <p:sldId id="289" r:id="rId8"/>
    <p:sldId id="290" r:id="rId9"/>
    <p:sldId id="287" r:id="rId10"/>
    <p:sldId id="292" r:id="rId11"/>
    <p:sldId id="293" r:id="rId12"/>
    <p:sldId id="294" r:id="rId13"/>
    <p:sldId id="295" r:id="rId14"/>
    <p:sldId id="265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2D2E"/>
    <a:srgbClr val="1E1E1E"/>
    <a:srgbClr val="64A1D8"/>
    <a:srgbClr val="5B9BD5"/>
    <a:srgbClr val="F8FAFA"/>
    <a:srgbClr val="000000"/>
    <a:srgbClr val="D2DEEF"/>
    <a:srgbClr val="EAEFF7"/>
    <a:srgbClr val="949494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식별자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네이밍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규칙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29" y="2388968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FCE2E-0892-4847-A1B6-52A5E9D8AC28}"/>
              </a:ext>
            </a:extLst>
          </p:cNvPr>
          <p:cNvSpPr txBox="1"/>
          <p:nvPr/>
        </p:nvSpPr>
        <p:spPr>
          <a:xfrm>
            <a:off x="1998288" y="1707798"/>
            <a:ext cx="787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식별자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 </a:t>
            </a:r>
            <a:r>
              <a:rPr lang="ko-KR" altLang="en-US" b="1" i="0" dirty="0" err="1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네이밍</a:t>
            </a:r>
            <a:r>
              <a:rPr lang="ko-KR" altLang="en-US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 규칙을 따르지 않는 이름에는 반드시 따옴표를 사용해야 한다</a:t>
            </a:r>
            <a:r>
              <a:rPr lang="en-US" altLang="ko-KR" b="1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나눔스퀘어 Bold" panose="020B0600000101010101" pitchFamily="50" charset="-127"/>
              </a:rPr>
              <a:t>.</a:t>
            </a:r>
            <a:endParaRPr lang="en-KR" b="1" dirty="0">
              <a:highlight>
                <a:srgbClr val="FFFF00"/>
              </a:highlight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4EC78C2-2CC2-E84D-89E7-7B728EC7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29" y="2464484"/>
            <a:ext cx="9231796" cy="1929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BB4CB-6C74-BF43-8674-5F8D563F796D}"/>
              </a:ext>
            </a:extLst>
          </p:cNvPr>
          <p:cNvSpPr txBox="1"/>
          <p:nvPr/>
        </p:nvSpPr>
        <p:spPr>
          <a:xfrm>
            <a:off x="3892327" y="478087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FF0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SyntaxError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Unexpected token '-'</a:t>
            </a:r>
            <a:endParaRPr lang="en-KR" b="1" dirty="0">
              <a:solidFill>
                <a:schemeClr val="bg1"/>
              </a:solidFill>
              <a:highlight>
                <a:srgbClr val="FF00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CFCDD59-68CE-D04D-676C-D7430621EAD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B5EF82-249E-D9EC-DA0F-8D80022F70B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AA12F0-212D-762F-8B76-BF72C557115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1EBF63-5AB4-A5D0-F356-B603F4B501C0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88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표현식은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658730" y="2936017"/>
            <a:ext cx="10939103" cy="304663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C5399-A2BF-634B-BB8A-5C99E25EA2C1}"/>
              </a:ext>
            </a:extLst>
          </p:cNvPr>
          <p:cNvSpPr txBox="1"/>
          <p:nvPr/>
        </p:nvSpPr>
        <p:spPr>
          <a:xfrm>
            <a:off x="2507170" y="2250509"/>
            <a:ext cx="685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키로 사용할 표현식을 대괄호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([..])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묶어야 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.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B0722ED-0B9B-F443-A09D-0A34E65C4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70" y="3429000"/>
            <a:ext cx="6364403" cy="173758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CA70FC-2423-9950-5AFF-CB5B5C049AD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B41B55-1AE2-FA91-177B-D0B76FC89BD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4691018-E7F6-B2D2-2CA3-BCEDA990301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D06C59-2AEE-CF37-1A47-AB89A9AEB64B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5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문자열을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9C22C6-9E1B-5343-A5DD-677ADAF7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52" y="1532262"/>
            <a:ext cx="5796076" cy="20389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숫자를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7F4672B0-DCC0-3E48-9F40-34E07FACB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0" y="4532895"/>
            <a:ext cx="5228039" cy="196858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BEEB35-068A-3EA3-166B-4985B18A54D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2632BC-E345-EE16-66D6-B217AA6A1B6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F7525E-AD5A-9B76-7A3C-A104A8B19E7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168B60-C3CC-802A-C827-4CB5D00C4A54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1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예약어를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키로 사용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1927776" y="1532262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9DD3-9C3F-934F-B94A-F9C7FA4EB0AE}"/>
              </a:ext>
            </a:extLst>
          </p:cNvPr>
          <p:cNvSpPr txBox="1"/>
          <p:nvPr/>
        </p:nvSpPr>
        <p:spPr>
          <a:xfrm>
            <a:off x="435194" y="3757096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존재하는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키를 중복 선언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007AC1F5-F68D-9B47-B42C-19830B90B5BE}"/>
              </a:ext>
            </a:extLst>
          </p:cNvPr>
          <p:cNvSpPr/>
          <p:nvPr/>
        </p:nvSpPr>
        <p:spPr>
          <a:xfrm>
            <a:off x="2086748" y="4497719"/>
            <a:ext cx="8018502" cy="2038936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32E2C55-9B99-C841-BA8A-B50734B0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00" y="1578289"/>
            <a:ext cx="6715397" cy="2003489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0E2C148-1BC6-0443-B859-9E2D23DD9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95" y="4497719"/>
            <a:ext cx="5794664" cy="200730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BA91DBE-A4BB-67FD-91BF-8D87B0BD9EB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0060F-121C-0595-77E8-BB6EAC95353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328267-3535-1F08-1298-A7657ECD4D3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990EF7-5E7F-BCBB-BC6F-5C18054AC8B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9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417825" y="2204982"/>
            <a:ext cx="9004678" cy="167428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객체란 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(Key)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값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(Value)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구성된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(property)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정렬되지 않은 집합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6616-F288-CF4C-8DC7-CD2D7E0BF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03" y="2676097"/>
            <a:ext cx="7027722" cy="732054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C8AC248-4A97-F040-A59B-BCCFA263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12" y="4240986"/>
            <a:ext cx="8901504" cy="248718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A455035-68AF-A31D-D003-FBA59B5CEF9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6896B9-E7DD-EE79-D643-2BBE4DB169A5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AB3579-5539-5858-4AD7-82E85097953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B3C226-7C4C-8B57-AE4D-CAC81F75FAE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895677"/>
            <a:ext cx="11402634" cy="4695038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1064680"/>
            <a:ext cx="113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954D92F-5B37-3E42-978F-0CB055771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8" y="2726674"/>
            <a:ext cx="3744796" cy="277392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A36E60F7-F1A6-5E4E-A988-25275F382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84" y="2893904"/>
            <a:ext cx="5798832" cy="2899416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B81BA81-509F-D56C-1FC3-037F4A22CFE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57447C-89D1-7C2D-03DE-3ECCA40462DC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13A234-A338-6F1A-DCE6-22E5EA7AC09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9D929B-12B6-82D0-E66F-48A7760677C1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32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276222" y="1064680"/>
            <a:ext cx="4538846" cy="552603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5868365" y="1064680"/>
            <a:ext cx="572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객체의 메서드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CF844135-3FF0-7141-850B-EC2EEEFF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5" y="1252603"/>
            <a:ext cx="3787747" cy="5154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50AB9-1CA1-3F46-96D9-292800E449C4}"/>
              </a:ext>
            </a:extLst>
          </p:cNvPr>
          <p:cNvSpPr/>
          <p:nvPr/>
        </p:nvSpPr>
        <p:spPr>
          <a:xfrm>
            <a:off x="812800" y="2685143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B9360D-AFBD-9749-A20E-0EA349FCCFB2}"/>
              </a:ext>
            </a:extLst>
          </p:cNvPr>
          <p:cNvSpPr/>
          <p:nvPr/>
        </p:nvSpPr>
        <p:spPr>
          <a:xfrm>
            <a:off x="812800" y="3910486"/>
            <a:ext cx="3643452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AC0A3-EDE3-C640-8A66-C2FB80DB355D}"/>
              </a:ext>
            </a:extLst>
          </p:cNvPr>
          <p:cNvSpPr/>
          <p:nvPr/>
        </p:nvSpPr>
        <p:spPr>
          <a:xfrm>
            <a:off x="812799" y="5104200"/>
            <a:ext cx="3643453" cy="1045028"/>
          </a:xfrm>
          <a:prstGeom prst="rect">
            <a:avLst/>
          </a:prstGeom>
          <a:noFill/>
          <a:ln w="57150" cap="rnd" cmpd="sng">
            <a:solidFill>
              <a:srgbClr val="F8FAFA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886"/>
                      <a:gd name="connsiteY0" fmla="*/ 0 h 1045028"/>
                      <a:gd name="connsiteX1" fmla="*/ 538915 w 3439886"/>
                      <a:gd name="connsiteY1" fmla="*/ 0 h 1045028"/>
                      <a:gd name="connsiteX2" fmla="*/ 1009033 w 3439886"/>
                      <a:gd name="connsiteY2" fmla="*/ 0 h 1045028"/>
                      <a:gd name="connsiteX3" fmla="*/ 1651145 w 3439886"/>
                      <a:gd name="connsiteY3" fmla="*/ 0 h 1045028"/>
                      <a:gd name="connsiteX4" fmla="*/ 2190061 w 3439886"/>
                      <a:gd name="connsiteY4" fmla="*/ 0 h 1045028"/>
                      <a:gd name="connsiteX5" fmla="*/ 2728976 w 3439886"/>
                      <a:gd name="connsiteY5" fmla="*/ 0 h 1045028"/>
                      <a:gd name="connsiteX6" fmla="*/ 3439886 w 3439886"/>
                      <a:gd name="connsiteY6" fmla="*/ 0 h 1045028"/>
                      <a:gd name="connsiteX7" fmla="*/ 3439886 w 3439886"/>
                      <a:gd name="connsiteY7" fmla="*/ 501613 h 1045028"/>
                      <a:gd name="connsiteX8" fmla="*/ 3439886 w 3439886"/>
                      <a:gd name="connsiteY8" fmla="*/ 1045028 h 1045028"/>
                      <a:gd name="connsiteX9" fmla="*/ 2935369 w 3439886"/>
                      <a:gd name="connsiteY9" fmla="*/ 1045028 h 1045028"/>
                      <a:gd name="connsiteX10" fmla="*/ 2362055 w 3439886"/>
                      <a:gd name="connsiteY10" fmla="*/ 1045028 h 1045028"/>
                      <a:gd name="connsiteX11" fmla="*/ 1788741 w 3439886"/>
                      <a:gd name="connsiteY11" fmla="*/ 1045028 h 1045028"/>
                      <a:gd name="connsiteX12" fmla="*/ 1249825 w 3439886"/>
                      <a:gd name="connsiteY12" fmla="*/ 1045028 h 1045028"/>
                      <a:gd name="connsiteX13" fmla="*/ 607713 w 3439886"/>
                      <a:gd name="connsiteY13" fmla="*/ 1045028 h 1045028"/>
                      <a:gd name="connsiteX14" fmla="*/ 0 w 3439886"/>
                      <a:gd name="connsiteY14" fmla="*/ 1045028 h 1045028"/>
                      <a:gd name="connsiteX15" fmla="*/ 0 w 3439886"/>
                      <a:gd name="connsiteY15" fmla="*/ 543415 h 1045028"/>
                      <a:gd name="connsiteX16" fmla="*/ 0 w 3439886"/>
                      <a:gd name="connsiteY16" fmla="*/ 0 h 104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439886" h="1045028" extrusionOk="0">
                        <a:moveTo>
                          <a:pt x="0" y="0"/>
                        </a:moveTo>
                        <a:cubicBezTo>
                          <a:pt x="206595" y="-64469"/>
                          <a:pt x="405390" y="20295"/>
                          <a:pt x="538915" y="0"/>
                        </a:cubicBezTo>
                        <a:cubicBezTo>
                          <a:pt x="672440" y="-20295"/>
                          <a:pt x="816419" y="2425"/>
                          <a:pt x="1009033" y="0"/>
                        </a:cubicBezTo>
                        <a:cubicBezTo>
                          <a:pt x="1201647" y="-2425"/>
                          <a:pt x="1370957" y="62908"/>
                          <a:pt x="1651145" y="0"/>
                        </a:cubicBezTo>
                        <a:cubicBezTo>
                          <a:pt x="1931333" y="-62908"/>
                          <a:pt x="1922500" y="19276"/>
                          <a:pt x="2190061" y="0"/>
                        </a:cubicBezTo>
                        <a:cubicBezTo>
                          <a:pt x="2457622" y="-19276"/>
                          <a:pt x="2532905" y="48589"/>
                          <a:pt x="2728976" y="0"/>
                        </a:cubicBezTo>
                        <a:cubicBezTo>
                          <a:pt x="2925047" y="-48589"/>
                          <a:pt x="3272217" y="84684"/>
                          <a:pt x="3439886" y="0"/>
                        </a:cubicBezTo>
                        <a:cubicBezTo>
                          <a:pt x="3462192" y="222140"/>
                          <a:pt x="3398477" y="355868"/>
                          <a:pt x="3439886" y="501613"/>
                        </a:cubicBezTo>
                        <a:cubicBezTo>
                          <a:pt x="3481295" y="647358"/>
                          <a:pt x="3436846" y="794614"/>
                          <a:pt x="3439886" y="1045028"/>
                        </a:cubicBezTo>
                        <a:cubicBezTo>
                          <a:pt x="3234587" y="1059352"/>
                          <a:pt x="3048390" y="1029042"/>
                          <a:pt x="2935369" y="1045028"/>
                        </a:cubicBezTo>
                        <a:cubicBezTo>
                          <a:pt x="2822348" y="1061014"/>
                          <a:pt x="2540093" y="984204"/>
                          <a:pt x="2362055" y="1045028"/>
                        </a:cubicBezTo>
                        <a:cubicBezTo>
                          <a:pt x="2184017" y="1105852"/>
                          <a:pt x="2022714" y="978851"/>
                          <a:pt x="1788741" y="1045028"/>
                        </a:cubicBezTo>
                        <a:cubicBezTo>
                          <a:pt x="1554768" y="1111205"/>
                          <a:pt x="1389435" y="1011206"/>
                          <a:pt x="1249825" y="1045028"/>
                        </a:cubicBezTo>
                        <a:cubicBezTo>
                          <a:pt x="1110215" y="1078850"/>
                          <a:pt x="863129" y="1043311"/>
                          <a:pt x="607713" y="1045028"/>
                        </a:cubicBezTo>
                        <a:cubicBezTo>
                          <a:pt x="352297" y="1046745"/>
                          <a:pt x="250202" y="1019109"/>
                          <a:pt x="0" y="1045028"/>
                        </a:cubicBezTo>
                        <a:cubicBezTo>
                          <a:pt x="-42248" y="802302"/>
                          <a:pt x="26348" y="715458"/>
                          <a:pt x="0" y="543415"/>
                        </a:cubicBezTo>
                        <a:cubicBezTo>
                          <a:pt x="-26348" y="371372"/>
                          <a:pt x="12782" y="1133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0" name="Picture 19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E2F47121-14B7-DE4D-92C4-0B50094E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48" y="4296411"/>
            <a:ext cx="6254652" cy="14092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17A465-A7B2-6341-9125-5ED5CA8CFD93}"/>
              </a:ext>
            </a:extLst>
          </p:cNvPr>
          <p:cNvSpPr txBox="1"/>
          <p:nvPr/>
        </p:nvSpPr>
        <p:spPr>
          <a:xfrm>
            <a:off x="5232964" y="1831611"/>
            <a:ext cx="66828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프로퍼티의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값이 함수일 경우 </a:t>
            </a:r>
            <a:r>
              <a:rPr lang="ko-KR" altLang="en-US" sz="20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라고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부른다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객체의 상태를 나타내는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메서드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프로퍼티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데이터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참조할 수 있는 동작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(behavior)</a:t>
            </a:r>
            <a:endParaRPr lang="en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67A7CDC-CDC0-DB14-7312-56519D4985E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B76C38-D636-047D-70E9-B214B5338CD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797DD7-72C6-1E4A-9486-5EFE4E59B8A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C8A34D-C680-B6D7-94F3-2E13DB7C11D0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33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D919A47-6F96-4D44-B131-69AB6C19FAA8}"/>
              </a:ext>
            </a:extLst>
          </p:cNvPr>
          <p:cNvSpPr/>
          <p:nvPr/>
        </p:nvSpPr>
        <p:spPr>
          <a:xfrm>
            <a:off x="150388" y="2049524"/>
            <a:ext cx="5809541" cy="4497703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6096000" y="3073543"/>
            <a:ext cx="5945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클래스 기반 언어는 클래스로 자료구조와 기능을 정의하고 필요한 시점에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연산자로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생성자를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통해 인스턴스를 생성한다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모든 인스턴스는 오직 클래스에서 정의된 범위 내에서만 작동하며 런타임에 그 구조를 변경할 수 없다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9C26EC1-B057-8841-904D-3A50B6897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3" y="2813446"/>
            <a:ext cx="5683706" cy="3212529"/>
          </a:xfrm>
          <a:prstGeom prst="rect">
            <a:avLst/>
          </a:prstGeom>
        </p:spPr>
      </p:pic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514F9D2-7402-5376-D3C6-B61A23EA9B8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42C19C-CE59-0576-9ADF-16A0DF81A1D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E750C20-3CE4-562D-B607-32A00622EA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939077-26C7-DA2A-91B1-E1940CE00C4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25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96897" y="1014157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프로토타입</a:t>
            </a:r>
            <a:r>
              <a:rPr lang="ko-KR" altLang="en-US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언어</a:t>
            </a:r>
            <a:endParaRPr lang="en-US" altLang="ko-KR" sz="36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4816073" y="3429000"/>
            <a:ext cx="7202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멀티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패러다임 언어로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(imperative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함수형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(functional)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 기반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(prototype-based)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객체지향 언어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4334748" y="1660488"/>
            <a:ext cx="3190659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25075FE2-0017-E047-A691-6D24C4B5E5A0}"/>
              </a:ext>
            </a:extLst>
          </p:cNvPr>
          <p:cNvSpPr/>
          <p:nvPr/>
        </p:nvSpPr>
        <p:spPr>
          <a:xfrm>
            <a:off x="508548" y="1660840"/>
            <a:ext cx="4002129" cy="4947702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8F4FE78-F7C3-1045-BDDB-2E6CB722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4" y="1809874"/>
            <a:ext cx="3391336" cy="461501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61DB1FE-D8C7-1603-1AB6-C76AB594CBCA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EE8B11-7C54-15EC-151D-1636542A954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2C45C7-7EB6-81FE-8259-BC417B811407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681991-D51F-EDB4-1D14-317D4C2F08E8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27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028737" y="1322164"/>
            <a:ext cx="100305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자바스크립트는 클래스 개념이 없고 별도의 다양한 객체 생성 방법이 존재하다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중괄호 안에 </a:t>
            </a:r>
            <a:r>
              <a:rPr lang="ko-KR" altLang="en-US" sz="1600" i="1" u="sng" spc="100" dirty="0" err="1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정의하여 객체를 생성한다</a:t>
            </a:r>
            <a:r>
              <a:rPr lang="en-US" altLang="ko-KR" sz="1600" i="1" u="sng" spc="100" dirty="0">
                <a:solidFill>
                  <a:srgbClr val="302D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rgbClr val="302D2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Object()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호출하면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비어있는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1600" i="1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함수에 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new 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연산자를 붙여서 호출하면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해당 함수는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함수로 동작한다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u="sng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1600" i="1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지정된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객체와 </a:t>
            </a:r>
            <a:r>
              <a:rPr lang="ko-KR" altLang="en-US" sz="1600" i="1" u="sng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프로퍼티를</a:t>
            </a:r>
            <a:r>
              <a:rPr lang="ko-KR" altLang="en-US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가지고 새로운 객체를 생성한다</a:t>
            </a:r>
            <a:r>
              <a:rPr lang="en-US" altLang="ko-KR" sz="1600" i="1" u="sng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클래스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(ES6)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객체 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vl="1"/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62055FFE-6941-B44D-8062-F354E1057F6E}"/>
              </a:ext>
            </a:extLst>
          </p:cNvPr>
          <p:cNvCxnSpPr>
            <a:cxnSpLocks/>
          </p:cNvCxnSpPr>
          <p:nvPr/>
        </p:nvCxnSpPr>
        <p:spPr>
          <a:xfrm>
            <a:off x="1458097" y="1697558"/>
            <a:ext cx="852616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63AD93-E820-5E63-F09C-9B07E0A3839B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411F54-15BB-19A0-1E1C-AB5AFE1B62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2B7F6C-F841-373E-4CDA-6BF8C22C6C2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E02C11-4289-79E1-AE9B-0D94B6CC517A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70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5683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A4F55-5383-9B4E-A93A-E0DF93606181}"/>
              </a:ext>
            </a:extLst>
          </p:cNvPr>
          <p:cNvSpPr txBox="1"/>
          <p:nvPr/>
        </p:nvSpPr>
        <p:spPr>
          <a:xfrm>
            <a:off x="884058" y="3954176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사각형: 둥근 모서리 9">
            <a:extLst>
              <a:ext uri="{FF2B5EF4-FFF2-40B4-BE49-F238E27FC236}">
                <a16:creationId xmlns:a16="http://schemas.microsoft.com/office/drawing/2014/main" id="{CF1A3812-2952-FC49-BE6B-8683CC3AC3D9}"/>
              </a:ext>
            </a:extLst>
          </p:cNvPr>
          <p:cNvSpPr/>
          <p:nvPr/>
        </p:nvSpPr>
        <p:spPr>
          <a:xfrm>
            <a:off x="884058" y="4354286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355F2-61E8-9441-BDEE-93560600D639}"/>
              </a:ext>
            </a:extLst>
          </p:cNvPr>
          <p:cNvSpPr txBox="1"/>
          <p:nvPr/>
        </p:nvSpPr>
        <p:spPr>
          <a:xfrm>
            <a:off x="884058" y="1097293"/>
            <a:ext cx="5075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사각형: 둥근 모서리 9">
            <a:extLst>
              <a:ext uri="{FF2B5EF4-FFF2-40B4-BE49-F238E27FC236}">
                <a16:creationId xmlns:a16="http://schemas.microsoft.com/office/drawing/2014/main" id="{C2A77836-0C5C-564A-8F9F-899B9330ED79}"/>
              </a:ext>
            </a:extLst>
          </p:cNvPr>
          <p:cNvSpPr/>
          <p:nvPr/>
        </p:nvSpPr>
        <p:spPr>
          <a:xfrm>
            <a:off x="884058" y="1497403"/>
            <a:ext cx="5075871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5E769A-A14B-7046-A60C-FB14710F2EDF}"/>
              </a:ext>
            </a:extLst>
          </p:cNvPr>
          <p:cNvSpPr txBox="1"/>
          <p:nvPr/>
        </p:nvSpPr>
        <p:spPr>
          <a:xfrm>
            <a:off x="6573795" y="1082856"/>
            <a:ext cx="4734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생성자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함수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98AACBC6-6E23-E24B-8691-C5421E9EACE6}"/>
              </a:ext>
            </a:extLst>
          </p:cNvPr>
          <p:cNvSpPr/>
          <p:nvPr/>
        </p:nvSpPr>
        <p:spPr>
          <a:xfrm>
            <a:off x="6573795" y="1482966"/>
            <a:ext cx="4734147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1CBE-8E93-5A46-80A7-F42FA1ED1B1B}"/>
              </a:ext>
            </a:extLst>
          </p:cNvPr>
          <p:cNvSpPr txBox="1"/>
          <p:nvPr/>
        </p:nvSpPr>
        <p:spPr>
          <a:xfrm>
            <a:off x="6572909" y="3954175"/>
            <a:ext cx="4735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Object.create</a:t>
            </a:r>
            <a:r>
              <a:rPr lang="en-US" altLang="ko-KR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000" spc="1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2DFC09FC-5A6F-4344-ACB8-3B429ADE8BEE}"/>
              </a:ext>
            </a:extLst>
          </p:cNvPr>
          <p:cNvSpPr/>
          <p:nvPr/>
        </p:nvSpPr>
        <p:spPr>
          <a:xfrm>
            <a:off x="6572909" y="4354285"/>
            <a:ext cx="4735033" cy="2224251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83B75E1-1F86-2041-B1C0-653702B05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4" y="1618896"/>
            <a:ext cx="3175099" cy="195239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443F89B-72A6-AA4C-8D5E-23441858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130" y="1805168"/>
            <a:ext cx="4567977" cy="1623832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EA85D1D1-2A3C-DC46-8B88-9C32CEC6A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93" y="4354285"/>
            <a:ext cx="4394200" cy="2120900"/>
          </a:xfrm>
          <a:prstGeom prst="rect">
            <a:avLst/>
          </a:prstGeom>
        </p:spPr>
      </p:pic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3B410862-9C76-7F42-B171-54EDFE8DA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09" y="4754394"/>
            <a:ext cx="4734146" cy="1424031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FF4D9C7-79BC-EBC0-AF70-4B839F5353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FB8A57-1F31-B3EF-C36C-96C241EA03E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B709B43-09D4-15C8-4802-CD528C7F3B02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373A66-49BF-B44C-56A1-211FD7B33E45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904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ko-KR" altLang="en-US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276222" y="875351"/>
            <a:ext cx="113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프로퍼티란</a:t>
            </a:r>
            <a:r>
              <a:rPr lang="en-US" altLang="ko-KR" sz="36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51A8E-5079-2946-810C-CBE885B1064A}"/>
              </a:ext>
            </a:extLst>
          </p:cNvPr>
          <p:cNvSpPr txBox="1"/>
          <p:nvPr/>
        </p:nvSpPr>
        <p:spPr>
          <a:xfrm>
            <a:off x="1118630" y="2436013"/>
            <a:ext cx="644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(Key)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(Value)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구성된다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각각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프로퍼티는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콜론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:)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으로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연결한다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쉼표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(,)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로 다른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프로퍼티와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itchFamily="2" charset="2"/>
              </a:rPr>
              <a:t> 구분하다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사각형: 둥근 모서리 9">
            <a:extLst>
              <a:ext uri="{FF2B5EF4-FFF2-40B4-BE49-F238E27FC236}">
                <a16:creationId xmlns:a16="http://schemas.microsoft.com/office/drawing/2014/main" id="{0E65896C-1512-EC45-AA3F-C2227EE0C3EF}"/>
              </a:ext>
            </a:extLst>
          </p:cNvPr>
          <p:cNvSpPr/>
          <p:nvPr/>
        </p:nvSpPr>
        <p:spPr>
          <a:xfrm>
            <a:off x="7383088" y="2035083"/>
            <a:ext cx="3690282" cy="1733305"/>
          </a:xfrm>
          <a:prstGeom prst="round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연결선 8">
            <a:extLst>
              <a:ext uri="{FF2B5EF4-FFF2-40B4-BE49-F238E27FC236}">
                <a16:creationId xmlns:a16="http://schemas.microsoft.com/office/drawing/2014/main" id="{D9285E2D-AECF-F746-B106-50CDCDE40B96}"/>
              </a:ext>
            </a:extLst>
          </p:cNvPr>
          <p:cNvCxnSpPr>
            <a:cxnSpLocks/>
          </p:cNvCxnSpPr>
          <p:nvPr/>
        </p:nvCxnSpPr>
        <p:spPr>
          <a:xfrm>
            <a:off x="1192129" y="4073656"/>
            <a:ext cx="9602871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18BD65-E9AF-A847-B82C-8FA1F82CEBBA}"/>
              </a:ext>
            </a:extLst>
          </p:cNvPr>
          <p:cNvSpPr txBox="1"/>
          <p:nvPr/>
        </p:nvSpPr>
        <p:spPr>
          <a:xfrm>
            <a:off x="1192129" y="4294703"/>
            <a:ext cx="7768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키와 값으로 사용할 수 있는 값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키는 문자열이나 심벌</a:t>
            </a:r>
            <a:endParaRPr lang="en-US" altLang="ko-KR" sz="2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-&gt;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값은 자바스크립트에서 사용할 수 있는 모든 값 </a:t>
            </a:r>
          </a:p>
        </p:txBody>
      </p:sp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03D65FC5-2FCC-EB4C-889A-9818F755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09" y="2093008"/>
            <a:ext cx="2770121" cy="161745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D98CB79-F1FF-8FDE-1516-2DC1AAEC05D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5E81A5-239D-5ADC-DB73-19C5A907755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BF82020-4F2E-53C7-F942-C5F453929434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A82F4D-8C06-6500-AFA1-B99D49EE66A2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27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453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Bold</vt:lpstr>
      <vt:lpstr>Arial</vt:lpstr>
      <vt:lpstr>나눔스퀘어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164</cp:revision>
  <dcterms:created xsi:type="dcterms:W3CDTF">2019-11-09T12:13:38Z</dcterms:created>
  <dcterms:modified xsi:type="dcterms:W3CDTF">2022-10-23T16:32:35Z</dcterms:modified>
</cp:coreProperties>
</file>