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8" r:id="rId7"/>
    <p:sldId id="289" r:id="rId8"/>
    <p:sldId id="290" r:id="rId9"/>
    <p:sldId id="287" r:id="rId10"/>
    <p:sldId id="292" r:id="rId11"/>
    <p:sldId id="293" r:id="rId12"/>
    <p:sldId id="294" r:id="rId13"/>
    <p:sldId id="295" r:id="rId14"/>
    <p:sldId id="265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NanumSquare Bold" panose="020B0600000101010101" pitchFamily="34" charset="-127"/>
      <p:bold r:id="rId18"/>
    </p:embeddedFont>
    <p:embeddedFont>
      <p:font typeface="나눔스퀘어 Bold" panose="020B0600000101010101" pitchFamily="34" charset="-127"/>
      <p:bold r:id="rId19"/>
    </p:embeddedFont>
    <p:embeddedFont>
      <p:font typeface="나눔스퀘어 ExtraBold" panose="020B0600000101010101" pitchFamily="34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D2E"/>
    <a:srgbClr val="1E1E1E"/>
    <a:srgbClr val="64A1D8"/>
    <a:srgbClr val="5B9BD5"/>
    <a:srgbClr val="F8FAFA"/>
    <a:srgbClr val="000000"/>
    <a:srgbClr val="D2DEEF"/>
    <a:srgbClr val="EAEFF7"/>
    <a:srgbClr val="949494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>
        <p:scale>
          <a:sx n="92" d="100"/>
          <a:sy n="92" d="100"/>
        </p:scale>
        <p:origin x="1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식별자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네이밍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규칙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29" y="2388968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FCE2E-0892-4847-A1B6-52A5E9D8AC28}"/>
              </a:ext>
            </a:extLst>
          </p:cNvPr>
          <p:cNvSpPr txBox="1"/>
          <p:nvPr/>
        </p:nvSpPr>
        <p:spPr>
          <a:xfrm>
            <a:off x="1998288" y="1707798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식별자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 </a:t>
            </a:r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네이밍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 규칙을 따르지 않는 이름에는 반드시 따옴표를 사용해야 한다</a:t>
            </a:r>
            <a:r>
              <a:rPr lang="en-US" altLang="ko-KR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.</a:t>
            </a:r>
            <a:endParaRPr lang="en-KR" b="1" dirty="0">
              <a:highlight>
                <a:srgbClr val="FFFF00"/>
              </a:highlight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EC78C2-2CC2-E84D-89E7-7B728EC7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9" y="2464484"/>
            <a:ext cx="9231796" cy="1929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BB4CB-6C74-BF43-8674-5F8D563F796D}"/>
              </a:ext>
            </a:extLst>
          </p:cNvPr>
          <p:cNvSpPr txBox="1"/>
          <p:nvPr/>
        </p:nvSpPr>
        <p:spPr>
          <a:xfrm>
            <a:off x="3892327" y="478087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FF0000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SyntaxError</a:t>
            </a: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NanumSquare Bold" panose="020B0600000101010101" pitchFamily="34" charset="-127"/>
                <a:ea typeface="NanumSquare Bold" panose="020B0600000101010101" pitchFamily="34" charset="-127"/>
              </a:rPr>
              <a:t>: Unexpected token '-'</a:t>
            </a:r>
            <a:endParaRPr lang="en-KR" b="1" dirty="0">
              <a:solidFill>
                <a:schemeClr val="bg1"/>
              </a:solidFill>
              <a:highlight>
                <a:srgbClr val="FF0000"/>
              </a:highlight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885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표현식은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30" y="2936017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5399-A2BF-634B-BB8A-5C99E25EA2C1}"/>
              </a:ext>
            </a:extLst>
          </p:cNvPr>
          <p:cNvSpPr txBox="1"/>
          <p:nvPr/>
        </p:nvSpPr>
        <p:spPr>
          <a:xfrm>
            <a:off x="2507170" y="2250509"/>
            <a:ext cx="685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키로 사용할 표현식을 대괄호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([..])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묶어야 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.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0722ED-0B9B-F443-A09D-0A34E65C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70" y="3429000"/>
            <a:ext cx="6364403" cy="17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4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문자열을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9C22C6-9E1B-5343-A5DD-677ADAF7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52" y="1532262"/>
            <a:ext cx="5796076" cy="2038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F4672B0-DCC0-3E48-9F40-34E07FACB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70" y="4532895"/>
            <a:ext cx="5228039" cy="19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12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예약어를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존재하는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키를 중복 선언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32E2C55-9B99-C841-BA8A-B50734B0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00" y="1578289"/>
            <a:ext cx="6715397" cy="2003489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0E2C148-1BC6-0443-B859-9E2D23DD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95" y="4497719"/>
            <a:ext cx="5794664" cy="20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1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417825" y="2204982"/>
            <a:ext cx="9004678" cy="167428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객체란 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값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구성된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(property)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정렬되지 않은 집합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6616-F288-CF4C-8DC7-CD2D7E0B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03" y="2676097"/>
            <a:ext cx="7027722" cy="73205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C8AC248-4A97-F040-A59B-BCCFA263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2" y="4240986"/>
            <a:ext cx="8901504" cy="24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895677"/>
            <a:ext cx="11402634" cy="4695038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954D92F-5B37-3E42-978F-0CB05577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8" y="2726674"/>
            <a:ext cx="3744796" cy="277392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36E60F7-F1A6-5E4E-A988-25275F382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84" y="2893904"/>
            <a:ext cx="5798832" cy="28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25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064680"/>
            <a:ext cx="4538846" cy="552603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5868365" y="1064680"/>
            <a:ext cx="57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객체의 메서드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CF844135-3FF0-7141-850B-EC2EEEFF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5" y="1252603"/>
            <a:ext cx="3787747" cy="5154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50AB9-1CA1-3F46-96D9-292800E449C4}"/>
              </a:ext>
            </a:extLst>
          </p:cNvPr>
          <p:cNvSpPr/>
          <p:nvPr/>
        </p:nvSpPr>
        <p:spPr>
          <a:xfrm>
            <a:off x="812800" y="2685143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9360D-AFBD-9749-A20E-0EA349FCCFB2}"/>
              </a:ext>
            </a:extLst>
          </p:cNvPr>
          <p:cNvSpPr/>
          <p:nvPr/>
        </p:nvSpPr>
        <p:spPr>
          <a:xfrm>
            <a:off x="812800" y="3910486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AC0A3-EDE3-C640-8A66-C2FB80DB355D}"/>
              </a:ext>
            </a:extLst>
          </p:cNvPr>
          <p:cNvSpPr/>
          <p:nvPr/>
        </p:nvSpPr>
        <p:spPr>
          <a:xfrm>
            <a:off x="812799" y="5104200"/>
            <a:ext cx="3643453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0" name="Picture 1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F47121-14B7-DE4D-92C4-0B50094E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48" y="4296411"/>
            <a:ext cx="6254652" cy="14092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17A465-A7B2-6341-9125-5ED5CA8CFD93}"/>
              </a:ext>
            </a:extLst>
          </p:cNvPr>
          <p:cNvSpPr txBox="1"/>
          <p:nvPr/>
        </p:nvSpPr>
        <p:spPr>
          <a:xfrm>
            <a:off x="5232964" y="1831611"/>
            <a:ext cx="6682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프로퍼티의</a:t>
            </a:r>
            <a:r>
              <a:rPr lang="ko-KR" altLang="en-US" sz="2000" dirty="0"/>
              <a:t> 값이 함수일 경우 </a:t>
            </a:r>
            <a:r>
              <a:rPr lang="ko-KR" altLang="en-US" sz="2000" b="1" dirty="0" err="1"/>
              <a:t>메서드</a:t>
            </a:r>
            <a:r>
              <a:rPr lang="ko-KR" altLang="en-US" sz="2000" dirty="0" err="1"/>
              <a:t>라고</a:t>
            </a:r>
            <a:r>
              <a:rPr lang="ko-KR" altLang="en-US" sz="2000" dirty="0"/>
              <a:t> 부른다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프로퍼티</a:t>
            </a:r>
            <a:r>
              <a:rPr lang="en-US" altLang="ko-KR" sz="2000" dirty="0"/>
              <a:t>:</a:t>
            </a:r>
            <a:r>
              <a:rPr lang="ko-KR" altLang="en-US" sz="2000" dirty="0"/>
              <a:t> 객체의 상태를 나타내는 값</a:t>
            </a:r>
            <a:r>
              <a:rPr lang="en-US" altLang="ko-KR" sz="2000" dirty="0"/>
              <a:t>(data)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메서드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프로퍼티</a:t>
            </a:r>
            <a:r>
              <a:rPr lang="en-US" altLang="ko-KR" sz="2000" dirty="0"/>
              <a:t>(</a:t>
            </a:r>
            <a:r>
              <a:rPr lang="ko-KR" altLang="en-US" sz="2000" dirty="0"/>
              <a:t>상태 데이터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참조할 수 있는 동작</a:t>
            </a:r>
            <a:r>
              <a:rPr lang="en-US" altLang="ko-KR" sz="2000" dirty="0"/>
              <a:t>(behavior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3498333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50388" y="2049524"/>
            <a:ext cx="5809541" cy="4497703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6096000" y="3073543"/>
            <a:ext cx="5945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기반 언어는 클래스로 자료구조와 기능을 정의하고 필요한 시점에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연산자로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생성자를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 인스턴스를 생성한다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인스턴스는 오직 클래스에서 정의된 범위 내에서만 작동하며 런타임에 그 구조를 변경할 수 없다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C26EC1-B057-8841-904D-3A50B6897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2813446"/>
            <a:ext cx="5683706" cy="3212529"/>
          </a:xfrm>
          <a:prstGeom prst="rect">
            <a:avLst/>
          </a:prstGeom>
        </p:spPr>
      </p:pic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5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4816073" y="3429000"/>
            <a:ext cx="7202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멀터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패러다임 언어로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(imperative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(functional)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프로터타입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(prototype-based)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객체지향 언어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25075FE2-0017-E047-A691-6D24C4B5E5A0}"/>
              </a:ext>
            </a:extLst>
          </p:cNvPr>
          <p:cNvSpPr/>
          <p:nvPr/>
        </p:nvSpPr>
        <p:spPr>
          <a:xfrm>
            <a:off x="508548" y="1660840"/>
            <a:ext cx="4002129" cy="494770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8F4FE78-F7C3-1045-BDDB-2E6CB722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4" y="1809874"/>
            <a:ext cx="3391336" cy="46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76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028737" y="1322164"/>
            <a:ext cx="10030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클래스 개념이 없고 별도의 다양한 객체 생성 방법이 존재하다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중괄호 안에 </a:t>
            </a:r>
            <a:r>
              <a:rPr lang="ko-KR" altLang="en-US" sz="1600" i="1" u="sng" spc="100" dirty="0" err="1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정의하여 객체를 생성한다</a:t>
            </a:r>
            <a:r>
              <a:rPr lang="en-US" altLang="ko-KR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rgbClr val="302D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Object()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호출하면 비어있는 개체를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함수에 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연산자를 붙여서 호출하면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해당 함수는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함수로 동작한다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1600" i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지정된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객체와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가지고 새로운 객체를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클래스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(ES6)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1458097" y="1697558"/>
            <a:ext cx="852616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04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FA4F55-5383-9B4E-A93A-E0DF93606181}"/>
              </a:ext>
            </a:extLst>
          </p:cNvPr>
          <p:cNvSpPr txBox="1"/>
          <p:nvPr/>
        </p:nvSpPr>
        <p:spPr>
          <a:xfrm>
            <a:off x="884058" y="3954176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사각형: 둥근 모서리 9">
            <a:extLst>
              <a:ext uri="{FF2B5EF4-FFF2-40B4-BE49-F238E27FC236}">
                <a16:creationId xmlns:a16="http://schemas.microsoft.com/office/drawing/2014/main" id="{CF1A3812-2952-FC49-BE6B-8683CC3AC3D9}"/>
              </a:ext>
            </a:extLst>
          </p:cNvPr>
          <p:cNvSpPr/>
          <p:nvPr/>
        </p:nvSpPr>
        <p:spPr>
          <a:xfrm>
            <a:off x="884058" y="4354286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355F2-61E8-9441-BDEE-93560600D639}"/>
              </a:ext>
            </a:extLst>
          </p:cNvPr>
          <p:cNvSpPr txBox="1"/>
          <p:nvPr/>
        </p:nvSpPr>
        <p:spPr>
          <a:xfrm>
            <a:off x="884058" y="1097293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사각형: 둥근 모서리 9">
            <a:extLst>
              <a:ext uri="{FF2B5EF4-FFF2-40B4-BE49-F238E27FC236}">
                <a16:creationId xmlns:a16="http://schemas.microsoft.com/office/drawing/2014/main" id="{C2A77836-0C5C-564A-8F9F-899B9330ED79}"/>
              </a:ext>
            </a:extLst>
          </p:cNvPr>
          <p:cNvSpPr/>
          <p:nvPr/>
        </p:nvSpPr>
        <p:spPr>
          <a:xfrm>
            <a:off x="884058" y="1497403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E769A-A14B-7046-A60C-FB14710F2EDF}"/>
              </a:ext>
            </a:extLst>
          </p:cNvPr>
          <p:cNvSpPr txBox="1"/>
          <p:nvPr/>
        </p:nvSpPr>
        <p:spPr>
          <a:xfrm>
            <a:off x="6573795" y="1082856"/>
            <a:ext cx="473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98AACBC6-6E23-E24B-8691-C5421E9EACE6}"/>
              </a:ext>
            </a:extLst>
          </p:cNvPr>
          <p:cNvSpPr/>
          <p:nvPr/>
        </p:nvSpPr>
        <p:spPr>
          <a:xfrm>
            <a:off x="6573795" y="1482966"/>
            <a:ext cx="4734147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1CBE-8E93-5A46-80A7-F42FA1ED1B1B}"/>
              </a:ext>
            </a:extLst>
          </p:cNvPr>
          <p:cNvSpPr txBox="1"/>
          <p:nvPr/>
        </p:nvSpPr>
        <p:spPr>
          <a:xfrm>
            <a:off x="6572909" y="3954175"/>
            <a:ext cx="473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2DFC09FC-5A6F-4344-ACB8-3B429ADE8BEE}"/>
              </a:ext>
            </a:extLst>
          </p:cNvPr>
          <p:cNvSpPr/>
          <p:nvPr/>
        </p:nvSpPr>
        <p:spPr>
          <a:xfrm>
            <a:off x="6572909" y="4354285"/>
            <a:ext cx="4735033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3B75E1-1F86-2041-B1C0-653702B0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14" y="1618896"/>
            <a:ext cx="3175099" cy="195239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443F89B-72A6-AA4C-8D5E-23441858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30" y="1805168"/>
            <a:ext cx="4567977" cy="1623832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EA85D1D1-2A3C-DC46-8B88-9C32CEC6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93" y="4354285"/>
            <a:ext cx="4394200" cy="2120900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B410862-9C76-7F42-B171-54EDFE8DA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09" y="4754394"/>
            <a:ext cx="4734146" cy="14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04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프로퍼티란</a:t>
            </a:r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118630" y="2436013"/>
            <a:ext cx="644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(Key)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(Value)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구성된다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콜론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:)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연결한다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쉼표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(,)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다른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프로퍼티와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구분하다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7383088" y="2035083"/>
            <a:ext cx="3690282" cy="173330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D9285E2D-AECF-F746-B106-50CDCDE40B96}"/>
              </a:ext>
            </a:extLst>
          </p:cNvPr>
          <p:cNvCxnSpPr>
            <a:cxnSpLocks/>
          </p:cNvCxnSpPr>
          <p:nvPr/>
        </p:nvCxnSpPr>
        <p:spPr>
          <a:xfrm>
            <a:off x="1192129" y="4073656"/>
            <a:ext cx="9602871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18BD65-E9AF-A847-B82C-8FA1F82CEBBA}"/>
              </a:ext>
            </a:extLst>
          </p:cNvPr>
          <p:cNvSpPr txBox="1"/>
          <p:nvPr/>
        </p:nvSpPr>
        <p:spPr>
          <a:xfrm>
            <a:off x="1192129" y="4294703"/>
            <a:ext cx="776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키와 값으로 사용할 수 있는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키는 문자열이나 심벌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값은 자바스크립트에서 사용할 수 있는 모든 값 </a:t>
            </a:r>
          </a:p>
        </p:txBody>
      </p:sp>
      <p:pic>
        <p:nvPicPr>
          <p:cNvPr id="22" name="Picture 21" descr="Text&#10;&#10;Description automatically generated with low confidence">
            <a:extLst>
              <a:ext uri="{FF2B5EF4-FFF2-40B4-BE49-F238E27FC236}">
                <a16:creationId xmlns:a16="http://schemas.microsoft.com/office/drawing/2014/main" id="{03D65FC5-2FCC-EB4C-889A-9818F755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09" y="2093008"/>
            <a:ext cx="2770121" cy="16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427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NanumSquare Bold</vt:lpstr>
      <vt:lpstr>-apple-system</vt:lpstr>
      <vt:lpstr>나눔스퀘어 Bold</vt:lpstr>
      <vt:lpstr>Arial</vt:lpstr>
      <vt:lpstr>나눔스퀘어 ExtraBold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Alisher</cp:lastModifiedBy>
  <cp:revision>161</cp:revision>
  <dcterms:created xsi:type="dcterms:W3CDTF">2019-11-09T12:13:38Z</dcterms:created>
  <dcterms:modified xsi:type="dcterms:W3CDTF">2022-10-23T15:14:18Z</dcterms:modified>
</cp:coreProperties>
</file>