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Montserra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07e0ea3d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07e0ea3d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07e0ea3d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07e0ea3d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07e0ea3d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07e0ea3d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07e0ea3d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07e0ea3d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07e0ea3d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07e0ea3d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07e0ea3d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07e0ea3d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07e0ea3d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07e0ea3d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07e0ea3d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07e0ea3d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07e0ea3d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07e0ea3d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07e0ea3d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07e0ea3d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07e0ea3d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07e0ea3d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07e0ea3d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07e0ea3d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07e0ea3d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07e0ea3d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07e0ea3d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07e0ea3d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07e0ea3d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07e0ea3d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07e0ea3d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07e0ea3d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07e0ea3d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07e0ea3d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07e0ea3da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07e0ea3da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07e0ea3d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07e0ea3d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07e0ea3d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07e0ea3d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5F5F5"/>
                </a:highlight>
              </a:rPr>
              <a:t>Reimer, J. (2017). Dealing with Ethnocentrism in this Generation. </a:t>
            </a:r>
            <a:r>
              <a:rPr i="1" lang="en" sz="1000">
                <a:solidFill>
                  <a:srgbClr val="333333"/>
                </a:solidFill>
                <a:highlight>
                  <a:srgbClr val="F5F5F5"/>
                </a:highlight>
              </a:rPr>
              <a:t>European Journal of Theology</a:t>
            </a:r>
            <a:r>
              <a:rPr lang="en" sz="1000">
                <a:solidFill>
                  <a:srgbClr val="333333"/>
                </a:solidFill>
                <a:highlight>
                  <a:srgbClr val="F5F5F5"/>
                </a:highlight>
              </a:rPr>
              <a:t>, </a:t>
            </a:r>
            <a:r>
              <a:rPr i="1" lang="en" sz="1000">
                <a:solidFill>
                  <a:srgbClr val="333333"/>
                </a:solidFill>
                <a:highlight>
                  <a:srgbClr val="F5F5F5"/>
                </a:highlight>
              </a:rPr>
              <a:t>26</a:t>
            </a:r>
            <a:r>
              <a:rPr lang="en" sz="1000">
                <a:solidFill>
                  <a:srgbClr val="333333"/>
                </a:solidFill>
                <a:highlight>
                  <a:srgbClr val="F5F5F5"/>
                </a:highlight>
              </a:rPr>
              <a:t>(2), 154–161</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07e0ea3d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07e0ea3d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07e0ea3d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07e0ea3d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07e0ea3d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07e0ea3d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07e0ea3d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07e0ea3d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81000" lvl="0" marL="1905000" marR="114300" rtl="0" algn="l">
              <a:lnSpc>
                <a:spcPct val="115000"/>
              </a:lnSpc>
              <a:spcBef>
                <a:spcPts val="0"/>
              </a:spcBef>
              <a:spcAft>
                <a:spcPts val="0"/>
              </a:spcAft>
              <a:buNone/>
            </a:pPr>
            <a:r>
              <a:rPr lang="en" sz="1000">
                <a:solidFill>
                  <a:srgbClr val="333333"/>
                </a:solidFill>
                <a:highlight>
                  <a:srgbClr val="F5F5F5"/>
                </a:highlight>
              </a:rPr>
              <a:t>Andrews, S., Leblang, D., &amp; Pandya, S. S. (2018). Ethnocentrism Reduces Foreign Direct Investment. </a:t>
            </a:r>
            <a:r>
              <a:rPr i="1" lang="en" sz="1000">
                <a:solidFill>
                  <a:srgbClr val="333333"/>
                </a:solidFill>
                <a:highlight>
                  <a:srgbClr val="F5F5F5"/>
                </a:highlight>
              </a:rPr>
              <a:t>Journal of Politics</a:t>
            </a:r>
            <a:r>
              <a:rPr lang="en" sz="1000">
                <a:solidFill>
                  <a:srgbClr val="333333"/>
                </a:solidFill>
                <a:highlight>
                  <a:srgbClr val="F5F5F5"/>
                </a:highlight>
              </a:rPr>
              <a:t>, </a:t>
            </a:r>
            <a:r>
              <a:rPr i="1" lang="en" sz="1000">
                <a:solidFill>
                  <a:srgbClr val="333333"/>
                </a:solidFill>
                <a:highlight>
                  <a:srgbClr val="F5F5F5"/>
                </a:highlight>
              </a:rPr>
              <a:t>80</a:t>
            </a:r>
            <a:r>
              <a:rPr lang="en" sz="1000">
                <a:solidFill>
                  <a:srgbClr val="333333"/>
                </a:solidFill>
                <a:highlight>
                  <a:srgbClr val="F5F5F5"/>
                </a:highlight>
              </a:rPr>
              <a:t>(2), 697–700. https://doi-org.ezproxy.library.skagit.edu/10.1086/694916</a:t>
            </a:r>
            <a:endParaRPr sz="1000">
              <a:solidFill>
                <a:srgbClr val="333333"/>
              </a:solidFill>
              <a:highlight>
                <a:srgbClr val="F5F5F5"/>
              </a:highlight>
            </a:endParaRPr>
          </a:p>
          <a:p>
            <a:pPr indent="0" lvl="0" marL="114300" marR="114300" rtl="0" algn="l">
              <a:lnSpc>
                <a:spcPct val="115000"/>
              </a:lnSpc>
              <a:spcBef>
                <a:spcPts val="0"/>
              </a:spcBef>
              <a:spcAft>
                <a:spcPts val="0"/>
              </a:spcAft>
              <a:buNone/>
            </a:pPr>
            <a:r>
              <a:t/>
            </a:r>
            <a:endParaRPr sz="1000">
              <a:solidFill>
                <a:srgbClr val="333333"/>
              </a:solidFill>
              <a:highlight>
                <a:srgbClr val="F5F5F5"/>
              </a:highligh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07e0ea3d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07e0ea3d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Bruya, B. (2017). Ethnocentrism and Multiculturalism in Contemporary Philosophy. </a:t>
            </a:r>
            <a:r>
              <a:rPr i="1" lang="en" sz="1050">
                <a:solidFill>
                  <a:srgbClr val="333333"/>
                </a:solidFill>
                <a:highlight>
                  <a:srgbClr val="FFFFFF"/>
                </a:highlight>
              </a:rPr>
              <a:t>Philosophy East and West</a:t>
            </a:r>
            <a:r>
              <a:rPr lang="en" sz="1050">
                <a:solidFill>
                  <a:srgbClr val="333333"/>
                </a:solidFill>
                <a:highlight>
                  <a:srgbClr val="FFFFFF"/>
                </a:highlight>
              </a:rPr>
              <a:t>, </a:t>
            </a:r>
            <a:r>
              <a:rPr i="1" lang="en" sz="1050">
                <a:solidFill>
                  <a:srgbClr val="333333"/>
                </a:solidFill>
                <a:highlight>
                  <a:srgbClr val="FFFFFF"/>
                </a:highlight>
              </a:rPr>
              <a:t>67</a:t>
            </a:r>
            <a:r>
              <a:rPr lang="en" sz="1050">
                <a:solidFill>
                  <a:srgbClr val="333333"/>
                </a:solidFill>
                <a:highlight>
                  <a:srgbClr val="FFFFFF"/>
                </a:highlight>
              </a:rPr>
              <a:t>(4), 991+.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07e0ea3d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07e0ea3d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youtube.com/watch?v=B_Y8LuQRamE" TargetMode="External"/><Relationship Id="rId4" Type="http://schemas.openxmlformats.org/officeDocument/2006/relationships/hyperlink" Target="http://www.youtube.com/watch?v=B_Y8LuQRamE" TargetMode="External"/><Relationship Id="rId5"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theatlantic.com/magazine/archive/2020/09/the-end-of-denial/61419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hyperlink" Target="https://www.theatlantic.com/magazine/archive/2020/09/the-end-of-denial/61419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lideplayer.com/slide/8870361/" TargetMode="Externa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study.com/academy/lesson/ethnocentricity-stereotypes-in-communication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eb.uri.edu/iaics/files/01Guo-MingChen.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quora.com/What-is-ethnocentrism"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youtube.com/watch?v=mZI3CRtJumw" TargetMode="External"/><Relationship Id="rId4" Type="http://schemas.openxmlformats.org/officeDocument/2006/relationships/hyperlink" Target="http://www.youtube.com/watch?v=mZI3CRtJumw" TargetMode="External"/><Relationship Id="rId5"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ic-english.com/ethnocentrism.html" TargetMode="External"/><Relationship Id="rId4"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slideshare.net/onlyvvek/cross-cultural-communication-in-business-world" TargetMode="External"/><Relationship Id="rId4"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eccointernational.com/embracing-cultural-identity/#:~:text=Instead%20of%20immersing%20yourself%20immediately,place%20you%20plan%20to%20visi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eccointernational.com/embracing-cultural-identity/#:~:text=Instead%20of%20immersing%20yourself%20immediately,place%20you%20plan%20to%20visi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web.b.ebscohost.com.ezproxy.library.skagit.edu/ehost/pdfviewer/pdfviewer?vid=6&amp;sid=21c9a8d6-af4e-426f-a9d2-4ce5ec6557a7%40pdc-v-sessmgr01" TargetMode="External"/><Relationship Id="rId4" Type="http://schemas.openxmlformats.org/officeDocument/2006/relationships/hyperlink" Target="https://doi-org.ezproxy.library.skagit.edu/10.1086/694916" TargetMode="External"/><Relationship Id="rId5" Type="http://schemas.openxmlformats.org/officeDocument/2006/relationships/hyperlink" Target="https://go-gale-com.ezproxy.library.skagit.edu/ps/retrieve.do?tabID=T001&amp;resultListType=RESULT_LIST&amp;searchResultsType=SingleTab&amp;hitCount=42&amp;searchType=AdvancedSearchForm&amp;currentPosition=4&amp;docId=GALE%7CA509321042&amp;docType=Essay&amp;sort=Relevance&amp;contentSegment=ZLRC-MOD1&amp;prodId=LitRC&amp;pageNum=1&amp;contentSet=GALE%7CA509321042&amp;searchId=R1&amp;userGroupName=moun28208&amp;inPS=tru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theatlantic.com/magazine/archive/2020/09/the-end-of-denial/614194/" TargetMode="External"/><Relationship Id="rId4" Type="http://schemas.openxmlformats.org/officeDocument/2006/relationships/hyperlink" Target="https://study.com/academy/lesson/ethnocentricity-stereotypes-in-communications.html" TargetMode="External"/><Relationship Id="rId5" Type="http://schemas.openxmlformats.org/officeDocument/2006/relationships/hyperlink" Target="https://web.uri.edu/iaics/files/01Guo-MingChen.pdf" TargetMode="External"/><Relationship Id="rId6" Type="http://schemas.openxmlformats.org/officeDocument/2006/relationships/hyperlink" Target="https://eccointernational.com/embracing-cultural-identity/#:~:text=Instead%20of%20immersing%20yourself%20immediately,place%20you%20plan%20to%20vis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opinionfront.com/examples-of-ethnocentrism-to-help-you-understand-it-better" TargetMode="Externa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Ethnocentrism</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Alexandria Short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Thesis</a:t>
            </a:r>
            <a:endParaRPr/>
          </a:p>
        </p:txBody>
      </p:sp>
      <p:sp>
        <p:nvSpPr>
          <p:cNvPr id="121" name="Google Shape;121;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t>Ethnocentrism causes conflict in interpersonal communication.</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5775" y="43758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https://www.youtube.com/watch?v=B_Y8LuQRamE</a:t>
            </a:r>
            <a:endParaRPr/>
          </a:p>
        </p:txBody>
      </p:sp>
      <p:pic>
        <p:nvPicPr>
          <p:cNvPr descr="Ethnocentrism is the view that one's own culture is better than anyone else's culture. As a practice, it consists of evaluating other cultures from the perspective of one's own. William Graham Sumner coined the term ethnocentrism in 1906; today many sociologists identify ethnocentrism as a feature of all cultures. Some social scientists argue that ethnocentrism can lead to a biased understanding of other cultures. For example, a researcher whose culture believes that God mandates having large families might regard another culture's birth control practices as immoral, thereby failing to understand that culture's reasons for birth control (to conserve limited resources, say). Ethnocentrism has sometimes led to conflict. For example, in the United States government institutions once often suppressed traditional cultural practices of American Indians.&#10;&#10;----------&#10;&#10;Sociology tutoring on Chegg Tutors&#10;&#10;Learn about Sociology terms like Ethnocentrism on Chegg Tutors. Work with live, online Sociology tutors like Michelle V. who can help you at any moment, whether at 2pm or 2am.&#10;&#10;Liked the video tutorial? Schedule lessons on-demand or schedule weekly tutoring in advance with tutors like Michelle V.&#10;&#10;Visit https://www.chegg.com/tutors/Sociology-online-tutoring/?utm_source=youtube&amp;utm_medium=video&amp;utm_content=managed&amp;utm_campaign=videotutorials&#10;&#10;----------&#10;&#10;About Michelle V., Sociology tutor on Chegg Tutors:&#10;&#10;Northeastern University, Class of 2018&#10;Psychology major&#10;&#10;Subjects tutored:Study Skills, SAT II Mathematics Level 1, ACT, SAT (writing), Psychology, Writing, English, Sociology, AP, Pre-Calculus, Biology, Russian, Spanish, Algebra, Music (General), PSAT, Cognitive Science, English as a Second Language, Pre-Algebra, Literature, Basic Math, Art (General), SSAT (writing), SAT (math), and Resume Writing&#10;&#10;&#10;TEACHING EXPERIENCE&#10;While I am most definitely still a student, I've had a lot of experiences that I'd love to use to help anyone who needs it. In the past, I've best helped students with writing, editing, and brainstorming their essays, solving math problems, and studying for their various standardized tests. I'm patient, and eager to help, but I won't hand you a result :). Rather, I'll work with you, because I think the process of reaching an answer is super important, and it'll help you know what to do in the future when the same problem arises.&#10;&#10;EXTRACURRICULAR INTERESTS&#10;I'm an enthusiastic creative student, who writes music and poetry as often as inspiration creeps by. I study hard, and recently, the library has become my second home. I'm majoring in Psychology with a minor in Behavioral Neuroscience. I'm about to start working as a laboratory assistant in one of the research labs on campus, finding conclusions to questions my professors choose to ask. I'm so excited to learn more every semester, and truly grasp what it means to have a profession where stranger's disasters are put in your hands to &quot;fix&quot;. Thanks for stopping by :)- Michelle&#10;&#10;Want to book a private lesson with Michelle V.?&#10;&#10;Message Michelle V. at https://www.chegg.com/tutors/online-tutors/Michelle-V-2608293/?utm_source=youtube&amp;utm_medium=video&amp;utm_content=managed&amp;utm_campaign=videotutorials&#10;&#10;----------&#10;&#10;Like what you see? Subscribe to Chegg's Youtube Channel:&#10;&#10;http://bit.ly/1PwMn3k &#10;&#10;----------&#10;&#10;Visit Chegg.com for purchasing or renting textbooks, getting homework help, finding an online tutor, applying for scholarships and internships, discovering colleges, and more!&#10;&#10;https://chegg.com &#10;&#10;----------&#10;&#10;Want more from Chegg? Follow Chegg on social media:&#10;&#10;http://instagram.com/chegg  &#10;http://facebook.com/chegg &#10;http://twitter.com/chegg" id="127" name="Google Shape;127;p23" title="Ethnocentrism | Sociology | Chegg Tutors">
            <a:hlinkClick r:id="rId4"/>
          </p:cNvPr>
          <p:cNvPicPr preferRelativeResize="0"/>
          <p:nvPr/>
        </p:nvPicPr>
        <p:blipFill>
          <a:blip r:embed="rId5">
            <a:alphaModFix/>
          </a:blip>
          <a:stretch>
            <a:fillRect/>
          </a:stretch>
        </p:blipFill>
        <p:spPr>
          <a:xfrm>
            <a:off x="1730200" y="330876"/>
            <a:ext cx="5393250" cy="4044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Modern day examples of Ethnocentrism</a:t>
            </a:r>
            <a:endParaRPr/>
          </a:p>
        </p:txBody>
      </p:sp>
      <p:sp>
        <p:nvSpPr>
          <p:cNvPr id="133" name="Google Shape;133;p24"/>
          <p:cNvSpPr txBox="1"/>
          <p:nvPr>
            <p:ph idx="1" type="body"/>
          </p:nvPr>
        </p:nvSpPr>
        <p:spPr>
          <a:xfrm>
            <a:off x="360375" y="1651450"/>
            <a:ext cx="8222100" cy="32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is a tweet by President Trump source: </a:t>
            </a:r>
            <a:r>
              <a:rPr lang="en" sz="1100" u="sng">
                <a:solidFill>
                  <a:srgbClr val="000000"/>
                </a:solidFill>
                <a:latin typeface="Arial"/>
                <a:ea typeface="Arial"/>
                <a:cs typeface="Arial"/>
                <a:sym typeface="Arial"/>
                <a:hlinkClick r:id="rId3">
                  <a:extLst>
                    <a:ext uri="{A12FA001-AC4F-418D-AE19-62706E023703}">
                      <ahyp:hlinkClr val="tx"/>
                    </a:ext>
                  </a:extLst>
                </a:hlinkClick>
              </a:rPr>
              <a:t>https://www.theatlantic.com/magazine/archive/2020/09/the-end-of-denial/614194/</a:t>
            </a:r>
            <a:endParaRPr>
              <a:solidFill>
                <a:srgbClr val="000000"/>
              </a:solidFill>
            </a:endParaRPr>
          </a:p>
          <a:p>
            <a:pPr indent="0" lvl="0" marL="0" rtl="0" algn="l">
              <a:spcBef>
                <a:spcPts val="1600"/>
              </a:spcBef>
              <a:spcAft>
                <a:spcPts val="0"/>
              </a:spcAft>
              <a:buNone/>
            </a:pPr>
            <a:r>
              <a:rPr lang="en" sz="1500">
                <a:solidFill>
                  <a:srgbClr val="000000"/>
                </a:solidFill>
                <a:latin typeface="Georgia"/>
                <a:ea typeface="Georgia"/>
                <a:cs typeface="Georgia"/>
                <a:sym typeface="Georgia"/>
              </a:rPr>
              <a:t>“So interesting to see ‘Progressive’ Democrat Congresswomen, who originally came from countries whose governments are a complete and total catastrophe, the worst, most corrupt and inept anywhere in the world (if they even have a functioning government at all), now loudly and viciously telling the people of the United States, the greatest and most powerful Nation on earth, how our government is to be run,” Trump tweeted on Sunday, July 14, 2019. “Why don’t they go back and help fix the totally broken and crime infested places from which they came. Then come back and show us how it is done. These places need your help badly, you can’t leave fast enough.”</a:t>
            </a:r>
            <a:endParaRPr sz="1500">
              <a:solidFill>
                <a:srgbClr val="000000"/>
              </a:solidFill>
              <a:latin typeface="Georgia"/>
              <a:ea typeface="Georgia"/>
              <a:cs typeface="Georgia"/>
              <a:sym typeface="Georgia"/>
            </a:endParaRPr>
          </a:p>
          <a:p>
            <a:pPr indent="0" lvl="0" marL="0" rtl="0" algn="l">
              <a:spcBef>
                <a:spcPts val="12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t>The last quote illustrates ethnocentrism due to the fact that Trump states that the United States is the greatest country on earth and, uses racist rhetoric to compare it to other countries.</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248875" y="4505100"/>
            <a:ext cx="8222100" cy="36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26"/>
          <p:cNvPicPr preferRelativeResize="0"/>
          <p:nvPr/>
        </p:nvPicPr>
        <p:blipFill>
          <a:blip r:embed="rId3">
            <a:alphaModFix/>
          </a:blip>
          <a:stretch>
            <a:fillRect/>
          </a:stretch>
        </p:blipFill>
        <p:spPr>
          <a:xfrm>
            <a:off x="248875" y="2449550"/>
            <a:ext cx="8839198" cy="1961419"/>
          </a:xfrm>
          <a:prstGeom prst="rect">
            <a:avLst/>
          </a:prstGeom>
          <a:noFill/>
          <a:ln>
            <a:noFill/>
          </a:ln>
        </p:spPr>
      </p:pic>
      <p:sp>
        <p:nvSpPr>
          <p:cNvPr id="145" name="Google Shape;145;p26"/>
          <p:cNvSpPr txBox="1"/>
          <p:nvPr/>
        </p:nvSpPr>
        <p:spPr>
          <a:xfrm>
            <a:off x="579875" y="1739600"/>
            <a:ext cx="78912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Source: </a:t>
            </a:r>
            <a:r>
              <a:rPr lang="en" sz="1300" u="sng">
                <a:hlinkClick r:id="rId4"/>
              </a:rPr>
              <a:t>https://www.theatlantic.com/magazine/archive/2020/09/the-end-of-denial/614194/</a:t>
            </a:r>
            <a:endParaRPr sz="16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60375" y="43758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rgbClr val="000000"/>
                </a:solidFill>
              </a:rPr>
              <a:t>Image source: </a:t>
            </a:r>
            <a:r>
              <a:rPr lang="en" sz="1500" u="sng">
                <a:solidFill>
                  <a:srgbClr val="000000"/>
                </a:solidFill>
                <a:latin typeface="Arial"/>
                <a:ea typeface="Arial"/>
                <a:cs typeface="Arial"/>
                <a:sym typeface="Arial"/>
                <a:hlinkClick r:id="rId3">
                  <a:extLst>
                    <a:ext uri="{A12FA001-AC4F-418D-AE19-62706E023703}">
                      <ahyp:hlinkClr val="tx"/>
                    </a:ext>
                  </a:extLst>
                </a:hlinkClick>
              </a:rPr>
              <a:t>https://slideplayer.com/slide/8870361/</a:t>
            </a:r>
            <a:endParaRPr sz="3600">
              <a:solidFill>
                <a:srgbClr val="000000"/>
              </a:solidFill>
            </a:endParaRPr>
          </a:p>
        </p:txBody>
      </p:sp>
      <p:pic>
        <p:nvPicPr>
          <p:cNvPr id="151" name="Google Shape;151;p27"/>
          <p:cNvPicPr preferRelativeResize="0"/>
          <p:nvPr/>
        </p:nvPicPr>
        <p:blipFill>
          <a:blip r:embed="rId4">
            <a:alphaModFix/>
          </a:blip>
          <a:stretch>
            <a:fillRect/>
          </a:stretch>
        </p:blipFill>
        <p:spPr>
          <a:xfrm>
            <a:off x="360375" y="197000"/>
            <a:ext cx="8538300" cy="4071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2100">
                <a:solidFill>
                  <a:srgbClr val="000000"/>
                </a:solidFill>
              </a:rPr>
              <a:t>Ethnocentrism causes conflict in interpersonal communication.</a:t>
            </a:r>
            <a:endParaRPr>
              <a:solidFill>
                <a:srgbClr val="000000"/>
              </a:solidFill>
            </a:endParaRPr>
          </a:p>
        </p:txBody>
      </p:sp>
      <p:sp>
        <p:nvSpPr>
          <p:cNvPr id="157" name="Google Shape;157;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a:t>
            </a:r>
            <a:endParaRPr/>
          </a:p>
          <a:p>
            <a:pPr indent="-342900" lvl="0" marL="457200" rtl="0" algn="l">
              <a:spcBef>
                <a:spcPts val="1600"/>
              </a:spcBef>
              <a:spcAft>
                <a:spcPts val="0"/>
              </a:spcAft>
              <a:buSzPts val="1800"/>
              <a:buChar char="●"/>
            </a:pPr>
            <a:r>
              <a:rPr lang="en"/>
              <a:t>Racism</a:t>
            </a:r>
            <a:endParaRPr/>
          </a:p>
          <a:p>
            <a:pPr indent="-342900" lvl="0" marL="457200" rtl="0" algn="l">
              <a:spcBef>
                <a:spcPts val="0"/>
              </a:spcBef>
              <a:spcAft>
                <a:spcPts val="0"/>
              </a:spcAft>
              <a:buSzPts val="1800"/>
              <a:buChar char="●"/>
            </a:pPr>
            <a:r>
              <a:rPr lang="en"/>
              <a:t>Sexism</a:t>
            </a:r>
            <a:endParaRPr/>
          </a:p>
          <a:p>
            <a:pPr indent="-342900" lvl="0" marL="457200" rtl="0" algn="l">
              <a:spcBef>
                <a:spcPts val="0"/>
              </a:spcBef>
              <a:spcAft>
                <a:spcPts val="0"/>
              </a:spcAft>
              <a:buSzPts val="1800"/>
              <a:buChar char="●"/>
            </a:pPr>
            <a:r>
              <a:rPr lang="en"/>
              <a:t>Nationalism</a:t>
            </a:r>
            <a:endParaRPr/>
          </a:p>
          <a:p>
            <a:pPr indent="-342900" lvl="0" marL="457200" rtl="0" algn="l">
              <a:spcBef>
                <a:spcPts val="0"/>
              </a:spcBef>
              <a:spcAft>
                <a:spcPts val="0"/>
              </a:spcAft>
              <a:buSzPts val="1800"/>
              <a:buChar char="●"/>
            </a:pPr>
            <a:r>
              <a:rPr lang="en"/>
              <a:t>Negative interactions between cultural groups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50">
                <a:solidFill>
                  <a:srgbClr val="000000"/>
                </a:solidFill>
                <a:latin typeface="Arial"/>
                <a:ea typeface="Arial"/>
                <a:cs typeface="Arial"/>
                <a:sym typeface="Arial"/>
              </a:rPr>
              <a:t>Why does ethnocentrism act as a barrier?</a:t>
            </a:r>
            <a:endParaRPr sz="3500">
              <a:solidFill>
                <a:srgbClr val="000000"/>
              </a:solidFill>
            </a:endParaRPr>
          </a:p>
        </p:txBody>
      </p:sp>
      <p:sp>
        <p:nvSpPr>
          <p:cNvPr id="163" name="Google Shape;163;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50">
                <a:solidFill>
                  <a:srgbClr val="000000"/>
                </a:solidFill>
                <a:latin typeface="Arial"/>
                <a:ea typeface="Arial"/>
                <a:cs typeface="Arial"/>
                <a:sym typeface="Arial"/>
              </a:rPr>
              <a:t>“Ethnocentricism</a:t>
            </a:r>
            <a:r>
              <a:rPr lang="en" sz="1250">
                <a:solidFill>
                  <a:srgbClr val="000000"/>
                </a:solidFill>
                <a:latin typeface="Arial"/>
                <a:ea typeface="Arial"/>
                <a:cs typeface="Arial"/>
                <a:sym typeface="Arial"/>
              </a:rPr>
              <a:t> is perceiving one's own cultural beliefs and customs as superior to those of others. In communication, an attitude of ethnocentrism makes people from other cultures feel that you do not value them. When a person feels devalued or invalidated, they tend to shut down. Thus, communication is unproductive and/or even counterproductive.”</a:t>
            </a:r>
            <a:endParaRPr sz="1250">
              <a:solidFill>
                <a:srgbClr val="000000"/>
              </a:solidFill>
              <a:latin typeface="Arial"/>
              <a:ea typeface="Arial"/>
              <a:cs typeface="Arial"/>
              <a:sym typeface="Arial"/>
            </a:endParaRPr>
          </a:p>
          <a:p>
            <a:pPr indent="0" lvl="0" marL="0" rtl="0" algn="l">
              <a:spcBef>
                <a:spcPts val="1600"/>
              </a:spcBef>
              <a:spcAft>
                <a:spcPts val="1600"/>
              </a:spcAft>
              <a:buNone/>
            </a:pPr>
            <a:r>
              <a:rPr lang="en" sz="1100" u="sng">
                <a:solidFill>
                  <a:schemeClr val="hlink"/>
                </a:solidFill>
                <a:latin typeface="Arial"/>
                <a:ea typeface="Arial"/>
                <a:cs typeface="Arial"/>
                <a:sym typeface="Arial"/>
                <a:hlinkClick r:id="rId3"/>
              </a:rPr>
              <a:t>https://study.com/academy/lesson/ethnocentricity-stereotypes-in-communications.html</a:t>
            </a:r>
            <a:endParaRPr sz="1250">
              <a:solidFill>
                <a:srgbClr val="555555"/>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solidFill>
                  <a:srgbClr val="000000"/>
                </a:solidFill>
              </a:rPr>
              <a:t>“When ethnocentrism grows to a certain level, it will become a barrier for communication among people from different cultures (Neuliep &amp; McCroskey, 1997a). Ethnocentrism leads persons to use their own group as the center of viewing things, which tends to develop prejudice by judging other groups as inferior to their own.” </a:t>
            </a:r>
            <a:r>
              <a:rPr lang="en" sz="2200">
                <a:solidFill>
                  <a:srgbClr val="434343"/>
                </a:solidFill>
              </a:rPr>
              <a:t> </a:t>
            </a:r>
            <a:r>
              <a:rPr lang="en" sz="1100" u="sng">
                <a:solidFill>
                  <a:srgbClr val="434343"/>
                </a:solidFill>
                <a:latin typeface="Arial"/>
                <a:ea typeface="Arial"/>
                <a:cs typeface="Arial"/>
                <a:sym typeface="Arial"/>
                <a:hlinkClick r:id="rId3">
                  <a:extLst>
                    <a:ext uri="{A12FA001-AC4F-418D-AE19-62706E023703}">
                      <ahyp:hlinkClr val="tx"/>
                    </a:ext>
                  </a:extLst>
                </a:hlinkClick>
              </a:rPr>
              <a:t>https://web.uri.edu/iaics/files/01Guo-MingChen.pdf</a:t>
            </a:r>
            <a:endParaRPr sz="200">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it is a barrier?</a:t>
            </a:r>
            <a:endParaRPr/>
          </a:p>
        </p:txBody>
      </p:sp>
      <p:sp>
        <p:nvSpPr>
          <p:cNvPr id="174" name="Google Shape;174;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Ethnocentrism in interpersonal communication creates</a:t>
            </a:r>
            <a:endParaRPr/>
          </a:p>
          <a:p>
            <a:pPr indent="-342900" lvl="0" marL="457200" rtl="0" algn="l">
              <a:spcBef>
                <a:spcPts val="1600"/>
              </a:spcBef>
              <a:spcAft>
                <a:spcPts val="0"/>
              </a:spcAft>
              <a:buSzPts val="1800"/>
              <a:buChar char="●"/>
            </a:pPr>
            <a:r>
              <a:rPr lang="en"/>
              <a:t>Anxiey</a:t>
            </a:r>
            <a:endParaRPr/>
          </a:p>
          <a:p>
            <a:pPr indent="-342900" lvl="0" marL="457200" rtl="0" algn="l">
              <a:spcBef>
                <a:spcPts val="0"/>
              </a:spcBef>
              <a:spcAft>
                <a:spcPts val="0"/>
              </a:spcAft>
              <a:buSzPts val="1800"/>
              <a:buChar char="●"/>
            </a:pPr>
            <a:r>
              <a:rPr lang="en"/>
              <a:t>Frustration</a:t>
            </a:r>
            <a:endParaRPr/>
          </a:p>
          <a:p>
            <a:pPr indent="-342900" lvl="0" marL="457200" rtl="0" algn="l">
              <a:spcBef>
                <a:spcPts val="0"/>
              </a:spcBef>
              <a:spcAft>
                <a:spcPts val="0"/>
              </a:spcAft>
              <a:buSzPts val="1800"/>
              <a:buChar char="●"/>
            </a:pPr>
            <a:r>
              <a:rPr lang="en"/>
              <a:t>Unproductive communication</a:t>
            </a:r>
            <a:endParaRPr/>
          </a:p>
          <a:p>
            <a:pPr indent="-342900" lvl="0" marL="457200" rtl="0" algn="l">
              <a:spcBef>
                <a:spcPts val="0"/>
              </a:spcBef>
              <a:spcAft>
                <a:spcPts val="0"/>
              </a:spcAft>
              <a:buSzPts val="1800"/>
              <a:buChar char="●"/>
            </a:pPr>
            <a:r>
              <a:rPr lang="en"/>
              <a:t>Makes others feel invalidated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idx="1" type="subTitle"/>
          </p:nvPr>
        </p:nvSpPr>
        <p:spPr>
          <a:xfrm>
            <a:off x="323625" y="4417205"/>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source</a:t>
            </a:r>
            <a:r>
              <a:rPr lang="en" sz="2000">
                <a:solidFill>
                  <a:srgbClr val="000000"/>
                </a:solidFill>
                <a:latin typeface="Times New Roman"/>
                <a:ea typeface="Times New Roman"/>
                <a:cs typeface="Times New Roman"/>
                <a:sym typeface="Times New Roman"/>
              </a:rPr>
              <a:t>: </a:t>
            </a:r>
            <a:r>
              <a:rPr lang="en" sz="1300" u="sng">
                <a:solidFill>
                  <a:srgbClr val="FFFFFF"/>
                </a:solidFill>
                <a:latin typeface="Times New Roman"/>
                <a:ea typeface="Times New Roman"/>
                <a:cs typeface="Times New Roman"/>
                <a:sym typeface="Times New Roman"/>
                <a:hlinkClick r:id="rId3">
                  <a:extLst>
                    <a:ext uri="{A12FA001-AC4F-418D-AE19-62706E023703}">
                      <ahyp:hlinkClr val="tx"/>
                    </a:ext>
                  </a:extLst>
                </a:hlinkClick>
              </a:rPr>
              <a:t>https://www.quora.com/What-is-ethnocentrism</a:t>
            </a:r>
            <a:endParaRPr sz="2000">
              <a:solidFill>
                <a:srgbClr val="FFFFFF"/>
              </a:solidFill>
              <a:latin typeface="Times New Roman"/>
              <a:ea typeface="Times New Roman"/>
              <a:cs typeface="Times New Roman"/>
              <a:sym typeface="Times New Roman"/>
            </a:endParaRPr>
          </a:p>
        </p:txBody>
      </p:sp>
      <p:pic>
        <p:nvPicPr>
          <p:cNvPr id="74" name="Google Shape;74;p14"/>
          <p:cNvPicPr preferRelativeResize="0"/>
          <p:nvPr/>
        </p:nvPicPr>
        <p:blipFill>
          <a:blip r:embed="rId4">
            <a:alphaModFix/>
          </a:blip>
          <a:stretch>
            <a:fillRect/>
          </a:stretch>
        </p:blipFill>
        <p:spPr>
          <a:xfrm>
            <a:off x="1350375" y="174700"/>
            <a:ext cx="6168609" cy="411240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nvSpPr>
        <p:spPr>
          <a:xfrm>
            <a:off x="917400" y="345900"/>
            <a:ext cx="7910700" cy="4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https://www.youtube.com/watch?v=mZI3CRtJumw</a:t>
            </a:r>
            <a:endParaRPr>
              <a:latin typeface="Roboto"/>
              <a:ea typeface="Roboto"/>
              <a:cs typeface="Roboto"/>
              <a:sym typeface="Roboto"/>
            </a:endParaRPr>
          </a:p>
        </p:txBody>
      </p:sp>
      <p:pic>
        <p:nvPicPr>
          <p:cNvPr descr="-- Created using Powtoon -- Free sign up at http://www.powtoon.com/youtube/ -- Create animated videos and animated presentations for free.  PowToon is a free tool that allows you to develop cool animated clips and animated presentations for your website, office meeting, sales pitch, nonprofit fundraiser, product launch, video resume, or anything else you could use an animated explainer video. PowToon's animation templates help you create animated presentations and animated explainer videos from scratch.  Anyone can produce awesome animations quickly with PowToon, without the cost or hassle other professional animation services require." id="180" name="Google Shape;180;p32" title="Cultural and Global Issues affecting Communication">
            <a:hlinkClick r:id="rId4"/>
          </p:cNvPr>
          <p:cNvPicPr preferRelativeResize="0"/>
          <p:nvPr/>
        </p:nvPicPr>
        <p:blipFill>
          <a:blip r:embed="rId5">
            <a:alphaModFix/>
          </a:blip>
          <a:stretch>
            <a:fillRect/>
          </a:stretch>
        </p:blipFill>
        <p:spPr>
          <a:xfrm>
            <a:off x="1899950" y="977575"/>
            <a:ext cx="5113400" cy="3835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1735200" y="42128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rgbClr val="000000"/>
                </a:solidFill>
              </a:rPr>
              <a:t>Image source</a:t>
            </a:r>
            <a:r>
              <a:rPr lang="en"/>
              <a:t> </a:t>
            </a:r>
            <a:r>
              <a:rPr lang="en" sz="1100" u="sng">
                <a:solidFill>
                  <a:schemeClr val="hlink"/>
                </a:solidFill>
                <a:latin typeface="Arial"/>
                <a:ea typeface="Arial"/>
                <a:cs typeface="Arial"/>
                <a:sym typeface="Arial"/>
                <a:hlinkClick r:id="rId3"/>
              </a:rPr>
              <a:t>https://www.ic-english.com/ethnocentrism.html</a:t>
            </a:r>
            <a:endParaRPr/>
          </a:p>
        </p:txBody>
      </p:sp>
      <p:pic>
        <p:nvPicPr>
          <p:cNvPr id="186" name="Google Shape;186;p33"/>
          <p:cNvPicPr preferRelativeResize="0"/>
          <p:nvPr/>
        </p:nvPicPr>
        <p:blipFill>
          <a:blip r:embed="rId4">
            <a:alphaModFix/>
          </a:blip>
          <a:stretch>
            <a:fillRect/>
          </a:stretch>
        </p:blipFill>
        <p:spPr>
          <a:xfrm>
            <a:off x="2819575" y="272488"/>
            <a:ext cx="3257550" cy="3838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do we stop ethnocentrism?</a:t>
            </a:r>
            <a:endParaRPr/>
          </a:p>
        </p:txBody>
      </p:sp>
      <p:sp>
        <p:nvSpPr>
          <p:cNvPr id="192" name="Google Shape;192;p34"/>
          <p:cNvSpPr txBox="1"/>
          <p:nvPr>
            <p:ph idx="1" type="body"/>
          </p:nvPr>
        </p:nvSpPr>
        <p:spPr>
          <a:xfrm>
            <a:off x="471900" y="150642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rgbClr val="000000"/>
                </a:solidFill>
                <a:latin typeface="Arial"/>
                <a:ea typeface="Arial"/>
                <a:cs typeface="Arial"/>
                <a:sym typeface="Arial"/>
                <a:hlinkClick r:id="rId3">
                  <a:extLst>
                    <a:ext uri="{A12FA001-AC4F-418D-AE19-62706E023703}">
                      <ahyp:hlinkClr val="tx"/>
                    </a:ext>
                  </a:extLst>
                </a:hlinkClick>
              </a:rPr>
              <a:t>https://www.slideshare.net/onlyvvek/cross-cultural-communication-in-business-world</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93" name="Google Shape;193;p34"/>
          <p:cNvPicPr preferRelativeResize="0"/>
          <p:nvPr/>
        </p:nvPicPr>
        <p:blipFill>
          <a:blip r:embed="rId4">
            <a:alphaModFix/>
          </a:blip>
          <a:stretch>
            <a:fillRect/>
          </a:stretch>
        </p:blipFill>
        <p:spPr>
          <a:xfrm>
            <a:off x="2308563" y="1858925"/>
            <a:ext cx="4526875" cy="2577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66600" y="1413700"/>
            <a:ext cx="8222100" cy="43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https://eccointernational.com/embracing-cultural-identity/#:~:text=Instead%20of%20immersing%20yourself%20immediately,place%20you%20plan%20to%20visit.</a:t>
            </a:r>
            <a:endParaRPr/>
          </a:p>
        </p:txBody>
      </p:sp>
      <p:sp>
        <p:nvSpPr>
          <p:cNvPr id="199" name="Google Shape;199;p35"/>
          <p:cNvSpPr txBox="1"/>
          <p:nvPr>
            <p:ph idx="1" type="body"/>
          </p:nvPr>
        </p:nvSpPr>
        <p:spPr>
          <a:xfrm>
            <a:off x="471900" y="1919075"/>
            <a:ext cx="8222100" cy="32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ecco international, </a:t>
            </a:r>
            <a:endParaRPr/>
          </a:p>
          <a:p>
            <a:pPr indent="0" lvl="0" marL="0" rtl="0" algn="l">
              <a:lnSpc>
                <a:spcPct val="130000"/>
              </a:lnSpc>
              <a:spcBef>
                <a:spcPts val="1600"/>
              </a:spcBef>
              <a:spcAft>
                <a:spcPts val="0"/>
              </a:spcAft>
              <a:buNone/>
            </a:pPr>
            <a:r>
              <a:rPr lang="en" sz="1350">
                <a:solidFill>
                  <a:srgbClr val="000000"/>
                </a:solidFill>
                <a:latin typeface="Times New Roman"/>
                <a:ea typeface="Times New Roman"/>
                <a:cs typeface="Times New Roman"/>
                <a:sym typeface="Times New Roman"/>
              </a:rPr>
              <a:t>How do we move toward geocentrism?</a:t>
            </a:r>
            <a:endParaRPr sz="1350">
              <a:solidFill>
                <a:srgbClr val="000000"/>
              </a:solidFill>
              <a:latin typeface="Times New Roman"/>
              <a:ea typeface="Times New Roman"/>
              <a:cs typeface="Times New Roman"/>
              <a:sym typeface="Times New Roman"/>
            </a:endParaRPr>
          </a:p>
          <a:p>
            <a:pPr indent="-295275" lvl="0" marL="457200" rtl="0" algn="l">
              <a:lnSpc>
                <a:spcPct val="185714"/>
              </a:lnSpc>
              <a:spcBef>
                <a:spcPts val="0"/>
              </a:spcBef>
              <a:spcAft>
                <a:spcPts val="0"/>
              </a:spcAft>
              <a:buClr>
                <a:srgbClr val="000000"/>
              </a:buClr>
              <a:buSzPts val="1050"/>
              <a:buFont typeface="Montserrat"/>
              <a:buChar char="●"/>
            </a:pPr>
            <a:r>
              <a:rPr b="1" lang="en" sz="1050">
                <a:solidFill>
                  <a:srgbClr val="000000"/>
                </a:solidFill>
                <a:latin typeface="Times New Roman"/>
                <a:ea typeface="Times New Roman"/>
                <a:cs typeface="Times New Roman"/>
                <a:sym typeface="Times New Roman"/>
              </a:rPr>
              <a:t>Be aware</a:t>
            </a:r>
            <a:r>
              <a:rPr lang="en" sz="1050">
                <a:solidFill>
                  <a:srgbClr val="000000"/>
                </a:solidFill>
                <a:latin typeface="Times New Roman"/>
                <a:ea typeface="Times New Roman"/>
                <a:cs typeface="Times New Roman"/>
                <a:sym typeface="Times New Roman"/>
              </a:rPr>
              <a:t>: Think back to when you were just learning and, thus, where might you have gotten your ethnocentric behaviors</a:t>
            </a:r>
            <a:endParaRPr sz="1050">
              <a:solidFill>
                <a:srgbClr val="000000"/>
              </a:solidFill>
              <a:latin typeface="Times New Roman"/>
              <a:ea typeface="Times New Roman"/>
              <a:cs typeface="Times New Roman"/>
              <a:sym typeface="Times New Roman"/>
            </a:endParaRPr>
          </a:p>
          <a:p>
            <a:pPr indent="-295275" lvl="0" marL="457200" rtl="0" algn="l">
              <a:lnSpc>
                <a:spcPct val="185714"/>
              </a:lnSpc>
              <a:spcBef>
                <a:spcPts val="0"/>
              </a:spcBef>
              <a:spcAft>
                <a:spcPts val="0"/>
              </a:spcAft>
              <a:buClr>
                <a:srgbClr val="000000"/>
              </a:buClr>
              <a:buSzPts val="1050"/>
              <a:buFont typeface="Montserrat"/>
              <a:buChar char="●"/>
            </a:pPr>
            <a:r>
              <a:rPr b="1" lang="en" sz="1050">
                <a:solidFill>
                  <a:srgbClr val="000000"/>
                </a:solidFill>
                <a:latin typeface="Times New Roman"/>
                <a:ea typeface="Times New Roman"/>
                <a:cs typeface="Times New Roman"/>
                <a:sym typeface="Times New Roman"/>
              </a:rPr>
              <a:t>Learn, learn, learn</a:t>
            </a:r>
            <a:r>
              <a:rPr lang="en" sz="1050">
                <a:solidFill>
                  <a:srgbClr val="000000"/>
                </a:solidFill>
                <a:latin typeface="Times New Roman"/>
                <a:ea typeface="Times New Roman"/>
                <a:cs typeface="Times New Roman"/>
                <a:sym typeface="Times New Roman"/>
              </a:rPr>
              <a:t>: Be willing to open up and learn about other people and cultures different from your own</a:t>
            </a:r>
            <a:endParaRPr sz="1050">
              <a:solidFill>
                <a:srgbClr val="000000"/>
              </a:solidFill>
              <a:latin typeface="Times New Roman"/>
              <a:ea typeface="Times New Roman"/>
              <a:cs typeface="Times New Roman"/>
              <a:sym typeface="Times New Roman"/>
            </a:endParaRPr>
          </a:p>
          <a:p>
            <a:pPr indent="-295275" lvl="0" marL="457200" rtl="0" algn="l">
              <a:lnSpc>
                <a:spcPct val="185714"/>
              </a:lnSpc>
              <a:spcBef>
                <a:spcPts val="0"/>
              </a:spcBef>
              <a:spcAft>
                <a:spcPts val="0"/>
              </a:spcAft>
              <a:buClr>
                <a:srgbClr val="000000"/>
              </a:buClr>
              <a:buSzPts val="1050"/>
              <a:buFont typeface="Montserrat"/>
              <a:buChar char="●"/>
            </a:pPr>
            <a:r>
              <a:rPr b="1" lang="en" sz="1050">
                <a:solidFill>
                  <a:srgbClr val="000000"/>
                </a:solidFill>
                <a:latin typeface="Times New Roman"/>
                <a:ea typeface="Times New Roman"/>
                <a:cs typeface="Times New Roman"/>
                <a:sym typeface="Times New Roman"/>
              </a:rPr>
              <a:t>Sort old and new information</a:t>
            </a:r>
            <a:r>
              <a:rPr lang="en" sz="1050">
                <a:solidFill>
                  <a:srgbClr val="000000"/>
                </a:solidFill>
                <a:latin typeface="Times New Roman"/>
                <a:ea typeface="Times New Roman"/>
                <a:cs typeface="Times New Roman"/>
                <a:sym typeface="Times New Roman"/>
              </a:rPr>
              <a:t>: Decide what views, either from your early learnings or recent ones, you want to keep and which are out-of-date or no longer fit</a:t>
            </a:r>
            <a:endParaRPr sz="1050">
              <a:solidFill>
                <a:srgbClr val="000000"/>
              </a:solidFill>
              <a:latin typeface="Times New Roman"/>
              <a:ea typeface="Times New Roman"/>
              <a:cs typeface="Times New Roman"/>
              <a:sym typeface="Times New Roman"/>
            </a:endParaRPr>
          </a:p>
          <a:p>
            <a:pPr indent="-295275" lvl="0" marL="457200" rtl="0" algn="l">
              <a:lnSpc>
                <a:spcPct val="185714"/>
              </a:lnSpc>
              <a:spcBef>
                <a:spcPts val="0"/>
              </a:spcBef>
              <a:spcAft>
                <a:spcPts val="0"/>
              </a:spcAft>
              <a:buClr>
                <a:srgbClr val="000000"/>
              </a:buClr>
              <a:buSzPts val="1050"/>
              <a:buFont typeface="Montserrat"/>
              <a:buChar char="●"/>
            </a:pPr>
            <a:r>
              <a:rPr b="1" lang="en" sz="1050">
                <a:solidFill>
                  <a:srgbClr val="000000"/>
                </a:solidFill>
                <a:latin typeface="Times New Roman"/>
                <a:ea typeface="Times New Roman"/>
                <a:cs typeface="Times New Roman"/>
                <a:sym typeface="Times New Roman"/>
              </a:rPr>
              <a:t>Take risks</a:t>
            </a:r>
            <a:r>
              <a:rPr lang="en" sz="1050">
                <a:solidFill>
                  <a:srgbClr val="000000"/>
                </a:solidFill>
                <a:latin typeface="Times New Roman"/>
                <a:ea typeface="Times New Roman"/>
                <a:cs typeface="Times New Roman"/>
                <a:sym typeface="Times New Roman"/>
              </a:rPr>
              <a:t>: Put yourself in new, difference and uncomfortable situations. This will narrow your ethnocentric boundaries and broaden your geocentric view. Get involved and put all the theory to practice!</a:t>
            </a:r>
            <a:endParaRPr sz="105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Geocentrism</a:t>
            </a:r>
            <a:endParaRPr/>
          </a:p>
        </p:txBody>
      </p:sp>
      <p:sp>
        <p:nvSpPr>
          <p:cNvPr id="205" name="Google Shape;205;p3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190500" rtl="0" algn="l">
              <a:spcBef>
                <a:spcPts val="1500"/>
              </a:spcBef>
              <a:spcAft>
                <a:spcPts val="0"/>
              </a:spcAft>
              <a:buNone/>
            </a:pPr>
            <a:r>
              <a:rPr lang="en" sz="1550">
                <a:solidFill>
                  <a:srgbClr val="000000"/>
                </a:solidFill>
                <a:latin typeface="Montserrat"/>
                <a:ea typeface="Montserrat"/>
                <a:cs typeface="Montserrat"/>
                <a:sym typeface="Montserrat"/>
              </a:rPr>
              <a:t>Geocentrism: The ability to find a variety of choices when seeing the world and situations</a:t>
            </a:r>
            <a:r>
              <a:rPr lang="en" sz="1350">
                <a:solidFill>
                  <a:srgbClr val="1D2731"/>
                </a:solidFill>
                <a:highlight>
                  <a:srgbClr val="FFFFFF"/>
                </a:highlight>
                <a:latin typeface="Montserrat"/>
                <a:ea typeface="Montserrat"/>
                <a:cs typeface="Montserrat"/>
                <a:sym typeface="Montserrat"/>
              </a:rPr>
              <a:t>.</a:t>
            </a:r>
            <a:endParaRPr sz="1350">
              <a:solidFill>
                <a:srgbClr val="1D2731"/>
              </a:solidFill>
              <a:highlight>
                <a:srgbClr val="FFFFFF"/>
              </a:highlight>
              <a:latin typeface="Montserrat"/>
              <a:ea typeface="Montserrat"/>
              <a:cs typeface="Montserrat"/>
              <a:sym typeface="Montserrat"/>
            </a:endParaRPr>
          </a:p>
          <a:p>
            <a:pPr indent="0" lvl="0" marL="190500" rtl="0" algn="l">
              <a:spcBef>
                <a:spcPts val="2300"/>
              </a:spcBef>
              <a:spcAft>
                <a:spcPts val="0"/>
              </a:spcAft>
              <a:buNone/>
            </a:pPr>
            <a:r>
              <a:t/>
            </a:r>
            <a:endParaRPr sz="1350">
              <a:solidFill>
                <a:srgbClr val="1D2731"/>
              </a:solidFill>
              <a:highlight>
                <a:srgbClr val="FFFFFF"/>
              </a:highlight>
              <a:latin typeface="Montserrat"/>
              <a:ea typeface="Montserrat"/>
              <a:cs typeface="Montserrat"/>
              <a:sym typeface="Montserrat"/>
            </a:endParaRPr>
          </a:p>
          <a:p>
            <a:pPr indent="0" lvl="0" marL="190500" rtl="0" algn="l">
              <a:spcBef>
                <a:spcPts val="2300"/>
              </a:spcBef>
              <a:spcAft>
                <a:spcPts val="0"/>
              </a:spcAft>
              <a:buNone/>
            </a:pPr>
            <a:r>
              <a:rPr lang="en" sz="1100" u="sng">
                <a:solidFill>
                  <a:schemeClr val="hlink"/>
                </a:solidFill>
                <a:latin typeface="Arial"/>
                <a:ea typeface="Arial"/>
                <a:cs typeface="Arial"/>
                <a:sym typeface="Arial"/>
                <a:hlinkClick r:id="rId3"/>
              </a:rPr>
              <a:t>https://eccointernational.com/embracing-cultural-identity/#:~:text=Instead%20of%20immersing%20yourself%20immediately,place%20you%20plan%20to%20visit.</a:t>
            </a:r>
            <a:endParaRPr sz="1350">
              <a:solidFill>
                <a:srgbClr val="1D2731"/>
              </a:solidFill>
              <a:highlight>
                <a:srgbClr val="FFFFFF"/>
              </a:highlight>
              <a:latin typeface="Montserrat"/>
              <a:ea typeface="Montserrat"/>
              <a:cs typeface="Montserrat"/>
              <a:sym typeface="Montserrat"/>
            </a:endParaRPr>
          </a:p>
          <a:p>
            <a:pPr indent="0" lvl="0" marL="190500" rtl="0" algn="l">
              <a:spcBef>
                <a:spcPts val="2300"/>
              </a:spcBef>
              <a:spcAft>
                <a:spcPts val="0"/>
              </a:spcAft>
              <a:buNone/>
            </a:pPr>
            <a:r>
              <a:t/>
            </a:r>
            <a:endParaRPr sz="1050">
              <a:solidFill>
                <a:srgbClr val="1D2731"/>
              </a:solidFill>
              <a:highlight>
                <a:srgbClr val="FFFFFF"/>
              </a:highlight>
              <a:latin typeface="Montserrat"/>
              <a:ea typeface="Montserrat"/>
              <a:cs typeface="Montserrat"/>
              <a:sym typeface="Montserrat"/>
            </a:endParaRPr>
          </a:p>
          <a:p>
            <a:pPr indent="0" lvl="0" marL="0" rtl="0" algn="l">
              <a:spcBef>
                <a:spcPts val="23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211" name="Google Shape;211;p3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2" name="Google Shape;212;p3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Literary Sources Works Cited</a:t>
            </a:r>
            <a:endParaRPr/>
          </a:p>
        </p:txBody>
      </p:sp>
      <p:sp>
        <p:nvSpPr>
          <p:cNvPr id="218" name="Google Shape;218;p3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Reimer, J. (2017). Dealing with Ethnocentrism in this Generation. </a:t>
            </a:r>
            <a:r>
              <a:rPr i="1" lang="en" sz="1200">
                <a:solidFill>
                  <a:srgbClr val="000000"/>
                </a:solidFill>
                <a:latin typeface="Arial"/>
                <a:ea typeface="Arial"/>
                <a:cs typeface="Arial"/>
                <a:sym typeface="Arial"/>
              </a:rPr>
              <a:t>European Journal of Theology</a:t>
            </a:r>
            <a:r>
              <a:rPr lang="en" sz="1200">
                <a:solidFill>
                  <a:srgbClr val="000000"/>
                </a:solidFill>
                <a:latin typeface="Arial"/>
                <a:ea typeface="Arial"/>
                <a:cs typeface="Arial"/>
                <a:sym typeface="Arial"/>
              </a:rPr>
              <a:t>, </a:t>
            </a:r>
            <a:r>
              <a:rPr i="1" lang="en" sz="1200">
                <a:solidFill>
                  <a:srgbClr val="000000"/>
                </a:solidFill>
                <a:latin typeface="Arial"/>
                <a:ea typeface="Arial"/>
                <a:cs typeface="Arial"/>
                <a:sym typeface="Arial"/>
              </a:rPr>
              <a:t>26</a:t>
            </a:r>
            <a:r>
              <a:rPr lang="en" sz="1200">
                <a:solidFill>
                  <a:srgbClr val="000000"/>
                </a:solidFill>
                <a:latin typeface="Arial"/>
                <a:ea typeface="Arial"/>
                <a:cs typeface="Arial"/>
                <a:sym typeface="Arial"/>
              </a:rPr>
              <a:t>(2), 154–161</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u="sng">
                <a:solidFill>
                  <a:srgbClr val="000000"/>
                </a:solidFill>
                <a:latin typeface="Arial"/>
                <a:ea typeface="Arial"/>
                <a:cs typeface="Arial"/>
                <a:sym typeface="Arial"/>
                <a:hlinkClick r:id="rId3">
                  <a:extLst>
                    <a:ext uri="{A12FA001-AC4F-418D-AE19-62706E023703}">
                      <ahyp:hlinkClr val="tx"/>
                    </a:ext>
                  </a:extLst>
                </a:hlinkClick>
              </a:rPr>
              <a:t>http://web.b.ebscohost.com.ezproxy.library.skagit.edu/ehost/pdfviewer/pdfviewer?vid=6&amp;sid=21c9a8d6-af4e-426f-a9d2-4ce5ec6557a7%40pdc-v-sessmgr01</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marR="114300" rtl="0" algn="l">
              <a:spcBef>
                <a:spcPts val="0"/>
              </a:spcBef>
              <a:spcAft>
                <a:spcPts val="0"/>
              </a:spcAft>
              <a:buNone/>
            </a:pPr>
            <a:r>
              <a:rPr lang="en" sz="1200">
                <a:solidFill>
                  <a:srgbClr val="000000"/>
                </a:solidFill>
                <a:latin typeface="Arial"/>
                <a:ea typeface="Arial"/>
                <a:cs typeface="Arial"/>
                <a:sym typeface="Arial"/>
              </a:rPr>
              <a:t>Andrews, S., Leblang, D., &amp; Pandya, S. S. (2018). Ethnocentrism Reduces Foreign Direct Investment. </a:t>
            </a:r>
            <a:r>
              <a:rPr i="1" lang="en" sz="1200">
                <a:solidFill>
                  <a:srgbClr val="000000"/>
                </a:solidFill>
                <a:latin typeface="Arial"/>
                <a:ea typeface="Arial"/>
                <a:cs typeface="Arial"/>
                <a:sym typeface="Arial"/>
              </a:rPr>
              <a:t>Journal of Politics</a:t>
            </a:r>
            <a:r>
              <a:rPr lang="en" sz="1200">
                <a:solidFill>
                  <a:srgbClr val="000000"/>
                </a:solidFill>
                <a:latin typeface="Arial"/>
                <a:ea typeface="Arial"/>
                <a:cs typeface="Arial"/>
                <a:sym typeface="Arial"/>
              </a:rPr>
              <a:t>, </a:t>
            </a:r>
            <a:r>
              <a:rPr i="1" lang="en" sz="1200">
                <a:solidFill>
                  <a:srgbClr val="000000"/>
                </a:solidFill>
                <a:latin typeface="Arial"/>
                <a:ea typeface="Arial"/>
                <a:cs typeface="Arial"/>
                <a:sym typeface="Arial"/>
              </a:rPr>
              <a:t>80</a:t>
            </a:r>
            <a:r>
              <a:rPr lang="en" sz="1200">
                <a:solidFill>
                  <a:srgbClr val="000000"/>
                </a:solidFill>
                <a:latin typeface="Arial"/>
                <a:ea typeface="Arial"/>
                <a:cs typeface="Arial"/>
                <a:sym typeface="Arial"/>
              </a:rPr>
              <a:t>(2), 697–700. </a:t>
            </a:r>
            <a:r>
              <a:rPr lang="en" sz="1200" u="sng">
                <a:solidFill>
                  <a:srgbClr val="000000"/>
                </a:solidFill>
                <a:latin typeface="Arial"/>
                <a:ea typeface="Arial"/>
                <a:cs typeface="Arial"/>
                <a:sym typeface="Arial"/>
                <a:hlinkClick r:id="rId4">
                  <a:extLst>
                    <a:ext uri="{A12FA001-AC4F-418D-AE19-62706E023703}">
                      <ahyp:hlinkClr val="tx"/>
                    </a:ext>
                  </a:extLst>
                </a:hlinkClick>
              </a:rPr>
              <a:t>https://doi-org.ezproxy.library.skagit.edu/10.1086/694916</a:t>
            </a:r>
            <a:endParaRPr sz="1200">
              <a:solidFill>
                <a:srgbClr val="000000"/>
              </a:solidFill>
              <a:latin typeface="Arial"/>
              <a:ea typeface="Arial"/>
              <a:cs typeface="Arial"/>
              <a:sym typeface="Arial"/>
            </a:endParaRPr>
          </a:p>
          <a:p>
            <a:pPr indent="0" lvl="0" marL="0" marR="11430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Bruya, B. (2017). Ethnocentrism and Multiculturalism in Contemporary Philosophy. </a:t>
            </a:r>
            <a:r>
              <a:rPr i="1" lang="en" sz="1200">
                <a:solidFill>
                  <a:srgbClr val="000000"/>
                </a:solidFill>
                <a:latin typeface="Arial"/>
                <a:ea typeface="Arial"/>
                <a:cs typeface="Arial"/>
                <a:sym typeface="Arial"/>
              </a:rPr>
              <a:t>Philosophy East and West</a:t>
            </a:r>
            <a:r>
              <a:rPr lang="en" sz="1200">
                <a:solidFill>
                  <a:srgbClr val="000000"/>
                </a:solidFill>
                <a:latin typeface="Arial"/>
                <a:ea typeface="Arial"/>
                <a:cs typeface="Arial"/>
                <a:sym typeface="Arial"/>
              </a:rPr>
              <a:t>, </a:t>
            </a:r>
            <a:r>
              <a:rPr i="1" lang="en" sz="1200">
                <a:solidFill>
                  <a:srgbClr val="000000"/>
                </a:solidFill>
                <a:latin typeface="Arial"/>
                <a:ea typeface="Arial"/>
                <a:cs typeface="Arial"/>
                <a:sym typeface="Arial"/>
              </a:rPr>
              <a:t>67</a:t>
            </a:r>
            <a:r>
              <a:rPr lang="en" sz="1200">
                <a:solidFill>
                  <a:srgbClr val="000000"/>
                </a:solidFill>
                <a:latin typeface="Arial"/>
                <a:ea typeface="Arial"/>
                <a:cs typeface="Arial"/>
                <a:sym typeface="Arial"/>
              </a:rPr>
              <a:t>(4), 991+.  </a:t>
            </a:r>
            <a:r>
              <a:rPr lang="en" sz="1200" u="sng">
                <a:solidFill>
                  <a:srgbClr val="000000"/>
                </a:solidFill>
                <a:latin typeface="Arial"/>
                <a:ea typeface="Arial"/>
                <a:cs typeface="Arial"/>
                <a:sym typeface="Arial"/>
                <a:hlinkClick r:id="rId5">
                  <a:extLst>
                    <a:ext uri="{A12FA001-AC4F-418D-AE19-62706E023703}">
                      <ahyp:hlinkClr val="tx"/>
                    </a:ext>
                  </a:extLst>
                </a:hlinkClick>
              </a:rPr>
              <a:t>https://go-gale-com.ezproxy.library.skagit.edu/ps/retrieve.do?tabID=T001&amp;resultListType=RESULT_LIST&amp;searchResultsType=SingleTab&amp;hitCount=42&amp;searchType=AdvancedSearchForm&amp;currentPosition=4&amp;docId=GALE%7CA509321042&amp;docType=Essay&amp;sort=Relevance&amp;contentSegment=ZLRC-MOD1&amp;prodId=LitRC&amp;pageNum=1&amp;contentSet=GALE%7CA509321042&amp;searchId=R1&amp;userGroupName=moun28208&amp;inPS=true</a:t>
            </a:r>
            <a:endParaRPr sz="1200">
              <a:solidFill>
                <a:srgbClr val="000000"/>
              </a:solidFill>
              <a:latin typeface="Arial"/>
              <a:ea typeface="Arial"/>
              <a:cs typeface="Arial"/>
              <a:sym typeface="Arial"/>
            </a:endParaRPr>
          </a:p>
          <a:p>
            <a:pPr indent="0" lvl="0" marL="0" marR="114300" rtl="0" algn="l">
              <a:spcBef>
                <a:spcPts val="0"/>
              </a:spcBef>
              <a:spcAft>
                <a:spcPts val="0"/>
              </a:spcAft>
              <a:buNone/>
            </a:pPr>
            <a:r>
              <a:t/>
            </a:r>
            <a:endParaRPr sz="1000">
              <a:solidFill>
                <a:srgbClr val="333333"/>
              </a:solidFill>
              <a:highlight>
                <a:srgbClr val="F5F5F5"/>
              </a:highlight>
              <a:latin typeface="Arial"/>
              <a:ea typeface="Arial"/>
              <a:cs typeface="Arial"/>
              <a:sym typeface="Arial"/>
            </a:endParaRPr>
          </a:p>
          <a:p>
            <a:pPr indent="0" lvl="0" marL="0" marR="114300" rtl="0" algn="l">
              <a:spcBef>
                <a:spcPts val="0"/>
              </a:spcBef>
              <a:spcAft>
                <a:spcPts val="0"/>
              </a:spcAft>
              <a:buNone/>
            </a:pPr>
            <a:r>
              <a:t/>
            </a:r>
            <a:endParaRPr sz="1000">
              <a:solidFill>
                <a:srgbClr val="333333"/>
              </a:solidFill>
              <a:highlight>
                <a:srgbClr val="F5F5F5"/>
              </a:highlight>
              <a:latin typeface="Arial"/>
              <a:ea typeface="Arial"/>
              <a:cs typeface="Arial"/>
              <a:sym typeface="Arial"/>
            </a:endParaRPr>
          </a:p>
          <a:p>
            <a:pPr indent="0" lvl="0" marL="114300" marR="114300" rtl="0" algn="l">
              <a:spcBef>
                <a:spcPts val="0"/>
              </a:spcBef>
              <a:spcAft>
                <a:spcPts val="0"/>
              </a:spcAft>
              <a:buNone/>
            </a:pPr>
            <a:r>
              <a:t/>
            </a:r>
            <a:endParaRPr sz="1000">
              <a:solidFill>
                <a:srgbClr val="333333"/>
              </a:solidFill>
              <a:highlight>
                <a:srgbClr val="F5F5F5"/>
              </a:highlight>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333333"/>
              </a:solidFill>
              <a:highlight>
                <a:srgbClr val="F5F5F5"/>
              </a:highlight>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333333"/>
              </a:solidFill>
              <a:highlight>
                <a:srgbClr val="F5F5F5"/>
              </a:highlight>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333333"/>
              </a:solidFill>
              <a:highlight>
                <a:srgbClr val="F5F5F5"/>
              </a:highlight>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Non literary Sources Cited</a:t>
            </a:r>
            <a:endParaRPr/>
          </a:p>
        </p:txBody>
      </p:sp>
      <p:sp>
        <p:nvSpPr>
          <p:cNvPr id="224" name="Google Shape;224;p3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Image and video sources are included on each slide</a:t>
            </a:r>
            <a:endParaRPr>
              <a:solidFill>
                <a:srgbClr val="000000"/>
              </a:solidFill>
              <a:latin typeface="Arial"/>
              <a:ea typeface="Arial"/>
              <a:cs typeface="Arial"/>
              <a:sym typeface="Arial"/>
            </a:endParaRPr>
          </a:p>
          <a:p>
            <a:pPr indent="0" lvl="0" marL="0" rtl="0" algn="l">
              <a:spcBef>
                <a:spcPts val="1600"/>
              </a:spcBef>
              <a:spcAft>
                <a:spcPts val="0"/>
              </a:spcAft>
              <a:buNone/>
            </a:pPr>
            <a:r>
              <a:rPr lang="en" sz="1100" u="sng">
                <a:solidFill>
                  <a:srgbClr val="000000"/>
                </a:solidFill>
                <a:latin typeface="Arial"/>
                <a:ea typeface="Arial"/>
                <a:cs typeface="Arial"/>
                <a:sym typeface="Arial"/>
                <a:hlinkClick r:id="rId3">
                  <a:extLst>
                    <a:ext uri="{A12FA001-AC4F-418D-AE19-62706E023703}">
                      <ahyp:hlinkClr val="tx"/>
                    </a:ext>
                  </a:extLst>
                </a:hlinkClick>
              </a:rPr>
              <a:t>https://www.theatlantic.com/magazine/archive/2020/09/the-end-of-denial/614194/</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lgn="l">
              <a:spcBef>
                <a:spcPts val="1600"/>
              </a:spcBef>
              <a:spcAft>
                <a:spcPts val="0"/>
              </a:spcAft>
              <a:buNone/>
            </a:pPr>
            <a:r>
              <a:rPr lang="en" sz="1100" u="sng">
                <a:solidFill>
                  <a:srgbClr val="000000"/>
                </a:solidFill>
                <a:latin typeface="Arial"/>
                <a:ea typeface="Arial"/>
                <a:cs typeface="Arial"/>
                <a:sym typeface="Arial"/>
                <a:hlinkClick r:id="rId4">
                  <a:extLst>
                    <a:ext uri="{A12FA001-AC4F-418D-AE19-62706E023703}">
                      <ahyp:hlinkClr val="tx"/>
                    </a:ext>
                  </a:extLst>
                </a:hlinkClick>
              </a:rPr>
              <a:t>https://study.com/academy/lesson/ethnocentricity-stereotypes-in-communications.html</a:t>
            </a:r>
            <a:endParaRPr>
              <a:solidFill>
                <a:srgbClr val="000000"/>
              </a:solidFill>
              <a:latin typeface="Arial"/>
              <a:ea typeface="Arial"/>
              <a:cs typeface="Arial"/>
              <a:sym typeface="Arial"/>
            </a:endParaRPr>
          </a:p>
          <a:p>
            <a:pPr indent="0" lvl="0" marL="0" rtl="0" algn="l">
              <a:spcBef>
                <a:spcPts val="1600"/>
              </a:spcBef>
              <a:spcAft>
                <a:spcPts val="0"/>
              </a:spcAft>
              <a:buNone/>
            </a:pPr>
            <a:r>
              <a:rPr lang="en" sz="1100" u="sng">
                <a:solidFill>
                  <a:srgbClr val="000000"/>
                </a:solidFill>
                <a:latin typeface="Arial"/>
                <a:ea typeface="Arial"/>
                <a:cs typeface="Arial"/>
                <a:sym typeface="Arial"/>
                <a:hlinkClick r:id="rId5">
                  <a:extLst>
                    <a:ext uri="{A12FA001-AC4F-418D-AE19-62706E023703}">
                      <ahyp:hlinkClr val="tx"/>
                    </a:ext>
                  </a:extLst>
                </a:hlinkClick>
              </a:rPr>
              <a:t>https://web.uri.edu/iaics/files/01Guo-MingChen.pdf</a:t>
            </a:r>
            <a:endParaRPr>
              <a:solidFill>
                <a:srgbClr val="000000"/>
              </a:solidFill>
              <a:latin typeface="Arial"/>
              <a:ea typeface="Arial"/>
              <a:cs typeface="Arial"/>
              <a:sym typeface="Arial"/>
            </a:endParaRPr>
          </a:p>
          <a:p>
            <a:pPr indent="0" lvl="0" marL="0" rtl="0" algn="l">
              <a:spcBef>
                <a:spcPts val="1600"/>
              </a:spcBef>
              <a:spcAft>
                <a:spcPts val="0"/>
              </a:spcAft>
              <a:buNone/>
            </a:pPr>
            <a:r>
              <a:rPr lang="en" sz="1100" u="sng">
                <a:solidFill>
                  <a:srgbClr val="000000"/>
                </a:solidFill>
                <a:latin typeface="Arial"/>
                <a:ea typeface="Arial"/>
                <a:cs typeface="Arial"/>
                <a:sym typeface="Arial"/>
                <a:hlinkClick r:id="rId6">
                  <a:extLst>
                    <a:ext uri="{A12FA001-AC4F-418D-AE19-62706E023703}">
                      <ahyp:hlinkClr val="tx"/>
                    </a:ext>
                  </a:extLst>
                </a:hlinkClick>
              </a:rPr>
              <a:t>https://eccointernational.com/embracing-cultural-identity/#:~:text=Instead%20of%20immersing%20yourself%20immediately,place%20you%20plan%20to%20visit.</a:t>
            </a:r>
            <a:endParaRPr>
              <a:solidFill>
                <a:srgbClr val="000000"/>
              </a:solidFill>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Ethnocentrism?</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According to the European Journal of Theology, Ethnocentrism“ describes ‘a tendency to view alien groups or cultures from the perspective of one’s own, and evaluates ‘other cultures according to preconceptions originating in the standards and customs of one’s own culture’. “Ethnocentric individuals view their own culture as normative and judge other groups in relation to their own ethnic group”(reimer,26).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Effects of ethnocentrism</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Foundation for racism</a:t>
            </a:r>
            <a:endParaRPr/>
          </a:p>
          <a:p>
            <a:pPr indent="-342900" lvl="0" marL="457200" rtl="0" algn="l">
              <a:spcBef>
                <a:spcPts val="0"/>
              </a:spcBef>
              <a:spcAft>
                <a:spcPts val="0"/>
              </a:spcAft>
              <a:buSzPts val="1800"/>
              <a:buChar char="●"/>
            </a:pPr>
            <a:r>
              <a:rPr lang="en"/>
              <a:t>Foundation for nationalism</a:t>
            </a:r>
            <a:endParaRPr/>
          </a:p>
          <a:p>
            <a:pPr indent="-342900" lvl="0" marL="457200" rtl="0" algn="l">
              <a:spcBef>
                <a:spcPts val="0"/>
              </a:spcBef>
              <a:spcAft>
                <a:spcPts val="0"/>
              </a:spcAft>
              <a:buSzPts val="1800"/>
              <a:buChar char="●"/>
            </a:pPr>
            <a:r>
              <a:rPr lang="en"/>
              <a:t>Self centered ideology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Examples of ethnocentrism</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American food is better than any other type of food.</a:t>
            </a:r>
            <a:endParaRPr/>
          </a:p>
          <a:p>
            <a:pPr indent="0" lvl="0" marL="0" rtl="0" algn="l">
              <a:spcBef>
                <a:spcPts val="1600"/>
              </a:spcBef>
              <a:spcAft>
                <a:spcPts val="1600"/>
              </a:spcAft>
              <a:buNone/>
            </a:pPr>
            <a:r>
              <a:rPr lang="en"/>
              <a:t>American ideology is the blueprint for the rest of the world.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ph idx="1" type="body"/>
          </p:nvPr>
        </p:nvSpPr>
        <p:spPr>
          <a:xfrm>
            <a:off x="471900" y="4676100"/>
            <a:ext cx="8222100" cy="46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000000"/>
                </a:solidFill>
                <a:latin typeface="Times New Roman"/>
                <a:ea typeface="Times New Roman"/>
                <a:cs typeface="Times New Roman"/>
                <a:sym typeface="Times New Roman"/>
              </a:rPr>
              <a:t>Image source: </a:t>
            </a:r>
            <a:r>
              <a:rPr lang="en" sz="1200" u="sng">
                <a:solidFill>
                  <a:srgbClr val="000000"/>
                </a:solidFill>
                <a:latin typeface="Times New Roman"/>
                <a:ea typeface="Times New Roman"/>
                <a:cs typeface="Times New Roman"/>
                <a:sym typeface="Times New Roman"/>
                <a:hlinkClick r:id="rId3">
                  <a:extLst>
                    <a:ext uri="{A12FA001-AC4F-418D-AE19-62706E023703}">
                      <ahyp:hlinkClr val="tx"/>
                    </a:ext>
                  </a:extLst>
                </a:hlinkClick>
              </a:rPr>
              <a:t>https://opinionfront.com/examples-of-ethnocentrism-to-help-you-understand-it-better</a:t>
            </a:r>
            <a:endParaRPr sz="1200">
              <a:solidFill>
                <a:srgbClr val="000000"/>
              </a:solidFill>
              <a:latin typeface="Times New Roman"/>
              <a:ea typeface="Times New Roman"/>
              <a:cs typeface="Times New Roman"/>
              <a:sym typeface="Times New Roman"/>
            </a:endParaRPr>
          </a:p>
        </p:txBody>
      </p:sp>
      <p:pic>
        <p:nvPicPr>
          <p:cNvPr id="99" name="Google Shape;99;p18"/>
          <p:cNvPicPr preferRelativeResize="0"/>
          <p:nvPr/>
        </p:nvPicPr>
        <p:blipFill>
          <a:blip r:embed="rId4">
            <a:alphaModFix/>
          </a:blip>
          <a:stretch>
            <a:fillRect/>
          </a:stretch>
        </p:blipFill>
        <p:spPr>
          <a:xfrm>
            <a:off x="0" y="0"/>
            <a:ext cx="9144000" cy="4629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460950" y="179875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According to the Journal of Politics,</a:t>
            </a:r>
            <a:endParaRPr sz="1700"/>
          </a:p>
          <a:p>
            <a:pPr indent="0" lvl="0" marL="0" rtl="0" algn="l">
              <a:spcBef>
                <a:spcPts val="1600"/>
              </a:spcBef>
              <a:spcAft>
                <a:spcPts val="0"/>
              </a:spcAft>
              <a:buNone/>
            </a:pPr>
            <a:r>
              <a:rPr lang="en" sz="1700"/>
              <a:t>”Public opinion research correlates ethnocentrism with opposition to immigration, trade, and foreign outsourcing”</a:t>
            </a:r>
            <a:endParaRPr sz="1700"/>
          </a:p>
          <a:p>
            <a:pPr indent="0" lvl="0" marL="0" rtl="0" algn="l">
              <a:spcBef>
                <a:spcPts val="1600"/>
              </a:spcBef>
              <a:spcAft>
                <a:spcPts val="1600"/>
              </a:spcAft>
              <a:buNone/>
            </a:pPr>
            <a:r>
              <a:rPr lang="en" sz="1700"/>
              <a:t>“</a:t>
            </a:r>
            <a:r>
              <a:rPr lang="en" sz="1700"/>
              <a:t>ethnocentrism directly undermines economic integration. Ethnocentrism erodes the trust necessary to form and sustain cross-border contractual relationships, creates an aversion to the consumption of foreign products, and weakens the information exchange necessary for efficient markets”(andrews,2018).</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999999"/>
                </a:solidFill>
                <a:latin typeface="Arial"/>
                <a:ea typeface="Arial"/>
                <a:cs typeface="Arial"/>
                <a:sym typeface="Arial"/>
              </a:rPr>
              <a:t> According to Philosphy East and West,</a:t>
            </a:r>
            <a:endParaRPr sz="1500">
              <a:solidFill>
                <a:srgbClr val="999999"/>
              </a:solidFill>
              <a:latin typeface="Arial"/>
              <a:ea typeface="Arial"/>
              <a:cs typeface="Arial"/>
              <a:sym typeface="Arial"/>
            </a:endParaRPr>
          </a:p>
          <a:p>
            <a:pPr indent="0" lvl="0" marL="0" rtl="0" algn="l">
              <a:spcBef>
                <a:spcPts val="1600"/>
              </a:spcBef>
              <a:spcAft>
                <a:spcPts val="1600"/>
              </a:spcAft>
              <a:buNone/>
            </a:pPr>
            <a:r>
              <a:rPr lang="en" sz="1500">
                <a:solidFill>
                  <a:srgbClr val="999999"/>
                </a:solidFill>
                <a:latin typeface="Arial"/>
                <a:ea typeface="Arial"/>
                <a:cs typeface="Arial"/>
                <a:sym typeface="Arial"/>
              </a:rPr>
              <a:t>“ethnocentrism is pragmatically less productive than cultural diversity, and yet homogeneous groups may have a false sense of confidence in their productivity.”(Bruya,2017).</a:t>
            </a:r>
            <a:endParaRPr sz="2100">
              <a:solidFill>
                <a:srgbClr val="9999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Context</a:t>
            </a:r>
            <a:endParaRPr/>
          </a:p>
        </p:txBody>
      </p:sp>
      <p:sp>
        <p:nvSpPr>
          <p:cNvPr id="115" name="Google Shape;115;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ethnocentrism: </a:t>
            </a:r>
            <a:endParaRPr/>
          </a:p>
          <a:p>
            <a:pPr indent="-342900" lvl="0" marL="457200" rtl="0" algn="l">
              <a:spcBef>
                <a:spcPts val="1600"/>
              </a:spcBef>
              <a:spcAft>
                <a:spcPts val="0"/>
              </a:spcAft>
              <a:buSzPts val="1800"/>
              <a:buChar char="●"/>
            </a:pPr>
            <a:r>
              <a:rPr lang="en"/>
              <a:t>Negatively impacts economics</a:t>
            </a:r>
            <a:endParaRPr/>
          </a:p>
          <a:p>
            <a:pPr indent="-342900" lvl="0" marL="457200" rtl="0" algn="l">
              <a:spcBef>
                <a:spcPts val="0"/>
              </a:spcBef>
              <a:spcAft>
                <a:spcPts val="0"/>
              </a:spcAft>
              <a:buSzPts val="1800"/>
              <a:buChar char="●"/>
            </a:pPr>
            <a:r>
              <a:rPr lang="en"/>
              <a:t>Makes forming interpersonal relationships difficult</a:t>
            </a:r>
            <a:endParaRPr/>
          </a:p>
          <a:p>
            <a:pPr indent="-342900" lvl="0" marL="457200" rtl="0" algn="l">
              <a:spcBef>
                <a:spcPts val="0"/>
              </a:spcBef>
              <a:spcAft>
                <a:spcPts val="0"/>
              </a:spcAft>
              <a:buSzPts val="1800"/>
              <a:buChar char="●"/>
            </a:pPr>
            <a:r>
              <a:rPr lang="en"/>
              <a:t>Creates a false sense of superiority</a:t>
            </a:r>
            <a:endParaRPr/>
          </a:p>
          <a:p>
            <a:pPr indent="-342900" lvl="0" marL="457200" rtl="0" algn="l">
              <a:spcBef>
                <a:spcPts val="0"/>
              </a:spcBef>
              <a:spcAft>
                <a:spcPts val="0"/>
              </a:spcAft>
              <a:buSzPts val="1800"/>
              <a:buChar char="●"/>
            </a:pPr>
            <a:r>
              <a:rPr lang="en"/>
              <a:t>Negates diversity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