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Roboto Slab"/>
      <p:regular r:id="rId32"/>
      <p:bold r:id="rId33"/>
    </p:embeddedFon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7" name="Alexandria Short"/>
  <p:cmAuthor clrIdx="1" id="1" initials="" lastIdx="1" name="DJ1LU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4108503-E891-4326-A040-6BA13648E74B}">
  <a:tblStyle styleId="{24108503-E891-4326-A040-6BA13648E7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Slab-bold.fntdata"/><Relationship Id="rId10" Type="http://schemas.openxmlformats.org/officeDocument/2006/relationships/slide" Target="slides/slide3.xml"/><Relationship Id="rId32" Type="http://schemas.openxmlformats.org/officeDocument/2006/relationships/font" Target="fonts/RobotoSlab-regular.fntdata"/><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6-01T21:06:43.815">
    <p:pos x="6000" y="0"/>
    <p:text>audrey I did this based off your idea if</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5-26T18:44:25.059">
    <p:pos x="6000" y="0"/>
    <p:text>audrey</p:text>
  </p:cm>
  <p:cm authorId="0" idx="3" dt="2019-05-26T18:43:48.556">
    <p:pos x="6000" y="100"/>
    <p:text>not sure what terms you wanted to use but these are the subtopics edit as you please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05-26T18:44:53.328">
    <p:pos x="6000" y="0"/>
    <p:text>myself</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9-06-01T20:53:17.524">
    <p:pos x="6000" y="0"/>
    <p:text>reilley</p:text>
  </p:cm>
  <p:cm authorId="1" idx="1" dt="2019-06-01T20:53:17.524">
    <p:pos x="6000" y="0"/>
    <p:text>holaaa</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9-06-01T21:05:35.251">
    <p:pos x="6000" y="0"/>
    <p:text>reilly sorry if i cant spell your name right i commented on these because you came up with the ideas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9-06-01T21:04:24.627">
    <p:pos x="6000" y="0"/>
    <p:text>reilly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me know what you think…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a9d499b9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a9d499b9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a9d499b95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a9d499b95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a9d499b9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a9d499b9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af0fc46f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af0fc46f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a9d499b95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a9d499b95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a9d499b9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a9d499b9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a9d499b95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a9d499b95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a9d499b9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a9d499b9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bf6cc5e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bf6cc5e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bf6cc5e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bf6cc5e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a9d499b9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a9d499b9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a9d499b9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a9d499b9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a9d499b95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a9d499b95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supposed to be APA</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bf6cc5e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bf6cc5e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a9d499b95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a9d499b95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a9d499b95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a9d499b95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a9d499b9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a9d499b9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a9d499b9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a9d499b9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af0fc46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af0fc46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a9d499b9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a9d499b9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23232"/>
                </a:solidFill>
                <a:highlight>
                  <a:srgbClr val="FFFFFF"/>
                </a:highlight>
                <a:latin typeface="Times New Roman"/>
                <a:ea typeface="Times New Roman"/>
                <a:cs typeface="Times New Roman"/>
                <a:sym typeface="Times New Roman"/>
              </a:rPr>
              <a:t>The Asexual Visibility and Education Network. (n.d.). Retrieved June 10, 2019, from https://www.asexuality.org/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be1773b7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be1773b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be1773b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be1773b7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bf6cc5e1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bf6cc5e1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4.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5.xml"/><Relationship Id="rId4" Type="http://schemas.openxmlformats.org/officeDocument/2006/relationships/image" Target="../media/image10.jpg"/><Relationship Id="rId5"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asexuality.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comments" Target="../comments/comment6.xml"/><Relationship Id="rId4" Type="http://schemas.openxmlformats.org/officeDocument/2006/relationships/hyperlink" Target="https://www.thetrevorproject.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351C75"/>
                </a:solidFill>
              </a:rPr>
              <a:t>Gender </a:t>
            </a:r>
            <a:r>
              <a:rPr lang="en" sz="3000">
                <a:solidFill>
                  <a:srgbClr val="FFFF00"/>
                </a:solidFill>
              </a:rPr>
              <a:t>Identity</a:t>
            </a:r>
            <a:r>
              <a:rPr lang="en" sz="3000">
                <a:solidFill>
                  <a:srgbClr val="0B5394"/>
                </a:solidFill>
              </a:rPr>
              <a:t> </a:t>
            </a:r>
            <a:r>
              <a:rPr lang="en" sz="3000">
                <a:solidFill>
                  <a:srgbClr val="FF9900"/>
                </a:solidFill>
              </a:rPr>
              <a:t>and </a:t>
            </a:r>
            <a:r>
              <a:rPr lang="en" sz="3000">
                <a:solidFill>
                  <a:srgbClr val="FF0000"/>
                </a:solidFill>
              </a:rPr>
              <a:t>Sexuality</a:t>
            </a:r>
            <a:r>
              <a:rPr lang="en" sz="3000">
                <a:solidFill>
                  <a:srgbClr val="0B5394"/>
                </a:solidFill>
              </a:rPr>
              <a:t> </a:t>
            </a:r>
            <a:r>
              <a:rPr lang="en" sz="3000">
                <a:solidFill>
                  <a:srgbClr val="FFFF00"/>
                </a:solidFill>
              </a:rPr>
              <a:t>Spec</a:t>
            </a:r>
            <a:r>
              <a:rPr lang="en" sz="3000">
                <a:solidFill>
                  <a:srgbClr val="FF9900"/>
                </a:solidFill>
              </a:rPr>
              <a:t>trum</a:t>
            </a:r>
            <a:endParaRPr sz="3000">
              <a:solidFill>
                <a:srgbClr val="FF9900"/>
              </a:solidFill>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Ali, Audrey, Matthew, Nichelle, and Reilly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4">
            <a:alphaModFix/>
          </a:blip>
          <a:stretch>
            <a:fillRect/>
          </a:stretch>
        </a:blipFill>
      </p:bgPr>
    </p:bg>
    <p:spTree>
      <p:nvGrpSpPr>
        <p:cNvPr id="125" name="Shape 125"/>
        <p:cNvGrpSpPr/>
        <p:nvPr/>
      </p:nvGrpSpPr>
      <p:grpSpPr>
        <a:xfrm>
          <a:off x="0" y="0"/>
          <a:ext cx="0" cy="0"/>
          <a:chOff x="0" y="0"/>
          <a:chExt cx="0" cy="0"/>
        </a:xfrm>
      </p:grpSpPr>
      <p:sp>
        <p:nvSpPr>
          <p:cNvPr id="126" name="Google Shape;12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Bisexuality</a:t>
            </a:r>
            <a:endParaRPr/>
          </a:p>
        </p:txBody>
      </p:sp>
      <p:sp>
        <p:nvSpPr>
          <p:cNvPr id="127" name="Google Shape;127;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Bisexuality is defined as an attraction (either emotional or sexual) to females and males. </a:t>
            </a:r>
            <a:endParaRPr/>
          </a:p>
          <a:p>
            <a:pPr indent="-342900" lvl="0" marL="457200" rtl="0" algn="l">
              <a:spcBef>
                <a:spcPts val="0"/>
              </a:spcBef>
              <a:spcAft>
                <a:spcPts val="0"/>
              </a:spcAft>
              <a:buSzPts val="1800"/>
              <a:buChar char="●"/>
            </a:pPr>
            <a:r>
              <a:rPr lang="en"/>
              <a:t>Some bisexual people may choose to label themselves as pansexual</a:t>
            </a:r>
            <a:endParaRPr/>
          </a:p>
          <a:p>
            <a:pPr indent="-342900" lvl="0" marL="457200" rtl="0" algn="l">
              <a:spcBef>
                <a:spcPts val="0"/>
              </a:spcBef>
              <a:spcAft>
                <a:spcPts val="0"/>
              </a:spcAft>
              <a:buSzPts val="1800"/>
              <a:buChar char="●"/>
            </a:pPr>
            <a:r>
              <a:rPr lang="en"/>
              <a:t>The bisexual flag has a pink stripe, a purple stripe, and a blue stripe. </a:t>
            </a:r>
            <a:endParaRPr/>
          </a:p>
          <a:p>
            <a:pPr indent="-342900" lvl="0" marL="457200" rtl="0" algn="l">
              <a:spcBef>
                <a:spcPts val="0"/>
              </a:spcBef>
              <a:spcAft>
                <a:spcPts val="0"/>
              </a:spcAft>
              <a:buSzPts val="1800"/>
              <a:buChar char="●"/>
            </a:pPr>
            <a:r>
              <a:rPr lang="en"/>
              <a:t>Some people who are bisexual have a preference for one gender identity. Others have no preference. </a:t>
            </a:r>
            <a:endParaRPr/>
          </a:p>
          <a:p>
            <a:pPr indent="-342900" lvl="0" marL="457200" rtl="0" algn="l">
              <a:spcBef>
                <a:spcPts val="0"/>
              </a:spcBef>
              <a:spcAft>
                <a:spcPts val="0"/>
              </a:spcAft>
              <a:buSzPts val="1800"/>
              <a:buChar char="●"/>
            </a:pPr>
            <a:r>
              <a:rPr lang="en"/>
              <a:t>Even in instances where a person has a strong preference for one gender over the other, they can still choose to identify themselves as bisexual.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Common Myths Debunked</a:t>
            </a:r>
            <a:endParaRPr/>
          </a:p>
        </p:txBody>
      </p:sp>
      <p:sp>
        <p:nvSpPr>
          <p:cNvPr id="133" name="Google Shape;133;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Myth: Bisexuality doesn’t exist; you have to pick a side</a:t>
            </a:r>
            <a:endParaRPr/>
          </a:p>
          <a:p>
            <a:pPr indent="0" lvl="0" marL="0" rtl="0" algn="l">
              <a:spcBef>
                <a:spcPts val="1600"/>
              </a:spcBef>
              <a:spcAft>
                <a:spcPts val="0"/>
              </a:spcAft>
              <a:buNone/>
            </a:pPr>
            <a:r>
              <a:rPr lang="en"/>
              <a:t>Fact: Bisexuality is natural and normal in many species</a:t>
            </a:r>
            <a:endParaRPr/>
          </a:p>
          <a:p>
            <a:pPr indent="0" lvl="0" marL="0" rtl="0" algn="l">
              <a:spcBef>
                <a:spcPts val="1600"/>
              </a:spcBef>
              <a:spcAft>
                <a:spcPts val="0"/>
              </a:spcAft>
              <a:buNone/>
            </a:pPr>
            <a:r>
              <a:rPr lang="en"/>
              <a:t>Myth: Bisexual people are more likely to cheat</a:t>
            </a:r>
            <a:endParaRPr/>
          </a:p>
          <a:p>
            <a:pPr indent="0" lvl="0" marL="0" rtl="0" algn="l">
              <a:spcBef>
                <a:spcPts val="1600"/>
              </a:spcBef>
              <a:spcAft>
                <a:spcPts val="0"/>
              </a:spcAft>
              <a:buNone/>
            </a:pPr>
            <a:r>
              <a:rPr lang="en"/>
              <a:t>Fact: If a bisexual person is in a monogamous relationship they are no more likely to cheat than a heterosexual or homosexual person</a:t>
            </a:r>
            <a:endParaRPr/>
          </a:p>
          <a:p>
            <a:pPr indent="0" lvl="0" marL="0" rtl="0" algn="l">
              <a:spcBef>
                <a:spcPts val="1600"/>
              </a:spcBef>
              <a:spcAft>
                <a:spcPts val="0"/>
              </a:spcAft>
              <a:buNone/>
            </a:pPr>
            <a:r>
              <a:rPr lang="en"/>
              <a:t>Myth: Bisexual people are just homosexuals who are afraid to come out</a:t>
            </a:r>
            <a:endParaRPr/>
          </a:p>
          <a:p>
            <a:pPr indent="0" lvl="0" marL="0" rtl="0" algn="l">
              <a:spcBef>
                <a:spcPts val="1600"/>
              </a:spcBef>
              <a:spcAft>
                <a:spcPts val="1600"/>
              </a:spcAft>
              <a:buNone/>
            </a:pPr>
            <a:r>
              <a:rPr lang="en"/>
              <a:t>Fact: Considering we get smack from both gays and straights I’d say not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Heterosexuality</a:t>
            </a:r>
            <a:endParaRPr/>
          </a:p>
        </p:txBody>
      </p:sp>
      <p:pic>
        <p:nvPicPr>
          <p:cNvPr id="139" name="Google Shape;139;p24"/>
          <p:cNvPicPr preferRelativeResize="0"/>
          <p:nvPr/>
        </p:nvPicPr>
        <p:blipFill>
          <a:blip r:embed="rId4">
            <a:alphaModFix/>
          </a:blip>
          <a:stretch>
            <a:fillRect/>
          </a:stretch>
        </p:blipFill>
        <p:spPr>
          <a:xfrm>
            <a:off x="501525" y="1192913"/>
            <a:ext cx="7326374" cy="2757686"/>
          </a:xfrm>
          <a:prstGeom prst="rect">
            <a:avLst/>
          </a:prstGeom>
          <a:noFill/>
          <a:ln>
            <a:noFill/>
          </a:ln>
        </p:spPr>
      </p:pic>
      <p:sp>
        <p:nvSpPr>
          <p:cNvPr id="140" name="Google Shape;140;p24"/>
          <p:cNvSpPr txBox="1"/>
          <p:nvPr/>
        </p:nvSpPr>
        <p:spPr>
          <a:xfrm>
            <a:off x="590900" y="3848600"/>
            <a:ext cx="80310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The Kinsey Scale</a:t>
            </a:r>
            <a:endParaRPr sz="1800">
              <a:solidFill>
                <a:schemeClr val="lt2"/>
              </a:solidFill>
              <a:latin typeface="Roboto"/>
              <a:ea typeface="Roboto"/>
              <a:cs typeface="Roboto"/>
              <a:sym typeface="Roboto"/>
            </a:endParaRPr>
          </a:p>
        </p:txBody>
      </p:sp>
      <p:sp>
        <p:nvSpPr>
          <p:cNvPr id="141" name="Google Shape;141;p24"/>
          <p:cNvSpPr txBox="1"/>
          <p:nvPr/>
        </p:nvSpPr>
        <p:spPr>
          <a:xfrm>
            <a:off x="5819725" y="3848600"/>
            <a:ext cx="23226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latin typeface="Roboto"/>
                <a:ea typeface="Roboto"/>
                <a:cs typeface="Roboto"/>
                <a:sym typeface="Roboto"/>
              </a:rPr>
              <a:t>Source </a:t>
            </a:r>
            <a:r>
              <a:rPr lang="en">
                <a:solidFill>
                  <a:srgbClr val="B7B7B7"/>
                </a:solidFill>
                <a:latin typeface="Roboto"/>
                <a:ea typeface="Roboto"/>
                <a:cs typeface="Roboto"/>
                <a:sym typeface="Roboto"/>
              </a:rPr>
              <a:t>queer glossary</a:t>
            </a:r>
            <a:endParaRPr>
              <a:solidFill>
                <a:srgbClr val="B7B7B7"/>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Heterosexuality</a:t>
            </a:r>
            <a:endParaRPr/>
          </a:p>
        </p:txBody>
      </p:sp>
      <p:sp>
        <p:nvSpPr>
          <p:cNvPr id="147" name="Google Shape;147;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Heterosexuality is also called being straight. This relates to a spectrum, When we look at a orientation on a spectrum I connect this to the kinsey scale. Exclusively heterosexual is a zero while exclusively homosexual. The Kinsey scale represents a good example of how sexuality is a spectrum.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Notes on Heterosexuality</a:t>
            </a:r>
            <a:endParaRPr/>
          </a:p>
        </p:txBody>
      </p:sp>
      <p:sp>
        <p:nvSpPr>
          <p:cNvPr id="153" name="Google Shape;153;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Heterosexuality is a very common orientation, and with this orientation is certain </a:t>
            </a:r>
            <a:r>
              <a:rPr lang="en"/>
              <a:t>privileges</a:t>
            </a:r>
            <a:r>
              <a:rPr lang="en"/>
              <a:t> that it has. LGBTQ individuals are a minority, and they have and still are fighting for rights equality and respect in our society. While it is important to </a:t>
            </a:r>
            <a:r>
              <a:rPr lang="en"/>
              <a:t>acknowledge</a:t>
            </a:r>
            <a:r>
              <a:rPr lang="en"/>
              <a:t> heterosexuality we must educate ourselves on other sexualies and gender identies to understand, and to be able to create a more welcoming and open society.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182075" y="-122925"/>
            <a:ext cx="8574000" cy="114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Homosexuality</a:t>
            </a:r>
            <a:endParaRPr/>
          </a:p>
        </p:txBody>
      </p:sp>
      <p:sp>
        <p:nvSpPr>
          <p:cNvPr id="159" name="Google Shape;159;p27"/>
          <p:cNvSpPr txBox="1"/>
          <p:nvPr>
            <p:ph idx="1" type="body"/>
          </p:nvPr>
        </p:nvSpPr>
        <p:spPr>
          <a:xfrm>
            <a:off x="182150" y="904375"/>
            <a:ext cx="8242500" cy="39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Correct and Incorrect terms: </a:t>
            </a:r>
            <a:r>
              <a:rPr lang="en" sz="1300"/>
              <a:t>Homosexuality as mentioned in the introduction is when an </a:t>
            </a:r>
            <a:r>
              <a:rPr lang="en" sz="1300"/>
              <a:t>individual</a:t>
            </a:r>
            <a:r>
              <a:rPr lang="en" sz="1300"/>
              <a:t> is attracted to their same sex. Males are often </a:t>
            </a:r>
            <a:r>
              <a:rPr lang="en" sz="1300"/>
              <a:t>referred</a:t>
            </a:r>
            <a:r>
              <a:rPr lang="en" sz="1300"/>
              <a:t> to as gay and females are often </a:t>
            </a:r>
            <a:r>
              <a:rPr lang="en" sz="1300"/>
              <a:t>referred</a:t>
            </a:r>
            <a:r>
              <a:rPr lang="en" sz="1300"/>
              <a:t> to as lesbian. “Over time there have been many </a:t>
            </a:r>
            <a:r>
              <a:rPr lang="en" sz="1300"/>
              <a:t>derogatory</a:t>
            </a:r>
            <a:r>
              <a:rPr lang="en" sz="1300"/>
              <a:t> terms used to describe homosexuals (‘faggot, ‘fairy’, ‘dyke’)” (Regan &amp; King 234). Everyone should </a:t>
            </a:r>
            <a:r>
              <a:rPr lang="en" sz="1300"/>
              <a:t>stay</a:t>
            </a:r>
            <a:r>
              <a:rPr lang="en" sz="1300"/>
              <a:t> away from using these words as they are very hurtful. </a:t>
            </a:r>
            <a:endParaRPr sz="1300"/>
          </a:p>
          <a:p>
            <a:pPr indent="-311150" lvl="0" marL="457200" rtl="0" algn="l">
              <a:spcBef>
                <a:spcPts val="1600"/>
              </a:spcBef>
              <a:spcAft>
                <a:spcPts val="0"/>
              </a:spcAft>
              <a:buSzPts val="1300"/>
              <a:buChar char="●"/>
            </a:pPr>
            <a:r>
              <a:rPr lang="en" sz="1300"/>
              <a:t>Negative viewpoints of homosexuality: Some believe these people are mentally ill, or are “from the devil” due to their </a:t>
            </a:r>
            <a:r>
              <a:rPr lang="en" sz="1300"/>
              <a:t>religious</a:t>
            </a:r>
            <a:r>
              <a:rPr lang="en" sz="1300"/>
              <a:t> beliefs. Another reason people are anti-LGBTQ has to do with th</a:t>
            </a:r>
            <a:r>
              <a:rPr lang="en" sz="1300"/>
              <a:t>at “t</a:t>
            </a:r>
            <a:r>
              <a:rPr lang="en" sz="1300">
                <a:solidFill>
                  <a:srgbClr val="FFFFFF"/>
                </a:solidFill>
              </a:rPr>
              <a:t>hey could never produce children except by surrogacy” (</a:t>
            </a:r>
            <a:r>
              <a:rPr lang="en" sz="1300">
                <a:solidFill>
                  <a:srgbClr val="FFFFFF"/>
                </a:solidFill>
                <a:latin typeface="Arial"/>
                <a:ea typeface="Arial"/>
                <a:cs typeface="Arial"/>
                <a:sym typeface="Arial"/>
              </a:rPr>
              <a:t>Straton). </a:t>
            </a:r>
            <a:r>
              <a:rPr lang="en" sz="1300"/>
              <a:t>The first two reasons are false and even though third is true adoption is a wonderful option and my </a:t>
            </a:r>
            <a:r>
              <a:rPr lang="en" sz="1300"/>
              <a:t>reasoning</a:t>
            </a:r>
            <a:r>
              <a:rPr lang="en" sz="1300"/>
              <a:t> behind this will be supported on my next slide. </a:t>
            </a:r>
            <a:endParaRPr sz="1300"/>
          </a:p>
          <a:p>
            <a:pPr indent="-311150" lvl="0" marL="457200" rtl="0" algn="l">
              <a:spcBef>
                <a:spcPts val="0"/>
              </a:spcBef>
              <a:spcAft>
                <a:spcPts val="0"/>
              </a:spcAft>
              <a:buSzPts val="1300"/>
              <a:buChar char="●"/>
            </a:pPr>
            <a:r>
              <a:rPr lang="en" sz="1300"/>
              <a:t>Positive</a:t>
            </a:r>
            <a:r>
              <a:rPr lang="en" sz="1300"/>
              <a:t> viewpoint: </a:t>
            </a:r>
            <a:r>
              <a:rPr lang="en" sz="1300"/>
              <a:t>We are all human beings who deserve to be t</a:t>
            </a:r>
            <a:r>
              <a:rPr lang="en" sz="1300"/>
              <a:t>reated equally even if our sexual </a:t>
            </a:r>
            <a:r>
              <a:rPr lang="en" sz="1300"/>
              <a:t>orientations</a:t>
            </a:r>
            <a:r>
              <a:rPr lang="en" sz="1300"/>
              <a:t> are not the same! Their sexuality is not yours nor is their body or their life. </a:t>
            </a:r>
            <a:endParaRPr sz="1300"/>
          </a:p>
          <a:p>
            <a:pPr indent="0" lvl="0" marL="0" rtl="0" algn="l">
              <a:spcBef>
                <a:spcPts val="1600"/>
              </a:spcBef>
              <a:spcAft>
                <a:spcPts val="0"/>
              </a:spcAft>
              <a:buNone/>
            </a:pPr>
            <a:r>
              <a:rPr lang="en" sz="1300"/>
              <a:t>Social status of homosexuals:  As of right now a lot of homosexuals still hide their sexual </a:t>
            </a:r>
            <a:r>
              <a:rPr lang="en" sz="1300"/>
              <a:t>identity</a:t>
            </a:r>
            <a:r>
              <a:rPr lang="en" sz="1300"/>
              <a:t> as they do not want to be </a:t>
            </a:r>
            <a:r>
              <a:rPr lang="en" sz="1300"/>
              <a:t>discriminated when trying to apply for housing, a job, healthcare, and even in their general life/family life. Others are brave and do not hide but have to deal with the judgment of the people in public. This is not how the LGBTQ community should have to live.</a:t>
            </a:r>
            <a:endParaRPr sz="1300"/>
          </a:p>
          <a:p>
            <a:pPr indent="0" lvl="0" marL="0" rtl="0" algn="l">
              <a:spcBef>
                <a:spcPts val="1600"/>
              </a:spcBef>
              <a:spcAft>
                <a:spcPts val="0"/>
              </a:spcAft>
              <a:buNone/>
            </a:pPr>
            <a:br>
              <a:rPr lang="en" sz="1300"/>
            </a:b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1300"/>
          </a:p>
        </p:txBody>
      </p:sp>
      <p:pic>
        <p:nvPicPr>
          <p:cNvPr id="160" name="Google Shape;160;p27"/>
          <p:cNvPicPr preferRelativeResize="0"/>
          <p:nvPr/>
        </p:nvPicPr>
        <p:blipFill rotWithShape="1">
          <a:blip r:embed="rId4">
            <a:alphaModFix/>
          </a:blip>
          <a:srcRect b="0" l="0" r="0" t="7287"/>
          <a:stretch/>
        </p:blipFill>
        <p:spPr>
          <a:xfrm>
            <a:off x="7356203" y="-2125"/>
            <a:ext cx="1787800" cy="906500"/>
          </a:xfrm>
          <a:prstGeom prst="rect">
            <a:avLst/>
          </a:prstGeom>
          <a:noFill/>
          <a:ln>
            <a:noFill/>
          </a:ln>
        </p:spPr>
      </p:pic>
      <p:sp>
        <p:nvSpPr>
          <p:cNvPr id="161" name="Google Shape;161;p27"/>
          <p:cNvSpPr txBox="1"/>
          <p:nvPr/>
        </p:nvSpPr>
        <p:spPr>
          <a:xfrm>
            <a:off x="6621200" y="743000"/>
            <a:ext cx="2865300" cy="7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B7B7B7"/>
                </a:solidFill>
                <a:latin typeface="Roboto"/>
                <a:ea typeface="Roboto"/>
                <a:cs typeface="Roboto"/>
                <a:sym typeface="Roboto"/>
              </a:rPr>
              <a:t>Pic from psu.edu/reshmakjblog/tag/gay-rights/</a:t>
            </a:r>
            <a:endParaRPr sz="900">
              <a:solidFill>
                <a:srgbClr val="B7B7B7"/>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67225" y="165250"/>
            <a:ext cx="8388900" cy="84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Homosexuality continued:</a:t>
            </a:r>
            <a:endParaRPr sz="2400"/>
          </a:p>
          <a:p>
            <a:pPr indent="0" lvl="0" marL="0" rtl="0" algn="l">
              <a:spcBef>
                <a:spcPts val="0"/>
              </a:spcBef>
              <a:spcAft>
                <a:spcPts val="0"/>
              </a:spcAft>
              <a:buNone/>
            </a:pPr>
            <a:r>
              <a:rPr lang="en" sz="2400"/>
              <a:t>Assumptions/Opinions before and after research</a:t>
            </a:r>
            <a:endParaRPr sz="2400"/>
          </a:p>
        </p:txBody>
      </p:sp>
      <p:pic>
        <p:nvPicPr>
          <p:cNvPr id="167" name="Google Shape;167;p28"/>
          <p:cNvPicPr preferRelativeResize="0"/>
          <p:nvPr/>
        </p:nvPicPr>
        <p:blipFill rotWithShape="1">
          <a:blip r:embed="rId3">
            <a:alphaModFix/>
          </a:blip>
          <a:srcRect b="15922" l="0" r="0" t="-13189"/>
          <a:stretch/>
        </p:blipFill>
        <p:spPr>
          <a:xfrm>
            <a:off x="6500125" y="954850"/>
            <a:ext cx="2643876" cy="1815800"/>
          </a:xfrm>
          <a:prstGeom prst="rect">
            <a:avLst/>
          </a:prstGeom>
          <a:noFill/>
          <a:ln>
            <a:noFill/>
          </a:ln>
        </p:spPr>
      </p:pic>
      <p:sp>
        <p:nvSpPr>
          <p:cNvPr id="168" name="Google Shape;168;p28"/>
          <p:cNvSpPr txBox="1"/>
          <p:nvPr>
            <p:ph idx="1" type="body"/>
          </p:nvPr>
        </p:nvSpPr>
        <p:spPr>
          <a:xfrm>
            <a:off x="247875" y="954850"/>
            <a:ext cx="6325500" cy="40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Before research I thought that our country had changed significantly when it came to treating the LGBTQ community equally without prejudice. After talking with Sam Watkins the </a:t>
            </a:r>
            <a:r>
              <a:rPr lang="en" sz="1100"/>
              <a:t>President</a:t>
            </a:r>
            <a:r>
              <a:rPr lang="en" sz="1100"/>
              <a:t> of the Rainbow alliance at SVC, researching myself, and even being on social media my assumptions were not 100% correct. Sam mentioned that our country did take a big step forward when gay marriage was legalized but ever since then our country has not done anything drastic to improve the </a:t>
            </a:r>
            <a:r>
              <a:rPr lang="en" sz="1100"/>
              <a:t>LGBTQ</a:t>
            </a:r>
            <a:r>
              <a:rPr lang="en" sz="1100"/>
              <a:t> </a:t>
            </a:r>
            <a:r>
              <a:rPr lang="en" sz="1100"/>
              <a:t>quality</a:t>
            </a:r>
            <a:r>
              <a:rPr lang="en" sz="1100"/>
              <a:t> of life in America.</a:t>
            </a:r>
            <a:endParaRPr sz="1100"/>
          </a:p>
          <a:p>
            <a:pPr indent="-298450" lvl="0" marL="457200" rtl="0" algn="l">
              <a:spcBef>
                <a:spcPts val="1600"/>
              </a:spcBef>
              <a:spcAft>
                <a:spcPts val="0"/>
              </a:spcAft>
              <a:buSzPts val="1100"/>
              <a:buChar char="●"/>
            </a:pPr>
            <a:r>
              <a:rPr lang="en" sz="1100"/>
              <a:t>Living in fear: On June, 08, 19 I saw this tweet. After reading up about it the report was false however the fear behind the situation was not. The parade was canceled early as everyone ran in fear for protection. </a:t>
            </a:r>
            <a:r>
              <a:rPr lang="en" sz="1100">
                <a:solidFill>
                  <a:srgbClr val="FFFFFF"/>
                </a:solidFill>
                <a:latin typeface="Arial"/>
                <a:ea typeface="Arial"/>
                <a:cs typeface="Arial"/>
                <a:sym typeface="Arial"/>
              </a:rPr>
              <a:t>“‘Even if it turns out no shots were fired at #dcpride that doesn’t mean real trauma didn’t just occur,’ Twitter user Emily C. Heath said in a post on the platform. More LGBTQ people live in fear of something like this happening every day. To run because you think your life is in danger is traumatic’" (ABC News). It is important to include that people were injured from the panic.</a:t>
            </a:r>
            <a:endParaRPr sz="1100">
              <a:solidFill>
                <a:srgbClr val="FFFFFF"/>
              </a:solidFill>
            </a:endParaRPr>
          </a:p>
          <a:p>
            <a:pPr indent="-298450" lvl="0" marL="457200" rtl="0" algn="l">
              <a:spcBef>
                <a:spcPts val="0"/>
              </a:spcBef>
              <a:spcAft>
                <a:spcPts val="0"/>
              </a:spcAft>
              <a:buSzPts val="1100"/>
              <a:buChar char="●"/>
            </a:pPr>
            <a:r>
              <a:rPr lang="en" sz="1100"/>
              <a:t>Homeless: Sam mentioned that “40% of homeless teenagers are a part of the LGBTQ community.” One reason behind this has to do with not being accepted by their own parents. In the article, </a:t>
            </a:r>
            <a:r>
              <a:rPr i="1" lang="en" sz="1100"/>
              <a:t>Young, gay, homeless and invisible: a growing population? </a:t>
            </a:r>
            <a:r>
              <a:rPr lang="en" sz="1100"/>
              <a:t>the author interviewed many homosexual men who became homeless and why it happened. Being homosexual was not the always the only reason for being homeless as drug addiction, being poor, and have mental illnesses like depression also came into play. Being gay was considered to be “the cherry on top.” </a:t>
            </a:r>
            <a:endParaRPr sz="1100"/>
          </a:p>
        </p:txBody>
      </p:sp>
      <p:sp>
        <p:nvSpPr>
          <p:cNvPr id="169" name="Google Shape;169;p28"/>
          <p:cNvSpPr txBox="1"/>
          <p:nvPr/>
        </p:nvSpPr>
        <p:spPr>
          <a:xfrm>
            <a:off x="7610825" y="2373950"/>
            <a:ext cx="21198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B7B7B7"/>
                </a:solidFill>
                <a:latin typeface="Roboto"/>
                <a:ea typeface="Roboto"/>
                <a:cs typeface="Roboto"/>
                <a:sym typeface="Roboto"/>
              </a:rPr>
              <a:t>Photo from Twitter</a:t>
            </a:r>
            <a:endParaRPr sz="1100">
              <a:solidFill>
                <a:srgbClr val="B7B7B7"/>
              </a:solidFill>
              <a:latin typeface="Roboto"/>
              <a:ea typeface="Roboto"/>
              <a:cs typeface="Roboto"/>
              <a:sym typeface="Roboto"/>
            </a:endParaRPr>
          </a:p>
        </p:txBody>
      </p:sp>
      <p:sp>
        <p:nvSpPr>
          <p:cNvPr id="170" name="Google Shape;170;p28"/>
          <p:cNvSpPr txBox="1"/>
          <p:nvPr/>
        </p:nvSpPr>
        <p:spPr>
          <a:xfrm>
            <a:off x="6305525" y="2897250"/>
            <a:ext cx="2746500" cy="8463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From the research article a man named Ted shared his coming out experience at age 17. He said “I got absolutely battered when I came out to my step-dad. Um, I had a black eye, all sorts. I mean I got a good hiding for that ... I just couldn’t stay, I couldn’t stay. I just, I had to leave cause I’d like bruised ribs, black eye and ... I couldn’t stay” (Culture, Health, and Sexuality). </a:t>
            </a:r>
            <a:endParaRPr sz="11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Transgender</a:t>
            </a:r>
            <a:endParaRPr/>
          </a:p>
        </p:txBody>
      </p:sp>
      <p:sp>
        <p:nvSpPr>
          <p:cNvPr id="176" name="Google Shape;176;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Transgender is a term that is used to describe someone who is uncomfortable with their birth gender.</a:t>
            </a:r>
            <a:endParaRPr/>
          </a:p>
          <a:p>
            <a:pPr indent="0" lvl="0" marL="0" rtl="0" algn="l">
              <a:spcBef>
                <a:spcPts val="1600"/>
              </a:spcBef>
              <a:spcAft>
                <a:spcPts val="0"/>
              </a:spcAft>
              <a:buNone/>
            </a:pPr>
            <a:r>
              <a:rPr lang="en"/>
              <a:t>The medical diagnosis of this is gender dysphoria</a:t>
            </a:r>
            <a:endParaRPr/>
          </a:p>
          <a:p>
            <a:pPr indent="0" lvl="0" marL="0" rtl="0" algn="l">
              <a:spcBef>
                <a:spcPts val="1600"/>
              </a:spcBef>
              <a:spcAft>
                <a:spcPts val="1600"/>
              </a:spcAft>
              <a:buNone/>
            </a:pPr>
            <a:r>
              <a:rPr lang="en"/>
              <a:t>While not all people with gender </a:t>
            </a:r>
            <a:r>
              <a:rPr lang="en"/>
              <a:t>dysphoria</a:t>
            </a:r>
            <a:r>
              <a:rPr lang="en"/>
              <a:t> are transgender many are.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Gender dysphoria</a:t>
            </a:r>
            <a:endParaRPr/>
          </a:p>
        </p:txBody>
      </p:sp>
      <p:sp>
        <p:nvSpPr>
          <p:cNvPr id="182" name="Google Shape;182;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to be a </a:t>
            </a:r>
            <a:r>
              <a:rPr lang="en"/>
              <a:t>medically</a:t>
            </a:r>
            <a:r>
              <a:rPr lang="en"/>
              <a:t> diagnosed mental illness no longer is</a:t>
            </a:r>
            <a:endParaRPr/>
          </a:p>
          <a:p>
            <a:pPr indent="0" lvl="0" marL="0" rtl="0" algn="l">
              <a:spcBef>
                <a:spcPts val="1600"/>
              </a:spcBef>
              <a:spcAft>
                <a:spcPts val="0"/>
              </a:spcAft>
              <a:buNone/>
            </a:pPr>
            <a:r>
              <a:rPr lang="en"/>
              <a:t>While it may not be a mental illness gender dysphoria patients have mental aspects to their condition</a:t>
            </a:r>
            <a:endParaRPr/>
          </a:p>
          <a:p>
            <a:pPr indent="0" lvl="0" marL="0" rtl="0" algn="l">
              <a:spcBef>
                <a:spcPts val="1600"/>
              </a:spcBef>
              <a:spcAft>
                <a:spcPts val="0"/>
              </a:spcAft>
              <a:buNone/>
            </a:pPr>
            <a:r>
              <a:rPr lang="en"/>
              <a:t>Hormone imbalances in the womb</a:t>
            </a:r>
            <a:endParaRPr/>
          </a:p>
          <a:p>
            <a:pPr indent="0" lvl="0" marL="0" rtl="0" algn="l">
              <a:spcBef>
                <a:spcPts val="1600"/>
              </a:spcBef>
              <a:spcAft>
                <a:spcPts val="1600"/>
              </a:spcAft>
              <a:buNone/>
            </a:pPr>
            <a:r>
              <a:rPr lang="en"/>
              <a:t>Intersex complications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Cisgender </a:t>
            </a:r>
            <a:endParaRPr/>
          </a:p>
        </p:txBody>
      </p:sp>
      <p:sp>
        <p:nvSpPr>
          <p:cNvPr id="188" name="Google Shape;188;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Cisgender simply means the same thing as “straight”</a:t>
            </a:r>
            <a:endParaRPr/>
          </a:p>
          <a:p>
            <a:pPr indent="0" lvl="0" marL="0" rtl="0" algn="l">
              <a:spcBef>
                <a:spcPts val="1600"/>
              </a:spcBef>
              <a:spcAft>
                <a:spcPts val="0"/>
              </a:spcAft>
              <a:buNone/>
            </a:pPr>
            <a:r>
              <a:rPr lang="en"/>
              <a:t>Identifies as the same gender as sex assigned at birth</a:t>
            </a:r>
            <a:endParaRPr/>
          </a:p>
          <a:p>
            <a:pPr indent="0" lvl="0" marL="0" rtl="0" algn="l">
              <a:spcBef>
                <a:spcPts val="1600"/>
              </a:spcBef>
              <a:spcAft>
                <a:spcPts val="1600"/>
              </a:spcAft>
              <a:buNone/>
            </a:pPr>
            <a:r>
              <a:rPr lang="en"/>
              <a:t>A cisgender male is born male and identifies as male same for female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273925" y="859775"/>
            <a:ext cx="8482200" cy="370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Human Sexuality and Gender Identity are extremely complex, It is impossible to label everyone. Human Sexuality and Gender Identity are on a spectrum. For this assignment we will try our best to explain components of an infinitely complex subject and why </a:t>
            </a:r>
            <a:r>
              <a:rPr lang="en"/>
              <a:t>Identities</a:t>
            </a:r>
            <a:r>
              <a:rPr lang="en"/>
              <a:t> and Sexualities are valid and important. These minorities should be treated with equality and </a:t>
            </a:r>
            <a:r>
              <a:rPr lang="en"/>
              <a:t>respect</a:t>
            </a:r>
            <a:r>
              <a:rPr lang="en"/>
              <a:t> as it would create a healthy social structure for everyone in our society. For a sake of time this presentation may only have time to explain some. For more information see the end of the powerpoint. Thank You!</a:t>
            </a:r>
            <a:endParaRPr/>
          </a:p>
        </p:txBody>
      </p:sp>
      <p:sp>
        <p:nvSpPr>
          <p:cNvPr id="70" name="Google Shape;70;p14"/>
          <p:cNvSpPr txBox="1"/>
          <p:nvPr/>
        </p:nvSpPr>
        <p:spPr>
          <a:xfrm>
            <a:off x="395650" y="156600"/>
            <a:ext cx="8422800" cy="94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Roboto"/>
                <a:ea typeface="Roboto"/>
                <a:cs typeface="Roboto"/>
                <a:sym typeface="Roboto"/>
              </a:rPr>
              <a:t>Introduction</a:t>
            </a:r>
            <a:endParaRPr sz="360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212725" y="1236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LGBTQ+ </a:t>
            </a:r>
            <a:r>
              <a:rPr lang="en"/>
              <a:t>Statistics</a:t>
            </a:r>
            <a:endParaRPr/>
          </a:p>
        </p:txBody>
      </p:sp>
      <p:pic>
        <p:nvPicPr>
          <p:cNvPr id="194" name="Google Shape;194;p32"/>
          <p:cNvPicPr preferRelativeResize="0"/>
          <p:nvPr/>
        </p:nvPicPr>
        <p:blipFill>
          <a:blip r:embed="rId4">
            <a:alphaModFix/>
          </a:blip>
          <a:stretch>
            <a:fillRect/>
          </a:stretch>
        </p:blipFill>
        <p:spPr>
          <a:xfrm>
            <a:off x="6193150" y="213900"/>
            <a:ext cx="2868525" cy="4715702"/>
          </a:xfrm>
          <a:prstGeom prst="rect">
            <a:avLst/>
          </a:prstGeom>
          <a:noFill/>
          <a:ln>
            <a:noFill/>
          </a:ln>
        </p:spPr>
      </p:pic>
      <p:sp>
        <p:nvSpPr>
          <p:cNvPr id="195" name="Google Shape;195;p32"/>
          <p:cNvSpPr txBox="1"/>
          <p:nvPr/>
        </p:nvSpPr>
        <p:spPr>
          <a:xfrm>
            <a:off x="6375300" y="4859625"/>
            <a:ext cx="2122200" cy="3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B7B7B7"/>
                </a:solidFill>
                <a:latin typeface="Roboto"/>
                <a:ea typeface="Roboto"/>
                <a:cs typeface="Roboto"/>
                <a:sym typeface="Roboto"/>
              </a:rPr>
              <a:t>Picture from LGBT.net</a:t>
            </a:r>
            <a:endParaRPr sz="1100">
              <a:solidFill>
                <a:srgbClr val="B7B7B7"/>
              </a:solidFill>
              <a:latin typeface="Roboto"/>
              <a:ea typeface="Roboto"/>
              <a:cs typeface="Roboto"/>
              <a:sym typeface="Roboto"/>
            </a:endParaRPr>
          </a:p>
        </p:txBody>
      </p:sp>
      <p:pic>
        <p:nvPicPr>
          <p:cNvPr id="196" name="Google Shape;196;p32"/>
          <p:cNvPicPr preferRelativeResize="0"/>
          <p:nvPr/>
        </p:nvPicPr>
        <p:blipFill>
          <a:blip r:embed="rId5">
            <a:alphaModFix/>
          </a:blip>
          <a:stretch>
            <a:fillRect/>
          </a:stretch>
        </p:blipFill>
        <p:spPr>
          <a:xfrm>
            <a:off x="97775" y="761250"/>
            <a:ext cx="2945600" cy="4284526"/>
          </a:xfrm>
          <a:prstGeom prst="rect">
            <a:avLst/>
          </a:prstGeom>
          <a:noFill/>
          <a:ln>
            <a:noFill/>
          </a:ln>
        </p:spPr>
      </p:pic>
      <p:sp>
        <p:nvSpPr>
          <p:cNvPr id="197" name="Google Shape;197;p32"/>
          <p:cNvSpPr txBox="1"/>
          <p:nvPr/>
        </p:nvSpPr>
        <p:spPr>
          <a:xfrm>
            <a:off x="3098000" y="4531750"/>
            <a:ext cx="1875000" cy="10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B7B7B7"/>
                </a:solidFill>
                <a:latin typeface="Roboto"/>
                <a:ea typeface="Roboto"/>
                <a:cs typeface="Roboto"/>
                <a:sym typeface="Roboto"/>
              </a:rPr>
              <a:t>Pic from</a:t>
            </a:r>
            <a:endParaRPr sz="800">
              <a:solidFill>
                <a:srgbClr val="B7B7B7"/>
              </a:solidFill>
              <a:latin typeface="Roboto"/>
              <a:ea typeface="Roboto"/>
              <a:cs typeface="Roboto"/>
              <a:sym typeface="Roboto"/>
            </a:endParaRPr>
          </a:p>
          <a:p>
            <a:pPr indent="0" lvl="0" marL="0" rtl="0" algn="l">
              <a:spcBef>
                <a:spcPts val="0"/>
              </a:spcBef>
              <a:spcAft>
                <a:spcPts val="0"/>
              </a:spcAft>
              <a:buNone/>
            </a:pPr>
            <a:r>
              <a:rPr lang="en" sz="800">
                <a:solidFill>
                  <a:srgbClr val="B7B7B7"/>
                </a:solidFill>
                <a:latin typeface="Roboto"/>
                <a:ea typeface="Roboto"/>
                <a:cs typeface="Roboto"/>
                <a:sym typeface="Roboto"/>
              </a:rPr>
              <a:t>https://www.pinterest.com/pin/290482244686610331/?lp=true</a:t>
            </a:r>
            <a:endParaRPr sz="800">
              <a:solidFill>
                <a:srgbClr val="B7B7B7"/>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Works Cited</a:t>
            </a:r>
            <a:endParaRPr/>
          </a:p>
        </p:txBody>
      </p:sp>
      <p:sp>
        <p:nvSpPr>
          <p:cNvPr id="203" name="Google Shape;203;p33"/>
          <p:cNvSpPr txBox="1"/>
          <p:nvPr>
            <p:ph idx="1" type="body"/>
          </p:nvPr>
        </p:nvSpPr>
        <p:spPr>
          <a:xfrm>
            <a:off x="387900" y="1272875"/>
            <a:ext cx="8368200" cy="3695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Times New Roman"/>
                <a:ea typeface="Times New Roman"/>
                <a:cs typeface="Times New Roman"/>
                <a:sym typeface="Times New Roman"/>
              </a:rPr>
              <a:t> </a:t>
            </a:r>
            <a:r>
              <a:rPr lang="en" sz="800">
                <a:solidFill>
                  <a:srgbClr val="FFFFFF"/>
                </a:solidFill>
                <a:latin typeface="Times New Roman"/>
                <a:ea typeface="Times New Roman"/>
                <a:cs typeface="Times New Roman"/>
                <a:sym typeface="Times New Roman"/>
              </a:rPr>
              <a:t>Asexuality. (2019, June 02). Retrieved from https://en.wikipedia.org/wiki/Asexuality</a:t>
            </a:r>
            <a:endParaRPr sz="8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800">
                <a:solidFill>
                  <a:srgbClr val="FFFFFF"/>
                </a:solidFill>
                <a:latin typeface="Times New Roman"/>
                <a:ea typeface="Times New Roman"/>
                <a:cs typeface="Times New Roman"/>
                <a:sym typeface="Times New Roman"/>
              </a:rPr>
              <a:t>Dunne, G., Prendergast, S., &amp; Telford, D. (2002). Young, gay, homeless and invisible: a growing  population? </a:t>
            </a:r>
            <a:r>
              <a:rPr i="1" lang="en" sz="800">
                <a:solidFill>
                  <a:srgbClr val="FFFFFF"/>
                </a:solidFill>
                <a:latin typeface="Times New Roman"/>
                <a:ea typeface="Times New Roman"/>
                <a:cs typeface="Times New Roman"/>
                <a:sym typeface="Times New Roman"/>
              </a:rPr>
              <a:t>Culture, Health, &amp; Sexuality, 4</a:t>
            </a:r>
            <a:r>
              <a:rPr lang="en" sz="800">
                <a:solidFill>
                  <a:srgbClr val="FFFFFF"/>
                </a:solidFill>
                <a:latin typeface="Times New Roman"/>
                <a:ea typeface="Times New Roman"/>
                <a:cs typeface="Times New Roman"/>
                <a:sym typeface="Times New Roman"/>
              </a:rPr>
              <a:t>(1) 103-115.</a:t>
            </a:r>
            <a:endParaRPr sz="8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800">
                <a:solidFill>
                  <a:srgbClr val="FFFFFF"/>
                </a:solidFill>
                <a:latin typeface="Times New Roman"/>
                <a:ea typeface="Times New Roman"/>
                <a:cs typeface="Times New Roman"/>
                <a:sym typeface="Times New Roman"/>
              </a:rPr>
              <a:t>King, Bruce M. </a:t>
            </a:r>
            <a:r>
              <a:rPr i="1" lang="en" sz="800">
                <a:solidFill>
                  <a:srgbClr val="FFFFFF"/>
                </a:solidFill>
                <a:latin typeface="Times New Roman"/>
                <a:ea typeface="Times New Roman"/>
                <a:cs typeface="Times New Roman"/>
                <a:sym typeface="Times New Roman"/>
              </a:rPr>
              <a:t>Human Sexuality Today: Books a La Carte New Mydevelopmentlab</a:t>
            </a:r>
            <a:r>
              <a:rPr lang="en" sz="800">
                <a:solidFill>
                  <a:srgbClr val="FFFFFF"/>
                </a:solidFill>
                <a:latin typeface="Times New Roman"/>
                <a:ea typeface="Times New Roman"/>
                <a:cs typeface="Times New Roman"/>
                <a:sym typeface="Times New Roman"/>
              </a:rPr>
              <a:t>. Prentice Hall, </a:t>
            </a:r>
            <a:r>
              <a:rPr lang="en" sz="800">
                <a:solidFill>
                  <a:srgbClr val="FFFFFF"/>
                </a:solidFill>
                <a:latin typeface="Times New Roman"/>
                <a:ea typeface="Times New Roman"/>
                <a:cs typeface="Times New Roman"/>
                <a:sym typeface="Times New Roman"/>
              </a:rPr>
              <a:t>2011</a:t>
            </a:r>
            <a:r>
              <a:rPr lang="en" sz="800">
                <a:solidFill>
                  <a:srgbClr val="FFFFFF"/>
                </a:solidFill>
                <a:latin typeface="Times New Roman"/>
                <a:ea typeface="Times New Roman"/>
                <a:cs typeface="Times New Roman"/>
                <a:sym typeface="Times New Roman"/>
              </a:rPr>
              <a:t>.</a:t>
            </a:r>
            <a:endParaRPr sz="8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800">
                <a:solidFill>
                  <a:srgbClr val="FFFFFF"/>
                </a:solidFill>
                <a:latin typeface="Times New Roman"/>
                <a:ea typeface="Times New Roman"/>
                <a:cs typeface="Times New Roman"/>
                <a:sym typeface="Times New Roman"/>
              </a:rPr>
              <a:t>“What Gender Spectrum?” </a:t>
            </a:r>
            <a:r>
              <a:rPr i="1" lang="en" sz="800">
                <a:solidFill>
                  <a:srgbClr val="FFFFFF"/>
                </a:solidFill>
                <a:latin typeface="Times New Roman"/>
                <a:ea typeface="Times New Roman"/>
                <a:cs typeface="Times New Roman"/>
                <a:sym typeface="Times New Roman"/>
              </a:rPr>
              <a:t>True Liberal Nexus</a:t>
            </a:r>
            <a:r>
              <a:rPr lang="en" sz="800">
                <a:solidFill>
                  <a:srgbClr val="FFFFFF"/>
                </a:solidFill>
                <a:latin typeface="Times New Roman"/>
                <a:ea typeface="Times New Roman"/>
                <a:cs typeface="Times New Roman"/>
                <a:sym typeface="Times New Roman"/>
              </a:rPr>
              <a:t>, 8 Jan. 2014, trueliberalnexus.wordpress.com/2014/01/07/what-gender-spectrum/.</a:t>
            </a:r>
            <a:endParaRPr sz="8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800">
                <a:solidFill>
                  <a:srgbClr val="FFFFFF"/>
                </a:solidFill>
                <a:latin typeface="Times New Roman"/>
                <a:ea typeface="Times New Roman"/>
                <a:cs typeface="Times New Roman"/>
                <a:sym typeface="Times New Roman"/>
              </a:rPr>
              <a:t>Nikki, Rider</a:t>
            </a:r>
            <a:r>
              <a:rPr lang="en" sz="800">
                <a:solidFill>
                  <a:srgbClr val="FFFFFF"/>
                </a:solidFill>
                <a:latin typeface="Times New Roman"/>
                <a:ea typeface="Times New Roman"/>
                <a:cs typeface="Times New Roman"/>
                <a:sym typeface="Times New Roman"/>
              </a:rPr>
              <a:t>. “The Kinsey Scale.” </a:t>
            </a:r>
            <a:r>
              <a:rPr i="1" lang="en" sz="800">
                <a:solidFill>
                  <a:srgbClr val="FFFFFF"/>
                </a:solidFill>
                <a:latin typeface="Times New Roman"/>
                <a:ea typeface="Times New Roman"/>
                <a:cs typeface="Times New Roman"/>
                <a:sym typeface="Times New Roman"/>
              </a:rPr>
              <a:t>Queer Glossary</a:t>
            </a:r>
            <a:r>
              <a:rPr lang="en" sz="800">
                <a:solidFill>
                  <a:srgbClr val="FFFFFF"/>
                </a:solidFill>
                <a:latin typeface="Times New Roman"/>
                <a:ea typeface="Times New Roman"/>
                <a:cs typeface="Times New Roman"/>
                <a:sym typeface="Times New Roman"/>
              </a:rPr>
              <a:t>, 1 June 2016, queerglossary2016.wordpress.com/2016/05/30/kinsey-scale/</a:t>
            </a:r>
            <a:endParaRPr sz="8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800">
                <a:solidFill>
                  <a:srgbClr val="FFFFFF"/>
                </a:solidFill>
                <a:latin typeface="Times New Roman"/>
                <a:ea typeface="Times New Roman"/>
                <a:cs typeface="Times New Roman"/>
                <a:sym typeface="Times New Roman"/>
              </a:rPr>
              <a:t>Maile, Amanda. “DC Pride Parade Ends in Chaos after False Report of Gunshots, Causes 'Widespread Fear'.” </a:t>
            </a:r>
            <a:r>
              <a:rPr i="1" lang="en" sz="800">
                <a:solidFill>
                  <a:srgbClr val="FFFFFF"/>
                </a:solidFill>
                <a:latin typeface="Times New Roman"/>
                <a:ea typeface="Times New Roman"/>
                <a:cs typeface="Times New Roman"/>
                <a:sym typeface="Times New Roman"/>
              </a:rPr>
              <a:t>ABC News</a:t>
            </a:r>
            <a:r>
              <a:rPr lang="en" sz="800">
                <a:solidFill>
                  <a:srgbClr val="FFFFFF"/>
                </a:solidFill>
                <a:latin typeface="Times New Roman"/>
                <a:ea typeface="Times New Roman"/>
                <a:cs typeface="Times New Roman"/>
                <a:sym typeface="Times New Roman"/>
              </a:rPr>
              <a:t>, ABC News Network, 9 June 2019, abcnews.go.com/US/commotion-capital-pride-parade-false-report-gunshots-officials/story?id=63582572.</a:t>
            </a:r>
            <a:endParaRPr sz="8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800">
                <a:solidFill>
                  <a:srgbClr val="FFFFFF"/>
                </a:solidFill>
                <a:latin typeface="Times New Roman"/>
                <a:ea typeface="Times New Roman"/>
                <a:cs typeface="Times New Roman"/>
                <a:sym typeface="Times New Roman"/>
              </a:rPr>
              <a:t>Poston, D., &amp; Baumle, A. (2010). Patterns of asexuality in the United States. Demographic Research, 23, 509-530. Retrieved from http://www.jstor.org/stable/26349603</a:t>
            </a:r>
            <a:endParaRPr sz="8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800">
                <a:solidFill>
                  <a:srgbClr val="FFFFFF"/>
                </a:solidFill>
                <a:latin typeface="Times New Roman"/>
                <a:ea typeface="Times New Roman"/>
                <a:cs typeface="Times New Roman"/>
                <a:sym typeface="Times New Roman"/>
              </a:rPr>
              <a:t>The Asexual Visibility and Education Network. (n.d.). Retrieved June 10, 2019, from </a:t>
            </a:r>
            <a:r>
              <a:rPr lang="en" sz="800" u="sng">
                <a:solidFill>
                  <a:srgbClr val="FFFFFF"/>
                </a:solidFill>
                <a:latin typeface="Times New Roman"/>
                <a:ea typeface="Times New Roman"/>
                <a:cs typeface="Times New Roman"/>
                <a:sym typeface="Times New Roman"/>
                <a:hlinkClick r:id="rId3"/>
              </a:rPr>
              <a:t>https://www.asexuality.org/</a:t>
            </a:r>
            <a:endParaRPr sz="800">
              <a:solidFill>
                <a:srgbClr val="FFFFFF"/>
              </a:solidFill>
              <a:latin typeface="Times New Roman"/>
              <a:ea typeface="Times New Roman"/>
              <a:cs typeface="Times New Roman"/>
              <a:sym typeface="Times New Roman"/>
            </a:endParaRPr>
          </a:p>
          <a:p>
            <a:pPr indent="0" lvl="0" marL="0" rtl="0" algn="l">
              <a:lnSpc>
                <a:spcPct val="261818"/>
              </a:lnSpc>
              <a:spcBef>
                <a:spcPts val="1600"/>
              </a:spcBef>
              <a:spcAft>
                <a:spcPts val="0"/>
              </a:spcAft>
              <a:buNone/>
            </a:pPr>
            <a:r>
              <a:rPr lang="en" sz="800">
                <a:solidFill>
                  <a:srgbClr val="FFFFFF"/>
                </a:solidFill>
                <a:latin typeface="Times New Roman"/>
                <a:ea typeface="Times New Roman"/>
                <a:cs typeface="Times New Roman"/>
                <a:sym typeface="Times New Roman"/>
              </a:rPr>
              <a:t>Straton, C., Jack. (2015). Gay marriage and the paradox of existence. </a:t>
            </a:r>
            <a:r>
              <a:rPr i="1" lang="en" sz="800">
                <a:solidFill>
                  <a:srgbClr val="FFFFFF"/>
                </a:solidFill>
                <a:latin typeface="Times New Roman"/>
                <a:ea typeface="Times New Roman"/>
                <a:cs typeface="Times New Roman"/>
                <a:sym typeface="Times New Roman"/>
              </a:rPr>
              <a:t>Contemporary Buddhism,16</a:t>
            </a:r>
            <a:r>
              <a:rPr lang="en" sz="800">
                <a:solidFill>
                  <a:srgbClr val="FFFFFF"/>
                </a:solidFill>
                <a:latin typeface="Times New Roman"/>
                <a:ea typeface="Times New Roman"/>
                <a:cs typeface="Times New Roman"/>
                <a:sym typeface="Times New Roman"/>
              </a:rPr>
              <a:t>(2), 490-506.</a:t>
            </a:r>
            <a:endParaRPr sz="8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rPr lang="en" sz="800">
                <a:solidFill>
                  <a:srgbClr val="FFFFFF"/>
                </a:solidFill>
                <a:latin typeface="Times New Roman"/>
                <a:ea typeface="Times New Roman"/>
                <a:cs typeface="Times New Roman"/>
                <a:sym typeface="Times New Roman"/>
              </a:rPr>
              <a:t>Watkins, S. (2019, June 4). Personal interview. </a:t>
            </a:r>
            <a:endParaRPr sz="800">
              <a:solidFill>
                <a:srgbClr val="FFFFFF"/>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Works cited Part 2</a:t>
            </a:r>
            <a:endParaRPr/>
          </a:p>
        </p:txBody>
      </p:sp>
      <p:sp>
        <p:nvSpPr>
          <p:cNvPr id="209" name="Google Shape;209;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Arial"/>
                <a:ea typeface="Arial"/>
                <a:cs typeface="Arial"/>
                <a:sym typeface="Arial"/>
              </a:rPr>
              <a:t>“What Is Gender Dysphoria.” </a:t>
            </a:r>
            <a:r>
              <a:rPr i="1" lang="en" sz="1100">
                <a:solidFill>
                  <a:srgbClr val="FFFFFF"/>
                </a:solidFill>
                <a:latin typeface="Arial"/>
                <a:ea typeface="Arial"/>
                <a:cs typeface="Arial"/>
                <a:sym typeface="Arial"/>
              </a:rPr>
              <a:t>What Is Gender Dysphoria?</a:t>
            </a:r>
            <a:r>
              <a:rPr lang="en" sz="1100">
                <a:solidFill>
                  <a:srgbClr val="FFFFFF"/>
                </a:solidFill>
                <a:latin typeface="Arial"/>
                <a:ea typeface="Arial"/>
                <a:cs typeface="Arial"/>
                <a:sym typeface="Arial"/>
              </a:rPr>
              <a:t>, www.psychiatry.org/patients-families/gender-dysphoria/what-is-gender-dysphoria.</a:t>
            </a:r>
            <a:endParaRPr sz="1100">
              <a:solidFill>
                <a:srgbClr val="FFFFFF"/>
              </a:solidFill>
              <a:latin typeface="Arial"/>
              <a:ea typeface="Arial"/>
              <a:cs typeface="Arial"/>
              <a:sym typeface="Arial"/>
            </a:endParaRPr>
          </a:p>
          <a:p>
            <a:pPr indent="0" lvl="0" marL="0" rtl="0" algn="l">
              <a:spcBef>
                <a:spcPts val="1600"/>
              </a:spcBef>
              <a:spcAft>
                <a:spcPts val="0"/>
              </a:spcAft>
              <a:buNone/>
            </a:pPr>
            <a:r>
              <a:rPr lang="en" sz="1100">
                <a:solidFill>
                  <a:srgbClr val="FFFFFF"/>
                </a:solidFill>
                <a:latin typeface="Arial"/>
                <a:ea typeface="Arial"/>
                <a:cs typeface="Arial"/>
                <a:sym typeface="Arial"/>
              </a:rPr>
              <a:t>“Gender Dysphoria.” </a:t>
            </a:r>
            <a:r>
              <a:rPr i="1" lang="en" sz="1100">
                <a:solidFill>
                  <a:srgbClr val="FFFFFF"/>
                </a:solidFill>
                <a:latin typeface="Arial"/>
                <a:ea typeface="Arial"/>
                <a:cs typeface="Arial"/>
                <a:sym typeface="Arial"/>
              </a:rPr>
              <a:t>NHS Choices</a:t>
            </a:r>
            <a:r>
              <a:rPr lang="en" sz="1100">
                <a:solidFill>
                  <a:srgbClr val="FFFFFF"/>
                </a:solidFill>
                <a:latin typeface="Arial"/>
                <a:ea typeface="Arial"/>
                <a:cs typeface="Arial"/>
                <a:sym typeface="Arial"/>
              </a:rPr>
              <a:t>, NHS, www.nhs.uk/conditions/gender-dysphoria/.</a:t>
            </a:r>
            <a:endParaRPr sz="1100">
              <a:solidFill>
                <a:srgbClr val="FFFFFF"/>
              </a:solidFill>
              <a:latin typeface="Arial"/>
              <a:ea typeface="Arial"/>
              <a:cs typeface="Arial"/>
              <a:sym typeface="Arial"/>
            </a:endParaRPr>
          </a:p>
          <a:p>
            <a:pPr indent="0" lvl="0" marL="0" rtl="0" algn="l">
              <a:spcBef>
                <a:spcPts val="1600"/>
              </a:spcBef>
              <a:spcAft>
                <a:spcPts val="0"/>
              </a:spcAft>
              <a:buNone/>
            </a:pPr>
            <a:r>
              <a:rPr lang="en" sz="1100">
                <a:solidFill>
                  <a:srgbClr val="FFFFFF"/>
                </a:solidFill>
                <a:latin typeface="Arial"/>
                <a:ea typeface="Arial"/>
                <a:cs typeface="Arial"/>
                <a:sym typeface="Arial"/>
              </a:rPr>
              <a:t>Boskey, Elizabeth. “What Does It Mean to Be Cisgender?” </a:t>
            </a:r>
            <a:r>
              <a:rPr i="1" lang="en" sz="1100">
                <a:solidFill>
                  <a:srgbClr val="FFFFFF"/>
                </a:solidFill>
                <a:latin typeface="Arial"/>
                <a:ea typeface="Arial"/>
                <a:cs typeface="Arial"/>
                <a:sym typeface="Arial"/>
              </a:rPr>
              <a:t>Verywell Health</a:t>
            </a:r>
            <a:r>
              <a:rPr lang="en" sz="1100">
                <a:solidFill>
                  <a:srgbClr val="FFFFFF"/>
                </a:solidFill>
                <a:latin typeface="Arial"/>
                <a:ea typeface="Arial"/>
                <a:cs typeface="Arial"/>
                <a:sym typeface="Arial"/>
              </a:rPr>
              <a:t>, Verywell Health, 22 Apr. 2019, www.verywellhealth.com/what-does-it-mean-to-be-cisgender-3132607.</a:t>
            </a:r>
            <a:endParaRPr sz="1100">
              <a:solidFill>
                <a:srgbClr val="FFFFFF"/>
              </a:solidFill>
              <a:latin typeface="Arial"/>
              <a:ea typeface="Arial"/>
              <a:cs typeface="Arial"/>
              <a:sym typeface="Arial"/>
            </a:endParaRPr>
          </a:p>
          <a:p>
            <a:pPr indent="0" lvl="0" marL="0" rtl="0" algn="l">
              <a:spcBef>
                <a:spcPts val="1600"/>
              </a:spcBef>
              <a:spcAft>
                <a:spcPts val="0"/>
              </a:spcAft>
              <a:buNone/>
            </a:pPr>
            <a:r>
              <a:t/>
            </a:r>
            <a:endParaRPr sz="1100">
              <a:solidFill>
                <a:srgbClr val="FFFFFF"/>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If you want to learn more...</a:t>
            </a:r>
            <a:endParaRPr/>
          </a:p>
        </p:txBody>
      </p:sp>
      <p:sp>
        <p:nvSpPr>
          <p:cNvPr id="215" name="Google Shape;215;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rgbClr val="EFEFEF"/>
                </a:solidFill>
                <a:uFill>
                  <a:noFill/>
                </a:uFill>
                <a:latin typeface="Times New Roman"/>
                <a:ea typeface="Times New Roman"/>
                <a:cs typeface="Times New Roman"/>
                <a:sym typeface="Times New Roman"/>
                <a:hlinkClick r:id="rId4"/>
              </a:rPr>
              <a:t>https://www.thetrevorproject.org/</a:t>
            </a:r>
            <a:endParaRPr sz="3000">
              <a:solidFill>
                <a:srgbClr val="EFEFEF"/>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6"/>
          <p:cNvSpPr txBox="1"/>
          <p:nvPr>
            <p:ph idx="1" type="body"/>
          </p:nvPr>
        </p:nvSpPr>
        <p:spPr>
          <a:xfrm>
            <a:off x="240950" y="1610100"/>
            <a:ext cx="8520600" cy="164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7200">
                <a:solidFill>
                  <a:srgbClr val="FFFFFF"/>
                </a:solidFill>
              </a:rPr>
              <a:t>Thank You!</a:t>
            </a:r>
            <a:endParaRPr sz="72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Human Sexuality and Gender I</a:t>
            </a:r>
            <a:r>
              <a:rPr lang="en" sz="2400"/>
              <a:t>dentity</a:t>
            </a:r>
            <a:r>
              <a:rPr lang="en" sz="2400"/>
              <a:t> Spectrum</a:t>
            </a:r>
            <a:endParaRPr sz="2400"/>
          </a:p>
        </p:txBody>
      </p:sp>
      <p:graphicFrame>
        <p:nvGraphicFramePr>
          <p:cNvPr id="76" name="Google Shape;76;p15"/>
          <p:cNvGraphicFramePr/>
          <p:nvPr/>
        </p:nvGraphicFramePr>
        <p:xfrm>
          <a:off x="952500" y="2190750"/>
          <a:ext cx="3000000" cy="3000000"/>
        </p:xfrm>
        <a:graphic>
          <a:graphicData uri="http://schemas.openxmlformats.org/drawingml/2006/table">
            <a:tbl>
              <a:tblPr>
                <a:noFill/>
                <a:tableStyleId>{24108503-E891-4326-A040-6BA13648E74B}</a:tableStyleId>
              </a:tblPr>
              <a:tblGrid>
                <a:gridCol w="7239000"/>
              </a:tblGrid>
              <a:tr h="381000">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77" name="Google Shape;77;p15"/>
          <p:cNvPicPr preferRelativeResize="0"/>
          <p:nvPr/>
        </p:nvPicPr>
        <p:blipFill>
          <a:blip r:embed="rId4">
            <a:alphaModFix/>
          </a:blip>
          <a:stretch>
            <a:fillRect/>
          </a:stretch>
        </p:blipFill>
        <p:spPr>
          <a:xfrm>
            <a:off x="446250" y="1209675"/>
            <a:ext cx="7848600" cy="2724150"/>
          </a:xfrm>
          <a:prstGeom prst="rect">
            <a:avLst/>
          </a:prstGeom>
          <a:noFill/>
          <a:ln>
            <a:noFill/>
          </a:ln>
        </p:spPr>
      </p:pic>
      <p:sp>
        <p:nvSpPr>
          <p:cNvPr id="78" name="Google Shape;78;p15"/>
          <p:cNvSpPr txBox="1"/>
          <p:nvPr/>
        </p:nvSpPr>
        <p:spPr>
          <a:xfrm>
            <a:off x="446250" y="4055700"/>
            <a:ext cx="7338000" cy="5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oboto"/>
                <a:ea typeface="Roboto"/>
                <a:cs typeface="Roboto"/>
                <a:sym typeface="Roboto"/>
              </a:rPr>
              <a:t>Three spectrums of sex gender and gender expression source trueliberalnexus</a:t>
            </a:r>
            <a:endParaRPr>
              <a:solidFill>
                <a:srgbClr val="F3F3F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gender identity and sexuality?</a:t>
            </a:r>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Gender Identity is </a:t>
            </a:r>
            <a:r>
              <a:rPr lang="en"/>
              <a:t>one's</a:t>
            </a:r>
            <a:r>
              <a:rPr lang="en"/>
              <a:t> subjective sense of being a man or woman.</a:t>
            </a:r>
            <a:endParaRPr/>
          </a:p>
          <a:p>
            <a:pPr indent="-342900" lvl="0" marL="457200" rtl="0" algn="l">
              <a:spcBef>
                <a:spcPts val="0"/>
              </a:spcBef>
              <a:spcAft>
                <a:spcPts val="0"/>
              </a:spcAft>
              <a:buSzPts val="1800"/>
              <a:buChar char="●"/>
            </a:pPr>
            <a:r>
              <a:rPr lang="en"/>
              <a:t>Gender is a set of </a:t>
            </a:r>
            <a:r>
              <a:rPr lang="en"/>
              <a:t>culturally</a:t>
            </a:r>
            <a:r>
              <a:rPr lang="en"/>
              <a:t> specific norms concerning the expected behaviors and attitudes of men and women.</a:t>
            </a:r>
            <a:endParaRPr/>
          </a:p>
          <a:p>
            <a:pPr indent="-342900" lvl="0" marL="457200" rtl="0" algn="l">
              <a:spcBef>
                <a:spcPts val="0"/>
              </a:spcBef>
              <a:spcAft>
                <a:spcPts val="0"/>
              </a:spcAft>
              <a:buSzPts val="1800"/>
              <a:buChar char="●"/>
            </a:pPr>
            <a:r>
              <a:rPr lang="en"/>
              <a:t>Gender dysphoria a strong desire to be of the opposite gender or insistence that they are of the other gender.</a:t>
            </a:r>
            <a:endParaRPr/>
          </a:p>
          <a:p>
            <a:pPr indent="-342900" lvl="0" marL="457200" rtl="0" algn="l">
              <a:spcBef>
                <a:spcPts val="0"/>
              </a:spcBef>
              <a:spcAft>
                <a:spcPts val="0"/>
              </a:spcAft>
              <a:buSzPts val="1800"/>
              <a:buChar char="●"/>
            </a:pPr>
            <a:r>
              <a:rPr lang="en"/>
              <a:t>Transgendered a individual whose gender identity and gender roles are the opposite of what </a:t>
            </a:r>
            <a:r>
              <a:rPr lang="en"/>
              <a:t>society</a:t>
            </a:r>
            <a:r>
              <a:rPr lang="en"/>
              <a:t> expects based on anatomy.</a:t>
            </a:r>
            <a:endParaRPr/>
          </a:p>
        </p:txBody>
      </p:sp>
      <p:sp>
        <p:nvSpPr>
          <p:cNvPr id="85" name="Google Shape;85;p16"/>
          <p:cNvSpPr txBox="1"/>
          <p:nvPr/>
        </p:nvSpPr>
        <p:spPr>
          <a:xfrm>
            <a:off x="6365575" y="4324300"/>
            <a:ext cx="20682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Source textbook</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Gender identity and Sexuality?</a:t>
            </a:r>
            <a:endParaRPr/>
          </a:p>
        </p:txBody>
      </p:sp>
      <p:sp>
        <p:nvSpPr>
          <p:cNvPr id="91" name="Google Shape;91;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Sexual orientation: a distinct preference for sexual partners of a </a:t>
            </a:r>
            <a:r>
              <a:rPr lang="en"/>
              <a:t>particular</a:t>
            </a:r>
            <a:r>
              <a:rPr lang="en"/>
              <a:t> sex in the </a:t>
            </a:r>
            <a:r>
              <a:rPr lang="en"/>
              <a:t>presence</a:t>
            </a:r>
            <a:r>
              <a:rPr lang="en"/>
              <a:t> of clear alternatives.</a:t>
            </a:r>
            <a:endParaRPr/>
          </a:p>
          <a:p>
            <a:pPr indent="-342900" lvl="0" marL="457200" rtl="0" algn="l">
              <a:spcBef>
                <a:spcPts val="0"/>
              </a:spcBef>
              <a:spcAft>
                <a:spcPts val="0"/>
              </a:spcAft>
              <a:buSzPts val="1800"/>
              <a:buChar char="●"/>
            </a:pPr>
            <a:r>
              <a:rPr lang="en"/>
              <a:t>Heterosexual: an individual with a sexual orientation </a:t>
            </a:r>
            <a:r>
              <a:rPr lang="en"/>
              <a:t>primarily</a:t>
            </a:r>
            <a:r>
              <a:rPr lang="en"/>
              <a:t> to members of the </a:t>
            </a:r>
            <a:r>
              <a:rPr lang="en"/>
              <a:t>opposite</a:t>
            </a:r>
            <a:r>
              <a:rPr lang="en"/>
              <a:t> sex.</a:t>
            </a:r>
            <a:endParaRPr/>
          </a:p>
          <a:p>
            <a:pPr indent="-342900" lvl="0" marL="457200" rtl="0" algn="l">
              <a:spcBef>
                <a:spcPts val="0"/>
              </a:spcBef>
              <a:spcAft>
                <a:spcPts val="0"/>
              </a:spcAft>
              <a:buSzPts val="1800"/>
              <a:buChar char="●"/>
            </a:pPr>
            <a:r>
              <a:rPr lang="en"/>
              <a:t>Homosexual: an individual with a sexual orientation </a:t>
            </a:r>
            <a:r>
              <a:rPr lang="en"/>
              <a:t>primarily</a:t>
            </a:r>
            <a:r>
              <a:rPr lang="en"/>
              <a:t> to members of the same sex.</a:t>
            </a:r>
            <a:endParaRPr/>
          </a:p>
          <a:p>
            <a:pPr indent="-342900" lvl="0" marL="457200" rtl="0" algn="l">
              <a:spcBef>
                <a:spcPts val="0"/>
              </a:spcBef>
              <a:spcAft>
                <a:spcPts val="0"/>
              </a:spcAft>
              <a:buSzPts val="1800"/>
              <a:buChar char="●"/>
            </a:pPr>
            <a:r>
              <a:rPr lang="en"/>
              <a:t>Bisexual: an individual with an orientation toward both men and women.</a:t>
            </a:r>
            <a:endParaRPr/>
          </a:p>
        </p:txBody>
      </p:sp>
      <p:sp>
        <p:nvSpPr>
          <p:cNvPr id="92" name="Google Shape;92;p17"/>
          <p:cNvSpPr txBox="1"/>
          <p:nvPr/>
        </p:nvSpPr>
        <p:spPr>
          <a:xfrm>
            <a:off x="6714750" y="4520075"/>
            <a:ext cx="1853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Source textbook</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542050" y="324775"/>
            <a:ext cx="8203200" cy="86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Asexuality</a:t>
            </a:r>
            <a:endParaRPr sz="4800"/>
          </a:p>
        </p:txBody>
      </p:sp>
      <p:sp>
        <p:nvSpPr>
          <p:cNvPr id="98" name="Google Shape;98;p18"/>
          <p:cNvSpPr txBox="1"/>
          <p:nvPr>
            <p:ph idx="1" type="body"/>
          </p:nvPr>
        </p:nvSpPr>
        <p:spPr>
          <a:xfrm>
            <a:off x="0" y="1604575"/>
            <a:ext cx="7890600" cy="96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t>Gray A &amp; Demi-Sexual</a:t>
            </a:r>
            <a:endParaRPr sz="3600"/>
          </a:p>
        </p:txBody>
      </p:sp>
      <p:sp>
        <p:nvSpPr>
          <p:cNvPr id="99" name="Google Shape;99;p18"/>
          <p:cNvSpPr txBox="1"/>
          <p:nvPr/>
        </p:nvSpPr>
        <p:spPr>
          <a:xfrm>
            <a:off x="98100" y="2979275"/>
            <a:ext cx="9045900" cy="9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Roboto"/>
                <a:ea typeface="Roboto"/>
                <a:cs typeface="Roboto"/>
                <a:sym typeface="Roboto"/>
              </a:rPr>
              <a:t>Allies</a:t>
            </a:r>
            <a:endParaRPr sz="3600">
              <a:latin typeface="Roboto"/>
              <a:ea typeface="Roboto"/>
              <a:cs typeface="Roboto"/>
              <a:sym typeface="Roboto"/>
            </a:endParaRPr>
          </a:p>
        </p:txBody>
      </p:sp>
      <p:sp>
        <p:nvSpPr>
          <p:cNvPr id="100" name="Google Shape;100;p18"/>
          <p:cNvSpPr txBox="1"/>
          <p:nvPr/>
        </p:nvSpPr>
        <p:spPr>
          <a:xfrm>
            <a:off x="0" y="4176450"/>
            <a:ext cx="7790700" cy="9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Roboto"/>
                <a:ea typeface="Roboto"/>
                <a:cs typeface="Roboto"/>
                <a:sym typeface="Roboto"/>
              </a:rPr>
              <a:t>Community</a:t>
            </a:r>
            <a:endParaRPr sz="3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500"/>
                                        <p:tgtEl>
                                          <p:spTgt spid="97"/>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2700"/>
                                        <p:tgtEl>
                                          <p:spTgt spid="98"/>
                                        </p:tgtEl>
                                        <p:attrNameLst>
                                          <p:attrName>ppt_x</p:attrName>
                                        </p:attrNameLst>
                                      </p:cBhvr>
                                      <p:tavLst>
                                        <p:tav fmla="" tm="0">
                                          <p:val>
                                            <p:strVal val="#ppt_x-1"/>
                                          </p:val>
                                        </p:tav>
                                        <p:tav fmla="" tm="100000">
                                          <p:val>
                                            <p:strVal val="#ppt_x"/>
                                          </p:val>
                                        </p:tav>
                                      </p:tavLst>
                                    </p:anim>
                                  </p:childTnLst>
                                </p:cTn>
                              </p:par>
                            </p:childTnLst>
                          </p:cTn>
                        </p:par>
                        <p:par>
                          <p:cTn fill="hold">
                            <p:stCondLst>
                              <p:cond delay="4200"/>
                            </p:stCondLst>
                            <p:childTnLst>
                              <p:par>
                                <p:cTn fill="hold" nodeType="afterEffect" presetClass="entr" presetID="2" presetSubtype="4">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2800"/>
                                        <p:tgtEl>
                                          <p:spTgt spid="99"/>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2900"/>
                                        <p:tgtEl>
                                          <p:spTgt spid="1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9"/>
          <p:cNvSpPr txBox="1"/>
          <p:nvPr>
            <p:ph idx="1" type="body"/>
          </p:nvPr>
        </p:nvSpPr>
        <p:spPr>
          <a:xfrm>
            <a:off x="336350" y="1143200"/>
            <a:ext cx="8419800" cy="3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a:p>
            <a:pPr indent="-342900" lvl="0" marL="457200" rtl="0" algn="l">
              <a:spcBef>
                <a:spcPts val="1600"/>
              </a:spcBef>
              <a:spcAft>
                <a:spcPts val="0"/>
              </a:spcAft>
              <a:buClr>
                <a:srgbClr val="9900FF"/>
              </a:buClr>
              <a:buSzPts val="1800"/>
              <a:buChar char="●"/>
            </a:pPr>
            <a:r>
              <a:rPr lang="en">
                <a:solidFill>
                  <a:srgbClr val="9900FF"/>
                </a:solidFill>
              </a:rPr>
              <a:t>An Asexual  </a:t>
            </a:r>
            <a:r>
              <a:rPr lang="en">
                <a:solidFill>
                  <a:srgbClr val="9900FF"/>
                </a:solidFill>
              </a:rPr>
              <a:t>individual</a:t>
            </a:r>
            <a:r>
              <a:rPr lang="en">
                <a:solidFill>
                  <a:srgbClr val="9900FF"/>
                </a:solidFill>
              </a:rPr>
              <a:t> </a:t>
            </a:r>
            <a:r>
              <a:rPr lang="en">
                <a:solidFill>
                  <a:srgbClr val="9900FF"/>
                </a:solidFill>
                <a:latin typeface="Arial"/>
                <a:ea typeface="Arial"/>
                <a:cs typeface="Arial"/>
                <a:sym typeface="Arial"/>
              </a:rPr>
              <a:t>is someone who does not experience sexual attraction.</a:t>
            </a:r>
            <a:endParaRPr>
              <a:solidFill>
                <a:srgbClr val="9900FF"/>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252525"/>
                </a:solidFill>
                <a:latin typeface="Arial"/>
                <a:ea typeface="Arial"/>
                <a:cs typeface="Arial"/>
                <a:sym typeface="Arial"/>
              </a:rPr>
              <a:t>Ace individuals have relationships can have attraction, and can experience  arousal like everyone else. </a:t>
            </a:r>
            <a:endParaRPr>
              <a:solidFill>
                <a:srgbClr val="252525"/>
              </a:solidFill>
              <a:latin typeface="Arial"/>
              <a:ea typeface="Arial"/>
              <a:cs typeface="Arial"/>
              <a:sym typeface="Arial"/>
            </a:endParaRPr>
          </a:p>
          <a:p>
            <a:pPr indent="-342900" lvl="0" marL="457200" rtl="0" algn="l">
              <a:spcBef>
                <a:spcPts val="0"/>
              </a:spcBef>
              <a:spcAft>
                <a:spcPts val="0"/>
              </a:spcAft>
              <a:buClr>
                <a:srgbClr val="252525"/>
              </a:buClr>
              <a:buSzPts val="1800"/>
              <a:buFont typeface="Arial"/>
              <a:buChar char="●"/>
            </a:pPr>
            <a:r>
              <a:rPr lang="en">
                <a:solidFill>
                  <a:srgbClr val="252525"/>
                </a:solidFill>
                <a:latin typeface="Arial"/>
                <a:ea typeface="Arial"/>
                <a:cs typeface="Arial"/>
                <a:sym typeface="Arial"/>
              </a:rPr>
              <a:t>Asexuals do experience arousal like everyone else.</a:t>
            </a:r>
            <a:endParaRPr>
              <a:solidFill>
                <a:srgbClr val="252525"/>
              </a:solidFill>
              <a:latin typeface="Arial"/>
              <a:ea typeface="Arial"/>
              <a:cs typeface="Arial"/>
              <a:sym typeface="Arial"/>
            </a:endParaRPr>
          </a:p>
          <a:p>
            <a:pPr indent="-342900" lvl="0" marL="457200" rtl="0" algn="l">
              <a:spcBef>
                <a:spcPts val="0"/>
              </a:spcBef>
              <a:spcAft>
                <a:spcPts val="0"/>
              </a:spcAft>
              <a:buClr>
                <a:srgbClr val="252525"/>
              </a:buClr>
              <a:buSzPts val="1800"/>
              <a:buFont typeface="Arial"/>
              <a:buChar char="●"/>
            </a:pPr>
            <a:r>
              <a:rPr lang="en">
                <a:solidFill>
                  <a:srgbClr val="252525"/>
                </a:solidFill>
                <a:latin typeface="Arial"/>
                <a:ea typeface="Arial"/>
                <a:cs typeface="Arial"/>
                <a:sym typeface="Arial"/>
              </a:rPr>
              <a:t>ACE spectrum broken down </a:t>
            </a:r>
            <a:endParaRPr>
              <a:solidFill>
                <a:srgbClr val="252525"/>
              </a:solidFill>
              <a:latin typeface="Arial"/>
              <a:ea typeface="Arial"/>
              <a:cs typeface="Arial"/>
              <a:sym typeface="Arial"/>
            </a:endParaRPr>
          </a:p>
          <a:p>
            <a:pPr indent="0" lvl="0" marL="457200" rtl="0" algn="l">
              <a:spcBef>
                <a:spcPts val="1600"/>
              </a:spcBef>
              <a:spcAft>
                <a:spcPts val="0"/>
              </a:spcAft>
              <a:buNone/>
            </a:pPr>
            <a:r>
              <a:t/>
            </a:r>
            <a:endParaRPr>
              <a:solidFill>
                <a:srgbClr val="252525"/>
              </a:solidFill>
              <a:latin typeface="Arial"/>
              <a:ea typeface="Arial"/>
              <a:cs typeface="Arial"/>
              <a:sym typeface="Arial"/>
            </a:endParaRPr>
          </a:p>
          <a:p>
            <a:pPr indent="0" lvl="0" marL="457200" rtl="0" algn="l">
              <a:spcBef>
                <a:spcPts val="1600"/>
              </a:spcBef>
              <a:spcAft>
                <a:spcPts val="0"/>
              </a:spcAft>
              <a:buNone/>
            </a:pPr>
            <a:r>
              <a:t/>
            </a:r>
            <a:endParaRPr>
              <a:solidFill>
                <a:srgbClr val="252525"/>
              </a:solidFill>
              <a:latin typeface="Arial"/>
              <a:ea typeface="Arial"/>
              <a:cs typeface="Arial"/>
              <a:sym typeface="Arial"/>
            </a:endParaRPr>
          </a:p>
          <a:p>
            <a:pPr indent="0" lvl="0" marL="457200" rtl="0" algn="l">
              <a:spcBef>
                <a:spcPts val="1600"/>
              </a:spcBef>
              <a:spcAft>
                <a:spcPts val="0"/>
              </a:spcAft>
              <a:buNone/>
            </a:pPr>
            <a:r>
              <a:t/>
            </a:r>
            <a:endParaRPr>
              <a:solidFill>
                <a:srgbClr val="252525"/>
              </a:solidFill>
              <a:latin typeface="Arial"/>
              <a:ea typeface="Arial"/>
              <a:cs typeface="Arial"/>
              <a:sym typeface="Arial"/>
            </a:endParaRPr>
          </a:p>
          <a:p>
            <a:pPr indent="0" lvl="0" marL="0" rtl="0" algn="l">
              <a:spcBef>
                <a:spcPts val="1600"/>
              </a:spcBef>
              <a:spcAft>
                <a:spcPts val="0"/>
              </a:spcAft>
              <a:buNone/>
            </a:pPr>
            <a:r>
              <a:rPr lang="en">
                <a:solidFill>
                  <a:srgbClr val="000000"/>
                </a:solidFill>
              </a:rPr>
              <a:t>               </a:t>
            </a:r>
            <a:endParaRPr b="1">
              <a:solidFill>
                <a:srgbClr val="252525"/>
              </a:solidFill>
              <a:latin typeface="Arial"/>
              <a:ea typeface="Arial"/>
              <a:cs typeface="Arial"/>
              <a:sym typeface="Arial"/>
            </a:endParaRPr>
          </a:p>
          <a:p>
            <a:pPr indent="0" lvl="0" marL="0" rtl="0" algn="l">
              <a:spcBef>
                <a:spcPts val="1600"/>
              </a:spcBef>
              <a:spcAft>
                <a:spcPts val="1600"/>
              </a:spcAft>
              <a:buNone/>
            </a:pPr>
            <a:r>
              <a:rPr lang="en" sz="2400">
                <a:solidFill>
                  <a:srgbClr val="252525"/>
                </a:solidFill>
                <a:latin typeface="Arial"/>
                <a:ea typeface="Arial"/>
                <a:cs typeface="Arial"/>
                <a:sym typeface="Arial"/>
              </a:rPr>
              <a:t> </a:t>
            </a:r>
            <a:endParaRPr sz="2400">
              <a:solidFill>
                <a:srgbClr val="252525"/>
              </a:solidFill>
              <a:latin typeface="Arial"/>
              <a:ea typeface="Arial"/>
              <a:cs typeface="Arial"/>
              <a:sym typeface="Arial"/>
            </a:endParaRPr>
          </a:p>
        </p:txBody>
      </p:sp>
      <p:sp>
        <p:nvSpPr>
          <p:cNvPr id="106" name="Google Shape;106;p19"/>
          <p:cNvSpPr txBox="1"/>
          <p:nvPr/>
        </p:nvSpPr>
        <p:spPr>
          <a:xfrm>
            <a:off x="0" y="78175"/>
            <a:ext cx="9144000" cy="68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00FF"/>
                </a:solidFill>
                <a:latin typeface="Roboto"/>
                <a:ea typeface="Roboto"/>
                <a:cs typeface="Roboto"/>
                <a:sym typeface="Roboto"/>
              </a:rPr>
              <a:t>Asexual Spectrum </a:t>
            </a:r>
            <a:endParaRPr sz="3000">
              <a:solidFill>
                <a:srgbClr val="9900FF"/>
              </a:solidFill>
              <a:latin typeface="Roboto"/>
              <a:ea typeface="Roboto"/>
              <a:cs typeface="Roboto"/>
              <a:sym typeface="Roboto"/>
            </a:endParaRPr>
          </a:p>
          <a:p>
            <a:pPr indent="0" lvl="0" marL="0" rtl="0" algn="l">
              <a:spcBef>
                <a:spcPts val="0"/>
              </a:spcBef>
              <a:spcAft>
                <a:spcPts val="0"/>
              </a:spcAft>
              <a:buNone/>
            </a:pPr>
            <a:r>
              <a:t/>
            </a:r>
            <a:endParaRPr sz="3000">
              <a:solidFill>
                <a:srgbClr val="9900FF"/>
              </a:solidFill>
              <a:latin typeface="Roboto"/>
              <a:ea typeface="Roboto"/>
              <a:cs typeface="Roboto"/>
              <a:sym typeface="Roboto"/>
            </a:endParaRPr>
          </a:p>
        </p:txBody>
      </p:sp>
      <p:sp>
        <p:nvSpPr>
          <p:cNvPr id="107" name="Google Shape;107;p19"/>
          <p:cNvSpPr txBox="1"/>
          <p:nvPr/>
        </p:nvSpPr>
        <p:spPr>
          <a:xfrm>
            <a:off x="121625" y="610700"/>
            <a:ext cx="87561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9900FF"/>
                </a:solidFill>
                <a:latin typeface="Roboto"/>
                <a:ea typeface="Roboto"/>
                <a:cs typeface="Roboto"/>
                <a:sym typeface="Roboto"/>
              </a:rPr>
              <a:t>ACE</a:t>
            </a:r>
            <a:endParaRPr b="1" sz="3600">
              <a:solidFill>
                <a:srgbClr val="9900FF"/>
              </a:solidFill>
              <a:latin typeface="Roboto"/>
              <a:ea typeface="Roboto"/>
              <a:cs typeface="Roboto"/>
              <a:sym typeface="Roboto"/>
            </a:endParaRPr>
          </a:p>
        </p:txBody>
      </p:sp>
      <p:sp>
        <p:nvSpPr>
          <p:cNvPr id="108" name="Google Shape;108;p19"/>
          <p:cNvSpPr txBox="1"/>
          <p:nvPr/>
        </p:nvSpPr>
        <p:spPr>
          <a:xfrm>
            <a:off x="645000" y="3713425"/>
            <a:ext cx="3927000" cy="1569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ACE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Grey- 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Demi-Sexual</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Sexual</a:t>
            </a:r>
            <a:endParaRPr>
              <a:latin typeface="Roboto"/>
              <a:ea typeface="Roboto"/>
              <a:cs typeface="Roboto"/>
              <a:sym typeface="Roboto"/>
            </a:endParaRPr>
          </a:p>
        </p:txBody>
      </p:sp>
      <p:sp>
        <p:nvSpPr>
          <p:cNvPr id="109" name="Google Shape;109;p19"/>
          <p:cNvSpPr txBox="1"/>
          <p:nvPr/>
        </p:nvSpPr>
        <p:spPr>
          <a:xfrm>
            <a:off x="3863850" y="3713425"/>
            <a:ext cx="3027300" cy="182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Aromantic</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Biromantic</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Heteroromantic</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Homoromantic</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Panromantic</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2000"/>
                                        <p:tgtEl>
                                          <p:spTgt spid="106"/>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2800"/>
                                        <p:tgtEl>
                                          <p:spTgt spid="107"/>
                                        </p:tgtEl>
                                        <p:attrNameLst>
                                          <p:attrName>ppt_x</p:attrName>
                                        </p:attrNameLst>
                                      </p:cBhvr>
                                      <p:tavLst>
                                        <p:tav fmla="" tm="0">
                                          <p:val>
                                            <p:strVal val="#ppt_x-1"/>
                                          </p:val>
                                        </p:tav>
                                        <p:tav fmla="" tm="100000">
                                          <p:val>
                                            <p:strVal val="#ppt_x"/>
                                          </p:val>
                                        </p:tav>
                                      </p:tavLst>
                                    </p:anim>
                                  </p:childTnLst>
                                </p:cTn>
                              </p:par>
                            </p:childTnLst>
                          </p:cTn>
                        </p:par>
                        <p:par>
                          <p:cTn fill="hold">
                            <p:stCondLst>
                              <p:cond delay="4800"/>
                            </p:stCondLst>
                            <p:childTnLst>
                              <p:par>
                                <p:cTn fill="hold" nodeType="afterEffect" presetClass="entr" presetID="2" presetSubtype="1">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000"/>
                                        <p:tgtEl>
                                          <p:spTgt spid="105"/>
                                        </p:tgtEl>
                                        <p:attrNameLst>
                                          <p:attrName>ppt_y</p:attrName>
                                        </p:attrNameLst>
                                      </p:cBhvr>
                                      <p:tavLst>
                                        <p:tav fmla="" tm="0">
                                          <p:val>
                                            <p:strVal val="#ppt_y-1"/>
                                          </p:val>
                                        </p:tav>
                                        <p:tav fmla="" tm="100000">
                                          <p:val>
                                            <p:strVal val="#ppt_y"/>
                                          </p:val>
                                        </p:tav>
                                      </p:tavLst>
                                    </p:anim>
                                  </p:childTnLst>
                                </p:cTn>
                              </p:par>
                            </p:childTnLst>
                          </p:cTn>
                        </p:par>
                        <p:par>
                          <p:cTn fill="hold">
                            <p:stCondLst>
                              <p:cond delay="5800"/>
                            </p:stCondLst>
                            <p:childTnLst>
                              <p:par>
                                <p:cTn fill="hold" nodeType="afterEffect" presetClass="entr" presetID="2" presetSubtype="8">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2800"/>
                                        <p:tgtEl>
                                          <p:spTgt spid="108"/>
                                        </p:tgtEl>
                                        <p:attrNameLst>
                                          <p:attrName>ppt_x</p:attrName>
                                        </p:attrNameLst>
                                      </p:cBhvr>
                                      <p:tavLst>
                                        <p:tav fmla="" tm="0">
                                          <p:val>
                                            <p:strVal val="#ppt_x-1"/>
                                          </p:val>
                                        </p:tav>
                                        <p:tav fmla="" tm="100000">
                                          <p:val>
                                            <p:strVal val="#ppt_x"/>
                                          </p:val>
                                        </p:tav>
                                      </p:tavLst>
                                    </p:anim>
                                  </p:childTnLst>
                                </p:cTn>
                              </p:par>
                            </p:childTnLst>
                          </p:cTn>
                        </p:par>
                        <p:par>
                          <p:cTn fill="hold">
                            <p:stCondLst>
                              <p:cond delay="8600"/>
                            </p:stCondLst>
                            <p:childTnLst>
                              <p:par>
                                <p:cTn fill="hold" nodeType="afterEffect" presetClass="entr" presetID="2" presetSubtype="2">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1000"/>
                                        <p:tgtEl>
                                          <p:spTgt spid="1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20"/>
          <p:cNvSpPr txBox="1"/>
          <p:nvPr>
            <p:ph type="title"/>
          </p:nvPr>
        </p:nvSpPr>
        <p:spPr>
          <a:xfrm>
            <a:off x="4641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Grey- A and Demi-Sexual </a:t>
            </a:r>
            <a:endParaRPr/>
          </a:p>
        </p:txBody>
      </p:sp>
      <p:sp>
        <p:nvSpPr>
          <p:cNvPr id="115" name="Google Shape;115;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Grey Ace or Grey A is an individual who experiences some sexual attraction under </a:t>
            </a:r>
            <a:r>
              <a:rPr lang="en">
                <a:solidFill>
                  <a:srgbClr val="000000"/>
                </a:solidFill>
              </a:rPr>
              <a:t>certain</a:t>
            </a:r>
            <a:r>
              <a:rPr lang="en">
                <a:solidFill>
                  <a:srgbClr val="000000"/>
                </a:solidFill>
              </a:rPr>
              <a:t> </a:t>
            </a:r>
            <a:r>
              <a:rPr lang="en">
                <a:solidFill>
                  <a:srgbClr val="000000"/>
                </a:solidFill>
              </a:rPr>
              <a:t>circumstances.</a:t>
            </a:r>
            <a:endParaRPr>
              <a:solidFill>
                <a:srgbClr val="000000"/>
              </a:solidFill>
            </a:endParaRPr>
          </a:p>
          <a:p>
            <a:pPr indent="0" lvl="0" marL="0" rtl="0" algn="l">
              <a:spcBef>
                <a:spcPts val="1600"/>
              </a:spcBef>
              <a:spcAft>
                <a:spcPts val="0"/>
              </a:spcAft>
              <a:buNone/>
            </a:pPr>
            <a:r>
              <a:rPr lang="en">
                <a:solidFill>
                  <a:srgbClr val="000000"/>
                </a:solidFill>
              </a:rPr>
              <a:t>Most grey ace individuals are non sexual hut are Grey A because they are curious and look to fulfill that curiosity. </a:t>
            </a:r>
            <a:endParaRPr>
              <a:solidFill>
                <a:srgbClr val="000000"/>
              </a:solidFill>
            </a:endParaRPr>
          </a:p>
          <a:p>
            <a:pPr indent="0" lvl="0" marL="0" rtl="0" algn="l">
              <a:spcBef>
                <a:spcPts val="1600"/>
              </a:spcBef>
              <a:spcAft>
                <a:spcPts val="1600"/>
              </a:spcAft>
              <a:buNone/>
            </a:pPr>
            <a:r>
              <a:rPr lang="en">
                <a:solidFill>
                  <a:srgbClr val="000000"/>
                </a:solidFill>
              </a:rPr>
              <a:t>For individuals who are Demi sexual it requires a deep connections and bond before anything will become intimate.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 groups</a:t>
            </a:r>
            <a:endParaRPr/>
          </a:p>
        </p:txBody>
      </p:sp>
      <p:sp>
        <p:nvSpPr>
          <p:cNvPr id="121" name="Google Shape;121;p21"/>
          <p:cNvSpPr txBox="1"/>
          <p:nvPr>
            <p:ph idx="1" type="body"/>
          </p:nvPr>
        </p:nvSpPr>
        <p:spPr>
          <a:xfrm>
            <a:off x="387900" y="2110350"/>
            <a:ext cx="8368200" cy="2458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Font typeface="Roboto"/>
              <a:buChar char="●"/>
            </a:pPr>
            <a:r>
              <a:rPr b="1" lang="en">
                <a:solidFill>
                  <a:srgbClr val="FFFFFF"/>
                </a:solidFill>
              </a:rPr>
              <a:t>Aromantic- individuals who do not experience sexual attractions but seek romantic or platonic relationships.</a:t>
            </a:r>
            <a:endParaRPr b="1">
              <a:solidFill>
                <a:srgbClr val="FFFFFF"/>
              </a:solidFill>
            </a:endParaRPr>
          </a:p>
          <a:p>
            <a:pPr indent="-342900" lvl="0" marL="457200" rtl="0" algn="l">
              <a:lnSpc>
                <a:spcPct val="100000"/>
              </a:lnSpc>
              <a:spcBef>
                <a:spcPts val="0"/>
              </a:spcBef>
              <a:spcAft>
                <a:spcPts val="0"/>
              </a:spcAft>
              <a:buClr>
                <a:srgbClr val="FFFFFF"/>
              </a:buClr>
              <a:buSzPts val="1800"/>
              <a:buFont typeface="Roboto"/>
              <a:buChar char="●"/>
            </a:pPr>
            <a:r>
              <a:rPr b="1" lang="en">
                <a:solidFill>
                  <a:srgbClr val="FFFFFF"/>
                </a:solidFill>
              </a:rPr>
              <a:t>Biromantic- Is an individual who likes more than one gender.</a:t>
            </a:r>
            <a:endParaRPr b="1">
              <a:solidFill>
                <a:srgbClr val="FFFFFF"/>
              </a:solidFill>
            </a:endParaRPr>
          </a:p>
          <a:p>
            <a:pPr indent="-342900" lvl="0" marL="457200" rtl="0" algn="l">
              <a:lnSpc>
                <a:spcPct val="100000"/>
              </a:lnSpc>
              <a:spcBef>
                <a:spcPts val="0"/>
              </a:spcBef>
              <a:spcAft>
                <a:spcPts val="0"/>
              </a:spcAft>
              <a:buClr>
                <a:srgbClr val="FFFFFF"/>
              </a:buClr>
              <a:buSzPts val="1800"/>
              <a:buFont typeface="Roboto"/>
              <a:buChar char="●"/>
            </a:pPr>
            <a:r>
              <a:rPr b="1" lang="en">
                <a:solidFill>
                  <a:srgbClr val="FFFFFF"/>
                </a:solidFill>
              </a:rPr>
              <a:t>Heteroromantic- individual who is romantic with the </a:t>
            </a:r>
            <a:r>
              <a:rPr b="1" lang="en">
                <a:solidFill>
                  <a:srgbClr val="FFFFFF"/>
                </a:solidFill>
              </a:rPr>
              <a:t>opposite sex.</a:t>
            </a:r>
            <a:r>
              <a:rPr b="1" lang="en">
                <a:solidFill>
                  <a:srgbClr val="FFFFFF"/>
                </a:solidFill>
              </a:rPr>
              <a:t> </a:t>
            </a:r>
            <a:endParaRPr b="1">
              <a:solidFill>
                <a:srgbClr val="FFFFFF"/>
              </a:solidFill>
            </a:endParaRPr>
          </a:p>
          <a:p>
            <a:pPr indent="-342900" lvl="0" marL="457200" rtl="0" algn="l">
              <a:lnSpc>
                <a:spcPct val="100000"/>
              </a:lnSpc>
              <a:spcBef>
                <a:spcPts val="0"/>
              </a:spcBef>
              <a:spcAft>
                <a:spcPts val="0"/>
              </a:spcAft>
              <a:buClr>
                <a:srgbClr val="FFFFFF"/>
              </a:buClr>
              <a:buSzPts val="1800"/>
              <a:buFont typeface="Roboto"/>
              <a:buChar char="●"/>
            </a:pPr>
            <a:r>
              <a:rPr b="1" lang="en">
                <a:solidFill>
                  <a:srgbClr val="FFFFFF"/>
                </a:solidFill>
              </a:rPr>
              <a:t>Homoromantic- individual who is involved with the same sex</a:t>
            </a:r>
            <a:endParaRPr b="1">
              <a:solidFill>
                <a:srgbClr val="FFFFFF"/>
              </a:solidFill>
            </a:endParaRPr>
          </a:p>
          <a:p>
            <a:pPr indent="-342900" lvl="0" marL="457200" rtl="0" algn="l">
              <a:lnSpc>
                <a:spcPct val="100000"/>
              </a:lnSpc>
              <a:spcBef>
                <a:spcPts val="0"/>
              </a:spcBef>
              <a:spcAft>
                <a:spcPts val="0"/>
              </a:spcAft>
              <a:buClr>
                <a:srgbClr val="FFFFFF"/>
              </a:buClr>
              <a:buSzPts val="1800"/>
              <a:buFont typeface="Roboto"/>
              <a:buChar char="●"/>
            </a:pPr>
            <a:r>
              <a:rPr b="1" lang="en">
                <a:solidFill>
                  <a:srgbClr val="FFFFFF"/>
                </a:solidFill>
              </a:rPr>
              <a:t>Panromantic- Individuals who do not discriminate against any gender </a:t>
            </a:r>
            <a:endParaRPr b="1">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