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Fira Sans Extra Condensed Medium"/>
      <p:regular r:id="rId18"/>
      <p:bold r:id="rId19"/>
      <p:italic r:id="rId20"/>
      <p:boldItalic r:id="rId21"/>
    </p:embeddedFont>
    <p:embeddedFont>
      <p:font typeface="Fira Sans Extra Condensed"/>
      <p:regular r:id="rId22"/>
      <p:bold r:id="rId23"/>
      <p:italic r:id="rId24"/>
      <p:boldItalic r:id="rId25"/>
    </p:embeddedFont>
    <p:embeddedFont>
      <p:font typeface="Fira Sans Extra Condensed SemiBold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0" roundtripDataSignature="AMtx7mhthvQH+i2ylnDyuxnFjxtHpTYFU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110F8EB-4F31-4642-B2F2-A08BE899A666}">
  <a:tblStyle styleId="{F110F8EB-4F31-4642-B2F2-A08BE899A66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FiraSansExtraCondensedMedium-italic.fntdata"/><Relationship Id="rId22" Type="http://schemas.openxmlformats.org/officeDocument/2006/relationships/font" Target="fonts/FiraSansExtraCondensed-regular.fntdata"/><Relationship Id="rId21" Type="http://schemas.openxmlformats.org/officeDocument/2006/relationships/font" Target="fonts/FiraSansExtraCondensedMedium-boldItalic.fntdata"/><Relationship Id="rId24" Type="http://schemas.openxmlformats.org/officeDocument/2006/relationships/font" Target="fonts/FiraSansExtraCondensed-italic.fntdata"/><Relationship Id="rId23" Type="http://schemas.openxmlformats.org/officeDocument/2006/relationships/font" Target="fonts/FiraSansExtraCondensed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FiraSansExtraCondensedSemiBold-regular.fntdata"/><Relationship Id="rId25" Type="http://schemas.openxmlformats.org/officeDocument/2006/relationships/font" Target="fonts/FiraSansExtraCondensed-boldItalic.fntdata"/><Relationship Id="rId28" Type="http://schemas.openxmlformats.org/officeDocument/2006/relationships/font" Target="fonts/FiraSansExtraCondensedSemiBold-italic.fntdata"/><Relationship Id="rId27" Type="http://schemas.openxmlformats.org/officeDocument/2006/relationships/font" Target="fonts/FiraSansExtraCondensedSemiBo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FiraSansExtraCondensedSemiBold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19" Type="http://schemas.openxmlformats.org/officeDocument/2006/relationships/font" Target="fonts/FiraSansExtraCondensedMedium-bold.fntdata"/><Relationship Id="rId18" Type="http://schemas.openxmlformats.org/officeDocument/2006/relationships/font" Target="fonts/FiraSansExtraCondensedMedium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" name="Google Shape;5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859377e98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g3859377e98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859377e98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g3859377e98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859377e98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g3859377e98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859377e98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g3859377e98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859377e982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g3859377e982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859377e982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g3859377e982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ctrTitle"/>
          </p:nvPr>
        </p:nvSpPr>
        <p:spPr>
          <a:xfrm>
            <a:off x="987356" y="1629550"/>
            <a:ext cx="3422400" cy="152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0"/>
          <p:cNvSpPr txBox="1"/>
          <p:nvPr>
            <p:ph idx="1" type="subTitle"/>
          </p:nvPr>
        </p:nvSpPr>
        <p:spPr>
          <a:xfrm>
            <a:off x="987356" y="3147050"/>
            <a:ext cx="36072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6" name="Google Shape;4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" name="Google Shape;1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" name="Google Shape;17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" name="Google Shape;1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1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" name="Google Shape;22;p1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" name="Google Shape;26;p14"/>
          <p:cNvSpPr txBox="1"/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9" name="Google Shape;29;p1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3" name="Google Shape;3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7" name="Google Shape;37;p1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8" name="Google Shape;38;p1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9" name="Google Shape;3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2" name="Google Shape;4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b="0" i="0" sz="2800" u="none" cap="none" strike="noStrik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b="0" i="0" sz="2800" u="none" cap="none" strike="noStrik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b="0" i="0" sz="2800" u="none" cap="none" strike="noStrik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b="0" i="0" sz="2800" u="none" cap="none" strike="noStrik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b="0" i="0" sz="2800" u="none" cap="none" strike="noStrik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b="0" i="0" sz="2800" u="none" cap="none" strike="noStrik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b="0" i="0" sz="2800" u="none" cap="none" strike="noStrik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b="0" i="0" sz="2800" u="none" cap="none" strike="noStrik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b="0" i="0" sz="2800" u="none" cap="none" strike="noStrik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"/>
          <p:cNvSpPr txBox="1"/>
          <p:nvPr/>
        </p:nvSpPr>
        <p:spPr>
          <a:xfrm>
            <a:off x="549450" y="1063350"/>
            <a:ext cx="4490700" cy="17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0" i="0" lang="en" sz="3600" u="none" cap="none" strike="noStrik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Evaluación Transversal:</a:t>
            </a:r>
            <a:endParaRPr b="0" i="0" sz="3600" u="none" cap="none" strike="noStrike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1" lang="en" sz="2600" u="none" cap="none" strike="noStrik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“</a:t>
            </a:r>
            <a:r>
              <a:rPr i="1" lang="en" sz="26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JobFlex - Plataforma de Empleo Multiperfil</a:t>
            </a:r>
            <a:r>
              <a:rPr b="0" i="1" lang="en" sz="2600" u="none" cap="none" strike="noStrik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”</a:t>
            </a:r>
            <a:endParaRPr b="0" i="1" sz="2600" u="none" cap="none" strike="noStrike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PTY4614</a:t>
            </a:r>
            <a:r>
              <a:rPr b="0" i="0" lang="en" sz="1600" u="none" cap="none" strike="noStrik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 - </a:t>
            </a:r>
            <a:r>
              <a:rPr lang="en" sz="16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Capstone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"/>
          <p:cNvSpPr txBox="1"/>
          <p:nvPr/>
        </p:nvSpPr>
        <p:spPr>
          <a:xfrm>
            <a:off x="370525" y="2951775"/>
            <a:ext cx="21267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500" u="none" cap="none" strike="noStrik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Integrantes:</a:t>
            </a:r>
            <a:endParaRPr b="1" i="0" sz="1500" u="none" cap="none" strike="noStrike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-Alison Ibarra</a:t>
            </a:r>
            <a:endParaRPr b="0" i="0" sz="1500" u="none" cap="none" strike="noStrike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-Italo Muñoz</a:t>
            </a:r>
            <a:endParaRPr b="0" i="0" sz="1500" u="none" cap="none" strike="noStrike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-José Figueroa</a:t>
            </a:r>
            <a:endParaRPr b="0" i="0" sz="1500" u="none" cap="none" strike="noStrike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-Juan Ignacio Marquez</a:t>
            </a:r>
            <a:endParaRPr b="0" i="0" sz="1500" u="none" cap="none" strike="noStrike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500" u="none" cap="none" strike="noStrik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Sección:</a:t>
            </a:r>
            <a:r>
              <a:rPr b="0" i="0" lang="en" sz="1500" u="none" cap="none" strike="noStrik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002D</a:t>
            </a:r>
            <a:endParaRPr b="0" i="0" sz="1500" u="none" cap="none" strike="noStrike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500" u="none" cap="none" strike="noStrik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Docente: </a:t>
            </a:r>
            <a:r>
              <a:rPr lang="en" sz="15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Francia Berna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Google Shape;55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8164" y="0"/>
            <a:ext cx="359583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1184962" y="1188812"/>
            <a:ext cx="5149725" cy="27798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2"/>
          <p:cNvSpPr txBox="1"/>
          <p:nvPr/>
        </p:nvSpPr>
        <p:spPr>
          <a:xfrm>
            <a:off x="3316350" y="202125"/>
            <a:ext cx="53448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JobFlex - Plataforma de Empleo Multiperfil</a:t>
            </a:r>
            <a:endParaRPr b="0" i="1" sz="2600" u="none" cap="none" strike="noStrike">
              <a:solidFill>
                <a:srgbClr val="000000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62" name="Google Shape;62;p2"/>
          <p:cNvSpPr txBox="1"/>
          <p:nvPr>
            <p:ph type="ctrTitle"/>
          </p:nvPr>
        </p:nvSpPr>
        <p:spPr>
          <a:xfrm>
            <a:off x="227100" y="2115900"/>
            <a:ext cx="2325600" cy="911700"/>
          </a:xfrm>
          <a:prstGeom prst="rect">
            <a:avLst/>
          </a:prstGeom>
          <a:solidFill>
            <a:srgbClr val="FFFFFF">
              <a:alpha val="8431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2600"/>
              <a:t>Descripción del Proyecto</a:t>
            </a:r>
            <a:endParaRPr sz="2600"/>
          </a:p>
        </p:txBody>
      </p:sp>
      <p:graphicFrame>
        <p:nvGraphicFramePr>
          <p:cNvPr id="63" name="Google Shape;63;p2"/>
          <p:cNvGraphicFramePr/>
          <p:nvPr/>
        </p:nvGraphicFramePr>
        <p:xfrm>
          <a:off x="3316475" y="745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{F110F8EB-4F31-4642-B2F2-A08BE899A666}</a:tableStyleId>
              </a:tblPr>
              <a:tblGrid>
                <a:gridCol w="906475"/>
                <a:gridCol w="44382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Fira Sans Extra Condensed Medium"/>
                          <a:ea typeface="Fira Sans Extra Condensed Medium"/>
                          <a:cs typeface="Fira Sans Extra Condensed Medium"/>
                          <a:sym typeface="Fira Sans Extra Condensed Medium"/>
                        </a:rPr>
                        <a:t>Problema</a:t>
                      </a:r>
                      <a:endParaRPr>
                        <a:solidFill>
                          <a:schemeClr val="dk1"/>
                        </a:solidFill>
                        <a:latin typeface="Fira Sans Extra Condensed Medium"/>
                        <a:ea typeface="Fira Sans Extra Condensed Medium"/>
                        <a:cs typeface="Fira Sans Extra Condensed Medium"/>
                        <a:sym typeface="Fira Sans Extra Condensed Medium"/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9E9E">
                        <a:alpha val="412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Fira Sans Extra Condensed Medium"/>
                          <a:ea typeface="Fira Sans Extra Condensed Medium"/>
                          <a:cs typeface="Fira Sans Extra Condensed Medium"/>
                          <a:sym typeface="Fira Sans Extra Condensed Medium"/>
                        </a:rPr>
                        <a:t>Candidatos:</a:t>
                      </a:r>
                      <a:endParaRPr sz="1200">
                        <a:latin typeface="Fira Sans Extra Condensed Medium"/>
                        <a:ea typeface="Fira Sans Extra Condensed Medium"/>
                        <a:cs typeface="Fira Sans Extra Condensed Medium"/>
                        <a:sym typeface="Fira Sans Extra Condensed Medium"/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- Exposición de datos personales (riesgo de fraude).</a:t>
                      </a:r>
                      <a:endParaRPr sz="1200"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- 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Un solo CV por perfil (limita postulaciones).</a:t>
                      </a:r>
                      <a:endParaRPr sz="120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- Sin retroalimentación sobre postulaciones.</a:t>
                      </a:r>
                      <a:endParaRPr sz="120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Fira Sans Extra Condensed Medium"/>
                          <a:ea typeface="Fira Sans Extra Condensed Medium"/>
                          <a:cs typeface="Fira Sans Extra Condensed Medium"/>
                          <a:sym typeface="Fira Sans Extra Condensed Medium"/>
                        </a:rPr>
                        <a:t>Empresas:</a:t>
                      </a:r>
                      <a:endParaRPr sz="1200">
                        <a:latin typeface="Fira Sans Extra Condensed Medium"/>
                        <a:ea typeface="Fira Sans Extra Condensed Medium"/>
                        <a:cs typeface="Fira Sans Extra Condensed Medium"/>
                        <a:sym typeface="Fira Sans Extra Condensed Medium"/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-Selección lenta y costosa por perfiles desordenados.</a:t>
                      </a:r>
                      <a:endParaRPr sz="120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- Sobrecarga de postulaciones y respuestas tardías.</a:t>
                      </a:r>
                      <a:endParaRPr sz="120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- Sin métricas para evaluar y mejorar el proceso de reclutamiento.</a:t>
                      </a:r>
                      <a:endParaRPr sz="120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Fira Sans Extra Condensed Medium"/>
                          <a:ea typeface="Fira Sans Extra Condensed Medium"/>
                          <a:cs typeface="Fira Sans Extra Condensed Medium"/>
                          <a:sym typeface="Fira Sans Extra Condensed Medium"/>
                        </a:rPr>
                        <a:t>Solución</a:t>
                      </a:r>
                      <a:endParaRPr>
                        <a:solidFill>
                          <a:schemeClr val="dk1"/>
                        </a:solidFill>
                        <a:latin typeface="Fira Sans Extra Condensed Medium"/>
                        <a:ea typeface="Fira Sans Extra Condensed Medium"/>
                        <a:cs typeface="Fira Sans Extra Condensed Medium"/>
                        <a:sym typeface="Fira Sans Extra Condensed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7C520">
                        <a:alpha val="61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JobFlex es una plataforma web multiperfil que resuelve las limitaciones de las plataformas laborales tradicionales. Permite a los candidatos gestionar varios currículums en una sola cuenta, eligiendo el más adecuado en cada postulación y manteniendo su privacidad con perfiles privados y datos sensibles visibles solo para empresas. También ofrece seguimiento del estado de las postulaciones y respuestas automáticas, aportando mayor confianza y transparencia.</a:t>
                      </a:r>
                      <a:endParaRPr sz="120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  <a:p>
                      <a:pPr indent="0" lvl="0" marL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Las empresas, en tanto, cuentan con un panel administrativo para gestionar ofertas con vigencia definida, visualizar postulaciones categorizadas y acceder rápidamente a los CVs con opciones de preselección inmediata. Además, disponen de un dashboard de métricas para evaluar y mejorar sus procesos de reclutamiento.</a:t>
                      </a:r>
                      <a:endParaRPr sz="1300"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g3859377e982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1184962" y="1188812"/>
            <a:ext cx="5149725" cy="27798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g3859377e982_0_0"/>
          <p:cNvSpPr txBox="1"/>
          <p:nvPr>
            <p:ph type="ctrTitle"/>
          </p:nvPr>
        </p:nvSpPr>
        <p:spPr>
          <a:xfrm>
            <a:off x="227100" y="2115900"/>
            <a:ext cx="2325600" cy="911700"/>
          </a:xfrm>
          <a:prstGeom prst="rect">
            <a:avLst/>
          </a:prstGeom>
          <a:solidFill>
            <a:srgbClr val="FFFFFF">
              <a:alpha val="84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2600"/>
              <a:t>Objetivos </a:t>
            </a:r>
            <a:r>
              <a:rPr lang="en" sz="2600"/>
              <a:t>del Proyecto</a:t>
            </a:r>
            <a:endParaRPr sz="2600"/>
          </a:p>
        </p:txBody>
      </p:sp>
      <p:graphicFrame>
        <p:nvGraphicFramePr>
          <p:cNvPr id="70" name="Google Shape;70;g3859377e982_0_0"/>
          <p:cNvGraphicFramePr/>
          <p:nvPr/>
        </p:nvGraphicFramePr>
        <p:xfrm>
          <a:off x="3411850" y="703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{F110F8EB-4F31-4642-B2F2-A08BE899A666}</a:tableStyleId>
              </a:tblPr>
              <a:tblGrid>
                <a:gridCol w="1671250"/>
                <a:gridCol w="3545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Fira Sans Extra Condensed Medium"/>
                          <a:ea typeface="Fira Sans Extra Condensed Medium"/>
                          <a:cs typeface="Fira Sans Extra Condensed Medium"/>
                          <a:sym typeface="Fira Sans Extra Condensed Medium"/>
                        </a:rPr>
                        <a:t>Objetivo General</a:t>
                      </a:r>
                      <a:endParaRPr>
                        <a:latin typeface="Fira Sans Extra Condensed Medium"/>
                        <a:ea typeface="Fira Sans Extra Condensed Medium"/>
                        <a:cs typeface="Fira Sans Extra Condensed Medium"/>
                        <a:sym typeface="Fira Sans Extra Condensed Medium"/>
                      </a:endParaRPr>
                    </a:p>
                  </a:txBody>
                  <a:tcPr marT="91425" marB="91425" marR="91425" marL="91425" anchor="ctr">
                    <a:solidFill>
                      <a:srgbClr val="9E9E9E">
                        <a:alpha val="412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Facilitar postulaciones seguras y flexibles para candidatos y una gestión eficiente para empresas mediante JobFlex.</a:t>
                      </a:r>
                      <a:endParaRPr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Fira Sans Extra Condensed Medium"/>
                          <a:ea typeface="Fira Sans Extra Condensed Medium"/>
                          <a:cs typeface="Fira Sans Extra Condensed Medium"/>
                          <a:sym typeface="Fira Sans Extra Condensed Medium"/>
                        </a:rPr>
                        <a:t>Objetivos Especificos</a:t>
                      </a:r>
                      <a:endParaRPr>
                        <a:latin typeface="Fira Sans Extra Condensed Medium"/>
                        <a:ea typeface="Fira Sans Extra Condensed Medium"/>
                        <a:cs typeface="Fira Sans Extra Condensed Medium"/>
                        <a:sym typeface="Fira Sans Extra Condensed Medium"/>
                      </a:endParaRPr>
                    </a:p>
                  </a:txBody>
                  <a:tcPr marT="91425" marB="91425" marR="91425" marL="91425" anchor="ctr">
                    <a:solidFill>
                      <a:srgbClr val="A7C520">
                        <a:alpha val="61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- 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Diseñar la plataforma y módulos de interacción.</a:t>
                      </a:r>
                      <a:endParaRPr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- Gestionar múltiples perfiles y CVs con privacidad y seguridad.</a:t>
                      </a:r>
                      <a:endParaRPr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- Implementar sistema de postulación con seguimiento y retroalimentación.</a:t>
                      </a:r>
                      <a:endParaRPr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- Crear panel administrativo con gestión de ofertas y métricas.</a:t>
                      </a:r>
                      <a:endParaRPr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- Aplicar buenas prácticas de usabilidad, seguridad y diseño web.</a:t>
                      </a:r>
                      <a:endParaRPr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- Validar la plataforma mediante pruebas de calidad.</a:t>
                      </a:r>
                      <a:endParaRPr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g3859377e982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1184962" y="1188812"/>
            <a:ext cx="5149725" cy="27798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g3859377e982_0_7"/>
          <p:cNvSpPr txBox="1"/>
          <p:nvPr>
            <p:ph type="ctrTitle"/>
          </p:nvPr>
        </p:nvSpPr>
        <p:spPr>
          <a:xfrm>
            <a:off x="238650" y="1917063"/>
            <a:ext cx="2302500" cy="1323300"/>
          </a:xfrm>
          <a:prstGeom prst="rect">
            <a:avLst/>
          </a:prstGeom>
          <a:solidFill>
            <a:srgbClr val="FFFFFF">
              <a:alpha val="84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2600"/>
              <a:t>Alcances y Limitaciones del Proyecto</a:t>
            </a:r>
            <a:endParaRPr sz="2600"/>
          </a:p>
        </p:txBody>
      </p:sp>
      <p:sp>
        <p:nvSpPr>
          <p:cNvPr id="77" name="Google Shape;77;g3859377e982_0_7"/>
          <p:cNvSpPr/>
          <p:nvPr/>
        </p:nvSpPr>
        <p:spPr>
          <a:xfrm>
            <a:off x="3139350" y="942600"/>
            <a:ext cx="2709900" cy="3258300"/>
          </a:xfrm>
          <a:prstGeom prst="roundRect">
            <a:avLst>
              <a:gd fmla="val 16667" name="adj"/>
            </a:avLst>
          </a:prstGeom>
          <a:solidFill>
            <a:srgbClr val="A7C520">
              <a:alpha val="6188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78;g3859377e982_0_7"/>
          <p:cNvSpPr txBox="1"/>
          <p:nvPr/>
        </p:nvSpPr>
        <p:spPr>
          <a:xfrm>
            <a:off x="3139350" y="949575"/>
            <a:ext cx="2709900" cy="325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Alcances</a:t>
            </a:r>
            <a:endParaRPr sz="16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- </a:t>
            </a:r>
            <a:r>
              <a:rPr lang="en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Gestiona múltiples perfiles y CVs.</a:t>
            </a:r>
            <a:endParaRPr sz="16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- Seguimiento de postulaciones y retroalimentación automática.</a:t>
            </a:r>
            <a:endParaRPr sz="16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- Panel administrativo con métricas para empresas.</a:t>
            </a:r>
            <a:endParaRPr sz="16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- Plataforma segura, modular y funcional.</a:t>
            </a:r>
            <a:endParaRPr sz="16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9" name="Google Shape;79;g3859377e982_0_7"/>
          <p:cNvSpPr/>
          <p:nvPr/>
        </p:nvSpPr>
        <p:spPr>
          <a:xfrm>
            <a:off x="6027225" y="949575"/>
            <a:ext cx="2709900" cy="3258300"/>
          </a:xfrm>
          <a:prstGeom prst="roundRect">
            <a:avLst>
              <a:gd fmla="val 16667" name="adj"/>
            </a:avLst>
          </a:prstGeom>
          <a:solidFill>
            <a:srgbClr val="9E9E9E">
              <a:alpha val="4125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Limitaciones</a:t>
            </a:r>
            <a:endParaRPr sz="16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- No incluye IA avanzada para selección de candidatos.</a:t>
            </a:r>
            <a:endParaRPr sz="16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- Funcionalidades complejas limitadas por tiempo académico.</a:t>
            </a:r>
            <a:endParaRPr sz="16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- Depende de recursos estándar (lenguajes, frameworks, BD).</a:t>
            </a:r>
            <a:endParaRPr sz="16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- Sin integración directa con otras plataformas externas.</a:t>
            </a:r>
            <a:endParaRPr sz="16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g3859377e982_0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1184962" y="1188812"/>
            <a:ext cx="5149725" cy="27798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g3859377e982_0_13"/>
          <p:cNvSpPr txBox="1"/>
          <p:nvPr>
            <p:ph type="ctrTitle"/>
          </p:nvPr>
        </p:nvSpPr>
        <p:spPr>
          <a:xfrm>
            <a:off x="299700" y="2154425"/>
            <a:ext cx="2180400" cy="745500"/>
          </a:xfrm>
          <a:prstGeom prst="rect">
            <a:avLst/>
          </a:prstGeom>
          <a:solidFill>
            <a:srgbClr val="FFFFFF">
              <a:alpha val="84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2600"/>
              <a:t>Metodología</a:t>
            </a:r>
            <a:endParaRPr sz="2600"/>
          </a:p>
        </p:txBody>
      </p:sp>
      <p:graphicFrame>
        <p:nvGraphicFramePr>
          <p:cNvPr id="86" name="Google Shape;86;g3859377e982_0_13"/>
          <p:cNvGraphicFramePr/>
          <p:nvPr/>
        </p:nvGraphicFramePr>
        <p:xfrm>
          <a:off x="3501750" y="605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{F110F8EB-4F31-4642-B2F2-A08BE899A666}</a:tableStyleId>
              </a:tblPr>
              <a:tblGrid>
                <a:gridCol w="1465325"/>
                <a:gridCol w="35519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Fira Sans Extra Condensed Medium"/>
                          <a:ea typeface="Fira Sans Extra Condensed Medium"/>
                          <a:cs typeface="Fira Sans Extra Condensed Medium"/>
                          <a:sym typeface="Fira Sans Extra Condensed Medium"/>
                        </a:rPr>
                        <a:t>Metodología</a:t>
                      </a:r>
                      <a:endParaRPr>
                        <a:latin typeface="Fira Sans Extra Condensed Medium"/>
                        <a:ea typeface="Fira Sans Extra Condensed Medium"/>
                        <a:cs typeface="Fira Sans Extra Condensed Medium"/>
                        <a:sym typeface="Fira Sans Extra Condensed Medium"/>
                      </a:endParaRPr>
                    </a:p>
                  </a:txBody>
                  <a:tcPr marT="91425" marB="91425" marR="91425" marL="91425" anchor="ctr">
                    <a:solidFill>
                      <a:srgbClr val="9E9E9E">
                        <a:alpha val="412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Tradicional - Estructurada</a:t>
                      </a:r>
                      <a:endParaRPr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Fira Sans Extra Condensed Medium"/>
                          <a:ea typeface="Fira Sans Extra Condensed Medium"/>
                          <a:cs typeface="Fira Sans Extra Condensed Medium"/>
                          <a:sym typeface="Fira Sans Extra Condensed Medium"/>
                        </a:rPr>
                        <a:t>Marco de Trabajo</a:t>
                      </a:r>
                      <a:endParaRPr>
                        <a:latin typeface="Fira Sans Extra Condensed Medium"/>
                        <a:ea typeface="Fira Sans Extra Condensed Medium"/>
                        <a:cs typeface="Fira Sans Extra Condensed Medium"/>
                        <a:sym typeface="Fira Sans Extra Condensed Medium"/>
                      </a:endParaRPr>
                    </a:p>
                  </a:txBody>
                  <a:tcPr marT="91425" marB="91425" marR="91425" marL="91425" anchor="ctr">
                    <a:solidFill>
                      <a:srgbClr val="A7C520">
                        <a:alpha val="61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Cascada (secuencial y ordenada)</a:t>
                      </a:r>
                      <a:endParaRPr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Fira Sans Extra Condensed Medium"/>
                          <a:ea typeface="Fira Sans Extra Condensed Medium"/>
                          <a:cs typeface="Fira Sans Extra Condensed Medium"/>
                          <a:sym typeface="Fira Sans Extra Condensed Medium"/>
                        </a:rPr>
                        <a:t>Enfoque</a:t>
                      </a:r>
                      <a:endParaRPr>
                        <a:latin typeface="Fira Sans Extra Condensed Medium"/>
                        <a:ea typeface="Fira Sans Extra Condensed Medium"/>
                        <a:cs typeface="Fira Sans Extra Condensed Medium"/>
                        <a:sym typeface="Fira Sans Extra Condensed Medium"/>
                      </a:endParaRPr>
                    </a:p>
                  </a:txBody>
                  <a:tcPr marT="91425" marB="91425" marR="91425" marL="91425" anchor="ctr">
                    <a:solidFill>
                      <a:srgbClr val="9E9E9E">
                        <a:alpha val="412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Documentación clara y verificación en cada fase</a:t>
                      </a:r>
                      <a:endParaRPr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Fira Sans Extra Condensed Medium"/>
                          <a:ea typeface="Fira Sans Extra Condensed Medium"/>
                          <a:cs typeface="Fira Sans Extra Condensed Medium"/>
                          <a:sym typeface="Fira Sans Extra Condensed Medium"/>
                        </a:rPr>
                        <a:t>Fases del Proyecto</a:t>
                      </a:r>
                      <a:endParaRPr>
                        <a:latin typeface="Fira Sans Extra Condensed Medium"/>
                        <a:ea typeface="Fira Sans Extra Condensed Medium"/>
                        <a:cs typeface="Fira Sans Extra Condensed Medium"/>
                        <a:sym typeface="Fira Sans Extra Condensed Medium"/>
                      </a:endParaRPr>
                    </a:p>
                  </a:txBody>
                  <a:tcPr marT="91425" marB="91425" marR="91425" marL="91425" anchor="ctr">
                    <a:solidFill>
                      <a:srgbClr val="A7C520">
                        <a:alpha val="61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Fira Sans Extra Condensed Medium"/>
                          <a:ea typeface="Fira Sans Extra Condensed Medium"/>
                          <a:cs typeface="Fira Sans Extra Condensed Medium"/>
                          <a:sym typeface="Fira Sans Extra Condensed Medium"/>
                        </a:rPr>
                        <a:t>- 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Fira Sans Extra Condensed Medium"/>
                          <a:ea typeface="Fira Sans Extra Condensed Medium"/>
                          <a:cs typeface="Fira Sans Extra Condensed Medium"/>
                          <a:sym typeface="Fira Sans Extra Condensed Medium"/>
                        </a:rPr>
                        <a:t>Análisis de requerimientos: 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Levantamiento de necesidades y especificaciones.</a:t>
                      </a:r>
                      <a:endParaRPr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Fira Sans Extra Condensed Medium"/>
                          <a:ea typeface="Fira Sans Extra Condensed Medium"/>
                          <a:cs typeface="Fira Sans Extra Condensed Medium"/>
                          <a:sym typeface="Fira Sans Extra Condensed Medium"/>
                        </a:rPr>
                        <a:t>- Diseño del sistema: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 Arquitectura, base de datos e interfaces.</a:t>
                      </a:r>
                      <a:endParaRPr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Fira Sans Extra Condensed Medium"/>
                          <a:ea typeface="Fira Sans Extra Condensed Medium"/>
                          <a:cs typeface="Fira Sans Extra Condensed Medium"/>
                          <a:sym typeface="Fira Sans Extra Condensed Medium"/>
                        </a:rPr>
                        <a:t>- Desarrollo: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 Programación de módulos backend y frontend.</a:t>
                      </a:r>
                      <a:endParaRPr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Fira Sans Extra Condensed Medium"/>
                          <a:ea typeface="Fira Sans Extra Condensed Medium"/>
                          <a:cs typeface="Fira Sans Extra Condensed Medium"/>
                          <a:sym typeface="Fira Sans Extra Condensed Medium"/>
                        </a:rPr>
                        <a:t>- Pruebas: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 Validación de funcionalidades y corrección de errores.</a:t>
                      </a:r>
                      <a:endParaRPr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Fira Sans Extra Condensed Medium"/>
                          <a:ea typeface="Fira Sans Extra Condensed Medium"/>
                          <a:cs typeface="Fira Sans Extra Condensed Medium"/>
                          <a:sym typeface="Fira Sans Extra Condensed Medium"/>
                        </a:rPr>
                        <a:t>- Implementación: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 Puesta en marcha y demo funcional.</a:t>
                      </a:r>
                      <a:endParaRPr>
                        <a:solidFill>
                          <a:schemeClr val="dk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Fira Sans Extra Condensed Medium"/>
                          <a:ea typeface="Fira Sans Extra Condensed Medium"/>
                          <a:cs typeface="Fira Sans Extra Condensed Medium"/>
                          <a:sym typeface="Fira Sans Extra Condensed Medium"/>
                        </a:rPr>
                        <a:t>- Cierre: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 Documentación final y entrega del sistema.</a:t>
                      </a:r>
                      <a:endParaRPr sz="1700"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g3859377e982_0_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1184962" y="1188812"/>
            <a:ext cx="5149725" cy="27798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g3859377e982_0_25"/>
          <p:cNvSpPr txBox="1"/>
          <p:nvPr>
            <p:ph type="ctrTitle"/>
          </p:nvPr>
        </p:nvSpPr>
        <p:spPr>
          <a:xfrm>
            <a:off x="406650" y="2125713"/>
            <a:ext cx="1966500" cy="906000"/>
          </a:xfrm>
          <a:prstGeom prst="rect">
            <a:avLst/>
          </a:prstGeom>
          <a:solidFill>
            <a:srgbClr val="FFFFFF">
              <a:alpha val="84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2600"/>
              <a:t>Tecnologías</a:t>
            </a:r>
            <a:r>
              <a:rPr lang="en" sz="2600"/>
              <a:t> Utilizadas</a:t>
            </a:r>
            <a:endParaRPr sz="2600"/>
          </a:p>
        </p:txBody>
      </p:sp>
      <p:graphicFrame>
        <p:nvGraphicFramePr>
          <p:cNvPr id="93" name="Google Shape;93;g3859377e982_0_25"/>
          <p:cNvGraphicFramePr/>
          <p:nvPr/>
        </p:nvGraphicFramePr>
        <p:xfrm>
          <a:off x="3187125" y="514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{F110F8EB-4F31-4642-B2F2-A08BE899A666}</a:tableStyleId>
              </a:tblPr>
              <a:tblGrid>
                <a:gridCol w="2091725"/>
                <a:gridCol w="35162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Fira Sans Extra Condensed Medium"/>
                          <a:ea typeface="Fira Sans Extra Condensed Medium"/>
                          <a:cs typeface="Fira Sans Extra Condensed Medium"/>
                          <a:sym typeface="Fira Sans Extra Condensed Medium"/>
                        </a:rPr>
                        <a:t>Lenguajes de Programación</a:t>
                      </a:r>
                      <a:endParaRPr>
                        <a:latin typeface="Fira Sans Extra Condensed Medium"/>
                        <a:ea typeface="Fira Sans Extra Condensed Medium"/>
                        <a:cs typeface="Fira Sans Extra Condensed Medium"/>
                        <a:sym typeface="Fira Sans Extra Condensed Medium"/>
                      </a:endParaRPr>
                    </a:p>
                  </a:txBody>
                  <a:tcPr marT="91425" marB="91425" marR="91425" marL="91425" anchor="ctr">
                    <a:solidFill>
                      <a:srgbClr val="9E9E9E">
                        <a:alpha val="412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- Python (backend, lógica de negocio).</a:t>
                      </a:r>
                      <a:endParaRPr sz="1300"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- HTML, CSS, JavaScript (frontend, diseño de interfaces).</a:t>
                      </a:r>
                      <a:endParaRPr sz="1300"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Fira Sans Extra Condensed Medium"/>
                          <a:ea typeface="Fira Sans Extra Condensed Medium"/>
                          <a:cs typeface="Fira Sans Extra Condensed Medium"/>
                          <a:sym typeface="Fira Sans Extra Condensed Medium"/>
                        </a:rPr>
                        <a:t>Frameworks y </a:t>
                      </a:r>
                      <a:r>
                        <a:rPr lang="en">
                          <a:latin typeface="Fira Sans Extra Condensed Medium"/>
                          <a:ea typeface="Fira Sans Extra Condensed Medium"/>
                          <a:cs typeface="Fira Sans Extra Condensed Medium"/>
                          <a:sym typeface="Fira Sans Extra Condensed Medium"/>
                        </a:rPr>
                        <a:t>Librerías</a:t>
                      </a:r>
                      <a:r>
                        <a:rPr lang="en">
                          <a:latin typeface="Fira Sans Extra Condensed Medium"/>
                          <a:ea typeface="Fira Sans Extra Condensed Medium"/>
                          <a:cs typeface="Fira Sans Extra Condensed Medium"/>
                          <a:sym typeface="Fira Sans Extra Condensed Medium"/>
                        </a:rPr>
                        <a:t> </a:t>
                      </a:r>
                      <a:endParaRPr>
                        <a:latin typeface="Fira Sans Extra Condensed Medium"/>
                        <a:ea typeface="Fira Sans Extra Condensed Medium"/>
                        <a:cs typeface="Fira Sans Extra Condensed Medium"/>
                        <a:sym typeface="Fira Sans Extra Condensed Medium"/>
                      </a:endParaRPr>
                    </a:p>
                  </a:txBody>
                  <a:tcPr marT="91425" marB="91425" marR="91425" marL="91425" anchor="ctr">
                    <a:solidFill>
                      <a:srgbClr val="A7C520">
                        <a:alpha val="61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- </a:t>
                      </a:r>
                      <a:r>
                        <a:rPr lang="en" sz="1300"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Django (framework para backend y gestión de BD).</a:t>
                      </a:r>
                      <a:endParaRPr sz="1300"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- Bootstrap/Tailwind CSS  (diseño responsivo).</a:t>
                      </a:r>
                      <a:endParaRPr sz="1300"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- Chart.js / D3.js (dashboards y visualización de métricas).</a:t>
                      </a:r>
                      <a:endParaRPr sz="1300"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Fira Sans Extra Condensed Medium"/>
                          <a:ea typeface="Fira Sans Extra Condensed Medium"/>
                          <a:cs typeface="Fira Sans Extra Condensed Medium"/>
                          <a:sym typeface="Fira Sans Extra Condensed Medium"/>
                        </a:rPr>
                        <a:t>Base de Datos</a:t>
                      </a:r>
                      <a:endParaRPr>
                        <a:latin typeface="Fira Sans Extra Condensed Medium"/>
                        <a:ea typeface="Fira Sans Extra Condensed Medium"/>
                        <a:cs typeface="Fira Sans Extra Condensed Medium"/>
                        <a:sym typeface="Fira Sans Extra Condensed Medium"/>
                      </a:endParaRPr>
                    </a:p>
                  </a:txBody>
                  <a:tcPr marT="91425" marB="91425" marR="91425" marL="91425" anchor="ctr">
                    <a:solidFill>
                      <a:srgbClr val="9E9E9E">
                        <a:alpha val="412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MySQL (almacenamiento de usuarios, CVs y postulaciones).</a:t>
                      </a:r>
                      <a:endParaRPr sz="1300"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Fira Sans Extra Condensed Medium"/>
                          <a:ea typeface="Fira Sans Extra Condensed Medium"/>
                          <a:cs typeface="Fira Sans Extra Condensed Medium"/>
                          <a:sym typeface="Fira Sans Extra Condensed Medium"/>
                        </a:rPr>
                        <a:t>Entorno de desarrollo / Control de versiones</a:t>
                      </a:r>
                      <a:endParaRPr>
                        <a:latin typeface="Fira Sans Extra Condensed Medium"/>
                        <a:ea typeface="Fira Sans Extra Condensed Medium"/>
                        <a:cs typeface="Fira Sans Extra Condensed Medium"/>
                        <a:sym typeface="Fira Sans Extra Condensed Medium"/>
                      </a:endParaRPr>
                    </a:p>
                  </a:txBody>
                  <a:tcPr marT="91425" marB="91425" marR="91425" marL="91425" anchor="ctr">
                    <a:solidFill>
                      <a:srgbClr val="A7C520">
                        <a:alpha val="61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- </a:t>
                      </a:r>
                      <a:r>
                        <a:rPr lang="en" sz="1300"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Visual Studio Code (editor de código).</a:t>
                      </a:r>
                      <a:endParaRPr sz="1300"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- GitHub (control de versiones y colaboración).</a:t>
                      </a:r>
                      <a:endParaRPr sz="1300"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Fira Sans Extra Condensed Medium"/>
                          <a:ea typeface="Fira Sans Extra Condensed Medium"/>
                          <a:cs typeface="Fira Sans Extra Condensed Medium"/>
                          <a:sym typeface="Fira Sans Extra Condensed Medium"/>
                        </a:rPr>
                        <a:t>Servicios en la nube / Despliegue</a:t>
                      </a:r>
                      <a:endParaRPr>
                        <a:latin typeface="Fira Sans Extra Condensed Medium"/>
                        <a:ea typeface="Fira Sans Extra Condensed Medium"/>
                        <a:cs typeface="Fira Sans Extra Condensed Medium"/>
                        <a:sym typeface="Fira Sans Extra Condensed Medium"/>
                      </a:endParaRPr>
                    </a:p>
                  </a:txBody>
                  <a:tcPr marT="91425" marB="91425" marR="91425" marL="91425" anchor="ctr">
                    <a:solidFill>
                      <a:srgbClr val="9E9E9E">
                        <a:alpha val="412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- </a:t>
                      </a:r>
                      <a:r>
                        <a:rPr lang="en" sz="1300"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Google Cloud (servidores de APIs).</a:t>
                      </a:r>
                      <a:endParaRPr sz="1300"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- Render (hosting de la aplicación).</a:t>
                      </a:r>
                      <a:endParaRPr sz="1300"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- Cloudflare (DNS y certificados HTTPS).</a:t>
                      </a:r>
                      <a:endParaRPr sz="1300"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- APIs externas (integración de servicios adicionales).</a:t>
                      </a:r>
                      <a:endParaRPr sz="1300"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- Nickchile (registro de URL y dominio).</a:t>
                      </a:r>
                      <a:endParaRPr sz="1300"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g3859377e982_0_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1445025" y="1448875"/>
            <a:ext cx="5149725" cy="225967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g3859377e982_0_19"/>
          <p:cNvSpPr txBox="1"/>
          <p:nvPr>
            <p:ph type="ctrTitle"/>
          </p:nvPr>
        </p:nvSpPr>
        <p:spPr>
          <a:xfrm>
            <a:off x="210788" y="2154425"/>
            <a:ext cx="1838100" cy="617100"/>
          </a:xfrm>
          <a:prstGeom prst="rect">
            <a:avLst/>
          </a:prstGeom>
          <a:solidFill>
            <a:srgbClr val="FFFFFF">
              <a:alpha val="84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2600"/>
              <a:t>Cronograma</a:t>
            </a:r>
            <a:endParaRPr sz="2600"/>
          </a:p>
        </p:txBody>
      </p:sp>
      <p:pic>
        <p:nvPicPr>
          <p:cNvPr id="100" name="Google Shape;100;g3859377e982_0_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12075" y="194388"/>
            <a:ext cx="6579526" cy="47686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g3859377e982_0_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1184962" y="1188812"/>
            <a:ext cx="5149725" cy="277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g3859377e982_0_31"/>
          <p:cNvSpPr txBox="1"/>
          <p:nvPr/>
        </p:nvSpPr>
        <p:spPr>
          <a:xfrm>
            <a:off x="3460250" y="1363950"/>
            <a:ext cx="5098800" cy="24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JobFlex ofrece una solución innovadora y segura para el mercado laboral, permitiendo a los candidatos gestionar múltiples CVs y postular de manera flexible, mientras que las empresas pueden organizar sus procesos de selección de forma eficiente y con métricas claras. La plataforma mejora la transparencia, la privacidad y la experiencia de ambos usuarios, resolviendo problemas comunes de las plataformas tradicionales y optimizando la vinculación laboral en Chile.</a:t>
            </a:r>
            <a:endParaRPr b="0" i="0" sz="1600" u="none" cap="none" strike="noStrike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7" name="Google Shape;107;g3859377e982_0_31"/>
          <p:cNvSpPr txBox="1"/>
          <p:nvPr>
            <p:ph type="ctrTitle"/>
          </p:nvPr>
        </p:nvSpPr>
        <p:spPr>
          <a:xfrm>
            <a:off x="299700" y="2154425"/>
            <a:ext cx="2180400" cy="745500"/>
          </a:xfrm>
          <a:prstGeom prst="rect">
            <a:avLst/>
          </a:prstGeom>
          <a:solidFill>
            <a:srgbClr val="FFFFFF">
              <a:alpha val="84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2600"/>
              <a:t>Conclusiones</a:t>
            </a:r>
            <a:endParaRPr sz="2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ig Data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C64E"/>
      </a:accent1>
      <a:accent2>
        <a:srgbClr val="FF8001"/>
      </a:accent2>
      <a:accent3>
        <a:srgbClr val="5FD0DB"/>
      </a:accent3>
      <a:accent4>
        <a:srgbClr val="32AAD9"/>
      </a:accent4>
      <a:accent5>
        <a:srgbClr val="1A569C"/>
      </a:accent5>
      <a:accent6>
        <a:srgbClr val="D55800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