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70" r:id="rId6"/>
    <p:sldId id="271" r:id="rId7"/>
    <p:sldId id="272" r:id="rId8"/>
    <p:sldId id="265" r:id="rId9"/>
    <p:sldId id="266" r:id="rId10"/>
    <p:sldId id="267" r:id="rId11"/>
    <p:sldId id="273" r:id="rId12"/>
    <p:sldId id="274" r:id="rId13"/>
    <p:sldId id="277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03C5-08AB-4F33-A762-17C97E603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66FED-B88A-4C0A-9459-DAF521C58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3CF12-0BD1-4365-9C92-4708BE71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2901-A3EC-4188-ADEB-CF740BF2F0F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EA34A-5B22-42FA-9342-3BBC5ECD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C2D90-8781-4282-B404-C9CA2534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AE3B-8317-43D8-A091-B107F758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0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2774-8886-4F31-9592-56E82383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35512-1469-4677-8AE2-8E977F604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BE644-F634-4730-B0AC-38889005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2901-A3EC-4188-ADEB-CF740BF2F0F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EB20B-40DC-41F0-B2B9-F8D6E02F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968F8-61BB-48F9-AE76-044535C5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AE3B-8317-43D8-A091-B107F758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0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C1BBF-3035-45A8-BA36-CE0EDCFAA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40285-04F2-4F85-A4AC-339C88F0A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1BF13-DA3F-4CB0-8D6A-62FD1E1DA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2901-A3EC-4188-ADEB-CF740BF2F0F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4189F-9A04-4F5F-93B0-71183BA37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E9EA9-FA95-4FB9-A85D-5462480BC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AE3B-8317-43D8-A091-B107F758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5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4B98-2AFE-45F9-9FD2-4E29BAB6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9B9ED-0AE6-4B43-BDAA-ED36BEF9C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95A29-D741-4D7D-BD58-876E22A00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2901-A3EC-4188-ADEB-CF740BF2F0F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079BA-0461-4666-A495-264BDE20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54C9-120E-44F1-A8D1-57505F51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AE3B-8317-43D8-A091-B107F758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F78B2-42A9-43F5-B8D4-7C1DB518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4CA1B-F6A5-4B4E-B23F-1EB2228CE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71DF0-0671-4F10-8CC9-EB0E4B13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2901-A3EC-4188-ADEB-CF740BF2F0F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06299-C5BC-4423-A025-5D442241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AD975-4781-4B9F-BBF9-159ED7941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AE3B-8317-43D8-A091-B107F758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2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9CC6-92C0-49D2-903F-F2469744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C140C-05DE-412A-93D7-F9EA6E824F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41508-00BF-4270-8376-45F6C0DD6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C8585-1C53-411B-A56C-B4553494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2901-A3EC-4188-ADEB-CF740BF2F0F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DE89-3EF4-4F8A-86D3-14C83B20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257D3-6CCD-42A6-8090-A0FC3598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AE3B-8317-43D8-A091-B107F758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5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2E63-230C-40F1-8097-BFD0BD0FC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EFE74-94FA-43B1-9FF4-ACAC1BCA5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8F9F8-E498-490F-AC20-8C3A979CB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10491-BC74-4FA0-8711-C6AF7E904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C45E68-F62B-4E2C-9F58-9E17FCCE4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CC0D0C-4C1C-4FA0-9AFF-00724467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2901-A3EC-4188-ADEB-CF740BF2F0F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FFBA1-1065-4776-AFEC-FAA40E95A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802BB-B9EF-47A4-945D-5464A19B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AE3B-8317-43D8-A091-B107F758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0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8FEF-8F38-49C8-A01E-927CED82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AC313-E771-4FD5-9AF8-B4DB8EC3C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2901-A3EC-4188-ADEB-CF740BF2F0F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7EFA8-BEFA-4C69-B484-901DE0F82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F820E-59D4-4F88-8B75-B125E166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AE3B-8317-43D8-A091-B107F758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3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178EB9-0E98-4364-A3D0-0792CCD8E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2901-A3EC-4188-ADEB-CF740BF2F0F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CF9E27-B82F-473A-8CD4-AB1C8063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06333-2A9A-4544-B08F-F9C41C78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AE3B-8317-43D8-A091-B107F758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1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92B7C-A5F7-45CA-9024-441657D24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FFB61-3C06-4438-B13F-D37B69B75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AFA47-5D91-469A-8BD9-EA8A7CCDC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56054-3507-440F-82D8-D41B67E4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2901-A3EC-4188-ADEB-CF740BF2F0F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8DBF3-9B1F-4F9F-8469-4FB61E91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68148-7FC2-43D7-8A7C-DA5BD7CF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AE3B-8317-43D8-A091-B107F758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6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187-E3AE-4BDD-85DA-B8360738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0EFFDB-A8E2-4F27-989A-CD1AB3C92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78522-85A9-4209-BE94-96FFC571B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DE82A-D30B-4058-954B-A62FFF4D5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2901-A3EC-4188-ADEB-CF740BF2F0F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5004E-B8A7-4BFF-8552-14567FBB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55150-AF2C-4DF3-A3FF-B6035E1E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AE3B-8317-43D8-A091-B107F758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F6E875-0ADC-437A-A616-90A4C4CA8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E2723-33A4-45B4-AF81-15FDE002D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6FCE9-5AA5-40C5-BADE-90CA3796F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C2901-A3EC-4188-ADEB-CF740BF2F0F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36EA7-6C62-4AC2-92E3-2716CF29F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267D7-463C-45A2-99B4-225021DCA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9AE3B-8317-43D8-A091-B107F758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9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ersbucket.com/tutorials/algorithms/heap-sort-algorithm-in-javascript/" TargetMode="External"/><Relationship Id="rId3" Type="http://schemas.openxmlformats.org/officeDocument/2006/relationships/hyperlink" Target="https://www.geeksforgeeks.org/jump-search/" TargetMode="External"/><Relationship Id="rId7" Type="http://schemas.openxmlformats.org/officeDocument/2006/relationships/hyperlink" Target="https://stackabuse-com.translate.goog/heap-sort-in-javascript/?_x_tr_sl=en&amp;_x_tr_tl=az&amp;_x_tr_hl=en&amp;_x_tr_pto=wapp&amp;_x_tr_hist=tru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cs.usfca.edu/~galles/visualization/HeapSort.html" TargetMode="External"/><Relationship Id="rId5" Type="http://schemas.openxmlformats.org/officeDocument/2006/relationships/hyperlink" Target="https://fanzhongzeng78-medium-com.translate.goog/jump-search-in-javascript-76b086e81567?_x_tr_sl=en&amp;_x_tr_tl=az&amp;_x_tr_hl=en&amp;_x_tr_pto=wapp&amp;_x_tr_hist=true" TargetMode="External"/><Relationship Id="rId4" Type="http://schemas.openxmlformats.org/officeDocument/2006/relationships/hyperlink" Target="https://www.gadgetronicx.com/jump-search-algorithm-explained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6EFED-FE27-4320-AFE2-CB56BC5AD1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51" r="3103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A0A3B3-09BC-4701-80CF-5225E04E6E53}"/>
              </a:ext>
            </a:extLst>
          </p:cNvPr>
          <p:cNvSpPr txBox="1"/>
          <p:nvPr/>
        </p:nvSpPr>
        <p:spPr>
          <a:xfrm>
            <a:off x="528919" y="905433"/>
            <a:ext cx="5997388" cy="487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latin typeface="Garamond" panose="02020404030301010803" pitchFamily="18" charset="0"/>
              </a:rPr>
              <a:t>T</a:t>
            </a:r>
            <a:r>
              <a:rPr lang="az-Latn-AZ" sz="2800" dirty="0">
                <a:latin typeface="Garamond" panose="02020404030301010803" pitchFamily="18" charset="0"/>
              </a:rPr>
              <a:t>ələbə: Əli İsmayılzadə</a:t>
            </a:r>
          </a:p>
          <a:p>
            <a:pPr>
              <a:lnSpc>
                <a:spcPct val="200000"/>
              </a:lnSpc>
            </a:pPr>
            <a:r>
              <a:rPr lang="az-Latn-AZ" sz="2800" dirty="0">
                <a:latin typeface="Garamond" panose="02020404030301010803" pitchFamily="18" charset="0"/>
              </a:rPr>
              <a:t>                   Tələbə: Əmrah Fərəcov</a:t>
            </a:r>
          </a:p>
          <a:p>
            <a:pPr>
              <a:lnSpc>
                <a:spcPct val="250000"/>
              </a:lnSpc>
            </a:pPr>
            <a:r>
              <a:rPr lang="az-Latn-AZ" sz="2800" dirty="0">
                <a:latin typeface="Garamond" panose="02020404030301010803" pitchFamily="18" charset="0"/>
              </a:rPr>
              <a:t>Qrup:</a:t>
            </a:r>
            <a:r>
              <a:rPr lang="en-US" sz="2800" dirty="0">
                <a:latin typeface="Garamond" panose="02020404030301010803" pitchFamily="18" charset="0"/>
              </a:rPr>
              <a:t> </a:t>
            </a:r>
            <a:r>
              <a:rPr lang="az-Latn-AZ" sz="2800" dirty="0">
                <a:latin typeface="Garamond" panose="02020404030301010803" pitchFamily="18" charset="0"/>
              </a:rPr>
              <a:t>AF104</a:t>
            </a:r>
          </a:p>
          <a:p>
            <a:pPr>
              <a:lnSpc>
                <a:spcPct val="250000"/>
              </a:lnSpc>
            </a:pPr>
            <a:r>
              <a:rPr lang="az-Latn-AZ" sz="2800" dirty="0">
                <a:latin typeface="Garamond" panose="02020404030301010803" pitchFamily="18" charset="0"/>
              </a:rPr>
              <a:t>Qruplaşma: Group5</a:t>
            </a:r>
          </a:p>
          <a:p>
            <a:pPr>
              <a:lnSpc>
                <a:spcPct val="250000"/>
              </a:lnSpc>
            </a:pPr>
            <a:r>
              <a:rPr lang="az-Latn-AZ" sz="2800" dirty="0">
                <a:latin typeface="Garamond" panose="02020404030301010803" pitchFamily="18" charset="0"/>
              </a:rPr>
              <a:t>Məzmun: Js Sort</a:t>
            </a:r>
            <a:r>
              <a:rPr lang="en-US" sz="2800" dirty="0">
                <a:latin typeface="Garamond" panose="02020404030301010803" pitchFamily="18" charset="0"/>
              </a:rPr>
              <a:t>/Search</a:t>
            </a:r>
            <a:r>
              <a:rPr lang="az-Latn-AZ" sz="2800" dirty="0">
                <a:latin typeface="Garamond" panose="02020404030301010803" pitchFamily="18" charset="0"/>
              </a:rPr>
              <a:t> Algorimtləri</a:t>
            </a:r>
            <a:endParaRPr lang="en-US" sz="2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383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6EFED-FE27-4320-AFE2-CB56BC5AD1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28" r="70191"/>
          <a:stretch/>
        </p:blipFill>
        <p:spPr>
          <a:xfrm>
            <a:off x="0" y="6376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0D4AA9-36E8-4A16-AEBD-F8550A008015}"/>
              </a:ext>
            </a:extLst>
          </p:cNvPr>
          <p:cNvSpPr txBox="1"/>
          <p:nvPr/>
        </p:nvSpPr>
        <p:spPr>
          <a:xfrm>
            <a:off x="313766" y="243512"/>
            <a:ext cx="69745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BACE4-0DA6-40E1-8C27-75CAA3263BA5}"/>
              </a:ext>
            </a:extLst>
          </p:cNvPr>
          <p:cNvSpPr txBox="1"/>
          <p:nvPr/>
        </p:nvSpPr>
        <p:spPr>
          <a:xfrm>
            <a:off x="192741" y="168918"/>
            <a:ext cx="118065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aramond" panose="02020404030301010803" pitchFamily="18" charset="0"/>
              </a:rPr>
              <a:t>Add</a:t>
            </a:r>
            <a:r>
              <a:rPr lang="az-Latn-AZ" sz="2400" dirty="0">
                <a:solidFill>
                  <a:srgbClr val="FF0000"/>
                </a:solidFill>
                <a:latin typeface="Garamond" panose="02020404030301010803" pitchFamily="18" charset="0"/>
              </a:rPr>
              <a:t>ım 1 </a:t>
            </a:r>
            <a:r>
              <a:rPr lang="az-Latn-AZ" sz="2400" dirty="0">
                <a:latin typeface="Garamond" panose="02020404030301010803" pitchFamily="18" charset="0"/>
              </a:rPr>
              <a:t>: </a:t>
            </a:r>
            <a:r>
              <a:rPr lang="en-US" sz="2400" dirty="0" err="1">
                <a:latin typeface="Garamond" panose="02020404030301010803" pitchFamily="18" charset="0"/>
              </a:rPr>
              <a:t>Birinci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elementi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sonuncu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elementlə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dəyişdirin</a:t>
            </a:r>
            <a:r>
              <a:rPr lang="en-US" sz="2400" dirty="0">
                <a:latin typeface="Garamond" panose="02020404030301010803" pitchFamily="18" charset="0"/>
              </a:rPr>
              <a:t>.</a:t>
            </a:r>
          </a:p>
          <a:p>
            <a:r>
              <a:rPr lang="az-Latn-AZ" sz="2400" dirty="0">
                <a:solidFill>
                  <a:srgbClr val="FF0000"/>
                </a:solidFill>
                <a:latin typeface="Garamond" panose="02020404030301010803" pitchFamily="18" charset="0"/>
              </a:rPr>
              <a:t>Addım 2</a:t>
            </a:r>
            <a:r>
              <a:rPr lang="en-US" sz="2400" dirty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en-US" sz="2400" dirty="0">
                <a:latin typeface="Garamond" panose="02020404030301010803" pitchFamily="18" charset="0"/>
              </a:rPr>
              <a:t>: Son </a:t>
            </a:r>
            <a:r>
              <a:rPr lang="en-US" sz="2400" dirty="0" err="1">
                <a:latin typeface="Garamond" panose="02020404030301010803" pitchFamily="18" charset="0"/>
              </a:rPr>
              <a:t>elementi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yığından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çıxarın</a:t>
            </a:r>
            <a:r>
              <a:rPr lang="en-US" sz="2400" dirty="0">
                <a:latin typeface="Garamond" panose="02020404030301010803" pitchFamily="18" charset="0"/>
              </a:rPr>
              <a:t>.</a:t>
            </a:r>
          </a:p>
          <a:p>
            <a:r>
              <a:rPr lang="az-Latn-AZ" sz="2400" dirty="0">
                <a:solidFill>
                  <a:srgbClr val="FF0000"/>
                </a:solidFill>
                <a:latin typeface="Garamond" panose="02020404030301010803" pitchFamily="18" charset="0"/>
              </a:rPr>
              <a:t>Addım 3</a:t>
            </a:r>
            <a:r>
              <a:rPr lang="en-US" sz="2400" dirty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en-US" sz="2400" dirty="0">
                <a:latin typeface="Garamond" panose="02020404030301010803" pitchFamily="18" charset="0"/>
              </a:rPr>
              <a:t>: </a:t>
            </a:r>
            <a:r>
              <a:rPr lang="en-US" sz="2400" dirty="0" err="1">
                <a:latin typeface="Garamond" panose="02020404030301010803" pitchFamily="18" charset="0"/>
              </a:rPr>
              <a:t>Kök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elementi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yenidən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yığınlayın</a:t>
            </a:r>
            <a:r>
              <a:rPr lang="en-US" sz="2400" dirty="0">
                <a:latin typeface="Garamond" panose="02020404030301010803" pitchFamily="18" charset="0"/>
              </a:rPr>
              <a:t> ki, </a:t>
            </a:r>
            <a:r>
              <a:rPr lang="en-US" sz="2400" dirty="0" err="1">
                <a:latin typeface="Garamond" panose="02020404030301010803" pitchFamily="18" charset="0"/>
              </a:rPr>
              <a:t>kökdə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ən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yüksək</a:t>
            </a:r>
            <a:r>
              <a:rPr lang="en-US" sz="2400" dirty="0">
                <a:latin typeface="Garamond" panose="02020404030301010803" pitchFamily="18" charset="0"/>
              </a:rPr>
              <a:t> element </a:t>
            </a:r>
            <a:r>
              <a:rPr lang="en-US" sz="2400" dirty="0" err="1">
                <a:latin typeface="Garamond" panose="02020404030301010803" pitchFamily="18" charset="0"/>
              </a:rPr>
              <a:t>olsun</a:t>
            </a:r>
            <a:r>
              <a:rPr lang="en-US" sz="2400" dirty="0">
                <a:latin typeface="Garamond" panose="02020404030301010803" pitchFamily="18" charset="0"/>
              </a:rPr>
              <a:t>.</a:t>
            </a:r>
          </a:p>
          <a:p>
            <a:r>
              <a:rPr lang="az-Latn-AZ" sz="2400" dirty="0">
                <a:solidFill>
                  <a:srgbClr val="FF0000"/>
                </a:solidFill>
                <a:latin typeface="Garamond" panose="02020404030301010803" pitchFamily="18" charset="0"/>
              </a:rPr>
              <a:t>Addım 4 </a:t>
            </a:r>
            <a:r>
              <a:rPr lang="az-Latn-AZ" sz="2400" dirty="0">
                <a:latin typeface="Garamond" panose="02020404030301010803" pitchFamily="18" charset="0"/>
              </a:rPr>
              <a:t>: </a:t>
            </a:r>
            <a:r>
              <a:rPr lang="en-US" sz="2400" dirty="0" err="1">
                <a:latin typeface="Garamond" panose="02020404030301010803" pitchFamily="18" charset="0"/>
              </a:rPr>
              <a:t>Siyahının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bütün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elementləri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sıralanana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qədər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bunu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təkrarlayın</a:t>
            </a:r>
            <a:r>
              <a:rPr lang="en-US" sz="2400" dirty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03E36F-4174-49C5-93D6-C7B1CC769F9B}"/>
              </a:ext>
            </a:extLst>
          </p:cNvPr>
          <p:cNvSpPr txBox="1"/>
          <p:nvPr/>
        </p:nvSpPr>
        <p:spPr>
          <a:xfrm>
            <a:off x="9509312" y="4497315"/>
            <a:ext cx="1435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DACF0B4B-FB59-40C3-91CE-D5B110C9960D}"/>
              </a:ext>
            </a:extLst>
          </p:cNvPr>
          <p:cNvSpPr/>
          <p:nvPr/>
        </p:nvSpPr>
        <p:spPr>
          <a:xfrm>
            <a:off x="8189979" y="2003280"/>
            <a:ext cx="597273" cy="527849"/>
          </a:xfrm>
          <a:prstGeom prst="flowChartConnec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/>
              <a:t>12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DB526BA-8FF7-4780-84EE-064113327CD9}"/>
              </a:ext>
            </a:extLst>
          </p:cNvPr>
          <p:cNvCxnSpPr>
            <a:cxnSpLocks/>
          </p:cNvCxnSpPr>
          <p:nvPr/>
        </p:nvCxnSpPr>
        <p:spPr>
          <a:xfrm flipH="1">
            <a:off x="7937430" y="2502035"/>
            <a:ext cx="218517" cy="21471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E03A12-FB70-475F-9985-D94D56EBDA0D}"/>
              </a:ext>
            </a:extLst>
          </p:cNvPr>
          <p:cNvCxnSpPr>
            <a:cxnSpLocks/>
          </p:cNvCxnSpPr>
          <p:nvPr/>
        </p:nvCxnSpPr>
        <p:spPr>
          <a:xfrm flipH="1">
            <a:off x="7137753" y="3188814"/>
            <a:ext cx="218517" cy="21471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C17D0AC-916E-423F-9F8F-CB1A4EF087A3}"/>
              </a:ext>
            </a:extLst>
          </p:cNvPr>
          <p:cNvCxnSpPr>
            <a:cxnSpLocks/>
          </p:cNvCxnSpPr>
          <p:nvPr/>
        </p:nvCxnSpPr>
        <p:spPr>
          <a:xfrm>
            <a:off x="8859388" y="2436954"/>
            <a:ext cx="217392" cy="23531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5962297-175D-4E7E-8A82-E74D02C1CBE5}"/>
              </a:ext>
            </a:extLst>
          </p:cNvPr>
          <p:cNvCxnSpPr>
            <a:cxnSpLocks/>
          </p:cNvCxnSpPr>
          <p:nvPr/>
        </p:nvCxnSpPr>
        <p:spPr>
          <a:xfrm>
            <a:off x="9634670" y="3234939"/>
            <a:ext cx="217392" cy="23531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3313EA-215A-44C2-A698-E2A20EB98D4E}"/>
              </a:ext>
            </a:extLst>
          </p:cNvPr>
          <p:cNvCxnSpPr>
            <a:cxnSpLocks/>
          </p:cNvCxnSpPr>
          <p:nvPr/>
        </p:nvCxnSpPr>
        <p:spPr>
          <a:xfrm>
            <a:off x="8047251" y="3215394"/>
            <a:ext cx="217392" cy="23531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B2CFACDC-B629-474E-9DDC-211A8F5F9641}"/>
              </a:ext>
            </a:extLst>
          </p:cNvPr>
          <p:cNvSpPr/>
          <p:nvPr/>
        </p:nvSpPr>
        <p:spPr>
          <a:xfrm>
            <a:off x="8155947" y="3543127"/>
            <a:ext cx="597273" cy="527849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/>
              <a:t>10</a:t>
            </a:r>
            <a:endParaRPr lang="en-US" dirty="0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AF96D5CD-D9F5-4033-B271-D5F9186DB1EA}"/>
              </a:ext>
            </a:extLst>
          </p:cNvPr>
          <p:cNvSpPr/>
          <p:nvPr/>
        </p:nvSpPr>
        <p:spPr>
          <a:xfrm>
            <a:off x="6540480" y="3451692"/>
            <a:ext cx="597273" cy="527849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DE1CEC72-1315-4A3B-9653-6CEEFD53DCC1}"/>
              </a:ext>
            </a:extLst>
          </p:cNvPr>
          <p:cNvSpPr/>
          <p:nvPr/>
        </p:nvSpPr>
        <p:spPr>
          <a:xfrm>
            <a:off x="7402843" y="2722319"/>
            <a:ext cx="597273" cy="527849"/>
          </a:xfrm>
          <a:prstGeom prst="flowChartConnec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/>
              <a:t>6</a:t>
            </a:r>
            <a:endParaRPr lang="en-US" dirty="0"/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8EC428D5-597F-4DD5-A678-A434721E2DCD}"/>
              </a:ext>
            </a:extLst>
          </p:cNvPr>
          <p:cNvSpPr/>
          <p:nvPr/>
        </p:nvSpPr>
        <p:spPr>
          <a:xfrm>
            <a:off x="8968084" y="2719609"/>
            <a:ext cx="597273" cy="527849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054F6DEA-42D8-4FC3-A6E5-9830DC0740CF}"/>
              </a:ext>
            </a:extLst>
          </p:cNvPr>
          <p:cNvSpPr/>
          <p:nvPr/>
        </p:nvSpPr>
        <p:spPr>
          <a:xfrm>
            <a:off x="9824610" y="3450708"/>
            <a:ext cx="597273" cy="527849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FC2F7F46-128D-4F30-B21B-1150FB677214}"/>
              </a:ext>
            </a:extLst>
          </p:cNvPr>
          <p:cNvSpPr/>
          <p:nvPr/>
        </p:nvSpPr>
        <p:spPr>
          <a:xfrm>
            <a:off x="8185070" y="4710161"/>
            <a:ext cx="597273" cy="527849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/>
              <a:t>12</a:t>
            </a:r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6897BA7-3D41-4171-9772-73AA8D3577BF}"/>
              </a:ext>
            </a:extLst>
          </p:cNvPr>
          <p:cNvCxnSpPr>
            <a:cxnSpLocks/>
          </p:cNvCxnSpPr>
          <p:nvPr/>
        </p:nvCxnSpPr>
        <p:spPr>
          <a:xfrm flipH="1">
            <a:off x="7932521" y="5208916"/>
            <a:ext cx="218517" cy="21471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F6BF4E-0BC7-4FAC-9370-017733C66402}"/>
              </a:ext>
            </a:extLst>
          </p:cNvPr>
          <p:cNvCxnSpPr>
            <a:cxnSpLocks/>
          </p:cNvCxnSpPr>
          <p:nvPr/>
        </p:nvCxnSpPr>
        <p:spPr>
          <a:xfrm flipH="1">
            <a:off x="7132844" y="5895695"/>
            <a:ext cx="218517" cy="21471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F568546-62F1-46EA-BA19-56FE7B162AEA}"/>
              </a:ext>
            </a:extLst>
          </p:cNvPr>
          <p:cNvCxnSpPr>
            <a:cxnSpLocks/>
          </p:cNvCxnSpPr>
          <p:nvPr/>
        </p:nvCxnSpPr>
        <p:spPr>
          <a:xfrm>
            <a:off x="8854479" y="5143835"/>
            <a:ext cx="217392" cy="23531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6D8F82B-776C-461F-81E0-B265C8B6BD2D}"/>
              </a:ext>
            </a:extLst>
          </p:cNvPr>
          <p:cNvCxnSpPr>
            <a:cxnSpLocks/>
          </p:cNvCxnSpPr>
          <p:nvPr/>
        </p:nvCxnSpPr>
        <p:spPr>
          <a:xfrm>
            <a:off x="9629761" y="5941820"/>
            <a:ext cx="217392" cy="23531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0F7F7A-79A5-4243-B430-92C33CFC956C}"/>
              </a:ext>
            </a:extLst>
          </p:cNvPr>
          <p:cNvCxnSpPr>
            <a:cxnSpLocks/>
          </p:cNvCxnSpPr>
          <p:nvPr/>
        </p:nvCxnSpPr>
        <p:spPr>
          <a:xfrm>
            <a:off x="8042342" y="5922275"/>
            <a:ext cx="217392" cy="23531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263B5DB6-7292-4172-826F-A6A1CEBECCD9}"/>
              </a:ext>
            </a:extLst>
          </p:cNvPr>
          <p:cNvSpPr/>
          <p:nvPr/>
        </p:nvSpPr>
        <p:spPr>
          <a:xfrm>
            <a:off x="8151038" y="6250008"/>
            <a:ext cx="597273" cy="527849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/>
              <a:t>10</a:t>
            </a:r>
            <a:endParaRPr lang="en-US" dirty="0"/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9A9AE9D4-29C2-47F0-A1A6-939BD4FB152E}"/>
              </a:ext>
            </a:extLst>
          </p:cNvPr>
          <p:cNvSpPr/>
          <p:nvPr/>
        </p:nvSpPr>
        <p:spPr>
          <a:xfrm>
            <a:off x="6535571" y="6158573"/>
            <a:ext cx="597273" cy="527849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777EDD94-F870-4A5C-87C8-E57CFCD85AC4}"/>
              </a:ext>
            </a:extLst>
          </p:cNvPr>
          <p:cNvSpPr/>
          <p:nvPr/>
        </p:nvSpPr>
        <p:spPr>
          <a:xfrm>
            <a:off x="7397934" y="5429200"/>
            <a:ext cx="597273" cy="527849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/>
              <a:t>6</a:t>
            </a:r>
            <a:endParaRPr lang="en-US" dirty="0"/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92A3BED9-B0FD-478E-9E9E-34751410AED5}"/>
              </a:ext>
            </a:extLst>
          </p:cNvPr>
          <p:cNvSpPr/>
          <p:nvPr/>
        </p:nvSpPr>
        <p:spPr>
          <a:xfrm>
            <a:off x="8963175" y="5426490"/>
            <a:ext cx="597273" cy="527849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3DE5ABAD-3429-4557-A206-464E7676DB0B}"/>
              </a:ext>
            </a:extLst>
          </p:cNvPr>
          <p:cNvSpPr/>
          <p:nvPr/>
        </p:nvSpPr>
        <p:spPr>
          <a:xfrm>
            <a:off x="9819701" y="6157589"/>
            <a:ext cx="597273" cy="527849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7669C0D6-214D-421B-B1F8-E7F24B596796}"/>
              </a:ext>
            </a:extLst>
          </p:cNvPr>
          <p:cNvSpPr/>
          <p:nvPr/>
        </p:nvSpPr>
        <p:spPr>
          <a:xfrm>
            <a:off x="2106704" y="4681067"/>
            <a:ext cx="597273" cy="527849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/>
              <a:t>12</a:t>
            </a:r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9075BC6-4FF5-46ED-97F2-9AE82EC81FC8}"/>
              </a:ext>
            </a:extLst>
          </p:cNvPr>
          <p:cNvCxnSpPr>
            <a:cxnSpLocks/>
          </p:cNvCxnSpPr>
          <p:nvPr/>
        </p:nvCxnSpPr>
        <p:spPr>
          <a:xfrm flipH="1">
            <a:off x="1854155" y="5126767"/>
            <a:ext cx="218517" cy="21471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034155B-DFC9-40D3-A613-EDFB5C61DD3A}"/>
              </a:ext>
            </a:extLst>
          </p:cNvPr>
          <p:cNvCxnSpPr>
            <a:cxnSpLocks/>
          </p:cNvCxnSpPr>
          <p:nvPr/>
        </p:nvCxnSpPr>
        <p:spPr>
          <a:xfrm flipH="1">
            <a:off x="1037462" y="5849313"/>
            <a:ext cx="218517" cy="21471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B0AE513-DB6E-46FA-9D22-50215CE833EF}"/>
              </a:ext>
            </a:extLst>
          </p:cNvPr>
          <p:cNvCxnSpPr>
            <a:cxnSpLocks/>
          </p:cNvCxnSpPr>
          <p:nvPr/>
        </p:nvCxnSpPr>
        <p:spPr>
          <a:xfrm>
            <a:off x="2759097" y="5097453"/>
            <a:ext cx="217392" cy="23531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3C39C3A-E1EB-4210-9FF9-51C71C57B4B7}"/>
              </a:ext>
            </a:extLst>
          </p:cNvPr>
          <p:cNvCxnSpPr>
            <a:cxnSpLocks/>
          </p:cNvCxnSpPr>
          <p:nvPr/>
        </p:nvCxnSpPr>
        <p:spPr>
          <a:xfrm>
            <a:off x="3534379" y="5895438"/>
            <a:ext cx="217392" cy="23531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633FCF9-3B42-4B1E-BCBC-7D2EF3BDB091}"/>
              </a:ext>
            </a:extLst>
          </p:cNvPr>
          <p:cNvCxnSpPr>
            <a:cxnSpLocks/>
          </p:cNvCxnSpPr>
          <p:nvPr/>
        </p:nvCxnSpPr>
        <p:spPr>
          <a:xfrm>
            <a:off x="1946960" y="5875893"/>
            <a:ext cx="217392" cy="23531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91C336B3-AEE0-4830-8958-B0D4DFA294A3}"/>
              </a:ext>
            </a:extLst>
          </p:cNvPr>
          <p:cNvSpPr/>
          <p:nvPr/>
        </p:nvSpPr>
        <p:spPr>
          <a:xfrm>
            <a:off x="2055656" y="6203626"/>
            <a:ext cx="597273" cy="527849"/>
          </a:xfrm>
          <a:prstGeom prst="flowChartConnec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/>
              <a:t>6</a:t>
            </a:r>
            <a:endParaRPr lang="en-US" dirty="0"/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92B65C83-6EBB-488F-8C65-FE0C6CF383B4}"/>
              </a:ext>
            </a:extLst>
          </p:cNvPr>
          <p:cNvSpPr/>
          <p:nvPr/>
        </p:nvSpPr>
        <p:spPr>
          <a:xfrm>
            <a:off x="440189" y="6112191"/>
            <a:ext cx="597273" cy="527849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9F859B1E-41BC-40A8-8E04-DCE434672C55}"/>
              </a:ext>
            </a:extLst>
          </p:cNvPr>
          <p:cNvSpPr/>
          <p:nvPr/>
        </p:nvSpPr>
        <p:spPr>
          <a:xfrm>
            <a:off x="1302552" y="5382818"/>
            <a:ext cx="597273" cy="527849"/>
          </a:xfrm>
          <a:prstGeom prst="flowChartConnec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/>
              <a:t>10</a:t>
            </a:r>
            <a:endParaRPr lang="en-US" dirty="0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B6F97E57-471A-4952-A75E-1F36B24F34CC}"/>
              </a:ext>
            </a:extLst>
          </p:cNvPr>
          <p:cNvSpPr/>
          <p:nvPr/>
        </p:nvSpPr>
        <p:spPr>
          <a:xfrm>
            <a:off x="2867793" y="5380108"/>
            <a:ext cx="597273" cy="527849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2781A64D-CAA3-4169-BAF9-FE6D9CAF06C5}"/>
              </a:ext>
            </a:extLst>
          </p:cNvPr>
          <p:cNvSpPr/>
          <p:nvPr/>
        </p:nvSpPr>
        <p:spPr>
          <a:xfrm>
            <a:off x="3724319" y="6111207"/>
            <a:ext cx="597273" cy="527849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648D9B63-F1A8-4E27-BC69-8618F3B11467}"/>
              </a:ext>
            </a:extLst>
          </p:cNvPr>
          <p:cNvSpPr/>
          <p:nvPr/>
        </p:nvSpPr>
        <p:spPr>
          <a:xfrm>
            <a:off x="2061320" y="1895529"/>
            <a:ext cx="597273" cy="527849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/>
              <a:t>6</a:t>
            </a:r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E0C8AEF-07C4-44D5-9E3C-A664AD5E7237}"/>
              </a:ext>
            </a:extLst>
          </p:cNvPr>
          <p:cNvCxnSpPr>
            <a:cxnSpLocks/>
          </p:cNvCxnSpPr>
          <p:nvPr/>
        </p:nvCxnSpPr>
        <p:spPr>
          <a:xfrm flipH="1">
            <a:off x="1808771" y="2394284"/>
            <a:ext cx="218517" cy="21471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43FB411-E45F-4B55-8EF0-D860DBBBF9A7}"/>
              </a:ext>
            </a:extLst>
          </p:cNvPr>
          <p:cNvCxnSpPr>
            <a:cxnSpLocks/>
          </p:cNvCxnSpPr>
          <p:nvPr/>
        </p:nvCxnSpPr>
        <p:spPr>
          <a:xfrm flipH="1">
            <a:off x="1009094" y="3081063"/>
            <a:ext cx="218517" cy="21471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6B50981-15E6-4BFF-99B4-5E33798F40E5}"/>
              </a:ext>
            </a:extLst>
          </p:cNvPr>
          <p:cNvCxnSpPr>
            <a:cxnSpLocks/>
          </p:cNvCxnSpPr>
          <p:nvPr/>
        </p:nvCxnSpPr>
        <p:spPr>
          <a:xfrm>
            <a:off x="2730729" y="2329203"/>
            <a:ext cx="217392" cy="23531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9B96C57-37D6-4F16-9BAA-7228E5D87A52}"/>
              </a:ext>
            </a:extLst>
          </p:cNvPr>
          <p:cNvCxnSpPr>
            <a:cxnSpLocks/>
          </p:cNvCxnSpPr>
          <p:nvPr/>
        </p:nvCxnSpPr>
        <p:spPr>
          <a:xfrm>
            <a:off x="3506011" y="3127188"/>
            <a:ext cx="217392" cy="23531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0D5BEA1-A77D-41B2-BBF8-C845758FE438}"/>
              </a:ext>
            </a:extLst>
          </p:cNvPr>
          <p:cNvCxnSpPr>
            <a:cxnSpLocks/>
          </p:cNvCxnSpPr>
          <p:nvPr/>
        </p:nvCxnSpPr>
        <p:spPr>
          <a:xfrm>
            <a:off x="1918592" y="3107643"/>
            <a:ext cx="217392" cy="23531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34BB42FB-1955-4393-BAB4-6F1789EBDBE2}"/>
              </a:ext>
            </a:extLst>
          </p:cNvPr>
          <p:cNvSpPr/>
          <p:nvPr/>
        </p:nvSpPr>
        <p:spPr>
          <a:xfrm>
            <a:off x="2027288" y="3435376"/>
            <a:ext cx="597273" cy="527849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/>
              <a:t>10</a:t>
            </a:r>
            <a:endParaRPr lang="en-US" dirty="0"/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ED37D065-16B8-4213-A846-1A5C92608B3C}"/>
              </a:ext>
            </a:extLst>
          </p:cNvPr>
          <p:cNvSpPr/>
          <p:nvPr/>
        </p:nvSpPr>
        <p:spPr>
          <a:xfrm>
            <a:off x="411821" y="3343941"/>
            <a:ext cx="597273" cy="527849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3F7E1CF4-8283-4B2A-BA80-94B3A13BA558}"/>
              </a:ext>
            </a:extLst>
          </p:cNvPr>
          <p:cNvSpPr/>
          <p:nvPr/>
        </p:nvSpPr>
        <p:spPr>
          <a:xfrm>
            <a:off x="1274184" y="2614568"/>
            <a:ext cx="597273" cy="527849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/>
              <a:t>12</a:t>
            </a:r>
            <a:endParaRPr lang="en-US" dirty="0"/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0DC5763A-5F9E-45FA-8530-C62997A02581}"/>
              </a:ext>
            </a:extLst>
          </p:cNvPr>
          <p:cNvSpPr/>
          <p:nvPr/>
        </p:nvSpPr>
        <p:spPr>
          <a:xfrm>
            <a:off x="2839425" y="2611858"/>
            <a:ext cx="597273" cy="527849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id="{CB4ABCF2-C249-470B-9AA2-8F209A6DF34F}"/>
              </a:ext>
            </a:extLst>
          </p:cNvPr>
          <p:cNvSpPr/>
          <p:nvPr/>
        </p:nvSpPr>
        <p:spPr>
          <a:xfrm>
            <a:off x="3695951" y="3342957"/>
            <a:ext cx="597273" cy="527849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0F6F13-E1F2-47B7-A7B6-C53AB66702B9}"/>
              </a:ext>
            </a:extLst>
          </p:cNvPr>
          <p:cNvCxnSpPr>
            <a:cxnSpLocks/>
          </p:cNvCxnSpPr>
          <p:nvPr/>
        </p:nvCxnSpPr>
        <p:spPr>
          <a:xfrm>
            <a:off x="5271247" y="2564788"/>
            <a:ext cx="51995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9524531-05C7-4B41-9A5F-0F4FADBA7660}"/>
              </a:ext>
            </a:extLst>
          </p:cNvPr>
          <p:cNvCxnSpPr>
            <a:cxnSpLocks/>
          </p:cNvCxnSpPr>
          <p:nvPr/>
        </p:nvCxnSpPr>
        <p:spPr>
          <a:xfrm>
            <a:off x="8504422" y="4276165"/>
            <a:ext cx="0" cy="2932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2D5EE6D-EF2D-4877-B8E8-57544B615CB9}"/>
              </a:ext>
            </a:extLst>
          </p:cNvPr>
          <p:cNvCxnSpPr>
            <a:cxnSpLocks/>
          </p:cNvCxnSpPr>
          <p:nvPr/>
        </p:nvCxnSpPr>
        <p:spPr>
          <a:xfrm flipH="1">
            <a:off x="5199229" y="5127212"/>
            <a:ext cx="591971" cy="43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732FB3EB-082E-4D4D-8177-205DD857D364}"/>
              </a:ext>
            </a:extLst>
          </p:cNvPr>
          <p:cNvSpPr/>
          <p:nvPr/>
        </p:nvSpPr>
        <p:spPr>
          <a:xfrm rot="2632524">
            <a:off x="1317080" y="1682283"/>
            <a:ext cx="440712" cy="962982"/>
          </a:xfrm>
          <a:prstGeom prst="curvedRightArrow">
            <a:avLst>
              <a:gd name="adj1" fmla="val 11563"/>
              <a:gd name="adj2" fmla="val 50000"/>
              <a:gd name="adj3" fmla="val 3171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Arrow: Curved Right 90">
            <a:extLst>
              <a:ext uri="{FF2B5EF4-FFF2-40B4-BE49-F238E27FC236}">
                <a16:creationId xmlns:a16="http://schemas.microsoft.com/office/drawing/2014/main" id="{41600068-FC0B-4C5E-B299-5FD2DBBB566C}"/>
              </a:ext>
            </a:extLst>
          </p:cNvPr>
          <p:cNvSpPr/>
          <p:nvPr/>
        </p:nvSpPr>
        <p:spPr>
          <a:xfrm rot="19184497" flipH="1">
            <a:off x="8362534" y="5297316"/>
            <a:ext cx="428960" cy="988025"/>
          </a:xfrm>
          <a:prstGeom prst="curvedRightArrow">
            <a:avLst>
              <a:gd name="adj1" fmla="val 11563"/>
              <a:gd name="adj2" fmla="val 50000"/>
              <a:gd name="adj3" fmla="val 3171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354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6EFED-FE27-4320-AFE2-CB56BC5AD1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51" r="3103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C2F37A-7399-4BD1-AC4E-10B4F231BEEA}"/>
              </a:ext>
            </a:extLst>
          </p:cNvPr>
          <p:cNvSpPr txBox="1"/>
          <p:nvPr/>
        </p:nvSpPr>
        <p:spPr>
          <a:xfrm>
            <a:off x="0" y="1078974"/>
            <a:ext cx="69028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800" dirty="0">
                <a:solidFill>
                  <a:srgbClr val="FF0000"/>
                </a:solidFill>
                <a:latin typeface="Garamond" panose="02020404030301010803" pitchFamily="18" charset="0"/>
              </a:rPr>
              <a:t>Js Radix</a:t>
            </a:r>
            <a:r>
              <a:rPr lang="en-US" sz="2800" dirty="0">
                <a:solidFill>
                  <a:srgbClr val="FF0000"/>
                </a:solidFill>
                <a:latin typeface="Garamond" panose="02020404030301010803" pitchFamily="18" charset="0"/>
              </a:rPr>
              <a:t> Sort</a:t>
            </a:r>
            <a:r>
              <a:rPr lang="az-Latn-AZ" sz="2800" dirty="0">
                <a:solidFill>
                  <a:srgbClr val="FF0000"/>
                </a:solidFill>
                <a:latin typeface="Garamond" panose="02020404030301010803" pitchFamily="18" charset="0"/>
              </a:rPr>
              <a:t> Algoritmi</a:t>
            </a:r>
            <a:endParaRPr lang="en-US" sz="2800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endParaRPr lang="az-Latn-AZ" sz="28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Radix Sort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unikal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çeşidləmə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alqoritmidir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,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çünki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heç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vaxt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elementlər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arasında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müqayisə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aparmır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. O,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nömrənin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ölçüsü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haqqında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məlumatın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rəqəmlərin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sayında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kodlanması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faktından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istifadə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edir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-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daha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çox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rəqəm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daha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böyük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rəqəm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deməkdir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.</a:t>
            </a:r>
            <a:endParaRPr lang="az-Latn-AZ" sz="2800" b="0" i="0" dirty="0">
              <a:solidFill>
                <a:srgbClr val="000000"/>
              </a:solidFill>
              <a:effectLst/>
              <a:latin typeface="Garamond" panose="02020404030301010803" pitchFamily="18" charset="0"/>
            </a:endParaRPr>
          </a:p>
          <a:p>
            <a:endParaRPr lang="az-Latn-AZ" sz="28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Radix Sort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siyahı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götürür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və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onu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sıraya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qoyur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.</a:t>
            </a:r>
            <a:endParaRPr lang="az-Latn-AZ" sz="2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54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0D4AA9-36E8-4A16-AEBD-F8550A008015}"/>
              </a:ext>
            </a:extLst>
          </p:cNvPr>
          <p:cNvSpPr txBox="1"/>
          <p:nvPr/>
        </p:nvSpPr>
        <p:spPr>
          <a:xfrm>
            <a:off x="313766" y="243512"/>
            <a:ext cx="69745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Garamond" panose="02020404030301010803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08DD231-2AFD-4831-BF65-AFC10EB7D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28" r="701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4A9195-B49A-45AE-A525-EE7E05C07C8E}"/>
              </a:ext>
            </a:extLst>
          </p:cNvPr>
          <p:cNvSpPr txBox="1"/>
          <p:nvPr/>
        </p:nvSpPr>
        <p:spPr>
          <a:xfrm>
            <a:off x="224118" y="340659"/>
            <a:ext cx="10318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Tutaq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ki, biz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massivi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çeşidləmək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istədik</a:t>
            </a:r>
            <a:endParaRPr lang="az-Latn-AZ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endParaRPr lang="az-Latn-AZ" b="0" i="0" dirty="0">
              <a:solidFill>
                <a:srgbClr val="000000"/>
              </a:solidFill>
              <a:effectLst/>
              <a:latin typeface="Garamond" panose="02020404030301010803" pitchFamily="18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 [56, 4, 36, 53</a:t>
            </a:r>
            <a:r>
              <a:rPr lang="az-Latn-AZ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, 29, 8</a:t>
            </a:r>
            <a:r>
              <a:rPr lang="az-Latn-AZ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8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, 7] .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A426C5-84F2-4DF1-A1FC-E6251F1F05B0}"/>
              </a:ext>
            </a:extLst>
          </p:cNvPr>
          <p:cNvSpPr txBox="1"/>
          <p:nvPr/>
        </p:nvSpPr>
        <p:spPr>
          <a:xfrm>
            <a:off x="224118" y="1852116"/>
            <a:ext cx="9879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b="0" i="0" dirty="0">
                <a:solidFill>
                  <a:srgbClr val="FF0000"/>
                </a:solidFill>
                <a:effectLst/>
                <a:latin typeface="Garamond" panose="02020404030301010803" pitchFamily="18" charset="0"/>
              </a:rPr>
              <a:t>Addım 1 </a:t>
            </a:r>
            <a:r>
              <a:rPr lang="az-Latn-AZ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Əvvəlcə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hər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nömrənin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ən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sağdakı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rəqəminə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baxırıq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və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hər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nömrəni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düzgün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az-Latn-AZ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kvadrata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qoyuruq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.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8CF296-F088-40D7-8314-2AFE6F07ED58}"/>
              </a:ext>
            </a:extLst>
          </p:cNvPr>
          <p:cNvSpPr txBox="1"/>
          <p:nvPr/>
        </p:nvSpPr>
        <p:spPr>
          <a:xfrm>
            <a:off x="224118" y="3743344"/>
            <a:ext cx="61677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b="0" i="0" dirty="0">
                <a:solidFill>
                  <a:srgbClr val="FF0000"/>
                </a:solidFill>
                <a:effectLst/>
                <a:latin typeface="Garamond" panose="02020404030301010803" pitchFamily="18" charset="0"/>
              </a:rPr>
              <a:t>Addım 2 </a:t>
            </a:r>
            <a:r>
              <a:rPr lang="az-Latn-AZ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: 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Sonra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onları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yeni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sıraya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qaytarırıq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.</a:t>
            </a:r>
            <a:endParaRPr lang="az-Latn-AZ" b="0" i="0" dirty="0">
              <a:solidFill>
                <a:srgbClr val="000000"/>
              </a:solidFill>
              <a:effectLst/>
              <a:latin typeface="Garamond" panose="02020404030301010803" pitchFamily="18" charset="0"/>
            </a:endParaRPr>
          </a:p>
          <a:p>
            <a:endParaRPr lang="az-Latn-AZ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</a:rPr>
              <a:t>[53</a:t>
            </a:r>
            <a:r>
              <a:rPr lang="az-Latn-AZ" dirty="0">
                <a:solidFill>
                  <a:srgbClr val="000000"/>
                </a:solidFill>
                <a:latin typeface="Garamond" panose="02020404030301010803" pitchFamily="18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</a:rPr>
              <a:t>, 4, 36, 56,</a:t>
            </a:r>
            <a:r>
              <a:rPr lang="az-Latn-AZ" dirty="0">
                <a:solidFill>
                  <a:srgbClr val="000000"/>
                </a:solidFill>
                <a:latin typeface="Garamond" panose="02020404030301010803" pitchFamily="18" charset="0"/>
              </a:rPr>
              <a:t> 7, 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</a:rPr>
              <a:t>8</a:t>
            </a:r>
            <a:r>
              <a:rPr lang="az-Latn-AZ" dirty="0">
                <a:solidFill>
                  <a:srgbClr val="000000"/>
                </a:solidFill>
                <a:latin typeface="Garamond" panose="02020404030301010803" pitchFamily="18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</a:rPr>
              <a:t>, 2</a:t>
            </a:r>
            <a:r>
              <a:rPr lang="az-Latn-AZ" dirty="0">
                <a:solidFill>
                  <a:srgbClr val="000000"/>
                </a:solidFill>
                <a:latin typeface="Garamond" panose="02020404030301010803" pitchFamily="18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</a:rPr>
              <a:t>]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.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21F3F6-1317-4DEF-8343-6C8C8C4408FB}"/>
              </a:ext>
            </a:extLst>
          </p:cNvPr>
          <p:cNvSpPr txBox="1"/>
          <p:nvPr/>
        </p:nvSpPr>
        <p:spPr>
          <a:xfrm>
            <a:off x="134468" y="5115062"/>
            <a:ext cx="54326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b="0" i="0" dirty="0">
                <a:solidFill>
                  <a:srgbClr val="FF0000"/>
                </a:solidFill>
                <a:effectLst/>
                <a:latin typeface="Garamond" panose="02020404030301010803" pitchFamily="18" charset="0"/>
              </a:rPr>
              <a:t>Addım 3 : 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Sonra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sağdan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ikinci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rəqəmə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baxırıq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və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hər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rəqəmi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düzgün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vedrəyə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yerləşdiririk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.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Diqqət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yetirin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ki, 4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və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7-nin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ikinci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rəqəmi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yoxdur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;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onlar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müvafiq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olaraq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04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və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07-nin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ekvivalentidir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.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5D7CA9C-DF73-4C92-A24A-980F23DE3BC7}"/>
              </a:ext>
            </a:extLst>
          </p:cNvPr>
          <p:cNvSpPr/>
          <p:nvPr/>
        </p:nvSpPr>
        <p:spPr>
          <a:xfrm>
            <a:off x="5652248" y="4794433"/>
            <a:ext cx="645458" cy="1201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/>
              <a:t>7</a:t>
            </a:r>
          </a:p>
          <a:p>
            <a:pPr algn="ctr"/>
            <a:r>
              <a:rPr lang="az-Latn-AZ" dirty="0"/>
              <a:t>4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05601CC-74F7-4A04-831F-EEB59972ED4A}"/>
              </a:ext>
            </a:extLst>
          </p:cNvPr>
          <p:cNvSpPr/>
          <p:nvPr/>
        </p:nvSpPr>
        <p:spPr>
          <a:xfrm>
            <a:off x="6248401" y="4794433"/>
            <a:ext cx="645458" cy="1201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7CBC5F8-CDC2-40D4-9890-375847CCA95B}"/>
              </a:ext>
            </a:extLst>
          </p:cNvPr>
          <p:cNvSpPr/>
          <p:nvPr/>
        </p:nvSpPr>
        <p:spPr>
          <a:xfrm>
            <a:off x="6889377" y="4794433"/>
            <a:ext cx="645458" cy="1201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/>
              <a:t>29</a:t>
            </a:r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5E471EF-F17B-4DFD-BE4B-F57B7C60D6ED}"/>
              </a:ext>
            </a:extLst>
          </p:cNvPr>
          <p:cNvSpPr/>
          <p:nvPr/>
        </p:nvSpPr>
        <p:spPr>
          <a:xfrm>
            <a:off x="7534835" y="4794433"/>
            <a:ext cx="645458" cy="1201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/>
              <a:t>533</a:t>
            </a:r>
          </a:p>
          <a:p>
            <a:pPr algn="ctr"/>
            <a:r>
              <a:rPr lang="az-Latn-AZ" dirty="0"/>
              <a:t>36</a:t>
            </a:r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C92DD2C-A5FC-48D1-95EC-2EAAC9D585FD}"/>
              </a:ext>
            </a:extLst>
          </p:cNvPr>
          <p:cNvSpPr/>
          <p:nvPr/>
        </p:nvSpPr>
        <p:spPr>
          <a:xfrm>
            <a:off x="8175811" y="4794432"/>
            <a:ext cx="645458" cy="1201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6ADAF03-D033-4F20-8D77-28626069F96A}"/>
              </a:ext>
            </a:extLst>
          </p:cNvPr>
          <p:cNvSpPr/>
          <p:nvPr/>
        </p:nvSpPr>
        <p:spPr>
          <a:xfrm>
            <a:off x="8816787" y="4794431"/>
            <a:ext cx="645458" cy="1201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/>
              <a:t>56</a:t>
            </a:r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74ED5B4-2FA0-47D3-8D8C-2FDD651E206F}"/>
              </a:ext>
            </a:extLst>
          </p:cNvPr>
          <p:cNvSpPr/>
          <p:nvPr/>
        </p:nvSpPr>
        <p:spPr>
          <a:xfrm>
            <a:off x="9457763" y="4794430"/>
            <a:ext cx="645458" cy="1201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z-Latn-AZ" dirty="0"/>
          </a:p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61F1BA0-7E43-4A05-82E8-891C5B1CCB59}"/>
              </a:ext>
            </a:extLst>
          </p:cNvPr>
          <p:cNvSpPr/>
          <p:nvPr/>
        </p:nvSpPr>
        <p:spPr>
          <a:xfrm>
            <a:off x="10098739" y="4794429"/>
            <a:ext cx="645458" cy="1201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DF647A6-DBCF-4790-89EA-4C9BBE4C829B}"/>
              </a:ext>
            </a:extLst>
          </p:cNvPr>
          <p:cNvSpPr/>
          <p:nvPr/>
        </p:nvSpPr>
        <p:spPr>
          <a:xfrm>
            <a:off x="10735233" y="4794428"/>
            <a:ext cx="645458" cy="1201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/>
              <a:t>88</a:t>
            </a:r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095F22E-29E5-48B3-BD7D-D0636019E39B}"/>
              </a:ext>
            </a:extLst>
          </p:cNvPr>
          <p:cNvSpPr/>
          <p:nvPr/>
        </p:nvSpPr>
        <p:spPr>
          <a:xfrm>
            <a:off x="11326904" y="4794427"/>
            <a:ext cx="645458" cy="1201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9289FA1-A043-4F27-A39F-2E71F84DC337}"/>
              </a:ext>
            </a:extLst>
          </p:cNvPr>
          <p:cNvSpPr txBox="1"/>
          <p:nvPr/>
        </p:nvSpPr>
        <p:spPr>
          <a:xfrm>
            <a:off x="5553636" y="6039630"/>
            <a:ext cx="632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/>
              <a:t>      0         1          2         3          4         5           6          7         8          9</a:t>
            </a:r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9096C88-CAB5-492C-AE5E-EBBE82482295}"/>
              </a:ext>
            </a:extLst>
          </p:cNvPr>
          <p:cNvSpPr/>
          <p:nvPr/>
        </p:nvSpPr>
        <p:spPr>
          <a:xfrm>
            <a:off x="5665695" y="261662"/>
            <a:ext cx="645458" cy="1201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431609F-19F4-4664-B179-D075792BFDDC}"/>
              </a:ext>
            </a:extLst>
          </p:cNvPr>
          <p:cNvSpPr/>
          <p:nvPr/>
        </p:nvSpPr>
        <p:spPr>
          <a:xfrm>
            <a:off x="6261848" y="261662"/>
            <a:ext cx="645458" cy="1201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6F711DF-F1D1-482E-BB85-CEB471A7DB6E}"/>
              </a:ext>
            </a:extLst>
          </p:cNvPr>
          <p:cNvSpPr/>
          <p:nvPr/>
        </p:nvSpPr>
        <p:spPr>
          <a:xfrm>
            <a:off x="6902824" y="261662"/>
            <a:ext cx="645458" cy="1201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543FBDA-3AB2-48BA-A9AA-D7C8A8189662}"/>
              </a:ext>
            </a:extLst>
          </p:cNvPr>
          <p:cNvSpPr/>
          <p:nvPr/>
        </p:nvSpPr>
        <p:spPr>
          <a:xfrm>
            <a:off x="7548282" y="261662"/>
            <a:ext cx="645458" cy="1201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9CBE963-40FF-47B2-9DBA-3FB260E63678}"/>
              </a:ext>
            </a:extLst>
          </p:cNvPr>
          <p:cNvSpPr/>
          <p:nvPr/>
        </p:nvSpPr>
        <p:spPr>
          <a:xfrm>
            <a:off x="8189258" y="261661"/>
            <a:ext cx="645458" cy="1201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A1671F9-43EC-44E5-963C-59ED7A29E635}"/>
              </a:ext>
            </a:extLst>
          </p:cNvPr>
          <p:cNvSpPr/>
          <p:nvPr/>
        </p:nvSpPr>
        <p:spPr>
          <a:xfrm>
            <a:off x="8830234" y="261660"/>
            <a:ext cx="645458" cy="1201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EAC6DEC-1A0B-435C-9EAC-921167117122}"/>
              </a:ext>
            </a:extLst>
          </p:cNvPr>
          <p:cNvSpPr/>
          <p:nvPr/>
        </p:nvSpPr>
        <p:spPr>
          <a:xfrm>
            <a:off x="9471210" y="261659"/>
            <a:ext cx="645458" cy="1201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01B440A-B45C-439D-B452-AB1782DEB585}"/>
              </a:ext>
            </a:extLst>
          </p:cNvPr>
          <p:cNvSpPr/>
          <p:nvPr/>
        </p:nvSpPr>
        <p:spPr>
          <a:xfrm>
            <a:off x="10112186" y="261658"/>
            <a:ext cx="645458" cy="1201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93A1BA3-9402-4813-8344-57BA980B18C2}"/>
              </a:ext>
            </a:extLst>
          </p:cNvPr>
          <p:cNvSpPr/>
          <p:nvPr/>
        </p:nvSpPr>
        <p:spPr>
          <a:xfrm>
            <a:off x="10748680" y="261657"/>
            <a:ext cx="645458" cy="1201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960E9A1-AC91-46BE-A106-FA9F6D7A2740}"/>
              </a:ext>
            </a:extLst>
          </p:cNvPr>
          <p:cNvSpPr/>
          <p:nvPr/>
        </p:nvSpPr>
        <p:spPr>
          <a:xfrm>
            <a:off x="11340351" y="261656"/>
            <a:ext cx="645458" cy="1201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745FF3B-CD85-445C-9FDD-D6674B6CB7F0}"/>
              </a:ext>
            </a:extLst>
          </p:cNvPr>
          <p:cNvSpPr/>
          <p:nvPr/>
        </p:nvSpPr>
        <p:spPr>
          <a:xfrm>
            <a:off x="5665695" y="2561696"/>
            <a:ext cx="645458" cy="1201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23B3A78-1798-466A-A10D-B9109A2412E0}"/>
              </a:ext>
            </a:extLst>
          </p:cNvPr>
          <p:cNvSpPr/>
          <p:nvPr/>
        </p:nvSpPr>
        <p:spPr>
          <a:xfrm>
            <a:off x="6261848" y="2561696"/>
            <a:ext cx="645458" cy="1201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84C570F-708F-4B9A-B335-E976C084FB8B}"/>
              </a:ext>
            </a:extLst>
          </p:cNvPr>
          <p:cNvSpPr/>
          <p:nvPr/>
        </p:nvSpPr>
        <p:spPr>
          <a:xfrm>
            <a:off x="6902824" y="2561696"/>
            <a:ext cx="645458" cy="1201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F8BFEE6-E1D9-4593-AD61-249DC3F8768F}"/>
              </a:ext>
            </a:extLst>
          </p:cNvPr>
          <p:cNvSpPr/>
          <p:nvPr/>
        </p:nvSpPr>
        <p:spPr>
          <a:xfrm>
            <a:off x="7548282" y="2561696"/>
            <a:ext cx="645458" cy="1201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/>
              <a:t>533</a:t>
            </a:r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794DCE9-3455-4215-9954-1A0D45683B00}"/>
              </a:ext>
            </a:extLst>
          </p:cNvPr>
          <p:cNvSpPr/>
          <p:nvPr/>
        </p:nvSpPr>
        <p:spPr>
          <a:xfrm>
            <a:off x="8189258" y="2561695"/>
            <a:ext cx="645458" cy="1201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/>
              <a:t>4</a:t>
            </a:r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E75209B-D834-4E58-B50A-D9DFA511D3CB}"/>
              </a:ext>
            </a:extLst>
          </p:cNvPr>
          <p:cNvSpPr/>
          <p:nvPr/>
        </p:nvSpPr>
        <p:spPr>
          <a:xfrm>
            <a:off x="8830234" y="2561694"/>
            <a:ext cx="645458" cy="1201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DBC7154-E9A2-4661-9717-FC63ABA12967}"/>
              </a:ext>
            </a:extLst>
          </p:cNvPr>
          <p:cNvSpPr/>
          <p:nvPr/>
        </p:nvSpPr>
        <p:spPr>
          <a:xfrm>
            <a:off x="9471210" y="2561693"/>
            <a:ext cx="645458" cy="1201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/>
              <a:t>56</a:t>
            </a:r>
          </a:p>
          <a:p>
            <a:pPr algn="ctr"/>
            <a:r>
              <a:rPr lang="az-Latn-AZ" dirty="0"/>
              <a:t>36</a:t>
            </a:r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48945BA-2D20-44E5-A317-6E875FE18CE8}"/>
              </a:ext>
            </a:extLst>
          </p:cNvPr>
          <p:cNvSpPr/>
          <p:nvPr/>
        </p:nvSpPr>
        <p:spPr>
          <a:xfrm>
            <a:off x="10112186" y="2561692"/>
            <a:ext cx="645458" cy="1201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/>
              <a:t>7</a:t>
            </a:r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AB896A4-C355-4A59-9E52-72BA30A5F69F}"/>
              </a:ext>
            </a:extLst>
          </p:cNvPr>
          <p:cNvSpPr/>
          <p:nvPr/>
        </p:nvSpPr>
        <p:spPr>
          <a:xfrm>
            <a:off x="10748680" y="2561691"/>
            <a:ext cx="645458" cy="1201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/>
              <a:t>88</a:t>
            </a:r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5A64D45-C68F-44FF-94A0-2FDDB0FAC548}"/>
              </a:ext>
            </a:extLst>
          </p:cNvPr>
          <p:cNvSpPr/>
          <p:nvPr/>
        </p:nvSpPr>
        <p:spPr>
          <a:xfrm>
            <a:off x="11340351" y="2561690"/>
            <a:ext cx="645458" cy="1201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/>
              <a:t>29</a:t>
            </a:r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1C60EB1-3511-47FE-9E23-49B38271691C}"/>
              </a:ext>
            </a:extLst>
          </p:cNvPr>
          <p:cNvSpPr txBox="1"/>
          <p:nvPr/>
        </p:nvSpPr>
        <p:spPr>
          <a:xfrm>
            <a:off x="5567083" y="3806893"/>
            <a:ext cx="632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/>
              <a:t>      0         1          2         3          4         5           6          7         8          9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889159-0DAC-4941-978D-29CA6F0D5B97}"/>
              </a:ext>
            </a:extLst>
          </p:cNvPr>
          <p:cNvSpPr txBox="1"/>
          <p:nvPr/>
        </p:nvSpPr>
        <p:spPr>
          <a:xfrm>
            <a:off x="5553636" y="1403078"/>
            <a:ext cx="632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/>
              <a:t>      0         1          2         3          4         5           6          7         8          9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543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E09A862B-FCCF-4633-9651-70A4FCBAD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28" r="701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E72F954-8160-4353-A14E-746D994C8459}"/>
              </a:ext>
            </a:extLst>
          </p:cNvPr>
          <p:cNvSpPr txBox="1"/>
          <p:nvPr/>
        </p:nvSpPr>
        <p:spPr>
          <a:xfrm>
            <a:off x="251012" y="990322"/>
            <a:ext cx="61677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b="0" i="0" dirty="0">
                <a:solidFill>
                  <a:srgbClr val="FF0000"/>
                </a:solidFill>
                <a:effectLst/>
                <a:latin typeface="Garamond" panose="02020404030301010803" pitchFamily="18" charset="0"/>
              </a:rPr>
              <a:t>Addım 4 </a:t>
            </a:r>
            <a:r>
              <a:rPr lang="az-Latn-AZ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: 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Sonra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onları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yeni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sıraya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qaytarırıq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.</a:t>
            </a:r>
            <a:endParaRPr lang="az-Latn-AZ" b="0" i="0" dirty="0">
              <a:solidFill>
                <a:srgbClr val="000000"/>
              </a:solidFill>
              <a:effectLst/>
              <a:latin typeface="Garamond" panose="02020404030301010803" pitchFamily="18" charset="0"/>
            </a:endParaRPr>
          </a:p>
          <a:p>
            <a:endParaRPr lang="az-Latn-AZ" b="0" i="0" dirty="0">
              <a:solidFill>
                <a:srgbClr val="000000"/>
              </a:solidFill>
              <a:effectLst/>
              <a:latin typeface="Garamond" panose="02020404030301010803" pitchFamily="18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 [</a:t>
            </a:r>
            <a:r>
              <a:rPr lang="az-Latn-AZ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4, 7, 29, 36, 533, 56, 88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] 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ECF169-54E1-4538-A729-90E71C956630}"/>
              </a:ext>
            </a:extLst>
          </p:cNvPr>
          <p:cNvSpPr txBox="1"/>
          <p:nvPr/>
        </p:nvSpPr>
        <p:spPr>
          <a:xfrm>
            <a:off x="251012" y="2705581"/>
            <a:ext cx="655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b="0" i="0" dirty="0">
                <a:solidFill>
                  <a:srgbClr val="FF0000"/>
                </a:solidFill>
                <a:effectLst/>
                <a:latin typeface="Garamond" panose="02020404030301010803" pitchFamily="18" charset="0"/>
              </a:rPr>
              <a:t>Addım 5 </a:t>
            </a:r>
            <a:r>
              <a:rPr lang="az-Latn-AZ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: 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Sonra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sağdan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üçüncü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rəqəmə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baxırıq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və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hər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bir</a:t>
            </a:r>
            <a:endParaRPr lang="az-Latn-AZ" b="0" i="0" dirty="0">
              <a:solidFill>
                <a:srgbClr val="000000"/>
              </a:solidFill>
              <a:effectLst/>
              <a:latin typeface="Garamond" panose="02020404030301010803" pitchFamily="18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rəqəmi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düzgün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vedrəyə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yerləşdiririk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.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CA3DD3-F621-475B-9030-84DE6E009791}"/>
              </a:ext>
            </a:extLst>
          </p:cNvPr>
          <p:cNvSpPr/>
          <p:nvPr/>
        </p:nvSpPr>
        <p:spPr>
          <a:xfrm>
            <a:off x="5620874" y="1227247"/>
            <a:ext cx="645458" cy="1201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sz="1200" dirty="0"/>
              <a:t>88</a:t>
            </a:r>
          </a:p>
          <a:p>
            <a:pPr algn="ctr"/>
            <a:r>
              <a:rPr lang="az-Latn-AZ" sz="1200" dirty="0"/>
              <a:t>56</a:t>
            </a:r>
          </a:p>
          <a:p>
            <a:pPr algn="ctr"/>
            <a:r>
              <a:rPr lang="az-Latn-AZ" sz="1200" dirty="0"/>
              <a:t>36</a:t>
            </a:r>
          </a:p>
          <a:p>
            <a:pPr algn="ctr"/>
            <a:r>
              <a:rPr lang="az-Latn-AZ" sz="1200" dirty="0"/>
              <a:t>29</a:t>
            </a:r>
          </a:p>
          <a:p>
            <a:pPr algn="ctr"/>
            <a:r>
              <a:rPr lang="az-Latn-AZ" sz="1200" dirty="0"/>
              <a:t>7</a:t>
            </a:r>
          </a:p>
          <a:p>
            <a:pPr algn="ctr"/>
            <a:r>
              <a:rPr lang="az-Latn-AZ" sz="1200" dirty="0"/>
              <a:t>4</a:t>
            </a:r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4A8D32-71BA-4DB3-AE66-ECEBBF820FD6}"/>
              </a:ext>
            </a:extLst>
          </p:cNvPr>
          <p:cNvSpPr/>
          <p:nvPr/>
        </p:nvSpPr>
        <p:spPr>
          <a:xfrm>
            <a:off x="6217027" y="1227247"/>
            <a:ext cx="645458" cy="1201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04F4089-3B73-49A7-BCDF-6F3BAE132919}"/>
              </a:ext>
            </a:extLst>
          </p:cNvPr>
          <p:cNvSpPr/>
          <p:nvPr/>
        </p:nvSpPr>
        <p:spPr>
          <a:xfrm>
            <a:off x="6858003" y="1227247"/>
            <a:ext cx="645458" cy="1201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589E3A-3D8B-42B2-B7B0-CEE9F57481C3}"/>
              </a:ext>
            </a:extLst>
          </p:cNvPr>
          <p:cNvSpPr/>
          <p:nvPr/>
        </p:nvSpPr>
        <p:spPr>
          <a:xfrm>
            <a:off x="7503461" y="1227247"/>
            <a:ext cx="645458" cy="1201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589C72C-B468-457E-9F7A-D4059E47E564}"/>
              </a:ext>
            </a:extLst>
          </p:cNvPr>
          <p:cNvSpPr/>
          <p:nvPr/>
        </p:nvSpPr>
        <p:spPr>
          <a:xfrm>
            <a:off x="8144437" y="1227246"/>
            <a:ext cx="645458" cy="1201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5BC7514-EF97-4061-8ECB-5060941300B9}"/>
              </a:ext>
            </a:extLst>
          </p:cNvPr>
          <p:cNvSpPr/>
          <p:nvPr/>
        </p:nvSpPr>
        <p:spPr>
          <a:xfrm>
            <a:off x="8785413" y="1227245"/>
            <a:ext cx="645458" cy="1201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/>
              <a:t>533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57C2253-8435-4FA3-8CEF-23EF363C44DB}"/>
              </a:ext>
            </a:extLst>
          </p:cNvPr>
          <p:cNvSpPr/>
          <p:nvPr/>
        </p:nvSpPr>
        <p:spPr>
          <a:xfrm>
            <a:off x="9426389" y="1227244"/>
            <a:ext cx="645458" cy="1201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34BB79B-593A-4B01-80A9-1DE2F571D623}"/>
              </a:ext>
            </a:extLst>
          </p:cNvPr>
          <p:cNvSpPr/>
          <p:nvPr/>
        </p:nvSpPr>
        <p:spPr>
          <a:xfrm>
            <a:off x="10067365" y="1227243"/>
            <a:ext cx="645458" cy="1201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1F777CE-3D40-4320-B80B-B25984D3E6BC}"/>
              </a:ext>
            </a:extLst>
          </p:cNvPr>
          <p:cNvSpPr/>
          <p:nvPr/>
        </p:nvSpPr>
        <p:spPr>
          <a:xfrm>
            <a:off x="10703859" y="1227242"/>
            <a:ext cx="645458" cy="1201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72EF49-CA2F-410B-9124-F6AC1B29FA6F}"/>
              </a:ext>
            </a:extLst>
          </p:cNvPr>
          <p:cNvSpPr/>
          <p:nvPr/>
        </p:nvSpPr>
        <p:spPr>
          <a:xfrm>
            <a:off x="11295530" y="1227241"/>
            <a:ext cx="645458" cy="1201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98079C-E433-4964-8B64-8610A6DE75F2}"/>
              </a:ext>
            </a:extLst>
          </p:cNvPr>
          <p:cNvSpPr txBox="1"/>
          <p:nvPr/>
        </p:nvSpPr>
        <p:spPr>
          <a:xfrm>
            <a:off x="5522262" y="2472444"/>
            <a:ext cx="632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/>
              <a:t>      0         1          2         3          4         5           6          7         8          9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749CE9-C528-44EE-821B-C9360B0FCF9B}"/>
              </a:ext>
            </a:extLst>
          </p:cNvPr>
          <p:cNvSpPr txBox="1"/>
          <p:nvPr/>
        </p:nvSpPr>
        <p:spPr>
          <a:xfrm>
            <a:off x="251012" y="4181626"/>
            <a:ext cx="61677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b="0" i="0" dirty="0">
                <a:solidFill>
                  <a:srgbClr val="FF0000"/>
                </a:solidFill>
                <a:effectLst/>
                <a:latin typeface="Garamond" panose="02020404030301010803" pitchFamily="18" charset="0"/>
              </a:rPr>
              <a:t>Addım 6 </a:t>
            </a:r>
            <a:r>
              <a:rPr lang="az-Latn-AZ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: 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Sonra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onları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yeni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sıraya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qaytarırıq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.</a:t>
            </a:r>
            <a:endParaRPr lang="az-Latn-AZ" b="0" i="0" dirty="0">
              <a:solidFill>
                <a:srgbClr val="000000"/>
              </a:solidFill>
              <a:effectLst/>
              <a:latin typeface="Garamond" panose="02020404030301010803" pitchFamily="18" charset="0"/>
            </a:endParaRPr>
          </a:p>
          <a:p>
            <a:endParaRPr lang="az-Latn-AZ" b="0" i="0" dirty="0">
              <a:solidFill>
                <a:srgbClr val="000000"/>
              </a:solidFill>
              <a:effectLst/>
              <a:latin typeface="Garamond" panose="02020404030301010803" pitchFamily="18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 [</a:t>
            </a:r>
            <a:r>
              <a:rPr lang="az-Latn-AZ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4, 7, 29, 36, 56, </a:t>
            </a:r>
            <a:r>
              <a:rPr lang="az-Latn-AZ" dirty="0">
                <a:solidFill>
                  <a:srgbClr val="000000"/>
                </a:solidFill>
                <a:latin typeface="Garamond" panose="02020404030301010803" pitchFamily="18" charset="0"/>
              </a:rPr>
              <a:t>88, 533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] 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34B569A-05A9-4883-B476-CF44C1C1C2D8}"/>
              </a:ext>
            </a:extLst>
          </p:cNvPr>
          <p:cNvSpPr txBox="1"/>
          <p:nvPr/>
        </p:nvSpPr>
        <p:spPr>
          <a:xfrm>
            <a:off x="251012" y="5907758"/>
            <a:ext cx="61677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Və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bu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qədər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.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Massiv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çeşidlənib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və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ədədlər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arasında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heç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müqayisə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aparılmayıb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. Radix Sort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çox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gözəl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çeşidləmə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alqoritmidir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!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348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6EFED-FE27-4320-AFE2-CB56BC5AD1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51" r="3103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C2F37A-7399-4BD1-AC4E-10B4F231BEEA}"/>
              </a:ext>
            </a:extLst>
          </p:cNvPr>
          <p:cNvSpPr txBox="1"/>
          <p:nvPr/>
        </p:nvSpPr>
        <p:spPr>
          <a:xfrm>
            <a:off x="134471" y="117693"/>
            <a:ext cx="673249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az-Latn-AZ" sz="1600" dirty="0">
                <a:latin typeface="Garamond" panose="020204040303010108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https://www.geeksforgeeks.org/jump-search/</a:t>
            </a:r>
            <a:endParaRPr lang="en-US" sz="16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z-Latn-AZ" sz="1600" dirty="0">
                <a:latin typeface="Garamond" panose="02020404030301010803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https://www.gadgetronicx.com/jump-search-algorithm-explained/</a:t>
            </a:r>
            <a:endParaRPr lang="en-US" sz="16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z-Latn-AZ" sz="1600" dirty="0">
                <a:latin typeface="Garamond" panose="02020404030301010803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https://fanzhongzeng78-medium-com.translate.goog/jump-search-in-javascript-76b086e81567?_x_tr_sl=en&amp;_x_tr_tl=az&amp;_x_tr_hl=en&amp;_x_tr_pto=wapp&amp;_x_tr_hist=true</a:t>
            </a:r>
            <a:endParaRPr lang="az-Latn-AZ" sz="16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z-Latn-AZ" sz="1600" dirty="0">
                <a:solidFill>
                  <a:srgbClr val="FF0000"/>
                </a:solidFill>
                <a:latin typeface="Garamond" panose="02020404030301010803" pitchFamily="18" charset="0"/>
              </a:rPr>
              <a:t>https://tutswiki.com/data-structures-algorithms/exponential-search/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z-Latn-AZ" sz="1600" dirty="0">
                <a:solidFill>
                  <a:srgbClr val="FF0000"/>
                </a:solidFill>
                <a:latin typeface="Garamond" panose="02020404030301010803" pitchFamily="18" charset="0"/>
              </a:rPr>
              <a:t>https://medium.com/@entrustech/harnessing-the-power-of-exponential-search-algorithm-1c2bc9f882df#:~:text=Exponential%20search%20is%20a%20search,then%20the%20search%20is%20successful.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z-Latn-AZ" sz="1600" dirty="0">
                <a:solidFill>
                  <a:srgbClr val="FF0000"/>
                </a:solidFill>
                <a:latin typeface="Garamond" panose="02020404030301010803" pitchFamily="18" charset="0"/>
              </a:rPr>
              <a:t>https://en-m-wikipedia-org.translate.goog/wiki/Exponential_search?_x_tr_sl=en&amp;_x_tr_tl=az&amp;_x_tr_hl=en&amp;_x_tr_pto=wapp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 dirty="0">
              <a:latin typeface="Garamond" panose="02020404030301010803" pitchFamily="18" charset="0"/>
            </a:endParaRPr>
          </a:p>
          <a:p>
            <a:endParaRPr lang="en-US" sz="16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z-Latn-AZ" sz="1600" dirty="0">
                <a:latin typeface="Garamond" panose="02020404030301010803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https://www.cs.usfca.edu/~galles/visualization/HeapSort.html</a:t>
            </a:r>
            <a:endParaRPr lang="az-Latn-AZ" sz="16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z-Latn-AZ" sz="1600" dirty="0">
                <a:latin typeface="Garamond" panose="02020404030301010803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https://stackabuse-com.translate.goog/heap-sort-in-javascript/?_x_tr_sl=en&amp;_x_tr_tl=az&amp;_x_tr_hl=en&amp;_x_tr_pto=wapp&amp;_x_tr_hist=true</a:t>
            </a:r>
            <a:endParaRPr lang="az-Latn-AZ" sz="16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z-Latn-AZ" sz="1600" dirty="0">
                <a:latin typeface="Garamond" panose="02020404030301010803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https://learnersbucket.com/tutorials/algorithms/heap-sort-algorithm-in-javascript/</a:t>
            </a:r>
            <a:endParaRPr lang="az-Latn-AZ" sz="16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z-Latn-AZ" sz="1600" dirty="0">
                <a:solidFill>
                  <a:srgbClr val="FF0000"/>
                </a:solidFill>
                <a:latin typeface="Garamond" panose="02020404030301010803" pitchFamily="18" charset="0"/>
              </a:rPr>
              <a:t>https://www.doabledanny.com/radix-sort-in-javascript</a:t>
            </a:r>
          </a:p>
        </p:txBody>
      </p:sp>
    </p:spTree>
    <p:extLst>
      <p:ext uri="{BB962C8B-B14F-4D97-AF65-F5344CB8AC3E}">
        <p14:creationId xmlns:p14="http://schemas.microsoft.com/office/powerpoint/2010/main" val="260625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6EFED-FE27-4320-AFE2-CB56BC5AD1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51" r="3103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C2F37A-7399-4BD1-AC4E-10B4F231BEEA}"/>
              </a:ext>
            </a:extLst>
          </p:cNvPr>
          <p:cNvSpPr txBox="1"/>
          <p:nvPr/>
        </p:nvSpPr>
        <p:spPr>
          <a:xfrm>
            <a:off x="0" y="792103"/>
            <a:ext cx="690282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400" dirty="0">
                <a:solidFill>
                  <a:srgbClr val="FF0000"/>
                </a:solidFill>
                <a:latin typeface="Garamond" panose="02020404030301010803" pitchFamily="18" charset="0"/>
              </a:rPr>
              <a:t>Js Jump</a:t>
            </a:r>
            <a:r>
              <a:rPr lang="en-US" sz="2400" dirty="0">
                <a:solidFill>
                  <a:srgbClr val="FF0000"/>
                </a:solidFill>
                <a:latin typeface="Garamond" panose="02020404030301010803" pitchFamily="18" charset="0"/>
              </a:rPr>
              <a:t> Search</a:t>
            </a:r>
            <a:r>
              <a:rPr lang="az-Latn-AZ" sz="2400" dirty="0">
                <a:solidFill>
                  <a:srgbClr val="FF0000"/>
                </a:solidFill>
                <a:latin typeface="Garamond" panose="02020404030301010803" pitchFamily="18" charset="0"/>
              </a:rPr>
              <a:t> Algoritmi</a:t>
            </a:r>
          </a:p>
          <a:p>
            <a:endParaRPr lang="en-US" sz="2400" dirty="0">
              <a:latin typeface="Garamond" panose="02020404030301010803" pitchFamily="18" charset="0"/>
            </a:endParaRPr>
          </a:p>
          <a:p>
            <a:r>
              <a:rPr lang="en-US" sz="28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Jump Search </a:t>
            </a:r>
            <a:r>
              <a:rPr lang="en-US" sz="28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çeşidlənmiş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massivlər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üçün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axtarış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alqoritmidir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.</a:t>
            </a:r>
          </a:p>
          <a:p>
            <a:endParaRPr lang="en-US" sz="2800" dirty="0">
              <a:solidFill>
                <a:srgbClr val="273239"/>
              </a:solidFill>
              <a:latin typeface="Garamond" panose="02020404030301010803" pitchFamily="18" charset="0"/>
            </a:endParaRPr>
          </a:p>
          <a:p>
            <a:r>
              <a:rPr lang="en-US" sz="28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Əsas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fikir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 , </a:t>
            </a:r>
            <a:r>
              <a:rPr lang="en-US" sz="28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sabit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addımlarla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irəli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atmaqla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və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ya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bütün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elementləri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axtarmaq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əvəzinə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bəzi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elementləri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atlayaraq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daha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az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elementi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8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yoxlamaqdır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 .</a:t>
            </a:r>
          </a:p>
          <a:p>
            <a:endParaRPr lang="en-US" sz="2800" dirty="0">
              <a:solidFill>
                <a:srgbClr val="273239"/>
              </a:solidFill>
              <a:latin typeface="Garamond" panose="02020404030301010803" pitchFamily="18" charset="0"/>
            </a:endParaRPr>
          </a:p>
          <a:p>
            <a:r>
              <a:rPr lang="en-US" sz="2800" b="0" i="0" dirty="0">
                <a:solidFill>
                  <a:srgbClr val="FF0000"/>
                </a:solidFill>
                <a:effectLst/>
                <a:latin typeface="Garamond" panose="02020404030301010803" pitchFamily="18" charset="0"/>
              </a:rPr>
              <a:t>linear search  &lt;  jump search  &lt;  binary search</a:t>
            </a:r>
          </a:p>
          <a:p>
            <a:endParaRPr lang="en-US" sz="2800" b="0" i="0" dirty="0">
              <a:solidFill>
                <a:srgbClr val="273239"/>
              </a:solidFill>
              <a:effectLst/>
              <a:latin typeface="Garamond" panose="02020404030301010803" pitchFamily="18" charset="0"/>
            </a:endParaRPr>
          </a:p>
          <a:p>
            <a:endParaRPr lang="az-Latn-AZ" sz="2400" dirty="0">
              <a:latin typeface="Garamond" panose="02020404030301010803" pitchFamily="18" charset="0"/>
            </a:endParaRPr>
          </a:p>
          <a:p>
            <a:endParaRPr lang="az-Latn-AZ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16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6EFED-FE27-4320-AFE2-CB56BC5AD1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28" r="701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0D4AA9-36E8-4A16-AEBD-F8550A008015}"/>
              </a:ext>
            </a:extLst>
          </p:cNvPr>
          <p:cNvSpPr txBox="1"/>
          <p:nvPr/>
        </p:nvSpPr>
        <p:spPr>
          <a:xfrm>
            <a:off x="313766" y="243512"/>
            <a:ext cx="69745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BACE4-0DA6-40E1-8C27-75CAA3263BA5}"/>
              </a:ext>
            </a:extLst>
          </p:cNvPr>
          <p:cNvSpPr txBox="1"/>
          <p:nvPr/>
        </p:nvSpPr>
        <p:spPr>
          <a:xfrm>
            <a:off x="192741" y="445880"/>
            <a:ext cx="118065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Garamond" panose="02020404030301010803" pitchFamily="18" charset="0"/>
              </a:rPr>
              <a:t>Tutaq</a:t>
            </a:r>
            <a:r>
              <a:rPr lang="en-US" sz="2400" dirty="0">
                <a:latin typeface="Garamond" panose="02020404030301010803" pitchFamily="18" charset="0"/>
              </a:rPr>
              <a:t> ki, </a:t>
            </a:r>
            <a:r>
              <a:rPr lang="en-US" sz="2400" dirty="0" err="1">
                <a:latin typeface="Garamond" panose="02020404030301010803" pitchFamily="18" charset="0"/>
              </a:rPr>
              <a:t>bizdə</a:t>
            </a:r>
            <a:r>
              <a:rPr lang="en-US" sz="2400" dirty="0">
                <a:latin typeface="Garamond" panose="02020404030301010803" pitchFamily="18" charset="0"/>
              </a:rPr>
              <a:t> n </a:t>
            </a:r>
            <a:r>
              <a:rPr lang="en-US" sz="2400" dirty="0" err="1">
                <a:latin typeface="Garamond" panose="02020404030301010803" pitchFamily="18" charset="0"/>
              </a:rPr>
              <a:t>ölçülü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Garamond" panose="02020404030301010803" pitchFamily="18" charset="0"/>
              </a:rPr>
              <a:t>arr</a:t>
            </a:r>
            <a:r>
              <a:rPr lang="en-US" sz="2400" dirty="0">
                <a:solidFill>
                  <a:srgbClr val="FF0000"/>
                </a:solidFill>
                <a:latin typeface="Garamond" panose="02020404030301010803" pitchFamily="18" charset="0"/>
              </a:rPr>
              <a:t>[ ] </a:t>
            </a:r>
            <a:r>
              <a:rPr lang="en-US" sz="2400" dirty="0" err="1">
                <a:latin typeface="Garamond" panose="02020404030301010803" pitchFamily="18" charset="0"/>
              </a:rPr>
              <a:t>massivi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və</a:t>
            </a:r>
            <a:r>
              <a:rPr lang="en-US" sz="2400" dirty="0">
                <a:latin typeface="Garamond" panose="02020404030301010803" pitchFamily="18" charset="0"/>
              </a:rPr>
              <a:t> m </a:t>
            </a:r>
            <a:r>
              <a:rPr lang="en-US" sz="2400" dirty="0" err="1">
                <a:latin typeface="Garamond" panose="02020404030301010803" pitchFamily="18" charset="0"/>
              </a:rPr>
              <a:t>ölçülü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blok</a:t>
            </a:r>
            <a:r>
              <a:rPr lang="en-US" sz="2400" dirty="0">
                <a:latin typeface="Garamond" panose="02020404030301010803" pitchFamily="18" charset="0"/>
              </a:rPr>
              <a:t> var. </a:t>
            </a:r>
          </a:p>
          <a:p>
            <a:endParaRPr lang="en-US" sz="2400" dirty="0">
              <a:latin typeface="Garamond" panose="02020404030301010803" pitchFamily="18" charset="0"/>
            </a:endParaRPr>
          </a:p>
          <a:p>
            <a:r>
              <a:rPr lang="en-US" sz="2400" dirty="0">
                <a:latin typeface="Garamond" panose="02020404030301010803" pitchFamily="18" charset="0"/>
              </a:rPr>
              <a:t>Sonra </a:t>
            </a:r>
            <a:r>
              <a:rPr lang="en-US" sz="2400" dirty="0" err="1">
                <a:solidFill>
                  <a:srgbClr val="FF0000"/>
                </a:solidFill>
                <a:latin typeface="Garamond" panose="02020404030301010803" pitchFamily="18" charset="0"/>
              </a:rPr>
              <a:t>arr</a:t>
            </a:r>
            <a:r>
              <a:rPr lang="en-US" sz="2400" dirty="0">
                <a:solidFill>
                  <a:srgbClr val="FF0000"/>
                </a:solidFill>
                <a:latin typeface="Garamond" panose="02020404030301010803" pitchFamily="18" charset="0"/>
              </a:rPr>
              <a:t>[0], </a:t>
            </a:r>
            <a:r>
              <a:rPr lang="en-US" sz="2400" dirty="0" err="1">
                <a:solidFill>
                  <a:srgbClr val="FF0000"/>
                </a:solidFill>
                <a:latin typeface="Garamond" panose="02020404030301010803" pitchFamily="18" charset="0"/>
              </a:rPr>
              <a:t>arr</a:t>
            </a:r>
            <a:r>
              <a:rPr lang="en-US" sz="2400" dirty="0">
                <a:solidFill>
                  <a:srgbClr val="FF0000"/>
                </a:solidFill>
                <a:latin typeface="Garamond" panose="02020404030301010803" pitchFamily="18" charset="0"/>
              </a:rPr>
              <a:t>[m], </a:t>
            </a:r>
            <a:r>
              <a:rPr lang="en-US" sz="2400" dirty="0" err="1">
                <a:solidFill>
                  <a:srgbClr val="FF0000"/>
                </a:solidFill>
                <a:latin typeface="Garamond" panose="02020404030301010803" pitchFamily="18" charset="0"/>
              </a:rPr>
              <a:t>arr</a:t>
            </a:r>
            <a:r>
              <a:rPr lang="en-US" sz="2400" dirty="0">
                <a:solidFill>
                  <a:srgbClr val="FF0000"/>
                </a:solidFill>
                <a:latin typeface="Garamond" panose="02020404030301010803" pitchFamily="18" charset="0"/>
              </a:rPr>
              <a:t>[2m]…..</a:t>
            </a:r>
            <a:r>
              <a:rPr lang="en-US" sz="2400" dirty="0" err="1">
                <a:solidFill>
                  <a:srgbClr val="FF0000"/>
                </a:solidFill>
                <a:latin typeface="Garamond" panose="02020404030301010803" pitchFamily="18" charset="0"/>
              </a:rPr>
              <a:t>arr</a:t>
            </a:r>
            <a:r>
              <a:rPr lang="en-US" sz="2400" dirty="0">
                <a:solidFill>
                  <a:srgbClr val="FF0000"/>
                </a:solidFill>
                <a:latin typeface="Garamond" panose="02020404030301010803" pitchFamily="18" charset="0"/>
              </a:rPr>
              <a:t>[km] </a:t>
            </a:r>
            <a:r>
              <a:rPr lang="en-US" sz="2400" dirty="0" err="1">
                <a:latin typeface="Garamond" panose="02020404030301010803" pitchFamily="18" charset="0"/>
              </a:rPr>
              <a:t>və</a:t>
            </a:r>
            <a:r>
              <a:rPr lang="en-US" sz="2400" dirty="0">
                <a:latin typeface="Garamond" panose="02020404030301010803" pitchFamily="18" charset="0"/>
              </a:rPr>
              <a:t> s. </a:t>
            </a:r>
            <a:r>
              <a:rPr lang="en-US" sz="2400" dirty="0" err="1">
                <a:latin typeface="Garamond" panose="02020404030301010803" pitchFamily="18" charset="0"/>
              </a:rPr>
              <a:t>indekslərdə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axtarış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edirik</a:t>
            </a:r>
            <a:r>
              <a:rPr lang="en-US" sz="2400" dirty="0">
                <a:latin typeface="Garamond" panose="02020404030301010803" pitchFamily="18" charset="0"/>
              </a:rPr>
              <a:t>.</a:t>
            </a:r>
          </a:p>
          <a:p>
            <a:endParaRPr lang="en-US" sz="2400" dirty="0">
              <a:latin typeface="Garamond" panose="02020404030301010803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Garamond" panose="02020404030301010803" pitchFamily="18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Garamond" panose="02020404030301010803" pitchFamily="18" charset="0"/>
              </a:rPr>
              <a:t>arr</a:t>
            </a:r>
            <a:r>
              <a:rPr lang="en-US" sz="2400" dirty="0">
                <a:solidFill>
                  <a:srgbClr val="FF0000"/>
                </a:solidFill>
                <a:latin typeface="Garamond" panose="02020404030301010803" pitchFamily="18" charset="0"/>
              </a:rPr>
              <a:t>[km] &lt; x &lt; </a:t>
            </a:r>
            <a:r>
              <a:rPr lang="en-US" sz="2400" dirty="0" err="1">
                <a:solidFill>
                  <a:srgbClr val="FF0000"/>
                </a:solidFill>
                <a:latin typeface="Garamond" panose="02020404030301010803" pitchFamily="18" charset="0"/>
              </a:rPr>
              <a:t>arr</a:t>
            </a:r>
            <a:r>
              <a:rPr lang="en-US" sz="2400" dirty="0">
                <a:solidFill>
                  <a:srgbClr val="FF0000"/>
                </a:solidFill>
                <a:latin typeface="Garamond" panose="02020404030301010803" pitchFamily="18" charset="0"/>
              </a:rPr>
              <a:t>[(k+1)m]) </a:t>
            </a:r>
            <a:r>
              <a:rPr lang="en-US" sz="2400" dirty="0" err="1">
                <a:latin typeface="Garamond" panose="02020404030301010803" pitchFamily="18" charset="0"/>
              </a:rPr>
              <a:t>intervalını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tapdıqdan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sonra</a:t>
            </a:r>
            <a:r>
              <a:rPr lang="en-US" sz="2400" dirty="0">
                <a:latin typeface="Garamond" panose="02020404030301010803" pitchFamily="18" charset="0"/>
              </a:rPr>
              <a:t> x </a:t>
            </a:r>
            <a:r>
              <a:rPr lang="en-US" sz="2400" dirty="0" err="1">
                <a:latin typeface="Garamond" panose="02020404030301010803" pitchFamily="18" charset="0"/>
              </a:rPr>
              <a:t>elementini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tapmaq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üçün</a:t>
            </a:r>
            <a:r>
              <a:rPr lang="en-US" sz="2400" dirty="0">
                <a:latin typeface="Garamond" panose="02020404030301010803" pitchFamily="18" charset="0"/>
              </a:rPr>
              <a:t> km </a:t>
            </a:r>
            <a:r>
              <a:rPr lang="en-US" sz="2400" dirty="0" err="1">
                <a:latin typeface="Garamond" panose="02020404030301010803" pitchFamily="18" charset="0"/>
              </a:rPr>
              <a:t>indeksindən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xətti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axtarış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əməliyyatı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aparırıq</a:t>
            </a:r>
            <a:r>
              <a:rPr lang="en-US" sz="2400" dirty="0">
                <a:latin typeface="Garamond" panose="02020404030301010803" pitchFamily="18" charset="0"/>
              </a:rPr>
              <a:t>.</a:t>
            </a:r>
          </a:p>
          <a:p>
            <a:endParaRPr lang="en-US" sz="2400" dirty="0">
              <a:latin typeface="Garamond" panose="02020404030301010803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Garamond" panose="02020404030301010803" pitchFamily="18" charset="0"/>
              </a:rPr>
              <a:t>(0, 1, 1, 2, 3, 5, 8, 13, 21, 34, 55, 89, 144, 233, 377, 610). </a:t>
            </a:r>
          </a:p>
          <a:p>
            <a:endParaRPr lang="en-US" sz="2400" dirty="0">
              <a:latin typeface="Garamond" panose="02020404030301010803" pitchFamily="18" charset="0"/>
            </a:endParaRPr>
          </a:p>
          <a:p>
            <a:r>
              <a:rPr lang="en-US" sz="2400" dirty="0" err="1">
                <a:latin typeface="Garamond" panose="02020404030301010803" pitchFamily="18" charset="0"/>
              </a:rPr>
              <a:t>Massivin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uzunluğu</a:t>
            </a:r>
            <a:r>
              <a:rPr lang="en-US" sz="2400" dirty="0">
                <a:latin typeface="Garamond" panose="02020404030301010803" pitchFamily="18" charset="0"/>
              </a:rPr>
              <a:t> 16-dır.</a:t>
            </a:r>
          </a:p>
          <a:p>
            <a:endParaRPr lang="en-US" sz="2400" dirty="0">
              <a:latin typeface="Garamond" panose="02020404030301010803" pitchFamily="18" charset="0"/>
            </a:endParaRPr>
          </a:p>
          <a:p>
            <a:r>
              <a:rPr lang="en-US" sz="2400" dirty="0">
                <a:latin typeface="Garamond" panose="02020404030301010803" pitchFamily="18" charset="0"/>
              </a:rPr>
              <a:t> Jump </a:t>
            </a:r>
            <a:r>
              <a:rPr lang="en-US" sz="2400" dirty="0" err="1">
                <a:latin typeface="Garamond" panose="02020404030301010803" pitchFamily="18" charset="0"/>
              </a:rPr>
              <a:t>axtarışı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atılacaq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blok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ölçüsünün</a:t>
            </a:r>
            <a:r>
              <a:rPr lang="en-US" sz="2400" dirty="0">
                <a:latin typeface="Garamond" panose="02020404030301010803" pitchFamily="18" charset="0"/>
              </a:rPr>
              <a:t> 4 </a:t>
            </a:r>
            <a:r>
              <a:rPr lang="en-US" sz="2400" dirty="0" err="1">
                <a:latin typeface="Garamond" panose="02020404030301010803" pitchFamily="18" charset="0"/>
              </a:rPr>
              <a:t>olduğunu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fərz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etməklə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aşağıdakı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addımlarla</a:t>
            </a:r>
            <a:r>
              <a:rPr lang="en-US" sz="2400" dirty="0">
                <a:latin typeface="Garamond" panose="02020404030301010803" pitchFamily="18" charset="0"/>
              </a:rPr>
              <a:t> 55 </a:t>
            </a:r>
            <a:r>
              <a:rPr lang="en-US" sz="2400" dirty="0" err="1">
                <a:latin typeface="Garamond" panose="02020404030301010803" pitchFamily="18" charset="0"/>
              </a:rPr>
              <a:t>dəyərini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tapacaq</a:t>
            </a:r>
            <a:r>
              <a:rPr lang="en-US" sz="2400" dirty="0">
                <a:latin typeface="Garamond" panose="02020404030301010803" pitchFamily="18" charset="0"/>
              </a:rPr>
              <a:t>. 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C1F3703-91FA-48D8-92DD-2436802B8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962" y="5785407"/>
            <a:ext cx="9850487" cy="72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8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6EFED-FE27-4320-AFE2-CB56BC5AD1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28" r="701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0D4AA9-36E8-4A16-AEBD-F8550A008015}"/>
              </a:ext>
            </a:extLst>
          </p:cNvPr>
          <p:cNvSpPr txBox="1"/>
          <p:nvPr/>
        </p:nvSpPr>
        <p:spPr>
          <a:xfrm>
            <a:off x="313766" y="243512"/>
            <a:ext cx="69745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BACE4-0DA6-40E1-8C27-75CAA3263BA5}"/>
              </a:ext>
            </a:extLst>
          </p:cNvPr>
          <p:cNvSpPr txBox="1"/>
          <p:nvPr/>
        </p:nvSpPr>
        <p:spPr>
          <a:xfrm>
            <a:off x="304084" y="176964"/>
            <a:ext cx="1158383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FF0000"/>
                </a:solidFill>
                <a:effectLst/>
                <a:latin typeface="Garamond" panose="02020404030301010803" pitchFamily="18" charset="0"/>
              </a:rPr>
              <a:t>ADDIM 1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: </a:t>
            </a:r>
            <a:r>
              <a:rPr lang="en-US" sz="20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İndeks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 0-dan </a:t>
            </a:r>
            <a:r>
              <a:rPr lang="en-US" sz="20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indeks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 4-ə </a:t>
            </a:r>
            <a:r>
              <a:rPr lang="en-US" sz="20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keçin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; </a:t>
            </a:r>
          </a:p>
          <a:p>
            <a:endParaRPr lang="en-US" sz="2000" dirty="0">
              <a:latin typeface="Garamond" panose="02020404030301010803" pitchFamily="18" charset="0"/>
            </a:endParaRPr>
          </a:p>
          <a:p>
            <a:endParaRPr lang="en-US" sz="2000" dirty="0">
              <a:latin typeface="Garamond" panose="02020404030301010803" pitchFamily="18" charset="0"/>
            </a:endParaRPr>
          </a:p>
          <a:p>
            <a:br>
              <a:rPr lang="en-US" sz="2000" dirty="0">
                <a:latin typeface="Garamond" panose="02020404030301010803" pitchFamily="18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Garamond" panose="02020404030301010803" pitchFamily="18" charset="0"/>
              </a:rPr>
              <a:t>ADDIM 2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: </a:t>
            </a:r>
            <a:r>
              <a:rPr lang="en-US" sz="20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İndeks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 4-dən 8-ə </a:t>
            </a:r>
            <a:r>
              <a:rPr lang="en-US" sz="20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keçin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; </a:t>
            </a:r>
          </a:p>
          <a:p>
            <a:endParaRPr lang="en-US" sz="2000" dirty="0">
              <a:latin typeface="Garamond" panose="02020404030301010803" pitchFamily="18" charset="0"/>
            </a:endParaRPr>
          </a:p>
          <a:p>
            <a:endParaRPr lang="en-US" sz="2000" dirty="0">
              <a:latin typeface="Garamond" panose="02020404030301010803" pitchFamily="18" charset="0"/>
            </a:endParaRPr>
          </a:p>
          <a:p>
            <a:br>
              <a:rPr lang="en-US" sz="2000" dirty="0">
                <a:latin typeface="Garamond" panose="02020404030301010803" pitchFamily="18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Garamond" panose="02020404030301010803" pitchFamily="18" charset="0"/>
              </a:rPr>
              <a:t>ADDIM 3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: </a:t>
            </a:r>
            <a:r>
              <a:rPr lang="en-US" sz="20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İndeks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 8-dən 12-yə </a:t>
            </a:r>
            <a:r>
              <a:rPr lang="en-US" sz="20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keçin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; </a:t>
            </a:r>
          </a:p>
          <a:p>
            <a:endParaRPr lang="en-US" sz="2000" dirty="0">
              <a:solidFill>
                <a:srgbClr val="273239"/>
              </a:solidFill>
              <a:latin typeface="Garamond" panose="02020404030301010803" pitchFamily="18" charset="0"/>
            </a:endParaRPr>
          </a:p>
          <a:p>
            <a:endParaRPr lang="en-US" sz="2000" b="0" i="0" dirty="0">
              <a:solidFill>
                <a:srgbClr val="273239"/>
              </a:solidFill>
              <a:effectLst/>
              <a:latin typeface="Garamond" panose="02020404030301010803" pitchFamily="18" charset="0"/>
            </a:endParaRPr>
          </a:p>
          <a:p>
            <a:br>
              <a:rPr lang="en-US" sz="2000" dirty="0">
                <a:solidFill>
                  <a:srgbClr val="FF0000"/>
                </a:solidFill>
                <a:latin typeface="Garamond" panose="02020404030301010803" pitchFamily="18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Garamond" panose="02020404030301010803" pitchFamily="18" charset="0"/>
              </a:rPr>
              <a:t>ADDIM 4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: 12-ci </a:t>
            </a:r>
            <a:r>
              <a:rPr lang="en-US" sz="20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indeksdəki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 element 55-dən </a:t>
            </a:r>
            <a:r>
              <a:rPr lang="en-US" sz="20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böyük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olduğundan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, </a:t>
            </a:r>
            <a:r>
              <a:rPr lang="en-US" sz="20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indeks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 8-ə </a:t>
            </a:r>
            <a:r>
              <a:rPr lang="en-US" sz="20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gəlmək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üçün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bir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addım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geri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atılacağıq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.</a:t>
            </a:r>
          </a:p>
          <a:p>
            <a:endParaRPr lang="en-US" sz="2000" dirty="0">
              <a:solidFill>
                <a:srgbClr val="273239"/>
              </a:solidFill>
              <a:latin typeface="Garamond" panose="02020404030301010803" pitchFamily="18" charset="0"/>
            </a:endParaRPr>
          </a:p>
          <a:p>
            <a:endParaRPr lang="en-US" sz="2000" b="0" i="0" dirty="0">
              <a:solidFill>
                <a:srgbClr val="273239"/>
              </a:solidFill>
              <a:effectLst/>
              <a:latin typeface="Garamond" panose="02020404030301010803" pitchFamily="18" charset="0"/>
            </a:endParaRPr>
          </a:p>
          <a:p>
            <a:br>
              <a:rPr lang="en-US" sz="2000" dirty="0">
                <a:latin typeface="Garamond" panose="02020404030301010803" pitchFamily="18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Garamond" panose="02020404030301010803" pitchFamily="18" charset="0"/>
              </a:rPr>
              <a:t>ADDIM 5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: 55-ci </a:t>
            </a:r>
            <a:r>
              <a:rPr lang="en-US" sz="20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elementi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əldə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etmək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üçün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 8-ci </a:t>
            </a:r>
            <a:r>
              <a:rPr lang="en-US" sz="20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indeksdən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xətti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axtarış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aparın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Garamond" panose="02020404030301010803" pitchFamily="18" charset="0"/>
              </a:rPr>
              <a:t>.</a:t>
            </a:r>
            <a:endParaRPr lang="en-US" sz="2000" dirty="0">
              <a:latin typeface="Garamond" panose="020204040303010108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5A2452-77EE-4CE1-A6EC-CD3FA1FF8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748" y="613720"/>
            <a:ext cx="7650210" cy="5617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46A2EF8-FE37-4B6A-A167-794F11ADE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748" y="1694255"/>
            <a:ext cx="7650210" cy="56170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E675568-0624-4130-A7FA-5C5F4BC9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748" y="2865723"/>
            <a:ext cx="7650210" cy="5617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81BFD4B-5B23-484A-AD40-0306DDB3A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748" y="4178404"/>
            <a:ext cx="7650210" cy="56170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BA17893-7BC0-4363-A388-3C2B8F92E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748" y="5549565"/>
            <a:ext cx="7650210" cy="561701"/>
          </a:xfrm>
          <a:prstGeom prst="rect">
            <a:avLst/>
          </a:prstGeom>
        </p:spPr>
      </p:pic>
      <p:sp>
        <p:nvSpPr>
          <p:cNvPr id="47" name="Right Bracket 46">
            <a:extLst>
              <a:ext uri="{FF2B5EF4-FFF2-40B4-BE49-F238E27FC236}">
                <a16:creationId xmlns:a16="http://schemas.microsoft.com/office/drawing/2014/main" id="{EAEECDBD-D4BF-4CBD-A637-624D084C690A}"/>
              </a:ext>
            </a:extLst>
          </p:cNvPr>
          <p:cNvSpPr/>
          <p:nvPr/>
        </p:nvSpPr>
        <p:spPr>
          <a:xfrm rot="5400000">
            <a:off x="5269616" y="516755"/>
            <a:ext cx="80581" cy="1572184"/>
          </a:xfrm>
          <a:prstGeom prst="rightBracket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6C0A4157-1069-4ABE-A0E5-43B0395E513E}"/>
              </a:ext>
            </a:extLst>
          </p:cNvPr>
          <p:cNvSpPr/>
          <p:nvPr/>
        </p:nvSpPr>
        <p:spPr>
          <a:xfrm>
            <a:off x="9099177" y="5678463"/>
            <a:ext cx="403411" cy="341870"/>
          </a:xfrm>
          <a:prstGeom prst="flowChartConnector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Bracket 52">
            <a:extLst>
              <a:ext uri="{FF2B5EF4-FFF2-40B4-BE49-F238E27FC236}">
                <a16:creationId xmlns:a16="http://schemas.microsoft.com/office/drawing/2014/main" id="{2B39B7FE-457A-408C-BFDB-3CB18C61B10D}"/>
              </a:ext>
            </a:extLst>
          </p:cNvPr>
          <p:cNvSpPr/>
          <p:nvPr/>
        </p:nvSpPr>
        <p:spPr>
          <a:xfrm rot="5400000">
            <a:off x="7143241" y="1594321"/>
            <a:ext cx="80581" cy="1572184"/>
          </a:xfrm>
          <a:prstGeom prst="rightBracket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Bracket 53">
            <a:extLst>
              <a:ext uri="{FF2B5EF4-FFF2-40B4-BE49-F238E27FC236}">
                <a16:creationId xmlns:a16="http://schemas.microsoft.com/office/drawing/2014/main" id="{D35D9292-AEC6-41BD-91DE-AF46B8761545}"/>
              </a:ext>
            </a:extLst>
          </p:cNvPr>
          <p:cNvSpPr/>
          <p:nvPr/>
        </p:nvSpPr>
        <p:spPr>
          <a:xfrm rot="5400000">
            <a:off x="9122019" y="2818296"/>
            <a:ext cx="80581" cy="1572184"/>
          </a:xfrm>
          <a:prstGeom prst="rightBracket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698BFC6-2F86-42F0-9966-E4BE55E62BA7}"/>
              </a:ext>
            </a:extLst>
          </p:cNvPr>
          <p:cNvSpPr/>
          <p:nvPr/>
        </p:nvSpPr>
        <p:spPr>
          <a:xfrm>
            <a:off x="8104094" y="4236884"/>
            <a:ext cx="1909482" cy="48179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96D471FD-02E7-4A56-972C-26886182E8D2}"/>
              </a:ext>
            </a:extLst>
          </p:cNvPr>
          <p:cNvSpPr/>
          <p:nvPr/>
        </p:nvSpPr>
        <p:spPr>
          <a:xfrm rot="5400000" flipV="1">
            <a:off x="6245197" y="-262305"/>
            <a:ext cx="436716" cy="1219203"/>
          </a:xfrm>
          <a:prstGeom prst="curvedRightArrow">
            <a:avLst>
              <a:gd name="adj1" fmla="val 11563"/>
              <a:gd name="adj2" fmla="val 50000"/>
              <a:gd name="adj3" fmla="val 3171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40C0BAEF-7AA3-4FF1-ABB7-39F4DA764B51}"/>
              </a:ext>
            </a:extLst>
          </p:cNvPr>
          <p:cNvSpPr/>
          <p:nvPr/>
        </p:nvSpPr>
        <p:spPr>
          <a:xfrm rot="5400000" flipV="1">
            <a:off x="8157859" y="817792"/>
            <a:ext cx="436716" cy="1219203"/>
          </a:xfrm>
          <a:prstGeom prst="curvedRightArrow">
            <a:avLst>
              <a:gd name="adj1" fmla="val 11563"/>
              <a:gd name="adj2" fmla="val 50000"/>
              <a:gd name="adj3" fmla="val 3171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76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6EFED-FE27-4320-AFE2-CB56BC5AD1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51" r="3103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C2F37A-7399-4BD1-AC4E-10B4F231BEEA}"/>
              </a:ext>
            </a:extLst>
          </p:cNvPr>
          <p:cNvSpPr txBox="1"/>
          <p:nvPr/>
        </p:nvSpPr>
        <p:spPr>
          <a:xfrm>
            <a:off x="107576" y="908644"/>
            <a:ext cx="687593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400" dirty="0">
                <a:solidFill>
                  <a:srgbClr val="FF0000"/>
                </a:solidFill>
                <a:latin typeface="Garamond" panose="02020404030301010803" pitchFamily="18" charset="0"/>
              </a:rPr>
              <a:t>Js </a:t>
            </a:r>
            <a:r>
              <a:rPr lang="en-US" sz="2400" dirty="0" err="1">
                <a:solidFill>
                  <a:srgbClr val="FF0000"/>
                </a:solidFill>
                <a:latin typeface="Garamond" panose="02020404030301010803" pitchFamily="18" charset="0"/>
              </a:rPr>
              <a:t>Exsponensial</a:t>
            </a:r>
            <a:r>
              <a:rPr lang="en-US" sz="2400" dirty="0">
                <a:solidFill>
                  <a:srgbClr val="FF0000"/>
                </a:solidFill>
                <a:latin typeface="Garamond" panose="02020404030301010803" pitchFamily="18" charset="0"/>
              </a:rPr>
              <a:t> Search</a:t>
            </a:r>
            <a:r>
              <a:rPr lang="az-Latn-AZ" sz="2400" dirty="0">
                <a:solidFill>
                  <a:srgbClr val="FF0000"/>
                </a:solidFill>
                <a:latin typeface="Garamond" panose="02020404030301010803" pitchFamily="18" charset="0"/>
              </a:rPr>
              <a:t> Algoritm</a:t>
            </a:r>
            <a:endParaRPr lang="en-US" sz="24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endParaRPr lang="en-US" sz="2400" dirty="0">
              <a:solidFill>
                <a:srgbClr val="242424"/>
              </a:solidFill>
              <a:latin typeface="source-serif-pro"/>
            </a:endParaRPr>
          </a:p>
          <a:p>
            <a:pPr algn="l"/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Eksponensial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Axtarış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,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həmçinin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ikiqat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və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ya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çapıq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axtarış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kimi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tanınan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,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çeşidlənmiş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,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sərhədsiz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siyahılarla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işləyərkən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səmərəliliyi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və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sürəti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ilə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tanınan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bir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alqoritmdir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. 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Siyahıda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xətti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tərzdə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dolaşmaq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və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ya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onu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ikili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axtarış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kimi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iki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hissəyə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bölmək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əvəzinə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,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Eksponensial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Axtarış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ikili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axtarışdan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istifadə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edərək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geriyə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ikiqat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artırmazdan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əvvəl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,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hədəfi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keçənə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qədər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axtarış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məkanını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eksponent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olaraq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artırır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.</a:t>
            </a:r>
          </a:p>
          <a:p>
            <a:pPr algn="l"/>
            <a:endParaRPr lang="en-US" sz="2000" b="0" i="0" dirty="0">
              <a:solidFill>
                <a:srgbClr val="242424"/>
              </a:solidFill>
              <a:effectLst/>
              <a:latin typeface="Garamond" panose="02020404030301010803" pitchFamily="18" charset="0"/>
            </a:endParaRPr>
          </a:p>
          <a:p>
            <a:pPr algn="l"/>
            <a:r>
              <a:rPr lang="en-US" sz="2000" b="0" i="0" dirty="0" err="1">
                <a:solidFill>
                  <a:srgbClr val="323232"/>
                </a:solidFill>
                <a:effectLst/>
                <a:latin typeface="Garamond" panose="02020404030301010803" pitchFamily="18" charset="0"/>
              </a:rPr>
              <a:t>Eksponensial</a:t>
            </a:r>
            <a:r>
              <a:rPr lang="en-US" sz="2000" b="0" i="0" dirty="0">
                <a:solidFill>
                  <a:srgbClr val="323232"/>
                </a:solidFill>
                <a:effectLst/>
                <a:latin typeface="Garamond" panose="02020404030301010803" pitchFamily="18" charset="0"/>
              </a:rPr>
              <a:t> termini </a:t>
            </a:r>
            <a:r>
              <a:rPr lang="en-US" sz="2000" b="0" i="0" dirty="0" err="1">
                <a:solidFill>
                  <a:srgbClr val="323232"/>
                </a:solidFill>
                <a:effectLst/>
                <a:latin typeface="Garamond" panose="02020404030301010803" pitchFamily="18" charset="0"/>
              </a:rPr>
              <a:t>ümumiyyətlə</a:t>
            </a:r>
            <a:r>
              <a:rPr lang="en-US" sz="2000" b="0" i="0" dirty="0">
                <a:solidFill>
                  <a:srgbClr val="323232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323232"/>
                </a:solidFill>
                <a:effectLst/>
                <a:latin typeface="Garamond" panose="02020404030301010803" pitchFamily="18" charset="0"/>
              </a:rPr>
              <a:t>sürətli</a:t>
            </a:r>
            <a:r>
              <a:rPr lang="en-US" sz="2000" b="0" i="0" dirty="0">
                <a:solidFill>
                  <a:srgbClr val="323232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323232"/>
                </a:solidFill>
                <a:effectLst/>
                <a:latin typeface="Garamond" panose="02020404030301010803" pitchFamily="18" charset="0"/>
              </a:rPr>
              <a:t>artımı</a:t>
            </a:r>
            <a:r>
              <a:rPr lang="en-US" sz="2000" b="0" i="0" dirty="0">
                <a:solidFill>
                  <a:srgbClr val="323232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323232"/>
                </a:solidFill>
                <a:effectLst/>
                <a:latin typeface="Garamond" panose="02020404030301010803" pitchFamily="18" charset="0"/>
              </a:rPr>
              <a:t>ifadə</a:t>
            </a:r>
            <a:r>
              <a:rPr lang="en-US" sz="2000" b="0" i="0" dirty="0">
                <a:solidFill>
                  <a:srgbClr val="323232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323232"/>
                </a:solidFill>
                <a:effectLst/>
                <a:latin typeface="Garamond" panose="02020404030301010803" pitchFamily="18" charset="0"/>
              </a:rPr>
              <a:t>edir</a:t>
            </a:r>
            <a:r>
              <a:rPr lang="en-US" sz="2000" b="0" i="0" dirty="0">
                <a:solidFill>
                  <a:srgbClr val="323232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323232"/>
                </a:solidFill>
                <a:effectLst/>
                <a:latin typeface="Garamond" panose="02020404030301010803" pitchFamily="18" charset="0"/>
              </a:rPr>
              <a:t>və</a:t>
            </a:r>
            <a:r>
              <a:rPr lang="en-US" sz="2000" b="0" i="0" dirty="0">
                <a:solidFill>
                  <a:srgbClr val="323232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323232"/>
                </a:solidFill>
                <a:effectLst/>
                <a:latin typeface="Garamond" panose="02020404030301010803" pitchFamily="18" charset="0"/>
              </a:rPr>
              <a:t>riyazi</a:t>
            </a:r>
            <a:r>
              <a:rPr lang="en-US" sz="2000" b="0" i="0" dirty="0">
                <a:solidFill>
                  <a:srgbClr val="323232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323232"/>
                </a:solidFill>
                <a:effectLst/>
                <a:latin typeface="Garamond" panose="02020404030301010803" pitchFamily="18" charset="0"/>
              </a:rPr>
              <a:t>olaraq</a:t>
            </a:r>
            <a:r>
              <a:rPr lang="en-US" sz="2000" b="0" i="0" dirty="0">
                <a:solidFill>
                  <a:srgbClr val="323232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323232"/>
                </a:solidFill>
                <a:effectLst/>
                <a:latin typeface="Garamond" panose="02020404030301010803" pitchFamily="18" charset="0"/>
              </a:rPr>
              <a:t>güclərin</a:t>
            </a:r>
            <a:r>
              <a:rPr lang="en-US" sz="2000" b="0" i="0" dirty="0">
                <a:solidFill>
                  <a:srgbClr val="323232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323232"/>
                </a:solidFill>
                <a:effectLst/>
                <a:latin typeface="Garamond" panose="02020404030301010803" pitchFamily="18" charset="0"/>
              </a:rPr>
              <a:t>artması</a:t>
            </a:r>
            <a:r>
              <a:rPr lang="en-US" sz="2000" b="0" i="0" dirty="0">
                <a:solidFill>
                  <a:srgbClr val="323232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0" i="0" dirty="0" err="1">
                <a:solidFill>
                  <a:srgbClr val="323232"/>
                </a:solidFill>
                <a:effectLst/>
                <a:latin typeface="Garamond" panose="02020404030301010803" pitchFamily="18" charset="0"/>
              </a:rPr>
              <a:t>deməkdir</a:t>
            </a:r>
            <a:r>
              <a:rPr lang="en-US" sz="2000" b="0" i="0" dirty="0">
                <a:solidFill>
                  <a:srgbClr val="323232"/>
                </a:solidFill>
                <a:effectLst/>
                <a:latin typeface="Garamond" panose="02020404030301010803" pitchFamily="18" charset="0"/>
              </a:rPr>
              <a:t>.</a:t>
            </a:r>
          </a:p>
          <a:p>
            <a:pPr algn="l"/>
            <a:endParaRPr lang="en-US" sz="2000" b="0" i="0" dirty="0">
              <a:solidFill>
                <a:srgbClr val="323232"/>
              </a:solidFill>
              <a:effectLst/>
              <a:latin typeface="Garamond" panose="02020404030301010803" pitchFamily="18" charset="0"/>
            </a:endParaRPr>
          </a:p>
          <a:p>
            <a:r>
              <a:rPr lang="en-US" sz="1600" b="0" i="0" dirty="0">
                <a:solidFill>
                  <a:srgbClr val="323232"/>
                </a:solidFill>
                <a:effectLst/>
                <a:latin typeface="Garamond" panose="02020404030301010803" pitchFamily="18" charset="0"/>
              </a:rPr>
              <a:t>2-nin </a:t>
            </a:r>
            <a:r>
              <a:rPr lang="en-US" sz="1600" b="0" i="0" dirty="0" err="1">
                <a:solidFill>
                  <a:srgbClr val="323232"/>
                </a:solidFill>
                <a:effectLst/>
                <a:latin typeface="Garamond" panose="02020404030301010803" pitchFamily="18" charset="0"/>
              </a:rPr>
              <a:t>eksponensial</a:t>
            </a:r>
            <a:r>
              <a:rPr lang="en-US" sz="1600" b="0" i="0" dirty="0">
                <a:solidFill>
                  <a:srgbClr val="323232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1600" b="0" i="0" dirty="0" err="1">
                <a:solidFill>
                  <a:srgbClr val="323232"/>
                </a:solidFill>
                <a:effectLst/>
                <a:latin typeface="Garamond" panose="02020404030301010803" pitchFamily="18" charset="0"/>
              </a:rPr>
              <a:t>artımı</a:t>
            </a:r>
            <a:r>
              <a:rPr lang="en-US" sz="1600" b="0" i="0" dirty="0">
                <a:solidFill>
                  <a:srgbClr val="323232"/>
                </a:solidFill>
                <a:effectLst/>
                <a:latin typeface="Garamond" panose="02020404030301010803" pitchFamily="18" charset="0"/>
              </a:rPr>
              <a:t>: </a:t>
            </a:r>
            <a:r>
              <a:rPr lang="en-US" sz="1600" b="0" i="1" dirty="0">
                <a:solidFill>
                  <a:srgbClr val="323232"/>
                </a:solidFill>
                <a:effectLst/>
                <a:latin typeface="Garamond" panose="02020404030301010803" pitchFamily="18" charset="0"/>
              </a:rPr>
              <a:t>2^0, 2^1, 2^2, 2^3, 2^4 </a:t>
            </a:r>
            <a:r>
              <a:rPr lang="en-US" sz="1600" b="0" i="1" dirty="0" err="1">
                <a:solidFill>
                  <a:srgbClr val="323232"/>
                </a:solidFill>
                <a:effectLst/>
                <a:latin typeface="Garamond" panose="02020404030301010803" pitchFamily="18" charset="0"/>
              </a:rPr>
              <a:t>və</a:t>
            </a:r>
            <a:r>
              <a:rPr lang="en-US" sz="1600" b="0" i="1" dirty="0">
                <a:solidFill>
                  <a:srgbClr val="323232"/>
                </a:solidFill>
                <a:effectLst/>
                <a:latin typeface="Garamond" panose="02020404030301010803" pitchFamily="18" charset="0"/>
              </a:rPr>
              <a:t> s.</a:t>
            </a:r>
            <a:r>
              <a:rPr lang="en-US" sz="1600" b="0" i="0" dirty="0">
                <a:solidFill>
                  <a:srgbClr val="323232"/>
                </a:solidFill>
                <a:effectLst/>
                <a:latin typeface="Garamond" panose="02020404030301010803" pitchFamily="18" charset="0"/>
              </a:rPr>
              <a:t> =&gt; </a:t>
            </a:r>
            <a:r>
              <a:rPr lang="en-US" sz="1600" b="0" i="1" dirty="0">
                <a:solidFill>
                  <a:srgbClr val="323232"/>
                </a:solidFill>
                <a:effectLst/>
                <a:latin typeface="Garamond" panose="02020404030301010803" pitchFamily="18" charset="0"/>
              </a:rPr>
              <a:t>(1, 2, 4, 8, 16,…..)</a:t>
            </a:r>
            <a:endParaRPr lang="en-US" sz="1600" b="0" i="0" dirty="0">
              <a:solidFill>
                <a:srgbClr val="323232"/>
              </a:solidFill>
              <a:effectLst/>
              <a:latin typeface="Garamond" panose="02020404030301010803" pitchFamily="18" charset="0"/>
            </a:endParaRPr>
          </a:p>
          <a:p>
            <a:pPr algn="l"/>
            <a:endParaRPr lang="en-US" sz="2000" dirty="0">
              <a:solidFill>
                <a:srgbClr val="323232"/>
              </a:solidFill>
              <a:latin typeface="Garamond" panose="02020404030301010803" pitchFamily="18" charset="0"/>
            </a:endParaRPr>
          </a:p>
          <a:p>
            <a:pPr algn="l"/>
            <a:endParaRPr lang="en-US" sz="2000" b="0" i="0" dirty="0">
              <a:solidFill>
                <a:srgbClr val="323232"/>
              </a:solidFill>
              <a:effectLst/>
              <a:latin typeface="Garamond" panose="02020404030301010803" pitchFamily="18" charset="0"/>
            </a:endParaRPr>
          </a:p>
          <a:p>
            <a:pPr algn="l"/>
            <a:endParaRPr lang="en-US" sz="2000" b="0" i="0" dirty="0">
              <a:solidFill>
                <a:srgbClr val="242424"/>
              </a:solidFill>
              <a:effectLst/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9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0D4AA9-36E8-4A16-AEBD-F8550A008015}"/>
              </a:ext>
            </a:extLst>
          </p:cNvPr>
          <p:cNvSpPr txBox="1"/>
          <p:nvPr/>
        </p:nvSpPr>
        <p:spPr>
          <a:xfrm>
            <a:off x="313766" y="243512"/>
            <a:ext cx="69745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Garamond" panose="02020404030301010803" pitchFamily="18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A5B0838-39AA-4046-8CEC-BF80109F80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28" r="701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DCDB5E-8CAA-46AD-9844-C515FCC6ADF8}"/>
              </a:ext>
            </a:extLst>
          </p:cNvPr>
          <p:cNvSpPr txBox="1"/>
          <p:nvPr/>
        </p:nvSpPr>
        <p:spPr>
          <a:xfrm>
            <a:off x="735104" y="243512"/>
            <a:ext cx="1096383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Garamond" panose="02020404030301010803" pitchFamily="18" charset="0"/>
              </a:rPr>
              <a:t>Sıralanmış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massiv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və</a:t>
            </a:r>
            <a:r>
              <a:rPr lang="en-US" sz="2400" dirty="0">
                <a:latin typeface="Garamond" panose="02020404030301010803" pitchFamily="18" charset="0"/>
              </a:rPr>
              <a:t> x </a:t>
            </a:r>
            <a:r>
              <a:rPr lang="en-US" sz="2400" dirty="0" err="1">
                <a:latin typeface="Garamond" panose="02020404030301010803" pitchFamily="18" charset="0"/>
              </a:rPr>
              <a:t>elementi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verilmişdiraxtarın</a:t>
            </a:r>
            <a:r>
              <a:rPr lang="en-US" sz="2400" dirty="0">
                <a:latin typeface="Garamond" panose="02020404030301010803" pitchFamily="18" charset="0"/>
              </a:rPr>
              <a:t>, </a:t>
            </a:r>
            <a:r>
              <a:rPr lang="en-US" sz="2400" dirty="0" err="1">
                <a:latin typeface="Garamond" panose="02020404030301010803" pitchFamily="18" charset="0"/>
              </a:rPr>
              <a:t>massivdə</a:t>
            </a:r>
            <a:r>
              <a:rPr lang="en-US" sz="2400" dirty="0">
                <a:latin typeface="Garamond" panose="02020404030301010803" pitchFamily="18" charset="0"/>
              </a:rPr>
              <a:t> x-in </a:t>
            </a:r>
            <a:r>
              <a:rPr lang="en-US" sz="2400" dirty="0" err="1">
                <a:latin typeface="Garamond" panose="02020404030301010803" pitchFamily="18" charset="0"/>
              </a:rPr>
              <a:t>yerini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tapın</a:t>
            </a:r>
            <a:r>
              <a:rPr lang="en-US" sz="2400" dirty="0">
                <a:latin typeface="Garamond" panose="02020404030301010803" pitchFamily="18" charset="0"/>
              </a:rPr>
              <a:t>.</a:t>
            </a:r>
          </a:p>
          <a:p>
            <a:endParaRPr lang="en-US" sz="2400" dirty="0">
              <a:latin typeface="Garamond" panose="02020404030301010803" pitchFamily="18" charset="0"/>
            </a:endParaRPr>
          </a:p>
          <a:p>
            <a:r>
              <a:rPr lang="en-US" sz="2400" dirty="0" err="1">
                <a:latin typeface="Garamond" panose="02020404030301010803" pitchFamily="18" charset="0"/>
              </a:rPr>
              <a:t>Daxiletmə</a:t>
            </a:r>
            <a:r>
              <a:rPr lang="en-US" sz="2400" dirty="0">
                <a:latin typeface="Garamond" panose="02020404030301010803" pitchFamily="18" charset="0"/>
              </a:rPr>
              <a:t>: </a:t>
            </a:r>
            <a:r>
              <a:rPr lang="en-US" sz="2400" dirty="0" err="1">
                <a:latin typeface="Garamond" panose="02020404030301010803" pitchFamily="18" charset="0"/>
              </a:rPr>
              <a:t>arr</a:t>
            </a:r>
            <a:r>
              <a:rPr lang="en-US" sz="2400" dirty="0">
                <a:latin typeface="Garamond" panose="02020404030301010803" pitchFamily="18" charset="0"/>
              </a:rPr>
              <a:t>[ ] = {10, 20, 40, 45, 55}        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x = 45</a:t>
            </a:r>
          </a:p>
          <a:p>
            <a:r>
              <a:rPr lang="en-US" sz="2400" dirty="0" err="1">
                <a:latin typeface="Garamond" panose="02020404030301010803" pitchFamily="18" charset="0"/>
              </a:rPr>
              <a:t>Nəticə</a:t>
            </a:r>
            <a:r>
              <a:rPr lang="en-US" sz="2400" dirty="0">
                <a:latin typeface="Garamond" panose="02020404030301010803" pitchFamily="18" charset="0"/>
              </a:rPr>
              <a:t>: 3-cü </a:t>
            </a:r>
            <a:r>
              <a:rPr lang="en-US" sz="2400" dirty="0" err="1">
                <a:latin typeface="Garamond" panose="02020404030301010803" pitchFamily="18" charset="0"/>
              </a:rPr>
              <a:t>indeksdə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tapılan</a:t>
            </a:r>
            <a:r>
              <a:rPr lang="en-US" sz="2400" dirty="0">
                <a:latin typeface="Garamond" panose="02020404030301010803" pitchFamily="18" charset="0"/>
              </a:rPr>
              <a:t> element</a:t>
            </a:r>
          </a:p>
          <a:p>
            <a:endParaRPr lang="en-US" sz="2400" dirty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  <a:p>
            <a:r>
              <a:rPr lang="en-US" sz="2400" dirty="0" err="1">
                <a:latin typeface="Garamond" panose="02020404030301010803" pitchFamily="18" charset="0"/>
              </a:rPr>
              <a:t>Daxiletmə</a:t>
            </a:r>
            <a:r>
              <a:rPr lang="en-US" sz="2400" dirty="0">
                <a:latin typeface="Garamond" panose="02020404030301010803" pitchFamily="18" charset="0"/>
              </a:rPr>
              <a:t>: </a:t>
            </a:r>
            <a:r>
              <a:rPr lang="en-US" sz="2400" dirty="0" err="1">
                <a:latin typeface="Garamond" panose="02020404030301010803" pitchFamily="18" charset="0"/>
              </a:rPr>
              <a:t>arr</a:t>
            </a:r>
            <a:r>
              <a:rPr lang="en-US" sz="2400" dirty="0">
                <a:latin typeface="Garamond" panose="02020404030301010803" pitchFamily="18" charset="0"/>
              </a:rPr>
              <a:t>[ ] = {10, 15, 25, 45, 55}        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x = 15</a:t>
            </a:r>
          </a:p>
          <a:p>
            <a:r>
              <a:rPr lang="en-US" sz="2400" dirty="0" err="1">
                <a:latin typeface="Garamond" panose="02020404030301010803" pitchFamily="18" charset="0"/>
              </a:rPr>
              <a:t>Nəticə</a:t>
            </a:r>
            <a:r>
              <a:rPr lang="en-US" sz="2400" dirty="0">
                <a:latin typeface="Garamond" panose="02020404030301010803" pitchFamily="18" charset="0"/>
              </a:rPr>
              <a:t>: 1-ci </a:t>
            </a:r>
            <a:r>
              <a:rPr lang="en-US" sz="2400" dirty="0" err="1">
                <a:latin typeface="Garamond" panose="02020404030301010803" pitchFamily="18" charset="0"/>
              </a:rPr>
              <a:t>indeksdə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tapılan</a:t>
            </a:r>
            <a:r>
              <a:rPr lang="en-US" sz="2400" dirty="0">
                <a:latin typeface="Garamond" panose="02020404030301010803" pitchFamily="18" charset="0"/>
              </a:rPr>
              <a:t> element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B14BD8E-79F3-4CEB-8A64-F1A792AF88C9}"/>
              </a:ext>
            </a:extLst>
          </p:cNvPr>
          <p:cNvSpPr/>
          <p:nvPr/>
        </p:nvSpPr>
        <p:spPr>
          <a:xfrm>
            <a:off x="7037294" y="2491996"/>
            <a:ext cx="582705" cy="555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8431F65-AB77-4A39-AED6-274439ABB36B}"/>
              </a:ext>
            </a:extLst>
          </p:cNvPr>
          <p:cNvSpPr/>
          <p:nvPr/>
        </p:nvSpPr>
        <p:spPr>
          <a:xfrm>
            <a:off x="7626725" y="2491996"/>
            <a:ext cx="582705" cy="555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CC0EB68-23B1-46A2-B94A-C0985A694628}"/>
              </a:ext>
            </a:extLst>
          </p:cNvPr>
          <p:cNvSpPr/>
          <p:nvPr/>
        </p:nvSpPr>
        <p:spPr>
          <a:xfrm>
            <a:off x="9395018" y="2491995"/>
            <a:ext cx="582705" cy="555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1A040E5-2E17-4D88-BA37-BEFF0C0BD14F}"/>
              </a:ext>
            </a:extLst>
          </p:cNvPr>
          <p:cNvSpPr/>
          <p:nvPr/>
        </p:nvSpPr>
        <p:spPr>
          <a:xfrm>
            <a:off x="8798860" y="2491995"/>
            <a:ext cx="582705" cy="555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E7F6812-FD6F-48F1-908E-E8A606CDD935}"/>
              </a:ext>
            </a:extLst>
          </p:cNvPr>
          <p:cNvSpPr/>
          <p:nvPr/>
        </p:nvSpPr>
        <p:spPr>
          <a:xfrm>
            <a:off x="8216156" y="2491995"/>
            <a:ext cx="582705" cy="555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74A6713-6C7E-4162-A552-A2E6118B7D95}"/>
              </a:ext>
            </a:extLst>
          </p:cNvPr>
          <p:cNvSpPr/>
          <p:nvPr/>
        </p:nvSpPr>
        <p:spPr>
          <a:xfrm>
            <a:off x="7037294" y="5535689"/>
            <a:ext cx="582705" cy="555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32CDE1A-4E23-4856-8975-8CE16E707CAB}"/>
              </a:ext>
            </a:extLst>
          </p:cNvPr>
          <p:cNvSpPr/>
          <p:nvPr/>
        </p:nvSpPr>
        <p:spPr>
          <a:xfrm>
            <a:off x="7626725" y="5535689"/>
            <a:ext cx="582705" cy="555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802865A-F0E1-46B8-98A6-2F7AA262D477}"/>
              </a:ext>
            </a:extLst>
          </p:cNvPr>
          <p:cNvSpPr/>
          <p:nvPr/>
        </p:nvSpPr>
        <p:spPr>
          <a:xfrm>
            <a:off x="9395018" y="5535688"/>
            <a:ext cx="582705" cy="555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2756ACE-51A3-46DF-A850-2008626EF4AE}"/>
              </a:ext>
            </a:extLst>
          </p:cNvPr>
          <p:cNvSpPr/>
          <p:nvPr/>
        </p:nvSpPr>
        <p:spPr>
          <a:xfrm>
            <a:off x="8798860" y="5535688"/>
            <a:ext cx="582705" cy="555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39744A5-92F1-44B4-AD3D-3588C00EC9DB}"/>
              </a:ext>
            </a:extLst>
          </p:cNvPr>
          <p:cNvSpPr/>
          <p:nvPr/>
        </p:nvSpPr>
        <p:spPr>
          <a:xfrm>
            <a:off x="8216156" y="5535688"/>
            <a:ext cx="582705" cy="555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077E87-5B10-410E-8CAF-4CB36A53A2E7}"/>
              </a:ext>
            </a:extLst>
          </p:cNvPr>
          <p:cNvSpPr/>
          <p:nvPr/>
        </p:nvSpPr>
        <p:spPr>
          <a:xfrm>
            <a:off x="8805587" y="2491995"/>
            <a:ext cx="589431" cy="55581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9ADB841-2A02-4CCA-B5EC-C42FB6FA373B}"/>
              </a:ext>
            </a:extLst>
          </p:cNvPr>
          <p:cNvSpPr/>
          <p:nvPr/>
        </p:nvSpPr>
        <p:spPr>
          <a:xfrm>
            <a:off x="7623362" y="5562388"/>
            <a:ext cx="589431" cy="55581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2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0D4AA9-36E8-4A16-AEBD-F8550A008015}"/>
              </a:ext>
            </a:extLst>
          </p:cNvPr>
          <p:cNvSpPr txBox="1"/>
          <p:nvPr/>
        </p:nvSpPr>
        <p:spPr>
          <a:xfrm>
            <a:off x="313766" y="243512"/>
            <a:ext cx="69745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Garamond" panose="02020404030301010803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AEA6801-0595-4D8D-96E9-14942D761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28" r="701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C06F0C-8443-4C0C-8A18-3CF558FC9967}"/>
              </a:ext>
            </a:extLst>
          </p:cNvPr>
          <p:cNvSpPr txBox="1"/>
          <p:nvPr/>
        </p:nvSpPr>
        <p:spPr>
          <a:xfrm>
            <a:off x="313766" y="335845"/>
            <a:ext cx="110624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Sıralanmış</a:t>
            </a:r>
            <a:r>
              <a:rPr lang="en-US" dirty="0"/>
              <a:t> </a:t>
            </a:r>
            <a:r>
              <a:rPr lang="en-US" dirty="0" err="1"/>
              <a:t>massivi</a:t>
            </a:r>
            <a:r>
              <a:rPr lang="en-US" dirty="0"/>
              <a:t> </a:t>
            </a:r>
            <a:r>
              <a:rPr lang="en-US" dirty="0" err="1"/>
              <a:t>nəzərdən</a:t>
            </a:r>
            <a:r>
              <a:rPr lang="en-US" dirty="0"/>
              <a:t> keçirək:0,2,4,6,8,13,34,67,92,99</a:t>
            </a:r>
          </a:p>
          <a:p>
            <a:endParaRPr lang="en-US" dirty="0"/>
          </a:p>
          <a:p>
            <a:r>
              <a:rPr lang="en-US" dirty="0" err="1"/>
              <a:t>Axtarış</a:t>
            </a:r>
            <a:r>
              <a:rPr lang="en-US" dirty="0"/>
              <a:t> </a:t>
            </a:r>
            <a:r>
              <a:rPr lang="en-US" dirty="0" err="1"/>
              <a:t>üçün</a:t>
            </a:r>
            <a:r>
              <a:rPr lang="en-US" dirty="0"/>
              <a:t> element:13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Add</a:t>
            </a:r>
            <a:r>
              <a:rPr lang="az-Latn-AZ" dirty="0">
                <a:solidFill>
                  <a:srgbClr val="FF0000"/>
                </a:solidFill>
              </a:rPr>
              <a:t>ım 1</a:t>
            </a:r>
            <a:r>
              <a:rPr lang="az-Latn-AZ" dirty="0"/>
              <a:t>: </a:t>
            </a:r>
            <a:r>
              <a:rPr lang="en-US" dirty="0" err="1"/>
              <a:t>Dəyərlə</a:t>
            </a:r>
            <a:r>
              <a:rPr lang="en-US" dirty="0"/>
              <a:t> </a:t>
            </a:r>
            <a:r>
              <a:rPr lang="en-US" dirty="0" err="1"/>
              <a:t>başlayıni</a:t>
            </a:r>
            <a:r>
              <a:rPr lang="en-US" dirty="0"/>
              <a:t>=1</a:t>
            </a:r>
            <a:endParaRPr lang="az-Latn-AZ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Add</a:t>
            </a:r>
            <a:r>
              <a:rPr lang="az-Latn-AZ" dirty="0">
                <a:solidFill>
                  <a:srgbClr val="FF0000"/>
                </a:solidFill>
              </a:rPr>
              <a:t>ım 2</a:t>
            </a:r>
            <a:r>
              <a:rPr lang="az-Latn-AZ" dirty="0"/>
              <a:t>: </a:t>
            </a:r>
            <a:r>
              <a:rPr lang="en-US" dirty="0" err="1"/>
              <a:t>Vəziyyəti</a:t>
            </a:r>
            <a:r>
              <a:rPr lang="en-US" dirty="0"/>
              <a:t> </a:t>
            </a:r>
            <a:r>
              <a:rPr lang="en-US" dirty="0" err="1"/>
              <a:t>yoxlayın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&lt; n</a:t>
            </a:r>
            <a:r>
              <a:rPr lang="az-Latn-AZ" dirty="0">
                <a:solidFill>
                  <a:srgbClr val="FF0000"/>
                </a:solidFill>
              </a:rPr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Array[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]&lt;=key</a:t>
            </a:r>
            <a:r>
              <a:rPr lang="az-Latn-AZ" dirty="0">
                <a:solidFill>
                  <a:srgbClr val="FF0000"/>
                </a:solidFill>
              </a:rPr>
              <a:t> </a:t>
            </a:r>
            <a:r>
              <a:rPr lang="en-US" dirty="0" err="1"/>
              <a:t>burada</a:t>
            </a:r>
            <a:r>
              <a:rPr lang="en-US" dirty="0"/>
              <a:t> n</a:t>
            </a:r>
            <a:r>
              <a:rPr lang="az-Latn-AZ" dirty="0"/>
              <a:t> </a:t>
            </a:r>
            <a:r>
              <a:rPr lang="en-US" dirty="0" err="1"/>
              <a:t>massivdəki</a:t>
            </a:r>
            <a:r>
              <a:rPr lang="en-US" dirty="0"/>
              <a:t> </a:t>
            </a:r>
            <a:r>
              <a:rPr lang="en-US" dirty="0" err="1"/>
              <a:t>elementlərin</a:t>
            </a:r>
            <a:r>
              <a:rPr lang="en-US" dirty="0"/>
              <a:t> </a:t>
            </a:r>
            <a:r>
              <a:rPr lang="en-US" dirty="0" err="1"/>
              <a:t>sayı</a:t>
            </a:r>
            <a:r>
              <a:rPr lang="en-US" dirty="0"/>
              <a:t>, </a:t>
            </a:r>
            <a:r>
              <a:rPr lang="en-US" dirty="0" err="1"/>
              <a:t>açar</a:t>
            </a:r>
            <a:r>
              <a:rPr lang="en-US" dirty="0"/>
              <a:t> </a:t>
            </a:r>
            <a:r>
              <a:rPr lang="en-US" dirty="0" err="1"/>
              <a:t>isə</a:t>
            </a:r>
            <a:r>
              <a:rPr lang="en-US" dirty="0"/>
              <a:t> </a:t>
            </a:r>
            <a:r>
              <a:rPr lang="en-US" dirty="0" err="1"/>
              <a:t>axtarılan</a:t>
            </a:r>
            <a:r>
              <a:rPr lang="en-US" dirty="0"/>
              <a:t> </a:t>
            </a:r>
            <a:r>
              <a:rPr lang="en-US" dirty="0" err="1"/>
              <a:t>elementdir</a:t>
            </a:r>
            <a:endParaRPr lang="az-Latn-AZ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Add</a:t>
            </a:r>
            <a:r>
              <a:rPr lang="az-Latn-AZ" dirty="0">
                <a:solidFill>
                  <a:srgbClr val="FF0000"/>
                </a:solidFill>
              </a:rPr>
              <a:t>ım 3</a:t>
            </a:r>
            <a:r>
              <a:rPr lang="az-Latn-AZ" dirty="0"/>
              <a:t>: </a:t>
            </a:r>
            <a:r>
              <a:rPr lang="en-US" dirty="0" err="1"/>
              <a:t>i-nin</a:t>
            </a:r>
            <a:r>
              <a:rPr lang="en-US" dirty="0"/>
              <a:t> 2-nin </a:t>
            </a:r>
            <a:r>
              <a:rPr lang="en-US" dirty="0" err="1"/>
              <a:t>gücündə</a:t>
            </a:r>
            <a:r>
              <a:rPr lang="en-US" dirty="0"/>
              <a:t> </a:t>
            </a:r>
            <a:r>
              <a:rPr lang="en-US" dirty="0" err="1"/>
              <a:t>artım</a:t>
            </a:r>
            <a:r>
              <a:rPr lang="en-US" dirty="0"/>
              <a:t> </a:t>
            </a:r>
            <a:r>
              <a:rPr lang="en-US" dirty="0" err="1"/>
              <a:t>dəyəri</a:t>
            </a:r>
            <a:r>
              <a:rPr lang="en-US" dirty="0"/>
              <a:t>, </a:t>
            </a:r>
            <a:r>
              <a:rPr lang="en-US" dirty="0" err="1"/>
              <a:t>yəni,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*2</a:t>
            </a:r>
            <a:endParaRPr lang="az-Latn-AZ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Add</a:t>
            </a:r>
            <a:r>
              <a:rPr lang="az-Latn-AZ" dirty="0">
                <a:solidFill>
                  <a:srgbClr val="FF0000"/>
                </a:solidFill>
              </a:rPr>
              <a:t>ım 4</a:t>
            </a:r>
            <a:r>
              <a:rPr lang="az-Latn-AZ" dirty="0"/>
              <a:t>: </a:t>
            </a:r>
            <a:r>
              <a:rPr lang="en-US" dirty="0" err="1"/>
              <a:t>i</a:t>
            </a:r>
            <a:r>
              <a:rPr lang="az-Latn-AZ" dirty="0"/>
              <a:t> </a:t>
            </a:r>
            <a:r>
              <a:rPr lang="en-US" dirty="0" err="1"/>
              <a:t>Şərt</a:t>
            </a:r>
            <a:r>
              <a:rPr lang="en-US" dirty="0"/>
              <a:t> </a:t>
            </a:r>
            <a:r>
              <a:rPr lang="en-US" dirty="0" err="1"/>
              <a:t>yerinə</a:t>
            </a:r>
            <a:r>
              <a:rPr lang="en-US" dirty="0"/>
              <a:t> </a:t>
            </a:r>
            <a:r>
              <a:rPr lang="en-US" dirty="0" err="1"/>
              <a:t>yetirilənə</a:t>
            </a:r>
            <a:r>
              <a:rPr lang="en-US" dirty="0"/>
              <a:t> </a:t>
            </a:r>
            <a:r>
              <a:rPr lang="en-US" dirty="0" err="1"/>
              <a:t>qədər</a:t>
            </a:r>
            <a:r>
              <a:rPr lang="en-US" dirty="0"/>
              <a:t> </a:t>
            </a:r>
            <a:r>
              <a:rPr lang="en-US" dirty="0" err="1"/>
              <a:t>dəyərini</a:t>
            </a:r>
            <a:r>
              <a:rPr lang="en-US" dirty="0"/>
              <a:t> </a:t>
            </a:r>
            <a:r>
              <a:rPr lang="en-US" dirty="0" err="1"/>
              <a:t>artırmağa</a:t>
            </a:r>
            <a:r>
              <a:rPr lang="en-US" dirty="0"/>
              <a:t> </a:t>
            </a:r>
            <a:r>
              <a:rPr lang="en-US" dirty="0" err="1"/>
              <a:t>davam</a:t>
            </a:r>
            <a:r>
              <a:rPr lang="en-US" dirty="0"/>
              <a:t> </a:t>
            </a:r>
            <a:r>
              <a:rPr lang="en-US" dirty="0" err="1"/>
              <a:t>edin</a:t>
            </a:r>
            <a:endParaRPr lang="az-Latn-AZ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Add</a:t>
            </a:r>
            <a:r>
              <a:rPr lang="az-Latn-AZ" dirty="0">
                <a:solidFill>
                  <a:srgbClr val="FF0000"/>
                </a:solidFill>
              </a:rPr>
              <a:t>ım 5</a:t>
            </a:r>
            <a:r>
              <a:rPr lang="az-Latn-AZ" dirty="0"/>
              <a:t>: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/2</a:t>
            </a:r>
            <a:r>
              <a:rPr lang="az-Latn-AZ" dirty="0">
                <a:solidFill>
                  <a:srgbClr val="FF0000"/>
                </a:solidFill>
              </a:rPr>
              <a:t> </a:t>
            </a:r>
            <a:r>
              <a:rPr lang="en-US" dirty="0" err="1"/>
              <a:t>Arrayın</a:t>
            </a:r>
            <a:r>
              <a:rPr lang="en-US" dirty="0"/>
              <a:t> </a:t>
            </a:r>
            <a:r>
              <a:rPr lang="en-US" dirty="0" err="1"/>
              <a:t>sonuna</a:t>
            </a:r>
            <a:r>
              <a:rPr lang="en-US" dirty="0"/>
              <a:t> </a:t>
            </a:r>
            <a:r>
              <a:rPr lang="en-US" dirty="0" err="1"/>
              <a:t>qədər</a:t>
            </a:r>
            <a:r>
              <a:rPr lang="en-US" dirty="0"/>
              <a:t> </a:t>
            </a:r>
            <a:r>
              <a:rPr lang="en-US" dirty="0" err="1"/>
              <a:t>diapazonda</a:t>
            </a:r>
            <a:r>
              <a:rPr lang="en-US" dirty="0"/>
              <a:t> </a:t>
            </a:r>
            <a:r>
              <a:rPr lang="en-US" dirty="0" err="1"/>
              <a:t>binar</a:t>
            </a:r>
            <a:r>
              <a:rPr lang="en-US" dirty="0"/>
              <a:t> </a:t>
            </a:r>
            <a:r>
              <a:rPr lang="en-US" dirty="0" err="1"/>
              <a:t>tətbiq</a:t>
            </a:r>
            <a:r>
              <a:rPr lang="en-US" dirty="0"/>
              <a:t> </a:t>
            </a:r>
            <a:r>
              <a:rPr lang="en-US" dirty="0" err="1"/>
              <a:t>edin</a:t>
            </a:r>
            <a:r>
              <a:rPr lang="en-US" dirty="0"/>
              <a:t> -</a:t>
            </a:r>
            <a:r>
              <a:rPr lang="en-US" dirty="0" err="1"/>
              <a:t>binarySearch</a:t>
            </a:r>
            <a:r>
              <a:rPr lang="en-US" dirty="0"/>
              <a:t>(Array, </a:t>
            </a:r>
            <a:r>
              <a:rPr lang="en-US" dirty="0" err="1"/>
              <a:t>i</a:t>
            </a:r>
            <a:r>
              <a:rPr lang="en-US" dirty="0"/>
              <a:t>/2, min(i,n-1))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91A45C-E959-4B24-BEA0-6BA59F09E6A6}"/>
              </a:ext>
            </a:extLst>
          </p:cNvPr>
          <p:cNvSpPr/>
          <p:nvPr/>
        </p:nvSpPr>
        <p:spPr>
          <a:xfrm>
            <a:off x="2519083" y="5011270"/>
            <a:ext cx="627529" cy="6185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8CBAEB-5DBE-4804-A0B9-0F8548953749}"/>
              </a:ext>
            </a:extLst>
          </p:cNvPr>
          <p:cNvSpPr/>
          <p:nvPr/>
        </p:nvSpPr>
        <p:spPr>
          <a:xfrm>
            <a:off x="3137647" y="5011270"/>
            <a:ext cx="627529" cy="6185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C325EB-D96B-4FDE-8809-0B6E57773B48}"/>
              </a:ext>
            </a:extLst>
          </p:cNvPr>
          <p:cNvSpPr/>
          <p:nvPr/>
        </p:nvSpPr>
        <p:spPr>
          <a:xfrm>
            <a:off x="3774140" y="5011270"/>
            <a:ext cx="627529" cy="6185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338949-DA20-4354-98BE-9BA501937694}"/>
              </a:ext>
            </a:extLst>
          </p:cNvPr>
          <p:cNvSpPr/>
          <p:nvPr/>
        </p:nvSpPr>
        <p:spPr>
          <a:xfrm>
            <a:off x="4410633" y="5011270"/>
            <a:ext cx="627529" cy="6185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34C1DC-5691-472C-8502-F55DAB76D628}"/>
              </a:ext>
            </a:extLst>
          </p:cNvPr>
          <p:cNvSpPr/>
          <p:nvPr/>
        </p:nvSpPr>
        <p:spPr>
          <a:xfrm>
            <a:off x="5029196" y="5011270"/>
            <a:ext cx="627529" cy="6185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740632-BBF6-4DD3-8150-2BFC09DCDEA9}"/>
              </a:ext>
            </a:extLst>
          </p:cNvPr>
          <p:cNvSpPr/>
          <p:nvPr/>
        </p:nvSpPr>
        <p:spPr>
          <a:xfrm>
            <a:off x="5665696" y="5011270"/>
            <a:ext cx="627529" cy="6185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84D08D-B5EB-464D-8E13-62AE1E881A96}"/>
              </a:ext>
            </a:extLst>
          </p:cNvPr>
          <p:cNvSpPr/>
          <p:nvPr/>
        </p:nvSpPr>
        <p:spPr>
          <a:xfrm>
            <a:off x="6293225" y="5011269"/>
            <a:ext cx="627529" cy="6185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EA759E-1777-42C1-934C-3729D5FA6607}"/>
              </a:ext>
            </a:extLst>
          </p:cNvPr>
          <p:cNvSpPr/>
          <p:nvPr/>
        </p:nvSpPr>
        <p:spPr>
          <a:xfrm>
            <a:off x="6920754" y="5011269"/>
            <a:ext cx="627529" cy="6185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C24917-DE02-4F34-B6AB-EF1C8C48EFD9}"/>
              </a:ext>
            </a:extLst>
          </p:cNvPr>
          <p:cNvSpPr/>
          <p:nvPr/>
        </p:nvSpPr>
        <p:spPr>
          <a:xfrm>
            <a:off x="7539317" y="5011269"/>
            <a:ext cx="627529" cy="6185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E88DDA-D7E9-443F-A945-4A262825EC9C}"/>
              </a:ext>
            </a:extLst>
          </p:cNvPr>
          <p:cNvSpPr/>
          <p:nvPr/>
        </p:nvSpPr>
        <p:spPr>
          <a:xfrm>
            <a:off x="8175812" y="5011268"/>
            <a:ext cx="627529" cy="6185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99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57F38E-4658-4258-8936-A1A0FDC7C118}"/>
              </a:ext>
            </a:extLst>
          </p:cNvPr>
          <p:cNvSpPr/>
          <p:nvPr/>
        </p:nvSpPr>
        <p:spPr>
          <a:xfrm>
            <a:off x="5665696" y="5011268"/>
            <a:ext cx="636495" cy="6185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73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6EFED-FE27-4320-AFE2-CB56BC5AD1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51" r="3103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C2F37A-7399-4BD1-AC4E-10B4F231BEEA}"/>
              </a:ext>
            </a:extLst>
          </p:cNvPr>
          <p:cNvSpPr txBox="1"/>
          <p:nvPr/>
        </p:nvSpPr>
        <p:spPr>
          <a:xfrm>
            <a:off x="0" y="792103"/>
            <a:ext cx="6902824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400" dirty="0">
                <a:solidFill>
                  <a:srgbClr val="FF0000"/>
                </a:solidFill>
                <a:latin typeface="Garamond" panose="02020404030301010803" pitchFamily="18" charset="0"/>
              </a:rPr>
              <a:t>Js </a:t>
            </a:r>
            <a:r>
              <a:rPr lang="en-US" sz="2400" dirty="0">
                <a:solidFill>
                  <a:srgbClr val="FF0000"/>
                </a:solidFill>
                <a:latin typeface="Garamond" panose="02020404030301010803" pitchFamily="18" charset="0"/>
              </a:rPr>
              <a:t>Heap Sort</a:t>
            </a:r>
            <a:r>
              <a:rPr lang="az-Latn-AZ" sz="2400" dirty="0">
                <a:solidFill>
                  <a:srgbClr val="FF0000"/>
                </a:solidFill>
                <a:latin typeface="Garamond" panose="02020404030301010803" pitchFamily="18" charset="0"/>
              </a:rPr>
              <a:t> Algoritmi</a:t>
            </a:r>
            <a:endParaRPr lang="en-US" sz="2400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endParaRPr lang="en-US" sz="2400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algn="l"/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Heap sort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müqayisəyə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əsaslanan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çeşidləmə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alqoritmidir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. Bu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seçim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çeşidinin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doğaçlama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versiyası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kimi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qəbul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edilə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bilər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. 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Seçmə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çeşidləmə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kimi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, heapsort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verilmiş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girişi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çeşidlənmiş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və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çeşidlənməmiş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bölgələrə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bölür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və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çeşidlənmə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sırasına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uyğun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olaraq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ən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böyük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və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ya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ən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kiçik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elementi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çıxararaq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çeşidlənməmiş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bölgəni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daraldır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və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onları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çeşidlənmiş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bölgəyə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əlavə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edir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.</a:t>
            </a:r>
          </a:p>
          <a:p>
            <a:pPr algn="l"/>
            <a:endParaRPr lang="en-US" sz="2400" b="0" i="0" dirty="0">
              <a:solidFill>
                <a:srgbClr val="252525"/>
              </a:solidFill>
              <a:effectLst/>
              <a:latin typeface="Garamond" panose="02020404030301010803" pitchFamily="18" charset="0"/>
            </a:endParaRPr>
          </a:p>
          <a:p>
            <a:pPr algn="l"/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Selection sort dan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daha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yaxşıdır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,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çünki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çeşidlənməmiş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bölgədə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xətti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vaxt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skanına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vaxt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sərf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etmək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əvəzinə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,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ən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böyük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və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ya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ən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kiçik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elementi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tez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tapmaq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üçün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yığın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məlumat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strukturunu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saxlayır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aramond" panose="02020404030301010803" pitchFamily="18" charset="0"/>
              </a:rPr>
              <a:t>.</a:t>
            </a:r>
          </a:p>
          <a:p>
            <a:endParaRPr lang="az-Latn-AZ" sz="2400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endParaRPr lang="en-US" sz="2800" b="0" i="0" dirty="0">
              <a:solidFill>
                <a:srgbClr val="273239"/>
              </a:solidFill>
              <a:effectLst/>
              <a:latin typeface="Garamond" panose="02020404030301010803" pitchFamily="18" charset="0"/>
            </a:endParaRPr>
          </a:p>
          <a:p>
            <a:endParaRPr lang="az-Latn-AZ" sz="2400" dirty="0">
              <a:latin typeface="Garamond" panose="02020404030301010803" pitchFamily="18" charset="0"/>
            </a:endParaRPr>
          </a:p>
          <a:p>
            <a:endParaRPr lang="az-Latn-AZ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59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6EFED-FE27-4320-AFE2-CB56BC5AD1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28" r="701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0D4AA9-36E8-4A16-AEBD-F8550A008015}"/>
              </a:ext>
            </a:extLst>
          </p:cNvPr>
          <p:cNvSpPr txBox="1"/>
          <p:nvPr/>
        </p:nvSpPr>
        <p:spPr>
          <a:xfrm>
            <a:off x="313766" y="243512"/>
            <a:ext cx="69745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BACE4-0DA6-40E1-8C27-75CAA3263BA5}"/>
              </a:ext>
            </a:extLst>
          </p:cNvPr>
          <p:cNvSpPr txBox="1"/>
          <p:nvPr/>
        </p:nvSpPr>
        <p:spPr>
          <a:xfrm>
            <a:off x="192741" y="445880"/>
            <a:ext cx="118065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</a:rPr>
              <a:t>Tam </a:t>
            </a:r>
            <a:r>
              <a:rPr lang="en-US" sz="2400" dirty="0" err="1">
                <a:latin typeface="Garamond" panose="02020404030301010803" pitchFamily="18" charset="0"/>
              </a:rPr>
              <a:t>ikili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ağacın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maraqlı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bir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xüsusiyyəti</a:t>
            </a:r>
            <a:r>
              <a:rPr lang="en-US" sz="2400" dirty="0">
                <a:latin typeface="Garamond" panose="02020404030301010803" pitchFamily="18" charset="0"/>
              </a:rPr>
              <a:t> var ki, </a:t>
            </a:r>
            <a:r>
              <a:rPr lang="en-US" sz="2400" dirty="0" err="1">
                <a:latin typeface="Garamond" panose="02020404030301010803" pitchFamily="18" charset="0"/>
              </a:rPr>
              <a:t>ondan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hər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hansı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bir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qovşağın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uşaqlarını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və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valideynlərini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tapmaq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üçün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istifadə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edə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bilərik</a:t>
            </a:r>
            <a:r>
              <a:rPr lang="en-US" sz="2400" dirty="0">
                <a:latin typeface="Garamond" panose="02020404030301010803" pitchFamily="18" charset="0"/>
              </a:rPr>
              <a:t>.</a:t>
            </a:r>
          </a:p>
          <a:p>
            <a:endParaRPr lang="en-US" sz="2400" dirty="0">
              <a:latin typeface="Garamond" panose="02020404030301010803" pitchFamily="18" charset="0"/>
            </a:endParaRPr>
          </a:p>
          <a:p>
            <a:r>
              <a:rPr lang="en-US" sz="2400" dirty="0" err="1">
                <a:latin typeface="Garamond" panose="02020404030301010803" pitchFamily="18" charset="0"/>
              </a:rPr>
              <a:t>Massivdəki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hər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hansı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elementin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indeksi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olarsa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i</a:t>
            </a:r>
            <a:r>
              <a:rPr lang="en-US" sz="2400" dirty="0">
                <a:latin typeface="Garamond" panose="02020404030301010803" pitchFamily="18" charset="0"/>
              </a:rPr>
              <a:t>, </a:t>
            </a:r>
            <a:r>
              <a:rPr lang="en-US" sz="2400" dirty="0" err="1">
                <a:latin typeface="Garamond" panose="02020404030301010803" pitchFamily="18" charset="0"/>
              </a:rPr>
              <a:t>indeksdəki</a:t>
            </a:r>
            <a:r>
              <a:rPr lang="en-US" sz="2400" dirty="0">
                <a:latin typeface="Garamond" panose="02020404030301010803" pitchFamily="18" charset="0"/>
              </a:rPr>
              <a:t> element </a:t>
            </a:r>
            <a:r>
              <a:rPr lang="en-US" sz="2400" dirty="0">
                <a:solidFill>
                  <a:srgbClr val="FF0000"/>
                </a:solidFill>
                <a:latin typeface="Garamond" panose="02020404030301010803" pitchFamily="18" charset="0"/>
              </a:rPr>
              <a:t>2i+1 </a:t>
            </a:r>
            <a:r>
              <a:rPr lang="en-US" sz="2400" dirty="0">
                <a:latin typeface="Garamond" panose="02020404030301010803" pitchFamily="18" charset="0"/>
              </a:rPr>
              <a:t>sol </a:t>
            </a:r>
            <a:r>
              <a:rPr lang="en-US" sz="2400" dirty="0" err="1">
                <a:latin typeface="Garamond" panose="02020404030301010803" pitchFamily="18" charset="0"/>
              </a:rPr>
              <a:t>uşaq</a:t>
            </a:r>
            <a:r>
              <a:rPr lang="en-US" sz="2400" dirty="0">
                <a:latin typeface="Garamond" panose="02020404030301010803" pitchFamily="18" charset="0"/>
              </a:rPr>
              <a:t>, </a:t>
            </a:r>
            <a:r>
              <a:rPr lang="en-US" sz="2400" dirty="0" err="1">
                <a:latin typeface="Garamond" panose="02020404030301010803" pitchFamily="18" charset="0"/>
              </a:rPr>
              <a:t>indeksdəki</a:t>
            </a:r>
            <a:r>
              <a:rPr lang="en-US" sz="2400" dirty="0">
                <a:latin typeface="Garamond" panose="02020404030301010803" pitchFamily="18" charset="0"/>
              </a:rPr>
              <a:t> element </a:t>
            </a:r>
            <a:r>
              <a:rPr lang="en-US" sz="2400" dirty="0" err="1">
                <a:latin typeface="Garamond" panose="02020404030301010803" pitchFamily="18" charset="0"/>
              </a:rPr>
              <a:t>isə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Garamond" panose="02020404030301010803" pitchFamily="18" charset="0"/>
              </a:rPr>
              <a:t>2i+2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sağ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uşaq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olacaq</a:t>
            </a:r>
            <a:r>
              <a:rPr lang="en-US" sz="2400" dirty="0">
                <a:latin typeface="Garamond" panose="02020404030301010803" pitchFamily="18" charset="0"/>
              </a:rPr>
              <a:t>. </a:t>
            </a:r>
            <a:r>
              <a:rPr lang="en-US" sz="2400" dirty="0" err="1">
                <a:latin typeface="Garamond" panose="02020404030301010803" pitchFamily="18" charset="0"/>
              </a:rPr>
              <a:t>Həmçinin</a:t>
            </a:r>
            <a:r>
              <a:rPr lang="en-US" sz="2400" dirty="0">
                <a:latin typeface="Garamond" panose="02020404030301010803" pitchFamily="18" charset="0"/>
              </a:rPr>
              <a:t>, </a:t>
            </a:r>
            <a:r>
              <a:rPr lang="en-US" sz="2400" dirty="0" err="1">
                <a:latin typeface="Garamond" panose="02020404030301010803" pitchFamily="18" charset="0"/>
              </a:rPr>
              <a:t>indeksdəki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hər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hansı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elementin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valideyni</a:t>
            </a:r>
            <a:r>
              <a:rPr lang="en-US" sz="2400" dirty="0">
                <a:latin typeface="Garamond" panose="02020404030301010803" pitchFamily="18" charset="0"/>
              </a:rPr>
              <a:t> in </a:t>
            </a:r>
            <a:r>
              <a:rPr lang="en-US" sz="2400" dirty="0" err="1">
                <a:latin typeface="Garamond" panose="02020404030301010803" pitchFamily="18" charset="0"/>
              </a:rPr>
              <a:t>iaşağı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həddi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ilə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verilir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Garamond" panose="02020404030301010803" pitchFamily="18" charset="0"/>
              </a:rPr>
              <a:t>(i-1)/2.</a:t>
            </a:r>
          </a:p>
          <a:p>
            <a:endParaRPr lang="en-US" sz="2400" dirty="0">
              <a:latin typeface="Garamond" panose="02020404030301010803" pitchFamily="18" charset="0"/>
            </a:endParaRPr>
          </a:p>
          <a:p>
            <a:r>
              <a:rPr lang="en-US" sz="2400" b="0" i="0" dirty="0" err="1">
                <a:effectLst/>
                <a:latin typeface="Garamond" panose="02020404030301010803" pitchFamily="18" charset="0"/>
              </a:rPr>
              <a:t>Bütün</a:t>
            </a:r>
            <a:r>
              <a:rPr lang="en-US" sz="2400" b="0" i="0" dirty="0"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effectLst/>
                <a:latin typeface="Garamond" panose="02020404030301010803" pitchFamily="18" charset="0"/>
              </a:rPr>
              <a:t>qovşaqlar</a:t>
            </a:r>
            <a:r>
              <a:rPr lang="en-US" sz="2400" b="0" i="0" dirty="0"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effectLst/>
                <a:latin typeface="Garamond" panose="02020404030301010803" pitchFamily="18" charset="0"/>
              </a:rPr>
              <a:t>onun</a:t>
            </a:r>
            <a:r>
              <a:rPr lang="en-US" sz="2400" b="0" i="0" dirty="0"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effectLst/>
                <a:latin typeface="Garamond" panose="02020404030301010803" pitchFamily="18" charset="0"/>
              </a:rPr>
              <a:t>uşaqlarının</a:t>
            </a:r>
            <a:r>
              <a:rPr lang="en-US" sz="2400" b="0" i="0" dirty="0"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effectLst/>
                <a:latin typeface="Garamond" panose="02020404030301010803" pitchFamily="18" charset="0"/>
              </a:rPr>
              <a:t>hər</a:t>
            </a:r>
            <a:r>
              <a:rPr lang="en-US" sz="2400" b="0" i="0" dirty="0"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effectLst/>
                <a:latin typeface="Garamond" panose="02020404030301010803" pitchFamily="18" charset="0"/>
              </a:rPr>
              <a:t>birindən</a:t>
            </a:r>
            <a:r>
              <a:rPr lang="en-US" sz="2400" b="0" i="0" dirty="0"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effectLst/>
                <a:latin typeface="Garamond" panose="02020404030301010803" pitchFamily="18" charset="0"/>
              </a:rPr>
              <a:t>böyük</a:t>
            </a:r>
            <a:r>
              <a:rPr lang="en-US" sz="2400" b="0" i="0" dirty="0"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effectLst/>
                <a:latin typeface="Garamond" panose="02020404030301010803" pitchFamily="18" charset="0"/>
              </a:rPr>
              <a:t>və</a:t>
            </a:r>
            <a:r>
              <a:rPr lang="en-US" sz="2400" b="0" i="0" dirty="0"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effectLst/>
                <a:latin typeface="Garamond" panose="02020404030301010803" pitchFamily="18" charset="0"/>
              </a:rPr>
              <a:t>ya</a:t>
            </a:r>
            <a:r>
              <a:rPr lang="en-US" sz="2400" b="0" i="0" dirty="0"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effectLst/>
                <a:latin typeface="Garamond" panose="02020404030301010803" pitchFamily="18" charset="0"/>
              </a:rPr>
              <a:t>bərabər</a:t>
            </a:r>
            <a:r>
              <a:rPr lang="en-US" sz="2400" b="0" i="0" dirty="0"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effectLst/>
                <a:latin typeface="Garamond" panose="02020404030301010803" pitchFamily="18" charset="0"/>
              </a:rPr>
              <a:t>və</a:t>
            </a:r>
            <a:r>
              <a:rPr lang="en-US" sz="2400" b="0" i="0" dirty="0"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effectLst/>
                <a:latin typeface="Garamond" panose="02020404030301010803" pitchFamily="18" charset="0"/>
              </a:rPr>
              <a:t>ya</a:t>
            </a:r>
            <a:r>
              <a:rPr lang="en-US" sz="2400" b="0" i="0" dirty="0"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effectLst/>
                <a:latin typeface="Garamond" panose="02020404030301010803" pitchFamily="18" charset="0"/>
              </a:rPr>
              <a:t>ondan</a:t>
            </a:r>
            <a:r>
              <a:rPr lang="en-US" sz="2400" b="0" i="0" dirty="0"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effectLst/>
                <a:latin typeface="Garamond" panose="02020404030301010803" pitchFamily="18" charset="0"/>
              </a:rPr>
              <a:t>kiçik</a:t>
            </a:r>
            <a:r>
              <a:rPr lang="en-US" sz="2400" b="0" i="0" dirty="0"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effectLst/>
                <a:latin typeface="Garamond" panose="02020404030301010803" pitchFamily="18" charset="0"/>
              </a:rPr>
              <a:t>və</a:t>
            </a:r>
            <a:r>
              <a:rPr lang="en-US" sz="2400" b="0" i="0" dirty="0"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effectLst/>
                <a:latin typeface="Garamond" panose="02020404030301010803" pitchFamily="18" charset="0"/>
              </a:rPr>
              <a:t>ya</a:t>
            </a:r>
            <a:r>
              <a:rPr lang="en-US" sz="2400" b="0" i="0" dirty="0"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effectLst/>
                <a:latin typeface="Garamond" panose="02020404030301010803" pitchFamily="18" charset="0"/>
              </a:rPr>
              <a:t>bərabərdir</a:t>
            </a:r>
            <a:r>
              <a:rPr lang="en-US" sz="2400" b="0" i="0" dirty="0">
                <a:effectLst/>
                <a:latin typeface="Garamond" panose="02020404030301010803" pitchFamily="18" charset="0"/>
              </a:rPr>
              <a:t>. </a:t>
            </a:r>
            <a:r>
              <a:rPr lang="en-US" sz="2400" b="0" i="0" dirty="0" err="1">
                <a:effectLst/>
                <a:latin typeface="Garamond" panose="02020404030301010803" pitchFamily="18" charset="0"/>
              </a:rPr>
              <a:t>Əgər</a:t>
            </a:r>
            <a:r>
              <a:rPr lang="en-US" sz="2400" b="0" i="0" dirty="0">
                <a:effectLst/>
                <a:latin typeface="Garamond" panose="02020404030301010803" pitchFamily="18" charset="0"/>
              </a:rPr>
              <a:t> ana </a:t>
            </a:r>
            <a:r>
              <a:rPr lang="en-US" sz="2400" b="0" i="0" dirty="0" err="1">
                <a:effectLst/>
                <a:latin typeface="Garamond" panose="02020404030301010803" pitchFamily="18" charset="0"/>
              </a:rPr>
              <a:t>qovşaqlar</a:t>
            </a:r>
            <a:r>
              <a:rPr lang="en-US" sz="2400" b="0" i="0" dirty="0"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effectLst/>
                <a:latin typeface="Garamond" panose="02020404030301010803" pitchFamily="18" charset="0"/>
              </a:rPr>
              <a:t>onların</a:t>
            </a:r>
            <a:r>
              <a:rPr lang="en-US" sz="2400" b="0" i="0" dirty="0"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effectLst/>
                <a:latin typeface="Garamond" panose="02020404030301010803" pitchFamily="18" charset="0"/>
              </a:rPr>
              <a:t>uşaq</a:t>
            </a:r>
            <a:r>
              <a:rPr lang="en-US" sz="2400" b="0" i="0" dirty="0"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effectLst/>
                <a:latin typeface="Garamond" panose="02020404030301010803" pitchFamily="18" charset="0"/>
              </a:rPr>
              <a:t>qovşaqlarından</a:t>
            </a:r>
            <a:r>
              <a:rPr lang="en-US" sz="2400" b="0" i="0" dirty="0"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effectLst/>
                <a:latin typeface="Garamond" panose="02020404030301010803" pitchFamily="18" charset="0"/>
              </a:rPr>
              <a:t>böyükdürsə</a:t>
            </a:r>
            <a:r>
              <a:rPr lang="en-US" sz="2400" b="0" i="0" dirty="0">
                <a:effectLst/>
                <a:latin typeface="Garamond" panose="02020404030301010803" pitchFamily="18" charset="0"/>
              </a:rPr>
              <a:t>, </a:t>
            </a:r>
            <a:r>
              <a:rPr lang="en-US" sz="2400" b="0" i="0" dirty="0" err="1">
                <a:effectLst/>
                <a:latin typeface="Garamond" panose="02020404030301010803" pitchFamily="18" charset="0"/>
              </a:rPr>
              <a:t>yığın</a:t>
            </a:r>
            <a:r>
              <a:rPr lang="en-US" sz="2400" b="0" i="0" dirty="0"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Garamond" panose="02020404030301010803" pitchFamily="18" charset="0"/>
              </a:rPr>
              <a:t>Max-Heap</a:t>
            </a:r>
            <a:r>
              <a:rPr lang="en-US" sz="2400" b="0" i="0" dirty="0"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effectLst/>
                <a:latin typeface="Garamond" panose="02020404030301010803" pitchFamily="18" charset="0"/>
              </a:rPr>
              <a:t>adlanır</a:t>
            </a:r>
            <a:r>
              <a:rPr lang="en-US" sz="2400" b="0" i="0" dirty="0"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effectLst/>
                <a:latin typeface="Garamond" panose="02020404030301010803" pitchFamily="18" charset="0"/>
              </a:rPr>
              <a:t>və</a:t>
            </a:r>
            <a:r>
              <a:rPr lang="en-US" sz="2400" b="0" i="0" dirty="0"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effectLst/>
                <a:latin typeface="Garamond" panose="02020404030301010803" pitchFamily="18" charset="0"/>
              </a:rPr>
              <a:t>əgər</a:t>
            </a:r>
            <a:r>
              <a:rPr lang="en-US" sz="2400" b="0" i="0" dirty="0"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effectLst/>
                <a:latin typeface="Garamond" panose="02020404030301010803" pitchFamily="18" charset="0"/>
              </a:rPr>
              <a:t>valideyn</a:t>
            </a:r>
            <a:r>
              <a:rPr lang="en-US" sz="2400" b="0" i="0" dirty="0"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effectLst/>
                <a:latin typeface="Garamond" panose="02020404030301010803" pitchFamily="18" charset="0"/>
              </a:rPr>
              <a:t>qovşaqları</a:t>
            </a:r>
            <a:r>
              <a:rPr lang="en-US" sz="2400" b="0" i="0" dirty="0"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effectLst/>
                <a:latin typeface="Garamond" panose="02020404030301010803" pitchFamily="18" charset="0"/>
              </a:rPr>
              <a:t>onların</a:t>
            </a:r>
            <a:r>
              <a:rPr lang="en-US" sz="2400" b="0" i="0" dirty="0"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effectLst/>
                <a:latin typeface="Garamond" panose="02020404030301010803" pitchFamily="18" charset="0"/>
              </a:rPr>
              <a:t>uşaq</a:t>
            </a:r>
            <a:r>
              <a:rPr lang="en-US" sz="2400" b="0" i="0" dirty="0"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effectLst/>
                <a:latin typeface="Garamond" panose="02020404030301010803" pitchFamily="18" charset="0"/>
              </a:rPr>
              <a:t>qovşaqlarından</a:t>
            </a:r>
            <a:r>
              <a:rPr lang="en-US" sz="2400" b="0" i="0" dirty="0"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effectLst/>
                <a:latin typeface="Garamond" panose="02020404030301010803" pitchFamily="18" charset="0"/>
              </a:rPr>
              <a:t>kiçikdirsə</a:t>
            </a:r>
            <a:r>
              <a:rPr lang="en-US" sz="2400" b="0" i="0" dirty="0">
                <a:effectLst/>
                <a:latin typeface="Garamond" panose="02020404030301010803" pitchFamily="18" charset="0"/>
              </a:rPr>
              <a:t>, </a:t>
            </a:r>
            <a:r>
              <a:rPr lang="en-US" sz="2400" b="0" i="0" dirty="0" err="1">
                <a:effectLst/>
                <a:latin typeface="Garamond" panose="02020404030301010803" pitchFamily="18" charset="0"/>
              </a:rPr>
              <a:t>yığın</a:t>
            </a:r>
            <a:r>
              <a:rPr lang="en-US" sz="2400" b="0" i="0" dirty="0"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Garamond" panose="02020404030301010803" pitchFamily="18" charset="0"/>
              </a:rPr>
              <a:t>Min-Heap</a:t>
            </a:r>
            <a:r>
              <a:rPr lang="en-US" sz="2400" b="0" i="0" dirty="0">
                <a:effectLst/>
                <a:latin typeface="Garamond" panose="02020404030301010803" pitchFamily="18" charset="0"/>
              </a:rPr>
              <a:t> </a:t>
            </a:r>
            <a:r>
              <a:rPr lang="en-US" sz="2400" b="0" i="0" dirty="0" err="1">
                <a:effectLst/>
                <a:latin typeface="Garamond" panose="02020404030301010803" pitchFamily="18" charset="0"/>
              </a:rPr>
              <a:t>adlanır</a:t>
            </a:r>
            <a:r>
              <a:rPr lang="en-US" sz="2400" b="0" i="0" dirty="0">
                <a:effectLst/>
                <a:latin typeface="Garamond" panose="02020404030301010803" pitchFamily="18" charset="0"/>
              </a:rPr>
              <a:t>.</a:t>
            </a:r>
          </a:p>
          <a:p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5DC561E7-7651-4A10-99C4-FA00E04DD1CB}"/>
              </a:ext>
            </a:extLst>
          </p:cNvPr>
          <p:cNvSpPr/>
          <p:nvPr/>
        </p:nvSpPr>
        <p:spPr>
          <a:xfrm>
            <a:off x="2127998" y="4481802"/>
            <a:ext cx="597273" cy="527849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0CC1A0-28F9-4A58-9E59-C80FD8483605}"/>
              </a:ext>
            </a:extLst>
          </p:cNvPr>
          <p:cNvCxnSpPr>
            <a:cxnSpLocks/>
          </p:cNvCxnSpPr>
          <p:nvPr/>
        </p:nvCxnSpPr>
        <p:spPr>
          <a:xfrm flipH="1">
            <a:off x="1909481" y="4924858"/>
            <a:ext cx="218517" cy="21471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104987-D76B-42F2-9149-A4AC373439B7}"/>
              </a:ext>
            </a:extLst>
          </p:cNvPr>
          <p:cNvCxnSpPr>
            <a:cxnSpLocks/>
          </p:cNvCxnSpPr>
          <p:nvPr/>
        </p:nvCxnSpPr>
        <p:spPr>
          <a:xfrm flipH="1">
            <a:off x="1148317" y="5551608"/>
            <a:ext cx="218517" cy="21471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38F775-D43E-4E08-9747-9A721D36867A}"/>
              </a:ext>
            </a:extLst>
          </p:cNvPr>
          <p:cNvCxnSpPr>
            <a:cxnSpLocks/>
          </p:cNvCxnSpPr>
          <p:nvPr/>
        </p:nvCxnSpPr>
        <p:spPr>
          <a:xfrm flipH="1">
            <a:off x="8102411" y="4866647"/>
            <a:ext cx="218517" cy="21471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C44F5F-CE02-411F-AD05-923595552744}"/>
              </a:ext>
            </a:extLst>
          </p:cNvPr>
          <p:cNvCxnSpPr>
            <a:cxnSpLocks/>
          </p:cNvCxnSpPr>
          <p:nvPr/>
        </p:nvCxnSpPr>
        <p:spPr>
          <a:xfrm flipH="1">
            <a:off x="7382440" y="5658034"/>
            <a:ext cx="218517" cy="21471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914F07-2C5B-44E1-898A-AD9AFBCB2F9A}"/>
              </a:ext>
            </a:extLst>
          </p:cNvPr>
          <p:cNvCxnSpPr>
            <a:cxnSpLocks/>
          </p:cNvCxnSpPr>
          <p:nvPr/>
        </p:nvCxnSpPr>
        <p:spPr>
          <a:xfrm>
            <a:off x="2726396" y="4891994"/>
            <a:ext cx="217392" cy="23531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442866-7AEE-41E2-B8D9-3E8A7F3FEB73}"/>
              </a:ext>
            </a:extLst>
          </p:cNvPr>
          <p:cNvCxnSpPr>
            <a:cxnSpLocks/>
          </p:cNvCxnSpPr>
          <p:nvPr/>
        </p:nvCxnSpPr>
        <p:spPr>
          <a:xfrm>
            <a:off x="8842281" y="4872865"/>
            <a:ext cx="217392" cy="23531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EAFFBC-FF84-4929-8EC1-E5F4F8D5EA6D}"/>
              </a:ext>
            </a:extLst>
          </p:cNvPr>
          <p:cNvCxnSpPr>
            <a:cxnSpLocks/>
          </p:cNvCxnSpPr>
          <p:nvPr/>
        </p:nvCxnSpPr>
        <p:spPr>
          <a:xfrm>
            <a:off x="3437961" y="5573947"/>
            <a:ext cx="217392" cy="23531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EC56C0-7B28-4E0F-AB4D-48B41B496F59}"/>
              </a:ext>
            </a:extLst>
          </p:cNvPr>
          <p:cNvCxnSpPr>
            <a:cxnSpLocks/>
          </p:cNvCxnSpPr>
          <p:nvPr/>
        </p:nvCxnSpPr>
        <p:spPr>
          <a:xfrm>
            <a:off x="1909480" y="5582630"/>
            <a:ext cx="217392" cy="23531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56DD45-7912-4D7C-8B20-2F94C9A33655}"/>
              </a:ext>
            </a:extLst>
          </p:cNvPr>
          <p:cNvCxnSpPr>
            <a:cxnSpLocks/>
          </p:cNvCxnSpPr>
          <p:nvPr/>
        </p:nvCxnSpPr>
        <p:spPr>
          <a:xfrm>
            <a:off x="8192622" y="5647735"/>
            <a:ext cx="217392" cy="23531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AFD56AC-405A-4E31-A086-024CDE9A03B2}"/>
              </a:ext>
            </a:extLst>
          </p:cNvPr>
          <p:cNvCxnSpPr>
            <a:cxnSpLocks/>
          </p:cNvCxnSpPr>
          <p:nvPr/>
        </p:nvCxnSpPr>
        <p:spPr>
          <a:xfrm>
            <a:off x="9509312" y="5713073"/>
            <a:ext cx="217392" cy="23531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4A4E5336-F386-4186-8EFD-BD6368700083}"/>
              </a:ext>
            </a:extLst>
          </p:cNvPr>
          <p:cNvSpPr/>
          <p:nvPr/>
        </p:nvSpPr>
        <p:spPr>
          <a:xfrm>
            <a:off x="2049584" y="5872750"/>
            <a:ext cx="597273" cy="527849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AB4C9FFD-699D-4EFB-B1FF-9B7D36FBEDAF}"/>
              </a:ext>
            </a:extLst>
          </p:cNvPr>
          <p:cNvSpPr/>
          <p:nvPr/>
        </p:nvSpPr>
        <p:spPr>
          <a:xfrm>
            <a:off x="613385" y="5767598"/>
            <a:ext cx="597273" cy="527849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56269562-44A1-4F7C-9217-34A6D8AF2AA9}"/>
              </a:ext>
            </a:extLst>
          </p:cNvPr>
          <p:cNvSpPr/>
          <p:nvPr/>
        </p:nvSpPr>
        <p:spPr>
          <a:xfrm>
            <a:off x="1366559" y="5019508"/>
            <a:ext cx="597273" cy="527849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0C767F43-BE58-4601-9533-1B4686095CE6}"/>
              </a:ext>
            </a:extLst>
          </p:cNvPr>
          <p:cNvSpPr/>
          <p:nvPr/>
        </p:nvSpPr>
        <p:spPr>
          <a:xfrm>
            <a:off x="2873074" y="5103054"/>
            <a:ext cx="597273" cy="527849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62E79A12-AC25-4C5C-8904-E990A84706FB}"/>
              </a:ext>
            </a:extLst>
          </p:cNvPr>
          <p:cNvSpPr/>
          <p:nvPr/>
        </p:nvSpPr>
        <p:spPr>
          <a:xfrm>
            <a:off x="3580868" y="5855899"/>
            <a:ext cx="597273" cy="527849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1A681F05-7166-457F-9998-9333E51E05DA}"/>
              </a:ext>
            </a:extLst>
          </p:cNvPr>
          <p:cNvSpPr/>
          <p:nvPr/>
        </p:nvSpPr>
        <p:spPr>
          <a:xfrm>
            <a:off x="8245008" y="5884271"/>
            <a:ext cx="597273" cy="527849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888B35BC-CEFB-4FDB-8D97-B517BDCCAEC0}"/>
              </a:ext>
            </a:extLst>
          </p:cNvPr>
          <p:cNvSpPr/>
          <p:nvPr/>
        </p:nvSpPr>
        <p:spPr>
          <a:xfrm>
            <a:off x="6822155" y="5872749"/>
            <a:ext cx="597273" cy="527849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0778729A-B9A5-4A75-A04C-239D0CFF3CF3}"/>
              </a:ext>
            </a:extLst>
          </p:cNvPr>
          <p:cNvSpPr/>
          <p:nvPr/>
        </p:nvSpPr>
        <p:spPr>
          <a:xfrm>
            <a:off x="9020735" y="5139189"/>
            <a:ext cx="597273" cy="527849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0383FA5B-D56A-4365-BC44-D95A7CF0E1BA}"/>
              </a:ext>
            </a:extLst>
          </p:cNvPr>
          <p:cNvSpPr/>
          <p:nvPr/>
        </p:nvSpPr>
        <p:spPr>
          <a:xfrm>
            <a:off x="7535339" y="5083221"/>
            <a:ext cx="597273" cy="527849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09DC170E-65BF-4623-949D-12A3968C6DA4}"/>
              </a:ext>
            </a:extLst>
          </p:cNvPr>
          <p:cNvSpPr/>
          <p:nvPr/>
        </p:nvSpPr>
        <p:spPr>
          <a:xfrm>
            <a:off x="8249487" y="4332526"/>
            <a:ext cx="597273" cy="527849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7EC09434-990C-42FE-8140-D53518ED4A8F}"/>
              </a:ext>
            </a:extLst>
          </p:cNvPr>
          <p:cNvSpPr/>
          <p:nvPr/>
        </p:nvSpPr>
        <p:spPr>
          <a:xfrm>
            <a:off x="9688201" y="5948387"/>
            <a:ext cx="597273" cy="527849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45AE6B-4125-44B7-B6EE-52F99D074BDF}"/>
              </a:ext>
            </a:extLst>
          </p:cNvPr>
          <p:cNvSpPr txBox="1"/>
          <p:nvPr/>
        </p:nvSpPr>
        <p:spPr>
          <a:xfrm>
            <a:off x="3617025" y="4541333"/>
            <a:ext cx="128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Max-heap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03E36F-4174-49C5-93D6-C7B1CC769F9B}"/>
              </a:ext>
            </a:extLst>
          </p:cNvPr>
          <p:cNvSpPr txBox="1"/>
          <p:nvPr/>
        </p:nvSpPr>
        <p:spPr>
          <a:xfrm>
            <a:off x="9509312" y="4497315"/>
            <a:ext cx="1435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Min-heap</a:t>
            </a:r>
          </a:p>
        </p:txBody>
      </p:sp>
    </p:spTree>
    <p:extLst>
      <p:ext uri="{BB962C8B-B14F-4D97-AF65-F5344CB8AC3E}">
        <p14:creationId xmlns:p14="http://schemas.microsoft.com/office/powerpoint/2010/main" val="3087011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1370</Words>
  <Application>Microsoft Office PowerPoint</Application>
  <PresentationFormat>Widescreen</PresentationFormat>
  <Paragraphs>208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Garamond</vt:lpstr>
      <vt:lpstr>source-serif-pro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24</cp:revision>
  <dcterms:created xsi:type="dcterms:W3CDTF">2023-10-22T04:49:17Z</dcterms:created>
  <dcterms:modified xsi:type="dcterms:W3CDTF">2023-10-22T14:52:51Z</dcterms:modified>
</cp:coreProperties>
</file>