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58" r:id="rId6"/>
    <p:sldId id="261" r:id="rId7"/>
    <p:sldId id="259" r:id="rId8"/>
    <p:sldId id="260" r:id="rId9"/>
    <p:sldId id="263" r:id="rId10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van Andres Ramírez Saavedra" initials="DARS" lastIdx="1" clrIdx="0">
    <p:extLst>
      <p:ext uri="{19B8F6BF-5375-455C-9EA6-DF929625EA0E}">
        <p15:presenceInfo xmlns:p15="http://schemas.microsoft.com/office/powerpoint/2012/main" userId="Duvan Andres Ramírez Saave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21832" y="1356714"/>
            <a:ext cx="7522589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ES" sz="2000" b="1" dirty="0">
                <a:latin typeface="+mj-lt"/>
              </a:rPr>
              <a:t>LA EXTINCIÓN DE LAS ABEJAS Y EL FUTURO DE LAS ABEJAS ROBOTICAS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Santiago Santacruz Ramirez</a:t>
            </a:r>
          </a:p>
          <a:p>
            <a:pPr algn="ctr">
              <a:lnSpc>
                <a:spcPct val="100000"/>
              </a:lnSpc>
            </a:pP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Duvan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Andres Ramirez</a:t>
            </a: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Medellín,(2019)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2"/>
          <p:cNvSpPr/>
          <p:nvPr/>
        </p:nvSpPr>
        <p:spPr>
          <a:xfrm>
            <a:off x="560938" y="4517031"/>
            <a:ext cx="782820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1: Es un HashMap que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relaciona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key(ID) y un value(LinkedList).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0BF8D1-ECA5-4D02-9139-C22268B0B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8" y="1754659"/>
            <a:ext cx="6531840" cy="234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26D10CA5-D1B8-4368-BC5D-BD149E9DC610}"/>
              </a:ext>
            </a:extLst>
          </p:cNvPr>
          <p:cNvSpPr/>
          <p:nvPr/>
        </p:nvSpPr>
        <p:spPr>
          <a:xfrm>
            <a:off x="366077" y="612091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Spatial Hashing for Collisions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A2B34A7-7CA5-44B0-A706-41469526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" y="1631092"/>
            <a:ext cx="5125257" cy="17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78EBD9B1-52B1-47C6-ACCA-F03B6161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F3AC8A2-12F7-4311-8EF5-1DCB6B8E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19704"/>
              </p:ext>
            </p:extLst>
          </p:nvPr>
        </p:nvGraphicFramePr>
        <p:xfrm>
          <a:off x="5543102" y="1417638"/>
          <a:ext cx="3143698" cy="2281460"/>
        </p:xfrm>
        <a:graphic>
          <a:graphicData uri="http://schemas.openxmlformats.org/drawingml/2006/table">
            <a:tbl>
              <a:tblPr/>
              <a:tblGrid>
                <a:gridCol w="1571849">
                  <a:extLst>
                    <a:ext uri="{9D8B030D-6E8A-4147-A177-3AD203B41FA5}">
                      <a16:colId xmlns:a16="http://schemas.microsoft.com/office/drawing/2014/main" val="1299755779"/>
                    </a:ext>
                  </a:extLst>
                </a:gridCol>
                <a:gridCol w="1571849">
                  <a:extLst>
                    <a:ext uri="{9D8B030D-6E8A-4147-A177-3AD203B41FA5}">
                      <a16:colId xmlns:a16="http://schemas.microsoft.com/office/drawing/2014/main" val="2926710059"/>
                    </a:ext>
                  </a:extLst>
                </a:gridCol>
              </a:tblGrid>
              <a:tr h="2281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Método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Complejidad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86822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PutBeesOnHash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7499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getCuadrant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80245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getSides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60274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CuadrantCollisions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10737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AbejasSolitas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329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Vecinos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13976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writeFile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7795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arrayListDeDatos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93118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muestraContenido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0693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DF40A9F-40E5-46E9-889B-567D32E8D3C3}"/>
              </a:ext>
            </a:extLst>
          </p:cNvPr>
          <p:cNvSpPr txBox="1"/>
          <p:nvPr/>
        </p:nvSpPr>
        <p:spPr>
          <a:xfrm>
            <a:off x="337751" y="3429000"/>
            <a:ext cx="289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3: </a:t>
            </a:r>
            <a:r>
              <a:rPr lang="en-US" sz="1600" dirty="0" err="1"/>
              <a:t>Asigna</a:t>
            </a:r>
            <a:r>
              <a:rPr lang="en-US" sz="1600" dirty="0"/>
              <a:t> una </a:t>
            </a:r>
            <a:r>
              <a:rPr lang="en-US" sz="1600" dirty="0" err="1"/>
              <a:t>llave</a:t>
            </a:r>
            <a:r>
              <a:rPr lang="en-US" sz="1600" dirty="0"/>
              <a:t> </a:t>
            </a:r>
            <a:r>
              <a:rPr lang="en-US" sz="1600" dirty="0" err="1"/>
              <a:t>unica</a:t>
            </a:r>
            <a:r>
              <a:rPr lang="en-US" sz="1600" dirty="0"/>
              <a:t> para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coordenada</a:t>
            </a:r>
            <a:r>
              <a:rPr lang="en-US" sz="1600" dirty="0"/>
              <a:t>. </a:t>
            </a:r>
            <a:endParaRPr lang="es-CO" sz="1600" dirty="0"/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7F9292CF-82D2-4E2C-B035-A8731A3884FD}"/>
              </a:ext>
            </a:extLst>
          </p:cNvPr>
          <p:cNvSpPr/>
          <p:nvPr/>
        </p:nvSpPr>
        <p:spPr>
          <a:xfrm>
            <a:off x="5340408" y="3699098"/>
            <a:ext cx="2892447" cy="358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Table1: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Análisis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28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418506" y="3429000"/>
            <a:ext cx="3642748" cy="868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Este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metodo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size() del value(LinkedList) para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acciones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348648" y="3429000"/>
            <a:ext cx="2979806" cy="358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Table1: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Análisis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BC14A4-4C9A-4528-93B7-FC5B7A584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6489" r="3217" b="5407"/>
          <a:stretch/>
        </p:blipFill>
        <p:spPr bwMode="auto">
          <a:xfrm>
            <a:off x="562957" y="1326958"/>
            <a:ext cx="4440195" cy="201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7C4C65-604B-4CE0-BDA0-C152B5DFB3CA}"/>
              </a:ext>
            </a:extLst>
          </p:cNvPr>
          <p:cNvSpPr txBox="1"/>
          <p:nvPr/>
        </p:nvSpPr>
        <p:spPr>
          <a:xfrm>
            <a:off x="6919784" y="5058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4FBD509-C1CE-470A-9A3E-959F45DA7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47785"/>
              </p:ext>
            </p:extLst>
          </p:nvPr>
        </p:nvGraphicFramePr>
        <p:xfrm>
          <a:off x="5532666" y="1177744"/>
          <a:ext cx="3143698" cy="2281460"/>
        </p:xfrm>
        <a:graphic>
          <a:graphicData uri="http://schemas.openxmlformats.org/drawingml/2006/table">
            <a:tbl>
              <a:tblPr/>
              <a:tblGrid>
                <a:gridCol w="1571849">
                  <a:extLst>
                    <a:ext uri="{9D8B030D-6E8A-4147-A177-3AD203B41FA5}">
                      <a16:colId xmlns:a16="http://schemas.microsoft.com/office/drawing/2014/main" val="1299755779"/>
                    </a:ext>
                  </a:extLst>
                </a:gridCol>
                <a:gridCol w="1571849">
                  <a:extLst>
                    <a:ext uri="{9D8B030D-6E8A-4147-A177-3AD203B41FA5}">
                      <a16:colId xmlns:a16="http://schemas.microsoft.com/office/drawing/2014/main" val="2926710059"/>
                    </a:ext>
                  </a:extLst>
                </a:gridCol>
              </a:tblGrid>
              <a:tr h="2281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Método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Complejidad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86822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PutBeesOnHash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7499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getCuadrant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80245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getSides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60274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CuadrantCollisions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10737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AbejasSolitas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329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Vecinos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13976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writeFile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7795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arrayListDeDatos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93118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muestraContenido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0693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5F81E90D-3072-49E0-B3F6-9371A0DC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ADDD4-901C-4B72-B074-B4610E65E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10184" r="11778" b="7114"/>
          <a:stretch/>
        </p:blipFill>
        <p:spPr bwMode="auto">
          <a:xfrm>
            <a:off x="399534" y="1604521"/>
            <a:ext cx="4389074" cy="28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7019B370-9AC7-45FE-A467-B3176A12C807}"/>
              </a:ext>
            </a:extLst>
          </p:cNvPr>
          <p:cNvSpPr/>
          <p:nvPr/>
        </p:nvSpPr>
        <p:spPr>
          <a:xfrm>
            <a:off x="4617307" y="2873868"/>
            <a:ext cx="2253338" cy="868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3C2918-ECEC-4DB4-B41D-C730970F10D9}"/>
              </a:ext>
            </a:extLst>
          </p:cNvPr>
          <p:cNvSpPr/>
          <p:nvPr/>
        </p:nvSpPr>
        <p:spPr>
          <a:xfrm>
            <a:off x="234778" y="4672774"/>
            <a:ext cx="3179874" cy="4257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5: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Colisión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Abejas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vecinas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532FAB18-AF28-4D5A-BB40-D771FD77CA31}"/>
              </a:ext>
            </a:extLst>
          </p:cNvPr>
          <p:cNvSpPr/>
          <p:nvPr/>
        </p:nvSpPr>
        <p:spPr>
          <a:xfrm>
            <a:off x="5282744" y="3934686"/>
            <a:ext cx="3143698" cy="358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Table1: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Análisis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1D177E5-E0C0-4A20-9AD5-79589D5E7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46908"/>
              </p:ext>
            </p:extLst>
          </p:nvPr>
        </p:nvGraphicFramePr>
        <p:xfrm>
          <a:off x="5543102" y="1604521"/>
          <a:ext cx="3143698" cy="2281460"/>
        </p:xfrm>
        <a:graphic>
          <a:graphicData uri="http://schemas.openxmlformats.org/drawingml/2006/table">
            <a:tbl>
              <a:tblPr/>
              <a:tblGrid>
                <a:gridCol w="1571849">
                  <a:extLst>
                    <a:ext uri="{9D8B030D-6E8A-4147-A177-3AD203B41FA5}">
                      <a16:colId xmlns:a16="http://schemas.microsoft.com/office/drawing/2014/main" val="1299755779"/>
                    </a:ext>
                  </a:extLst>
                </a:gridCol>
                <a:gridCol w="1571849">
                  <a:extLst>
                    <a:ext uri="{9D8B030D-6E8A-4147-A177-3AD203B41FA5}">
                      <a16:colId xmlns:a16="http://schemas.microsoft.com/office/drawing/2014/main" val="2926710059"/>
                    </a:ext>
                  </a:extLst>
                </a:gridCol>
              </a:tblGrid>
              <a:tr h="2281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Método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Complejidad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86822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PutBeesOnHash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7499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getCuadrant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80245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getSides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60274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CuadrantCollisions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10737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AbejasSolitas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329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Vecinos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13976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writeFile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77957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arrayListDeDatos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93118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muestraContenido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O(e + 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0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0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91937" y="457793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35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CO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la estructura decidimos usar una la cual nos agrupara los datos que están en un cuadrante, para así poder anexarlos después en otra estructura como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linked List.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Para la lista enlaza la adición de un dato es de O(1), por esta razón la elegimos sobre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 un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arrayList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 </a:t>
            </a:r>
            <a:r>
              <a:rPr lang="es-CO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HashMap</a:t>
            </a: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 usó ya que se quiere asociar la </a:t>
            </a:r>
            <a:r>
              <a:rPr lang="es-CO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</a:t>
            </a: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que sería el cuadrante con una lista de abejas que estarán en ese cuadrante. Este método se le conoce como </a:t>
            </a:r>
            <a:r>
              <a:rPr lang="es-CO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channing</a:t>
            </a:r>
            <a:r>
              <a:rPr lang="es-CO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CO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115" algn="just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59" y="660353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 y Memoria</a:t>
            </a:r>
          </a:p>
        </p:txBody>
      </p:sp>
      <p:sp>
        <p:nvSpPr>
          <p:cNvPr id="116" name="CustomShape 5"/>
          <p:cNvSpPr/>
          <p:nvPr/>
        </p:nvSpPr>
        <p:spPr>
          <a:xfrm>
            <a:off x="573668" y="5114160"/>
            <a:ext cx="7554771" cy="536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1400" dirty="0"/>
              <a:t>In the program, while the data increases, the execution time increases. Fortunately for the 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one hundred data taken from each data set, the problem does not reach his worst case. 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077712C-951F-4274-9C16-BD08C8BD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1" y="2048451"/>
            <a:ext cx="3722550" cy="23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0371C15D-5546-43F2-8516-AACDFC2C1939}"/>
              </a:ext>
            </a:extLst>
          </p:cNvPr>
          <p:cNvSpPr/>
          <p:nvPr/>
        </p:nvSpPr>
        <p:spPr>
          <a:xfrm>
            <a:off x="328871" y="1580954"/>
            <a:ext cx="1038610" cy="467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i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Tiempo</a:t>
            </a:r>
            <a:endParaRPr lang="en-US" sz="12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8CBC9DD-A1E1-4E00-B92F-29BBA38F8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92170"/>
            <a:ext cx="4198607" cy="251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6268FBC3-E6E8-4AFA-B184-4C9CAED70B99}"/>
              </a:ext>
            </a:extLst>
          </p:cNvPr>
          <p:cNvSpPr/>
          <p:nvPr/>
        </p:nvSpPr>
        <p:spPr>
          <a:xfrm>
            <a:off x="4572000" y="1578184"/>
            <a:ext cx="1268627" cy="467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i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Espacio</a:t>
            </a:r>
            <a:endParaRPr lang="en-US" sz="12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430F7-C2F7-4A84-8162-994EDE3B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ea typeface="+mj-lt"/>
                <a:cs typeface="+mj-lt"/>
              </a:rPr>
              <a:t>Software Desarrollado</a:t>
            </a:r>
            <a:endParaRPr lang="es-ES">
              <a:ea typeface="+mj-lt"/>
              <a:cs typeface="+mj-lt"/>
            </a:endParaRPr>
          </a:p>
          <a:p>
            <a:endParaRPr lang="es-CO" dirty="0"/>
          </a:p>
        </p:txBody>
      </p:sp>
      <p:pic>
        <p:nvPicPr>
          <p:cNvPr id="5" name="Picture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DB81AE5-90D2-4BE4-BB42-1851FA20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0" y="996671"/>
            <a:ext cx="8590447" cy="43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0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1132</TotalTime>
  <Words>327</Words>
  <Application>Microsoft Office PowerPoint</Application>
  <PresentationFormat>Presentación en pantalla 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Operaciones de la Estructura de Datos </vt:lpstr>
      <vt:lpstr>Presentación de PowerPoint</vt:lpstr>
      <vt:lpstr>Operaciones de la Estructura de Datos </vt:lpstr>
      <vt:lpstr>Presentación de PowerPoint</vt:lpstr>
      <vt:lpstr>Presentación de PowerPoint</vt:lpstr>
      <vt:lpstr>Software Desarrollado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Duvan Andres Ramírez Saavedra</cp:lastModifiedBy>
  <cp:revision>181</cp:revision>
  <dcterms:created xsi:type="dcterms:W3CDTF">2015-03-03T14:30:17Z</dcterms:created>
  <dcterms:modified xsi:type="dcterms:W3CDTF">2019-05-14T00:38:09Z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