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61" r:id="rId7"/>
    <p:sldId id="271" r:id="rId8"/>
    <p:sldId id="273" r:id="rId9"/>
    <p:sldId id="274" r:id="rId10"/>
    <p:sldId id="272" r:id="rId11"/>
    <p:sldId id="270" r:id="rId12"/>
    <p:sldId id="262" r:id="rId13"/>
    <p:sldId id="264" r:id="rId14"/>
    <p:sldId id="265" r:id="rId15"/>
    <p:sldId id="266" r:id="rId16"/>
    <p:sldId id="267" r:id="rId17"/>
    <p:sldId id="268" r:id="rId18"/>
    <p:sldId id="276" r:id="rId19"/>
    <p:sldId id="275" r:id="rId20"/>
    <p:sldId id="269" r:id="rId21"/>
    <p:sldId id="259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201303-0C17-38E5-2881-2E2CB0D9B721}" v="3108" dt="2022-11-25T13:01:58.392"/>
    <p1510:client id="{58120D1B-048A-4E77-8BAB-7BF24A1970A4}" v="117" dt="2022-11-17T19:06:34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25.11.2022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25.11.2022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25.11.2022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25.11.2022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25.11.2022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25.11.2022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25.11.2022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25.11.2022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25.11.2022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25.11.2022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25.11.2022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25.11.2022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66D93-D2C5-B9EF-4BC3-988FE8B5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48" y="1160707"/>
            <a:ext cx="3718772" cy="3387497"/>
          </a:xfrm>
        </p:spPr>
        <p:txBody>
          <a:bodyPr anchor="b">
            <a:normAutofit/>
          </a:bodyPr>
          <a:lstStyle/>
          <a:p>
            <a:pPr algn="ctr"/>
            <a:r>
              <a:rPr lang="pt-BR" sz="4000" dirty="0">
                <a:solidFill>
                  <a:srgbClr val="FFFFFF"/>
                </a:solidFill>
                <a:cs typeface="Calibri Light"/>
              </a:rPr>
              <a:t>Service e </a:t>
            </a:r>
            <a:r>
              <a:rPr lang="pt-BR" sz="4000" dirty="0" err="1">
                <a:solidFill>
                  <a:srgbClr val="FFFFFF"/>
                </a:solidFill>
                <a:cs typeface="Calibri Light"/>
              </a:rPr>
              <a:t>Repository</a:t>
            </a:r>
            <a:r>
              <a:rPr lang="pt-BR" sz="4000" dirty="0">
                <a:solidFill>
                  <a:srgbClr val="FFFFFF"/>
                </a:solidFill>
                <a:cs typeface="Calibri Light"/>
              </a:rPr>
              <a:t> do método </a:t>
            </a:r>
            <a:r>
              <a:rPr lang="pt-BR" sz="4000" dirty="0" err="1">
                <a:solidFill>
                  <a:srgbClr val="FFFFFF"/>
                </a:solidFill>
                <a:cs typeface="Calibri Light"/>
              </a:rPr>
              <a:t>findByDisponibilidade</a:t>
            </a:r>
            <a:r>
              <a:rPr lang="pt-BR" sz="4000" dirty="0">
                <a:solidFill>
                  <a:srgbClr val="FFFFFF"/>
                </a:solidFill>
                <a:cs typeface="Calibri Light"/>
              </a:rPr>
              <a:t>.</a:t>
            </a:r>
            <a:br>
              <a:rPr lang="pt-BR" sz="4000" dirty="0">
                <a:solidFill>
                  <a:srgbClr val="FFFFFF"/>
                </a:solidFill>
                <a:cs typeface="Calibri Light"/>
              </a:rPr>
            </a:br>
            <a:r>
              <a:rPr lang="pt-BR" sz="4000" dirty="0">
                <a:solidFill>
                  <a:srgbClr val="FFFFFF"/>
                </a:solidFill>
                <a:ea typeface="+mj-lt"/>
                <a:cs typeface="+mj-lt"/>
              </a:rPr>
              <a:t>Api </a:t>
            </a:r>
            <a:r>
              <a:rPr lang="pt-BR" sz="4000" dirty="0" err="1">
                <a:solidFill>
                  <a:srgbClr val="FFFFFF"/>
                </a:solidFill>
                <a:ea typeface="+mj-lt"/>
                <a:cs typeface="+mj-lt"/>
              </a:rPr>
              <a:t>DBCMovies</a:t>
            </a:r>
            <a:endParaRPr lang="pt-BR" sz="4000" dirty="0" err="1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0DF0A389-B4E9-53A1-9848-24039F327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462" y="292687"/>
            <a:ext cx="6715272" cy="21687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ahoma"/>
                <a:ea typeface="Tahoma"/>
                <a:cs typeface="Tahoma"/>
              </a:rPr>
              <a:t>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método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findByDisponibilidade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irá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buscar</a:t>
            </a:r>
            <a:r>
              <a:rPr lang="en-US" sz="2000" dirty="0">
                <a:latin typeface="Tahoma"/>
                <a:ea typeface="Tahoma"/>
                <a:cs typeface="Tahoma"/>
              </a:rPr>
              <a:t> no banco de dados Oracle </a:t>
            </a:r>
            <a:r>
              <a:rPr lang="en-US" sz="2000" dirty="0" err="1">
                <a:latin typeface="Tahoma"/>
                <a:ea typeface="Tahoma"/>
                <a:cs typeface="Tahoma"/>
              </a:rPr>
              <a:t>todos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os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filmes</a:t>
            </a:r>
            <a:r>
              <a:rPr lang="en-US" sz="2000" dirty="0">
                <a:latin typeface="Tahoma"/>
                <a:ea typeface="Tahoma"/>
                <a:cs typeface="Tahoma"/>
              </a:rPr>
              <a:t> que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estão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disponíveis</a:t>
            </a:r>
            <a:r>
              <a:rPr lang="en-US" sz="2000" dirty="0">
                <a:latin typeface="Tahoma"/>
                <a:ea typeface="Tahoma"/>
                <a:cs typeface="Tahoma"/>
              </a:rPr>
              <a:t> para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locação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através</a:t>
            </a:r>
            <a:r>
              <a:rPr lang="en-US" sz="2000" dirty="0">
                <a:latin typeface="Tahoma"/>
                <a:ea typeface="Tahoma"/>
                <a:cs typeface="Tahoma"/>
              </a:rPr>
              <a:t> da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constante</a:t>
            </a:r>
            <a:r>
              <a:rPr lang="en-US" sz="2000" dirty="0">
                <a:latin typeface="Tahoma"/>
                <a:ea typeface="Tahoma"/>
                <a:cs typeface="Tahoma"/>
              </a:rPr>
              <a:t> DISPONIVEL que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está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sendo</a:t>
            </a:r>
            <a:r>
              <a:rPr lang="en-US" sz="2000" dirty="0">
                <a:latin typeface="Tahoma"/>
                <a:ea typeface="Tahoma"/>
                <a:cs typeface="Tahoma"/>
              </a:rPr>
              <a:t> </a:t>
            </a:r>
            <a:r>
              <a:rPr lang="en-US" sz="2000" dirty="0" err="1">
                <a:latin typeface="Tahoma"/>
                <a:ea typeface="Tahoma"/>
                <a:cs typeface="Tahoma"/>
              </a:rPr>
              <a:t>enviada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como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parametro</a:t>
            </a:r>
            <a:r>
              <a:rPr lang="en-US" sz="2000" dirty="0">
                <a:latin typeface="Tahoma"/>
                <a:ea typeface="Tahoma"/>
                <a:cs typeface="Tahoma"/>
              </a:rPr>
              <a:t>.</a:t>
            </a:r>
          </a:p>
        </p:txBody>
      </p:sp>
      <p:pic>
        <p:nvPicPr>
          <p:cNvPr id="3" name="Imagem 3" descr="Texto&#10;&#10;Descrição gerada automaticamente">
            <a:extLst>
              <a:ext uri="{FF2B5EF4-FFF2-40B4-BE49-F238E27FC236}">
                <a16:creationId xmlns:a16="http://schemas.microsoft.com/office/drawing/2014/main" id="{B0A5A1F3-ACF4-AF4E-9CB1-125DA840C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549" y="2143119"/>
            <a:ext cx="7399866" cy="1245318"/>
          </a:xfrm>
          <a:prstGeom prst="rect">
            <a:avLst/>
          </a:prstGeom>
        </p:spPr>
      </p:pic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F93D0008-EA74-1B5F-DA22-3D8C7E641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548" y="3855082"/>
            <a:ext cx="7399866" cy="241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81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66D93-D2C5-B9EF-4BC3-988FE8B5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48" y="1160707"/>
            <a:ext cx="3718772" cy="3387497"/>
          </a:xfrm>
        </p:spPr>
        <p:txBody>
          <a:bodyPr anchor="b">
            <a:normAutofit/>
          </a:bodyPr>
          <a:lstStyle/>
          <a:p>
            <a:pPr algn="ctr"/>
            <a:r>
              <a:rPr lang="pt-BR" sz="4000" dirty="0">
                <a:solidFill>
                  <a:srgbClr val="FFFFFF"/>
                </a:solidFill>
                <a:cs typeface="Calibri Light"/>
              </a:rPr>
              <a:t>Método </a:t>
            </a:r>
            <a:r>
              <a:rPr lang="pt-BR" sz="4000" dirty="0" err="1">
                <a:solidFill>
                  <a:srgbClr val="FFFFFF"/>
                </a:solidFill>
                <a:cs typeface="Calibri Light"/>
              </a:rPr>
              <a:t>locarFilme</a:t>
            </a:r>
            <a:r>
              <a:rPr lang="pt-BR" sz="4000" dirty="0">
                <a:solidFill>
                  <a:srgbClr val="FFFFFF"/>
                </a:solidFill>
                <a:cs typeface="Calibri Light"/>
              </a:rPr>
              <a:t> da classe </a:t>
            </a:r>
            <a:r>
              <a:rPr lang="pt-BR" sz="4000" dirty="0" err="1">
                <a:solidFill>
                  <a:srgbClr val="FFFFFF"/>
                </a:solidFill>
                <a:cs typeface="Calibri Light"/>
              </a:rPr>
              <a:t>LocadoraService</a:t>
            </a:r>
            <a:r>
              <a:rPr lang="pt-BR" sz="4000" dirty="0">
                <a:solidFill>
                  <a:srgbClr val="FFFFFF"/>
                </a:solidFill>
                <a:cs typeface="Calibri Light"/>
              </a:rPr>
              <a:t>.</a:t>
            </a:r>
            <a:br>
              <a:rPr lang="pt-BR" sz="4000" dirty="0">
                <a:solidFill>
                  <a:srgbClr val="FFFFFF"/>
                </a:solidFill>
                <a:cs typeface="Calibri Light"/>
              </a:rPr>
            </a:br>
            <a:r>
              <a:rPr lang="pt-BR" sz="4000" dirty="0">
                <a:solidFill>
                  <a:srgbClr val="FFFFFF"/>
                </a:solidFill>
                <a:ea typeface="+mj-lt"/>
                <a:cs typeface="+mj-lt"/>
              </a:rPr>
              <a:t>Api </a:t>
            </a:r>
            <a:r>
              <a:rPr lang="pt-BR" sz="4000" dirty="0" err="1">
                <a:solidFill>
                  <a:srgbClr val="FFFFFF"/>
                </a:solidFill>
                <a:ea typeface="+mj-lt"/>
                <a:cs typeface="+mj-lt"/>
              </a:rPr>
              <a:t>DBCMovies</a:t>
            </a:r>
            <a:endParaRPr lang="pt-BR" dirty="0" err="1">
              <a:ea typeface="+mj-lt"/>
              <a:cs typeface="+mj-lt"/>
            </a:endParaRP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0DF0A389-B4E9-53A1-9848-24039F327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3240" y="405576"/>
            <a:ext cx="6715272" cy="21687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en-US" sz="2000" dirty="0">
                <a:latin typeface="Tahoma"/>
                <a:ea typeface="Tahoma"/>
                <a:cs typeface="Tahoma"/>
              </a:rPr>
              <a:t>Este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método</a:t>
            </a:r>
            <a:r>
              <a:rPr lang="en-US" sz="2000" dirty="0">
                <a:latin typeface="Tahoma"/>
                <a:ea typeface="Tahoma"/>
                <a:cs typeface="Tahoma"/>
              </a:rPr>
              <a:t> é </a:t>
            </a:r>
            <a:r>
              <a:rPr lang="en-US" sz="2000" dirty="0" err="1">
                <a:latin typeface="Tahoma"/>
                <a:ea typeface="Tahoma"/>
                <a:cs typeface="Tahoma"/>
              </a:rPr>
              <a:t>reponsável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por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receber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como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parametro</a:t>
            </a:r>
            <a:r>
              <a:rPr lang="en-US" sz="2000" dirty="0">
                <a:latin typeface="Tahoma"/>
                <a:ea typeface="Tahoma"/>
                <a:cs typeface="Tahoma"/>
              </a:rPr>
              <a:t> o id do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filme</a:t>
            </a:r>
            <a:r>
              <a:rPr lang="en-US" sz="2000" dirty="0">
                <a:latin typeface="Tahoma"/>
                <a:ea typeface="Tahoma"/>
                <a:cs typeface="Tahoma"/>
              </a:rPr>
              <a:t> e 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quantidade</a:t>
            </a:r>
            <a:r>
              <a:rPr lang="en-US" sz="2000" dirty="0">
                <a:latin typeface="Tahoma"/>
                <a:ea typeface="Tahoma"/>
                <a:cs typeface="Tahoma"/>
              </a:rPr>
              <a:t> de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dias</a:t>
            </a:r>
            <a:r>
              <a:rPr lang="en-US" sz="2000" dirty="0">
                <a:latin typeface="Tahoma"/>
                <a:ea typeface="Tahoma"/>
                <a:cs typeface="Tahoma"/>
              </a:rPr>
              <a:t> que 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usuário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gostaria</a:t>
            </a:r>
            <a:r>
              <a:rPr lang="en-US" sz="2000" dirty="0">
                <a:latin typeface="Tahoma"/>
                <a:ea typeface="Tahoma"/>
                <a:cs typeface="Tahoma"/>
              </a:rPr>
              <a:t> de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alugar</a:t>
            </a:r>
            <a:r>
              <a:rPr lang="en-US" sz="2000" dirty="0">
                <a:latin typeface="Tahoma"/>
                <a:ea typeface="Tahoma"/>
                <a:cs typeface="Tahoma"/>
              </a:rPr>
              <a:t> </a:t>
            </a:r>
            <a:r>
              <a:rPr lang="en-US" sz="2000" dirty="0" err="1">
                <a:latin typeface="Tahoma"/>
                <a:ea typeface="Tahoma"/>
                <a:cs typeface="Tahoma"/>
              </a:rPr>
              <a:t>este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filme</a:t>
            </a:r>
            <a:r>
              <a:rPr lang="en-US" sz="2000" dirty="0">
                <a:latin typeface="Tahoma"/>
                <a:ea typeface="Tahoma"/>
                <a:cs typeface="Tahoma"/>
              </a:rPr>
              <a:t>,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em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seguida</a:t>
            </a:r>
            <a:r>
              <a:rPr lang="en-US" sz="2000" dirty="0">
                <a:latin typeface="Tahoma"/>
                <a:ea typeface="Tahoma"/>
                <a:cs typeface="Tahoma"/>
              </a:rPr>
              <a:t> é </a:t>
            </a:r>
            <a:r>
              <a:rPr lang="en-US" sz="2000" dirty="0" err="1">
                <a:latin typeface="Tahoma"/>
                <a:ea typeface="Tahoma"/>
                <a:cs typeface="Tahoma"/>
              </a:rPr>
              <a:t>recuperado</a:t>
            </a:r>
            <a:r>
              <a:rPr lang="en-US" sz="2000" dirty="0">
                <a:latin typeface="Tahoma"/>
                <a:ea typeface="Tahoma"/>
                <a:cs typeface="Tahoma"/>
              </a:rPr>
              <a:t> 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filme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pelo</a:t>
            </a:r>
            <a:r>
              <a:rPr lang="en-US" sz="2000" dirty="0">
                <a:latin typeface="Tahoma"/>
                <a:ea typeface="Tahoma"/>
                <a:cs typeface="Tahoma"/>
              </a:rPr>
              <a:t> id 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Recuperado</a:t>
            </a:r>
            <a:r>
              <a:rPr lang="en-US" sz="2000" dirty="0">
                <a:latin typeface="Tahoma"/>
                <a:ea typeface="Tahoma"/>
                <a:cs typeface="Tahoma"/>
              </a:rPr>
              <a:t> 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usuário</a:t>
            </a:r>
            <a:r>
              <a:rPr lang="en-US" sz="2000" dirty="0">
                <a:latin typeface="Tahoma"/>
                <a:ea typeface="Tahoma"/>
                <a:cs typeface="Tahoma"/>
              </a:rPr>
              <a:t> que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está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logado</a:t>
            </a:r>
            <a:r>
              <a:rPr lang="en-US" sz="2000" dirty="0">
                <a:latin typeface="Tahoma"/>
                <a:ea typeface="Tahoma"/>
                <a:cs typeface="Tahoma"/>
              </a:rPr>
              <a:t> no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sistema</a:t>
            </a:r>
            <a:r>
              <a:rPr lang="en-US" sz="2000" dirty="0">
                <a:latin typeface="Tahoma"/>
                <a:ea typeface="Tahoma"/>
                <a:cs typeface="Tahoma"/>
              </a:rPr>
              <a:t> 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partir</a:t>
            </a:r>
            <a:r>
              <a:rPr lang="en-US" sz="2000" dirty="0">
                <a:latin typeface="Tahoma"/>
                <a:ea typeface="Tahoma"/>
                <a:cs typeface="Tahoma"/>
              </a:rPr>
              <a:t> do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método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getLoggedUser</a:t>
            </a:r>
            <a:r>
              <a:rPr lang="en-US" sz="2000" dirty="0">
                <a:latin typeface="Tahoma"/>
                <a:ea typeface="Tahoma"/>
                <a:cs typeface="Tahoma"/>
              </a:rPr>
              <a:t>. Feito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isso</a:t>
            </a:r>
            <a:r>
              <a:rPr lang="en-US" sz="2000" dirty="0">
                <a:latin typeface="Tahoma"/>
                <a:ea typeface="Tahoma"/>
                <a:cs typeface="Tahoma"/>
              </a:rPr>
              <a:t>, é </a:t>
            </a:r>
            <a:r>
              <a:rPr lang="en-US" sz="2000" dirty="0" err="1">
                <a:latin typeface="Tahoma"/>
                <a:ea typeface="Tahoma"/>
                <a:cs typeface="Tahoma"/>
              </a:rPr>
              <a:t>instanciado</a:t>
            </a:r>
            <a:r>
              <a:rPr lang="en-US" sz="2000" dirty="0">
                <a:latin typeface="Tahoma"/>
                <a:ea typeface="Tahoma"/>
                <a:cs typeface="Tahoma"/>
              </a:rPr>
              <a:t> um </a:t>
            </a:r>
            <a:r>
              <a:rPr lang="en-US" sz="2000" dirty="0" err="1">
                <a:latin typeface="Tahoma"/>
                <a:ea typeface="Tahoma"/>
                <a:cs typeface="Tahoma"/>
              </a:rPr>
              <a:t>objeto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LocadoraDto</a:t>
            </a:r>
            <a:r>
              <a:rPr lang="en-US" sz="2000" dirty="0">
                <a:latin typeface="Tahoma"/>
                <a:ea typeface="Tahoma"/>
                <a:cs typeface="Tahoma"/>
              </a:rPr>
              <a:t> 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setado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os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valores</a:t>
            </a:r>
            <a:r>
              <a:rPr lang="en-US" sz="2000" dirty="0">
                <a:latin typeface="Tahoma"/>
                <a:ea typeface="Tahoma"/>
                <a:cs typeface="Tahoma"/>
              </a:rPr>
              <a:t> de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filme</a:t>
            </a:r>
            <a:r>
              <a:rPr lang="en-US" sz="2000" dirty="0">
                <a:latin typeface="Tahoma"/>
                <a:ea typeface="Tahoma"/>
                <a:cs typeface="Tahoma"/>
              </a:rPr>
              <a:t> 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usuário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neste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objeto</a:t>
            </a:r>
            <a:r>
              <a:rPr lang="en-US" sz="2000" dirty="0">
                <a:latin typeface="Tahoma"/>
                <a:ea typeface="Tahoma"/>
                <a:cs typeface="Tahoma"/>
              </a:rPr>
              <a:t> 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em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seguida</a:t>
            </a:r>
            <a:r>
              <a:rPr lang="en-US" sz="2000" dirty="0">
                <a:latin typeface="Tahoma"/>
                <a:ea typeface="Tahoma"/>
                <a:cs typeface="Tahoma"/>
              </a:rPr>
              <a:t> é </a:t>
            </a:r>
            <a:r>
              <a:rPr lang="en-US" sz="2000" dirty="0" err="1">
                <a:latin typeface="Tahoma"/>
                <a:ea typeface="Tahoma"/>
                <a:cs typeface="Tahoma"/>
              </a:rPr>
              <a:t>chamado</a:t>
            </a:r>
            <a:r>
              <a:rPr lang="en-US" sz="2000" dirty="0">
                <a:latin typeface="Tahoma"/>
                <a:ea typeface="Tahoma"/>
                <a:cs typeface="Tahoma"/>
              </a:rPr>
              <a:t> 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método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sendTo</a:t>
            </a:r>
            <a:r>
              <a:rPr lang="en-US" sz="2000" dirty="0">
                <a:latin typeface="Tahoma"/>
                <a:ea typeface="Tahoma"/>
                <a:cs typeface="Tahoma"/>
              </a:rPr>
              <a:t> da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LocadoraProdutorService</a:t>
            </a:r>
            <a:r>
              <a:rPr lang="en-US" sz="2000" dirty="0">
                <a:latin typeface="Tahoma"/>
                <a:ea typeface="Tahoma"/>
                <a:cs typeface="Tahoma"/>
              </a:rPr>
              <a:t>.</a:t>
            </a:r>
          </a:p>
        </p:txBody>
      </p:sp>
      <p:pic>
        <p:nvPicPr>
          <p:cNvPr id="3" name="Imagem 3" descr="Texto&#10;&#10;Descrição gerada automaticamente">
            <a:extLst>
              <a:ext uri="{FF2B5EF4-FFF2-40B4-BE49-F238E27FC236}">
                <a16:creationId xmlns:a16="http://schemas.microsoft.com/office/drawing/2014/main" id="{45CC971F-C5A2-D0C2-B060-169491A31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511" y="3024238"/>
            <a:ext cx="7964310" cy="296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44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66D93-D2C5-B9EF-4BC3-988FE8B5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48" y="1160707"/>
            <a:ext cx="3869290" cy="3387497"/>
          </a:xfrm>
        </p:spPr>
        <p:txBody>
          <a:bodyPr anchor="b">
            <a:normAutofit/>
          </a:bodyPr>
          <a:lstStyle/>
          <a:p>
            <a:pPr algn="ctr"/>
            <a:r>
              <a:rPr lang="pt-BR" sz="4000" dirty="0">
                <a:solidFill>
                  <a:srgbClr val="FFFFFF"/>
                </a:solidFill>
                <a:cs typeface="Calibri Light"/>
              </a:rPr>
              <a:t>Método </a:t>
            </a:r>
            <a:r>
              <a:rPr lang="pt-BR" sz="4000" dirty="0" err="1">
                <a:solidFill>
                  <a:srgbClr val="FFFFFF"/>
                </a:solidFill>
                <a:cs typeface="Calibri Light"/>
              </a:rPr>
              <a:t>sendTo</a:t>
            </a:r>
            <a:r>
              <a:rPr lang="pt-BR" sz="4000" dirty="0">
                <a:solidFill>
                  <a:srgbClr val="FFFFFF"/>
                </a:solidFill>
                <a:cs typeface="Calibri Light"/>
              </a:rPr>
              <a:t> da classe </a:t>
            </a:r>
            <a:r>
              <a:rPr lang="pt-BR" sz="4000" dirty="0" err="1">
                <a:solidFill>
                  <a:srgbClr val="FFFFFF"/>
                </a:solidFill>
                <a:cs typeface="Calibri Light"/>
              </a:rPr>
              <a:t>LocadoraProdutorService</a:t>
            </a:r>
            <a:r>
              <a:rPr lang="pt-BR" sz="4000" dirty="0">
                <a:solidFill>
                  <a:srgbClr val="FFFFFF"/>
                </a:solidFill>
                <a:cs typeface="Calibri Light"/>
              </a:rPr>
              <a:t>. </a:t>
            </a:r>
            <a:br>
              <a:rPr lang="en-US" dirty="0"/>
            </a:br>
            <a:r>
              <a:rPr lang="pt-BR" sz="4000" dirty="0">
                <a:solidFill>
                  <a:srgbClr val="FFFFFF"/>
                </a:solidFill>
                <a:cs typeface="Calibri Light"/>
              </a:rPr>
              <a:t>Api </a:t>
            </a:r>
            <a:r>
              <a:rPr lang="pt-BR" sz="4000" dirty="0" err="1">
                <a:solidFill>
                  <a:srgbClr val="FFFFFF"/>
                </a:solidFill>
                <a:cs typeface="Calibri Light"/>
              </a:rPr>
              <a:t>DBCMovies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0DF0A389-B4E9-53A1-9848-24039F327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462" y="292687"/>
            <a:ext cx="6715272" cy="21687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ahoma"/>
                <a:ea typeface="Tahoma"/>
                <a:cs typeface="Tahoma"/>
              </a:rPr>
              <a:t>Este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método</a:t>
            </a:r>
            <a:r>
              <a:rPr lang="en-US" sz="2000" dirty="0">
                <a:latin typeface="Tahoma"/>
                <a:ea typeface="Tahoma"/>
                <a:cs typeface="Tahoma"/>
              </a:rPr>
              <a:t> é </a:t>
            </a:r>
            <a:r>
              <a:rPr lang="en-US" sz="2000" dirty="0" err="1">
                <a:latin typeface="Tahoma"/>
                <a:ea typeface="Tahoma"/>
                <a:cs typeface="Tahoma"/>
              </a:rPr>
              <a:t>reposnsável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por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receber</a:t>
            </a:r>
            <a:r>
              <a:rPr lang="en-US" sz="2000" dirty="0">
                <a:latin typeface="Tahoma"/>
                <a:ea typeface="Tahoma"/>
                <a:cs typeface="Tahoma"/>
              </a:rPr>
              <a:t> 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LocadoraDto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criada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anteriormente</a:t>
            </a:r>
            <a:r>
              <a:rPr lang="en-US" sz="2000" dirty="0">
                <a:latin typeface="Tahoma"/>
                <a:ea typeface="Tahoma"/>
                <a:cs typeface="Tahoma"/>
              </a:rPr>
              <a:t> 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em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seguida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converte</a:t>
            </a:r>
            <a:r>
              <a:rPr lang="en-US" sz="2000" dirty="0">
                <a:latin typeface="Tahoma"/>
                <a:ea typeface="Tahoma"/>
                <a:cs typeface="Tahoma"/>
              </a:rPr>
              <a:t> </a:t>
            </a:r>
            <a:r>
              <a:rPr lang="en-US" sz="2000" dirty="0" err="1">
                <a:latin typeface="Tahoma"/>
                <a:ea typeface="Tahoma"/>
                <a:cs typeface="Tahoma"/>
              </a:rPr>
              <a:t>este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objeto</a:t>
            </a:r>
            <a:r>
              <a:rPr lang="en-US" sz="2000" dirty="0">
                <a:latin typeface="Tahoma"/>
                <a:ea typeface="Tahoma"/>
                <a:cs typeface="Tahoma"/>
              </a:rPr>
              <a:t> para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uma</a:t>
            </a:r>
            <a:r>
              <a:rPr lang="en-US" sz="2000" dirty="0">
                <a:latin typeface="Tahoma"/>
                <a:ea typeface="Tahoma"/>
                <a:cs typeface="Tahoma"/>
              </a:rPr>
              <a:t> string, </a:t>
            </a:r>
            <a:r>
              <a:rPr lang="en-US" sz="2000" dirty="0" err="1">
                <a:latin typeface="Tahoma"/>
                <a:ea typeface="Tahoma"/>
                <a:cs typeface="Tahoma"/>
              </a:rPr>
              <a:t>feito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isso</a:t>
            </a:r>
            <a:r>
              <a:rPr lang="en-US" sz="2000" dirty="0">
                <a:latin typeface="Tahoma"/>
                <a:ea typeface="Tahoma"/>
                <a:cs typeface="Tahoma"/>
              </a:rPr>
              <a:t>, é </a:t>
            </a:r>
            <a:r>
              <a:rPr lang="en-US" sz="2000" dirty="0" err="1">
                <a:latin typeface="Tahoma"/>
                <a:ea typeface="Tahoma"/>
                <a:cs typeface="Tahoma"/>
              </a:rPr>
              <a:t>realizada</a:t>
            </a:r>
            <a:r>
              <a:rPr lang="en-US" sz="2000" dirty="0">
                <a:latin typeface="Tahoma"/>
                <a:ea typeface="Tahoma"/>
                <a:cs typeface="Tahoma"/>
              </a:rPr>
              <a:t> 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configuração</a:t>
            </a:r>
            <a:r>
              <a:rPr lang="en-US" sz="2000" dirty="0">
                <a:latin typeface="Tahoma"/>
                <a:ea typeface="Tahoma"/>
                <a:cs typeface="Tahoma"/>
              </a:rPr>
              <a:t> de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comunicação</a:t>
            </a:r>
            <a:r>
              <a:rPr lang="en-US" sz="2000" dirty="0">
                <a:latin typeface="Tahoma"/>
                <a:ea typeface="Tahoma"/>
                <a:cs typeface="Tahoma"/>
              </a:rPr>
              <a:t> com 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tópico</a:t>
            </a:r>
            <a:r>
              <a:rPr lang="en-US" sz="2000" dirty="0">
                <a:latin typeface="Tahoma"/>
                <a:ea typeface="Tahoma"/>
                <a:cs typeface="Tahoma"/>
              </a:rPr>
              <a:t> 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partição</a:t>
            </a:r>
            <a:r>
              <a:rPr lang="en-US" sz="2000" dirty="0">
                <a:latin typeface="Tahoma"/>
                <a:ea typeface="Tahoma"/>
                <a:cs typeface="Tahoma"/>
              </a:rPr>
              <a:t> do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kafka</a:t>
            </a:r>
            <a:r>
              <a:rPr lang="en-US" sz="2000" dirty="0">
                <a:latin typeface="Tahoma"/>
                <a:ea typeface="Tahoma"/>
                <a:cs typeface="Tahoma"/>
              </a:rPr>
              <a:t> para que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esse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objeto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recebido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como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parametro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possa</a:t>
            </a:r>
            <a:r>
              <a:rPr lang="en-US" sz="2000" dirty="0">
                <a:latin typeface="Tahoma"/>
                <a:ea typeface="Tahoma"/>
                <a:cs typeface="Tahoma"/>
              </a:rPr>
              <a:t> ser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enviado</a:t>
            </a:r>
            <a:r>
              <a:rPr lang="en-US" sz="2000" dirty="0">
                <a:latin typeface="Tahoma"/>
                <a:ea typeface="Tahoma"/>
                <a:cs typeface="Tahoma"/>
              </a:rPr>
              <a:t> para 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tópico</a:t>
            </a:r>
            <a:r>
              <a:rPr lang="en-US" sz="2000" dirty="0">
                <a:latin typeface="Tahoma"/>
                <a:ea typeface="Tahoma"/>
                <a:cs typeface="Tahoma"/>
              </a:rPr>
              <a:t>.</a:t>
            </a:r>
          </a:p>
        </p:txBody>
      </p:sp>
      <p:pic>
        <p:nvPicPr>
          <p:cNvPr id="3" name="Imagem 3" descr="Texto&#10;&#10;Descrição gerada automaticamente">
            <a:extLst>
              <a:ext uri="{FF2B5EF4-FFF2-40B4-BE49-F238E27FC236}">
                <a16:creationId xmlns:a16="http://schemas.microsoft.com/office/drawing/2014/main" id="{374C7AD0-B57A-B15F-450F-703FA0554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141" y="2042194"/>
            <a:ext cx="6713125" cy="474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61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66D93-D2C5-B9EF-4BC3-988FE8B5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48" y="1160707"/>
            <a:ext cx="3991586" cy="3387497"/>
          </a:xfrm>
        </p:spPr>
        <p:txBody>
          <a:bodyPr anchor="b">
            <a:normAutofit/>
          </a:bodyPr>
          <a:lstStyle/>
          <a:p>
            <a:pPr algn="ctr"/>
            <a:r>
              <a:rPr lang="pt-BR" sz="4000" dirty="0">
                <a:solidFill>
                  <a:srgbClr val="FFFFFF"/>
                </a:solidFill>
                <a:cs typeface="Calibri Light"/>
              </a:rPr>
              <a:t>Método </a:t>
            </a:r>
            <a:r>
              <a:rPr lang="pt-BR" sz="4000" dirty="0" err="1">
                <a:solidFill>
                  <a:srgbClr val="FFFFFF"/>
                </a:solidFill>
                <a:cs typeface="Calibri Light"/>
              </a:rPr>
              <a:t>consumirEventoLocacao</a:t>
            </a:r>
            <a:r>
              <a:rPr lang="pt-BR" sz="4000" dirty="0">
                <a:solidFill>
                  <a:srgbClr val="FFFFFF"/>
                </a:solidFill>
                <a:cs typeface="Calibri Light"/>
              </a:rPr>
              <a:t>. </a:t>
            </a:r>
            <a:br>
              <a:rPr lang="en-US" dirty="0"/>
            </a:br>
            <a:r>
              <a:rPr lang="pt-BR" sz="4000" dirty="0">
                <a:solidFill>
                  <a:srgbClr val="FFFFFF"/>
                </a:solidFill>
                <a:cs typeface="Calibri Light"/>
              </a:rPr>
              <a:t>Api Locadora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0DF0A389-B4E9-53A1-9848-24039F327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462" y="292687"/>
            <a:ext cx="6715272" cy="21687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000" dirty="0" err="1">
                <a:latin typeface="Tahoma"/>
                <a:ea typeface="Tahoma"/>
                <a:cs typeface="Tahoma"/>
              </a:rPr>
              <a:t>Está</a:t>
            </a:r>
            <a:r>
              <a:rPr lang="en-US" sz="2000" dirty="0">
                <a:latin typeface="Tahoma"/>
                <a:ea typeface="Tahoma"/>
                <a:cs typeface="Tahoma"/>
              </a:rPr>
              <a:t> é 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outra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aplicação</a:t>
            </a:r>
            <a:r>
              <a:rPr lang="en-US" sz="2000" dirty="0">
                <a:latin typeface="Tahoma"/>
                <a:ea typeface="Tahoma"/>
                <a:cs typeface="Tahoma"/>
              </a:rPr>
              <a:t>, que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possui</a:t>
            </a:r>
            <a:r>
              <a:rPr lang="en-US" sz="2000" dirty="0">
                <a:latin typeface="Tahoma"/>
                <a:ea typeface="Tahoma"/>
                <a:cs typeface="Tahoma"/>
              </a:rPr>
              <a:t> um </a:t>
            </a:r>
            <a:r>
              <a:rPr lang="en-US" sz="2000" dirty="0" err="1">
                <a:latin typeface="Tahoma"/>
                <a:ea typeface="Tahoma"/>
                <a:cs typeface="Tahoma"/>
              </a:rPr>
              <a:t>serviço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responsável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por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ficar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ouvindo</a:t>
            </a:r>
            <a:r>
              <a:rPr lang="en-US" sz="2000" dirty="0">
                <a:latin typeface="Tahoma"/>
                <a:ea typeface="Tahoma"/>
                <a:cs typeface="Tahoma"/>
              </a:rPr>
              <a:t> 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tópico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específico</a:t>
            </a:r>
            <a:r>
              <a:rPr lang="en-US" sz="2000" dirty="0">
                <a:latin typeface="Tahoma"/>
                <a:ea typeface="Tahoma"/>
                <a:cs typeface="Tahoma"/>
              </a:rPr>
              <a:t> do Kafka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onde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estão</a:t>
            </a:r>
            <a:r>
              <a:rPr lang="en-US" sz="2000" dirty="0">
                <a:latin typeface="Tahoma"/>
                <a:ea typeface="Tahoma"/>
                <a:cs typeface="Tahoma"/>
              </a:rPr>
              <a:t> as </a:t>
            </a:r>
            <a:r>
              <a:rPr lang="en-US" sz="2000" dirty="0" err="1">
                <a:latin typeface="Tahoma"/>
                <a:ea typeface="Tahoma"/>
                <a:cs typeface="Tahoma"/>
              </a:rPr>
              <a:t>mensagens</a:t>
            </a:r>
            <a:r>
              <a:rPr lang="en-US" sz="2000" dirty="0">
                <a:latin typeface="Tahoma"/>
                <a:ea typeface="Tahoma"/>
                <a:cs typeface="Tahoma"/>
              </a:rPr>
              <a:t> que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enviamos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anteriormente</a:t>
            </a:r>
            <a:r>
              <a:rPr lang="en-US" sz="2000" dirty="0">
                <a:latin typeface="Tahoma"/>
                <a:ea typeface="Tahoma"/>
                <a:cs typeface="Tahoma"/>
              </a:rPr>
              <a:t>. Ao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receber</a:t>
            </a:r>
            <a:r>
              <a:rPr lang="en-US" sz="2000" dirty="0">
                <a:latin typeface="Tahoma"/>
                <a:ea typeface="Tahoma"/>
                <a:cs typeface="Tahoma"/>
              </a:rPr>
              <a:t> 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mensagem</a:t>
            </a:r>
            <a:r>
              <a:rPr lang="en-US" sz="2000" dirty="0">
                <a:latin typeface="Tahoma"/>
                <a:ea typeface="Tahoma"/>
                <a:cs typeface="Tahoma"/>
              </a:rPr>
              <a:t> 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método</a:t>
            </a:r>
            <a:r>
              <a:rPr lang="en-US" sz="2000" dirty="0">
                <a:latin typeface="Tahoma"/>
                <a:ea typeface="Tahoma"/>
                <a:cs typeface="Tahoma"/>
              </a:rPr>
              <a:t> </a:t>
            </a:r>
            <a:r>
              <a:rPr lang="en-US" sz="2000" dirty="0" err="1">
                <a:latin typeface="Tahoma"/>
                <a:ea typeface="Tahoma"/>
                <a:cs typeface="Tahoma"/>
              </a:rPr>
              <a:t>converte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novamente</a:t>
            </a:r>
            <a:r>
              <a:rPr lang="en-US" sz="2000" dirty="0">
                <a:latin typeface="Tahoma"/>
                <a:ea typeface="Tahoma"/>
                <a:cs typeface="Tahoma"/>
              </a:rPr>
              <a:t> para </a:t>
            </a:r>
            <a:r>
              <a:rPr lang="en-US" sz="2000" dirty="0" err="1">
                <a:latin typeface="Tahoma"/>
                <a:ea typeface="Tahoma"/>
                <a:cs typeface="Tahoma"/>
              </a:rPr>
              <a:t>objeto</a:t>
            </a:r>
            <a:r>
              <a:rPr lang="en-US" sz="2000" dirty="0">
                <a:latin typeface="Tahoma"/>
                <a:ea typeface="Tahoma"/>
                <a:cs typeface="Tahoma"/>
              </a:rPr>
              <a:t>,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exibe</a:t>
            </a:r>
            <a:r>
              <a:rPr lang="en-US" sz="2000" dirty="0">
                <a:latin typeface="Tahoma"/>
                <a:ea typeface="Tahoma"/>
                <a:cs typeface="Tahoma"/>
              </a:rPr>
              <a:t> as </a:t>
            </a:r>
            <a:r>
              <a:rPr lang="en-US" sz="2000" dirty="0" err="1">
                <a:latin typeface="Tahoma"/>
                <a:ea typeface="Tahoma"/>
                <a:cs typeface="Tahoma"/>
              </a:rPr>
              <a:t>informações</a:t>
            </a:r>
            <a:r>
              <a:rPr lang="en-US" sz="2000" dirty="0">
                <a:latin typeface="Tahoma"/>
                <a:ea typeface="Tahoma"/>
                <a:cs typeface="Tahoma"/>
              </a:rPr>
              <a:t> no console 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em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seguida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salva</a:t>
            </a:r>
            <a:r>
              <a:rPr lang="en-US" sz="2000" dirty="0">
                <a:latin typeface="Tahoma"/>
                <a:ea typeface="Tahoma"/>
                <a:cs typeface="Tahoma"/>
              </a:rPr>
              <a:t> no banco de dados Mongo DB.</a:t>
            </a:r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74486A05-C752-571F-B52D-3DB10BD68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919" y="2087077"/>
            <a:ext cx="7061199" cy="466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35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66D93-D2C5-B9EF-4BC3-988FE8B5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48" y="1160707"/>
            <a:ext cx="3991586" cy="3387497"/>
          </a:xfrm>
        </p:spPr>
        <p:txBody>
          <a:bodyPr anchor="b">
            <a:normAutofit/>
          </a:bodyPr>
          <a:lstStyle/>
          <a:p>
            <a:pPr algn="ctr"/>
            <a:r>
              <a:rPr lang="pt-BR" sz="4000" dirty="0">
                <a:solidFill>
                  <a:srgbClr val="FFFFFF"/>
                </a:solidFill>
                <a:cs typeface="Calibri Light"/>
              </a:rPr>
              <a:t>Método </a:t>
            </a:r>
            <a:r>
              <a:rPr lang="pt-BR" sz="4000" dirty="0" err="1">
                <a:solidFill>
                  <a:srgbClr val="FFFFFF"/>
                </a:solidFill>
                <a:cs typeface="Calibri Light"/>
              </a:rPr>
              <a:t>reportarEmailLocacao</a:t>
            </a:r>
            <a:r>
              <a:rPr lang="pt-BR" sz="4000" dirty="0">
                <a:solidFill>
                  <a:srgbClr val="FFFFFF"/>
                </a:solidFill>
                <a:cs typeface="Calibri Light"/>
              </a:rPr>
              <a:t>. </a:t>
            </a:r>
            <a:br>
              <a:rPr lang="en-US" dirty="0"/>
            </a:br>
            <a:r>
              <a:rPr lang="pt-BR" sz="4000" dirty="0">
                <a:solidFill>
                  <a:srgbClr val="FFFFFF"/>
                </a:solidFill>
                <a:cs typeface="Calibri Light"/>
              </a:rPr>
              <a:t>Api Locadora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0DF0A389-B4E9-53A1-9848-24039F327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3240" y="810094"/>
            <a:ext cx="6715272" cy="169414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 algn="just">
              <a:buNone/>
            </a:pPr>
            <a:r>
              <a:rPr lang="en-US" sz="2000" dirty="0">
                <a:latin typeface="Tahoma"/>
                <a:ea typeface="Tahoma"/>
                <a:cs typeface="Tahoma"/>
              </a:rPr>
              <a:t>Este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método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tem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como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objetivo</a:t>
            </a:r>
            <a:r>
              <a:rPr lang="en-US" sz="2000" dirty="0">
                <a:latin typeface="Tahoma"/>
                <a:ea typeface="Tahoma"/>
                <a:cs typeface="Tahoma"/>
              </a:rPr>
              <a:t>, </a:t>
            </a:r>
            <a:r>
              <a:rPr lang="en-US" sz="2000" dirty="0" err="1">
                <a:latin typeface="Tahoma"/>
                <a:ea typeface="Tahoma"/>
                <a:cs typeface="Tahoma"/>
              </a:rPr>
              <a:t>buscar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os</a:t>
            </a:r>
            <a:r>
              <a:rPr lang="en-US" sz="2000" dirty="0">
                <a:latin typeface="Tahoma"/>
                <a:ea typeface="Tahoma"/>
                <a:cs typeface="Tahoma"/>
              </a:rPr>
              <a:t> </a:t>
            </a:r>
            <a:r>
              <a:rPr lang="en-US" sz="2000" dirty="0" err="1">
                <a:latin typeface="Tahoma"/>
                <a:ea typeface="Tahoma"/>
                <a:cs typeface="Tahoma"/>
              </a:rPr>
              <a:t>usuários</a:t>
            </a:r>
            <a:r>
              <a:rPr lang="en-US" sz="2000" dirty="0">
                <a:latin typeface="Tahoma"/>
                <a:ea typeface="Tahoma"/>
                <a:cs typeface="Tahoma"/>
              </a:rPr>
              <a:t> do banco de dados 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enviar</a:t>
            </a:r>
            <a:r>
              <a:rPr lang="en-US" sz="2000" dirty="0">
                <a:latin typeface="Tahoma"/>
                <a:ea typeface="Tahoma"/>
                <a:cs typeface="Tahoma"/>
              </a:rPr>
              <a:t> um email </a:t>
            </a:r>
            <a:r>
              <a:rPr lang="en-US" sz="2000" dirty="0" err="1">
                <a:latin typeface="Tahoma"/>
                <a:ea typeface="Tahoma"/>
                <a:cs typeface="Tahoma"/>
              </a:rPr>
              <a:t>todos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os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dias</a:t>
            </a:r>
            <a:r>
              <a:rPr lang="en-US" sz="2000" dirty="0">
                <a:latin typeface="Tahoma"/>
                <a:ea typeface="Tahoma"/>
                <a:cs typeface="Tahoma"/>
              </a:rPr>
              <a:t> para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cada</a:t>
            </a:r>
            <a:r>
              <a:rPr lang="en-US" sz="2000" dirty="0">
                <a:latin typeface="Tahoma"/>
                <a:ea typeface="Tahoma"/>
                <a:cs typeface="Tahoma"/>
              </a:rPr>
              <a:t> um deles </a:t>
            </a:r>
            <a:r>
              <a:rPr lang="en-US" sz="2000" dirty="0" err="1">
                <a:latin typeface="Tahoma"/>
                <a:ea typeface="Tahoma"/>
                <a:cs typeface="Tahoma"/>
              </a:rPr>
              <a:t>informando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os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dias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faltantes</a:t>
            </a:r>
            <a:r>
              <a:rPr lang="en-US" sz="2000" dirty="0">
                <a:latin typeface="Tahoma"/>
                <a:ea typeface="Tahoma"/>
                <a:cs typeface="Tahoma"/>
              </a:rPr>
              <a:t> para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expirar</a:t>
            </a:r>
            <a:r>
              <a:rPr lang="en-US" sz="2000" dirty="0">
                <a:latin typeface="Tahoma"/>
                <a:ea typeface="Tahoma"/>
                <a:cs typeface="Tahoma"/>
              </a:rPr>
              <a:t> 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período</a:t>
            </a:r>
            <a:r>
              <a:rPr lang="en-US" sz="2000" dirty="0">
                <a:latin typeface="Tahoma"/>
                <a:ea typeface="Tahoma"/>
                <a:cs typeface="Tahoma"/>
              </a:rPr>
              <a:t> de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locação</a:t>
            </a:r>
            <a:r>
              <a:rPr lang="en-US" sz="2000" dirty="0">
                <a:latin typeface="Tahoma"/>
                <a:ea typeface="Tahoma"/>
                <a:cs typeface="Tahoma"/>
              </a:rPr>
              <a:t> do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filme</a:t>
            </a:r>
            <a:r>
              <a:rPr lang="en-US" sz="2000" dirty="0">
                <a:latin typeface="Tahoma"/>
                <a:ea typeface="Tahoma"/>
                <a:cs typeface="Tahoma"/>
              </a:rPr>
              <a:t>. Quando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esse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prazo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acaba</a:t>
            </a:r>
            <a:r>
              <a:rPr lang="en-US" sz="2000" dirty="0">
                <a:latin typeface="Tahoma"/>
                <a:ea typeface="Tahoma"/>
                <a:cs typeface="Tahoma"/>
              </a:rPr>
              <a:t>, é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enviado</a:t>
            </a:r>
            <a:r>
              <a:rPr lang="en-US" sz="2000" dirty="0">
                <a:latin typeface="Tahoma"/>
                <a:ea typeface="Tahoma"/>
                <a:cs typeface="Tahoma"/>
              </a:rPr>
              <a:t> um e-mail </a:t>
            </a:r>
            <a:r>
              <a:rPr lang="en-US" sz="2000" dirty="0" err="1">
                <a:latin typeface="Tahoma"/>
                <a:ea typeface="Tahoma"/>
                <a:cs typeface="Tahoma"/>
              </a:rPr>
              <a:t>informando</a:t>
            </a:r>
            <a:r>
              <a:rPr lang="en-US" sz="2000" dirty="0">
                <a:latin typeface="Tahoma"/>
                <a:ea typeface="Tahoma"/>
                <a:cs typeface="Tahoma"/>
              </a:rPr>
              <a:t> 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usuário</a:t>
            </a:r>
            <a:r>
              <a:rPr lang="en-US" sz="2000" dirty="0">
                <a:latin typeface="Tahoma"/>
                <a:ea typeface="Tahoma"/>
                <a:cs typeface="Tahoma"/>
              </a:rPr>
              <a:t> 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recomendando</a:t>
            </a:r>
            <a:r>
              <a:rPr lang="en-US" sz="2000" dirty="0">
                <a:latin typeface="Tahoma"/>
                <a:ea typeface="Tahoma"/>
                <a:cs typeface="Tahoma"/>
              </a:rPr>
              <a:t>-o 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acessar</a:t>
            </a:r>
            <a:r>
              <a:rPr lang="en-US" sz="2000" dirty="0">
                <a:latin typeface="Tahoma"/>
                <a:ea typeface="Tahoma"/>
                <a:cs typeface="Tahoma"/>
              </a:rPr>
              <a:t> 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sistema</a:t>
            </a:r>
            <a:r>
              <a:rPr lang="en-US" sz="2000" dirty="0">
                <a:latin typeface="Tahoma"/>
                <a:ea typeface="Tahoma"/>
                <a:cs typeface="Tahoma"/>
              </a:rPr>
              <a:t> para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alugar</a:t>
            </a:r>
            <a:r>
              <a:rPr lang="en-US" sz="2000" dirty="0">
                <a:latin typeface="Tahoma"/>
                <a:ea typeface="Tahoma"/>
                <a:cs typeface="Tahoma"/>
              </a:rPr>
              <a:t> um novo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filme</a:t>
            </a:r>
            <a:r>
              <a:rPr lang="en-US" sz="2000" dirty="0">
                <a:latin typeface="Tahoma"/>
                <a:ea typeface="Tahoma"/>
                <a:cs typeface="Tahoma"/>
              </a:rPr>
              <a:t>.</a:t>
            </a:r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8065FAE5-E495-F332-805F-5CA52F6B8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868" y="2607819"/>
            <a:ext cx="7612082" cy="255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2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66D93-D2C5-B9EF-4BC3-988FE8B5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48" y="1160707"/>
            <a:ext cx="3991586" cy="3387497"/>
          </a:xfrm>
        </p:spPr>
        <p:txBody>
          <a:bodyPr anchor="b">
            <a:normAutofit/>
          </a:bodyPr>
          <a:lstStyle/>
          <a:p>
            <a:pPr algn="ctr"/>
            <a:r>
              <a:rPr lang="pt-BR" sz="4000" dirty="0">
                <a:solidFill>
                  <a:srgbClr val="FFFFFF"/>
                </a:solidFill>
                <a:cs typeface="Calibri Light"/>
              </a:rPr>
              <a:t>Verificação para escolher qual </a:t>
            </a:r>
            <a:r>
              <a:rPr lang="pt-BR" sz="4000" dirty="0" err="1">
                <a:solidFill>
                  <a:srgbClr val="FFFFFF"/>
                </a:solidFill>
                <a:cs typeface="Calibri Light"/>
              </a:rPr>
              <a:t>template</a:t>
            </a:r>
            <a:r>
              <a:rPr lang="pt-BR" sz="4000" dirty="0">
                <a:solidFill>
                  <a:srgbClr val="FFFFFF"/>
                </a:solidFill>
                <a:cs typeface="Calibri Light"/>
              </a:rPr>
              <a:t> será enviado para o usuário.</a:t>
            </a:r>
            <a:endParaRPr lang="pt-BR" dirty="0"/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0DF0A389-B4E9-53A1-9848-24039F327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3240" y="810094"/>
            <a:ext cx="6715272" cy="23274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ahoma"/>
                <a:ea typeface="Tahoma"/>
                <a:cs typeface="Tahoma"/>
              </a:rPr>
              <a:t>Neste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método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será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verificado</a:t>
            </a:r>
            <a:r>
              <a:rPr lang="en-US" sz="2000" dirty="0">
                <a:latin typeface="Tahoma"/>
                <a:ea typeface="Tahoma"/>
                <a:cs typeface="Tahoma"/>
              </a:rPr>
              <a:t> qual template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será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enviado</a:t>
            </a:r>
            <a:r>
              <a:rPr lang="en-US" sz="2000" dirty="0">
                <a:latin typeface="Tahoma"/>
                <a:ea typeface="Tahoma"/>
                <a:cs typeface="Tahoma"/>
              </a:rPr>
              <a:t> para 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usuário</a:t>
            </a:r>
            <a:r>
              <a:rPr lang="en-US" sz="2000" dirty="0">
                <a:latin typeface="Tahoma"/>
                <a:ea typeface="Tahoma"/>
                <a:cs typeface="Tahoma"/>
              </a:rPr>
              <a:t> de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acordo</a:t>
            </a:r>
            <a:r>
              <a:rPr lang="en-US" sz="2000" dirty="0">
                <a:latin typeface="Tahoma"/>
                <a:ea typeface="Tahoma"/>
                <a:cs typeface="Tahoma"/>
              </a:rPr>
              <a:t> com 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quantidade</a:t>
            </a:r>
            <a:r>
              <a:rPr lang="en-US" sz="2000" dirty="0">
                <a:latin typeface="Tahoma"/>
                <a:ea typeface="Tahoma"/>
                <a:cs typeface="Tahoma"/>
              </a:rPr>
              <a:t> de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dias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faltantes</a:t>
            </a:r>
            <a:r>
              <a:rPr lang="en-US" sz="2000" dirty="0">
                <a:latin typeface="Tahoma"/>
                <a:ea typeface="Tahoma"/>
                <a:cs typeface="Tahoma"/>
              </a:rPr>
              <a:t> da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locação</a:t>
            </a:r>
            <a:r>
              <a:rPr lang="en-US" sz="2000" dirty="0">
                <a:latin typeface="Tahoma"/>
                <a:ea typeface="Tahoma"/>
                <a:cs typeface="Tahoma"/>
              </a:rPr>
              <a:t>. Para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quantidade</a:t>
            </a:r>
            <a:r>
              <a:rPr lang="en-US" sz="2000" dirty="0">
                <a:latin typeface="Tahoma"/>
                <a:ea typeface="Tahoma"/>
                <a:cs typeface="Tahoma"/>
              </a:rPr>
              <a:t> de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dias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maior</a:t>
            </a:r>
            <a:r>
              <a:rPr lang="en-US" sz="2000" dirty="0">
                <a:latin typeface="Tahoma"/>
                <a:ea typeface="Tahoma"/>
                <a:cs typeface="Tahoma"/>
              </a:rPr>
              <a:t> do que 0, </a:t>
            </a:r>
            <a:r>
              <a:rPr lang="en-US" sz="2000" dirty="0" err="1">
                <a:latin typeface="Tahoma"/>
                <a:ea typeface="Tahoma"/>
                <a:cs typeface="Tahoma"/>
              </a:rPr>
              <a:t>será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enviado</a:t>
            </a:r>
            <a:r>
              <a:rPr lang="en-US" sz="2000" dirty="0">
                <a:latin typeface="Tahoma"/>
                <a:ea typeface="Tahoma"/>
                <a:cs typeface="Tahoma"/>
              </a:rPr>
              <a:t> um email </a:t>
            </a:r>
            <a:r>
              <a:rPr lang="en-US" sz="2000" dirty="0" err="1">
                <a:latin typeface="Tahoma"/>
                <a:ea typeface="Tahoma"/>
                <a:cs typeface="Tahoma"/>
              </a:rPr>
              <a:t>diário</a:t>
            </a:r>
            <a:r>
              <a:rPr lang="en-US" sz="2000" dirty="0">
                <a:latin typeface="Tahoma"/>
                <a:ea typeface="Tahoma"/>
                <a:cs typeface="Tahoma"/>
              </a:rPr>
              <a:t> para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informar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os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dias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faltantes</a:t>
            </a:r>
            <a:r>
              <a:rPr lang="en-US" sz="2000" dirty="0">
                <a:latin typeface="Tahoma"/>
                <a:ea typeface="Tahoma"/>
                <a:cs typeface="Tahoma"/>
              </a:rPr>
              <a:t> para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acabar</a:t>
            </a:r>
            <a:r>
              <a:rPr lang="en-US" sz="2000" dirty="0">
                <a:latin typeface="Tahoma"/>
                <a:ea typeface="Tahoma"/>
                <a:cs typeface="Tahoma"/>
              </a:rPr>
              <a:t> 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periodo</a:t>
            </a:r>
            <a:r>
              <a:rPr lang="en-US" sz="2000" dirty="0">
                <a:latin typeface="Tahoma"/>
                <a:ea typeface="Tahoma"/>
                <a:cs typeface="Tahoma"/>
              </a:rPr>
              <a:t> de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locação</a:t>
            </a:r>
            <a:r>
              <a:rPr lang="en-US" sz="2000" dirty="0">
                <a:latin typeface="Tahoma"/>
                <a:ea typeface="Tahoma"/>
                <a:cs typeface="Tahoma"/>
              </a:rPr>
              <a:t>, </a:t>
            </a:r>
            <a:r>
              <a:rPr lang="en-US" sz="2000" dirty="0" err="1">
                <a:latin typeface="Tahoma"/>
                <a:ea typeface="Tahoma"/>
                <a:cs typeface="Tahoma"/>
              </a:rPr>
              <a:t>quando</a:t>
            </a:r>
            <a:r>
              <a:rPr lang="en-US" sz="2000" dirty="0">
                <a:latin typeface="Tahoma"/>
                <a:ea typeface="Tahoma"/>
                <a:cs typeface="Tahoma"/>
              </a:rPr>
              <a:t> for </a:t>
            </a:r>
            <a:r>
              <a:rPr lang="en-US" sz="2000" dirty="0" err="1">
                <a:latin typeface="Tahoma"/>
                <a:ea typeface="Tahoma"/>
                <a:cs typeface="Tahoma"/>
              </a:rPr>
              <a:t>igual</a:t>
            </a:r>
            <a:r>
              <a:rPr lang="en-US" sz="2000" dirty="0">
                <a:latin typeface="Tahoma"/>
                <a:ea typeface="Tahoma"/>
                <a:cs typeface="Tahoma"/>
              </a:rPr>
              <a:t> a 0 </a:t>
            </a:r>
            <a:r>
              <a:rPr lang="en-US" sz="2000" dirty="0" err="1">
                <a:latin typeface="Tahoma"/>
                <a:ea typeface="Tahoma"/>
                <a:cs typeface="Tahoma"/>
              </a:rPr>
              <a:t>será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enviado</a:t>
            </a:r>
            <a:r>
              <a:rPr lang="en-US" sz="2000" dirty="0">
                <a:latin typeface="Tahoma"/>
                <a:ea typeface="Tahoma"/>
                <a:cs typeface="Tahoma"/>
              </a:rPr>
              <a:t> um e-mail para 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usuário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informando</a:t>
            </a:r>
            <a:r>
              <a:rPr lang="en-US" sz="2000" dirty="0">
                <a:latin typeface="Tahoma"/>
                <a:ea typeface="Tahoma"/>
                <a:cs typeface="Tahoma"/>
              </a:rPr>
              <a:t> que 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prazo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expirou</a:t>
            </a:r>
            <a:r>
              <a:rPr lang="en-US" sz="2000" dirty="0">
                <a:latin typeface="Tahoma"/>
                <a:ea typeface="Tahoma"/>
                <a:cs typeface="Tahoma"/>
              </a:rPr>
              <a:t>.</a:t>
            </a:r>
          </a:p>
        </p:txBody>
      </p:sp>
      <p:pic>
        <p:nvPicPr>
          <p:cNvPr id="3" name="Imagem 4" descr="Texto&#10;&#10;Descrição gerada automaticamente">
            <a:extLst>
              <a:ext uri="{FF2B5EF4-FFF2-40B4-BE49-F238E27FC236}">
                <a16:creationId xmlns:a16="http://schemas.microsoft.com/office/drawing/2014/main" id="{2F1702F1-3CB7-5D17-4A5B-D249A2A6C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011" y="3354287"/>
            <a:ext cx="7819900" cy="328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11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66D93-D2C5-B9EF-4BC3-988FE8B5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48" y="1160707"/>
            <a:ext cx="3991586" cy="3387497"/>
          </a:xfrm>
        </p:spPr>
        <p:txBody>
          <a:bodyPr anchor="b">
            <a:normAutofit/>
          </a:bodyPr>
          <a:lstStyle/>
          <a:p>
            <a:pPr algn="ctr"/>
            <a:r>
              <a:rPr lang="pt-BR" sz="4000" dirty="0">
                <a:solidFill>
                  <a:srgbClr val="FFFFFF"/>
                </a:solidFill>
                <a:cs typeface="Calibri Light"/>
              </a:rPr>
              <a:t>Exemplos dos e-mails enviados para os usuários.</a:t>
            </a:r>
            <a:endParaRPr lang="pt-BR" dirty="0"/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0DF0A389-B4E9-53A1-9848-24039F327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3240" y="810094"/>
            <a:ext cx="6715272" cy="16941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en-US" sz="2000" dirty="0">
              <a:latin typeface="Tahoma"/>
              <a:ea typeface="Tahoma"/>
              <a:cs typeface="Tahoma"/>
            </a:endParaRPr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DB57D31C-2B33-734A-448D-443C06D37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244" y="1618083"/>
            <a:ext cx="3792187" cy="3829653"/>
          </a:xfrm>
          <a:prstGeom prst="rect">
            <a:avLst/>
          </a:prstGeom>
        </p:spPr>
      </p:pic>
      <p:pic>
        <p:nvPicPr>
          <p:cNvPr id="5" name="Imagem 5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7D71BA2A-3FA5-E227-B671-8E05E0D69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180" y="1617233"/>
            <a:ext cx="3643745" cy="381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85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66D93-D2C5-B9EF-4BC3-988FE8B5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463" y="2581225"/>
            <a:ext cx="3991586" cy="1195572"/>
          </a:xfrm>
        </p:spPr>
        <p:txBody>
          <a:bodyPr anchor="b">
            <a:normAutofit/>
          </a:bodyPr>
          <a:lstStyle/>
          <a:p>
            <a:pPr algn="ctr"/>
            <a:r>
              <a:rPr lang="pt-BR" sz="4000" dirty="0">
                <a:solidFill>
                  <a:srgbClr val="FFFFFF"/>
                </a:solidFill>
                <a:cs typeface="Calibri Light"/>
              </a:rPr>
              <a:t>Principais</a:t>
            </a:r>
            <a:br>
              <a:rPr lang="pt-BR" sz="4000" dirty="0">
                <a:solidFill>
                  <a:srgbClr val="FFFFFF"/>
                </a:solidFill>
                <a:cs typeface="Calibri Light"/>
              </a:rPr>
            </a:br>
            <a:r>
              <a:rPr lang="pt-BR" sz="4000" dirty="0">
                <a:solidFill>
                  <a:srgbClr val="FFFFFF"/>
                </a:solidFill>
                <a:cs typeface="Calibri Light"/>
              </a:rPr>
              <a:t>Dificuldades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0DF0A389-B4E9-53A1-9848-24039F327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4944" y="556094"/>
            <a:ext cx="6715272" cy="57530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000" dirty="0" err="1">
                <a:latin typeface="Tahoma"/>
                <a:ea typeface="Tahoma"/>
                <a:cs typeface="Tahoma"/>
              </a:rPr>
              <a:t>Tivemos</a:t>
            </a:r>
            <a:r>
              <a:rPr lang="en-US" sz="2000" dirty="0">
                <a:latin typeface="Tahoma"/>
                <a:ea typeface="Tahoma"/>
                <a:cs typeface="Tahoma"/>
              </a:rPr>
              <a:t> um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pouco</a:t>
            </a:r>
            <a:r>
              <a:rPr lang="en-US" sz="2000" dirty="0">
                <a:latin typeface="Tahoma"/>
                <a:ea typeface="Tahoma"/>
                <a:cs typeface="Tahoma"/>
              </a:rPr>
              <a:t> de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dificuldade</a:t>
            </a:r>
            <a:r>
              <a:rPr lang="en-US" sz="2000" dirty="0">
                <a:latin typeface="Tahoma"/>
                <a:ea typeface="Tahoma"/>
                <a:cs typeface="Tahoma"/>
              </a:rPr>
              <a:t> no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inicio</a:t>
            </a:r>
            <a:r>
              <a:rPr lang="en-US" sz="2000" dirty="0">
                <a:latin typeface="Tahoma"/>
                <a:ea typeface="Tahoma"/>
                <a:cs typeface="Tahoma"/>
              </a:rPr>
              <a:t> para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realizar</a:t>
            </a:r>
            <a:r>
              <a:rPr lang="en-US" sz="2000" dirty="0">
                <a:latin typeface="Tahoma"/>
                <a:ea typeface="Tahoma"/>
                <a:cs typeface="Tahoma"/>
              </a:rPr>
              <a:t> 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comunicação</a:t>
            </a:r>
            <a:r>
              <a:rPr lang="en-US" sz="2000" dirty="0">
                <a:latin typeface="Tahoma"/>
                <a:ea typeface="Tahoma"/>
                <a:cs typeface="Tahoma"/>
              </a:rPr>
              <a:t> entre 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produtor</a:t>
            </a:r>
            <a:r>
              <a:rPr lang="en-US" sz="2000" dirty="0">
                <a:latin typeface="Tahoma"/>
                <a:ea typeface="Tahoma"/>
                <a:cs typeface="Tahoma"/>
              </a:rPr>
              <a:t> e 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consumidor</a:t>
            </a:r>
            <a:r>
              <a:rPr lang="en-US" sz="2000" dirty="0">
                <a:latin typeface="Tahoma"/>
                <a:ea typeface="Tahoma"/>
                <a:cs typeface="Tahoma"/>
              </a:rPr>
              <a:t> das </a:t>
            </a:r>
            <a:r>
              <a:rPr lang="en-US" sz="2000" dirty="0" err="1">
                <a:latin typeface="Tahoma"/>
                <a:ea typeface="Tahoma"/>
                <a:cs typeface="Tahoma"/>
              </a:rPr>
              <a:t>aplicações</a:t>
            </a:r>
            <a:r>
              <a:rPr lang="en-US" sz="2000" dirty="0">
                <a:latin typeface="Tahoma"/>
                <a:ea typeface="Tahoma"/>
                <a:cs typeface="Tahoma"/>
              </a:rPr>
              <a:t> no Kafka, mas </a:t>
            </a:r>
            <a:r>
              <a:rPr lang="en-US" sz="2000" dirty="0" err="1">
                <a:latin typeface="Tahoma"/>
                <a:ea typeface="Tahoma"/>
                <a:cs typeface="Tahoma"/>
              </a:rPr>
              <a:t>após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conseguir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realizar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está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comunicação</a:t>
            </a:r>
            <a:r>
              <a:rPr lang="en-US" sz="2000" dirty="0">
                <a:latin typeface="Tahoma"/>
                <a:ea typeface="Tahoma"/>
                <a:cs typeface="Tahoma"/>
              </a:rPr>
              <a:t> 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decorrer</a:t>
            </a:r>
            <a:r>
              <a:rPr lang="en-US" sz="2000" dirty="0">
                <a:latin typeface="Tahoma"/>
                <a:ea typeface="Tahoma"/>
                <a:cs typeface="Tahoma"/>
              </a:rPr>
              <a:t> do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desenvolvimento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fluiu</a:t>
            </a:r>
            <a:r>
              <a:rPr lang="en-US" sz="2000" dirty="0">
                <a:latin typeface="Tahoma"/>
                <a:ea typeface="Tahoma"/>
                <a:cs typeface="Tahoma"/>
              </a:rPr>
              <a:t> </a:t>
            </a:r>
            <a:r>
              <a:rPr lang="en-US" sz="2000" dirty="0" err="1">
                <a:latin typeface="Tahoma"/>
                <a:ea typeface="Tahoma"/>
                <a:cs typeface="Tahoma"/>
              </a:rPr>
              <a:t>bem</a:t>
            </a:r>
            <a:r>
              <a:rPr lang="en-US" sz="2000" dirty="0">
                <a:latin typeface="Tahoma"/>
                <a:ea typeface="Tahoma"/>
                <a:cs typeface="Tahoma"/>
              </a:rPr>
              <a:t>.</a:t>
            </a:r>
          </a:p>
          <a:p>
            <a:pPr marL="0" indent="0" algn="just">
              <a:buNone/>
            </a:pPr>
            <a:r>
              <a:rPr lang="en-US" sz="2000" dirty="0" err="1">
                <a:latin typeface="Tahoma"/>
                <a:ea typeface="Tahoma"/>
                <a:cs typeface="Tahoma"/>
              </a:rPr>
              <a:t>Foi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necessário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também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realizar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algumas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mudanças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na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tabela</a:t>
            </a:r>
            <a:r>
              <a:rPr lang="en-US" sz="2000" dirty="0">
                <a:latin typeface="Tahoma"/>
                <a:ea typeface="Tahoma"/>
                <a:cs typeface="Tahoma"/>
              </a:rPr>
              <a:t> de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filmes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localizada</a:t>
            </a:r>
            <a:r>
              <a:rPr lang="en-US" sz="2000" dirty="0">
                <a:latin typeface="Tahoma"/>
                <a:ea typeface="Tahoma"/>
                <a:cs typeface="Tahoma"/>
              </a:rPr>
              <a:t> no banco de dados da Oracle do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projeto</a:t>
            </a:r>
            <a:r>
              <a:rPr lang="en-US" sz="2000" dirty="0">
                <a:latin typeface="Tahoma"/>
                <a:ea typeface="Tahoma"/>
                <a:cs typeface="Tahoma"/>
              </a:rPr>
              <a:t>. </a:t>
            </a:r>
            <a:r>
              <a:rPr lang="en-US" sz="2000" dirty="0" err="1">
                <a:latin typeface="Tahoma"/>
                <a:ea typeface="Tahoma"/>
                <a:cs typeface="Tahoma"/>
              </a:rPr>
              <a:t>Não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tivemos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muita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dificuldae</a:t>
            </a:r>
            <a:r>
              <a:rPr lang="en-US" sz="2000" dirty="0">
                <a:latin typeface="Tahoma"/>
                <a:ea typeface="Tahoma"/>
                <a:cs typeface="Tahoma"/>
              </a:rPr>
              <a:t> com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essa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parte</a:t>
            </a:r>
            <a:r>
              <a:rPr lang="en-US" sz="2000" dirty="0">
                <a:latin typeface="Tahoma"/>
                <a:ea typeface="Tahoma"/>
                <a:cs typeface="Tahoma"/>
              </a:rPr>
              <a:t>,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porém</a:t>
            </a:r>
            <a:r>
              <a:rPr lang="en-US" sz="2000" dirty="0">
                <a:latin typeface="Tahoma"/>
                <a:ea typeface="Tahoma"/>
                <a:cs typeface="Tahoma"/>
              </a:rPr>
              <a:t>, era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uma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ação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bem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delicada</a:t>
            </a:r>
            <a:r>
              <a:rPr lang="en-US" sz="2000" dirty="0">
                <a:latin typeface="Tahoma"/>
                <a:ea typeface="Tahoma"/>
                <a:cs typeface="Tahoma"/>
              </a:rPr>
              <a:t>, pois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estavamos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usando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está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tabela</a:t>
            </a:r>
            <a:r>
              <a:rPr lang="en-US" sz="2000" dirty="0">
                <a:latin typeface="Tahoma"/>
                <a:ea typeface="Tahoma"/>
                <a:cs typeface="Tahoma"/>
              </a:rPr>
              <a:t> de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filmes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desde</a:t>
            </a:r>
            <a:r>
              <a:rPr lang="en-US" sz="2000" dirty="0">
                <a:latin typeface="Tahoma"/>
                <a:ea typeface="Tahoma"/>
                <a:cs typeface="Tahoma"/>
              </a:rPr>
              <a:t> 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inicio</a:t>
            </a:r>
            <a:r>
              <a:rPr lang="en-US" sz="2000" dirty="0">
                <a:latin typeface="Tahoma"/>
                <a:ea typeface="Tahoma"/>
                <a:cs typeface="Tahoma"/>
              </a:rPr>
              <a:t> do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projeto</a:t>
            </a:r>
            <a:r>
              <a:rPr lang="en-US" sz="2000" dirty="0">
                <a:latin typeface="Tahoma"/>
                <a:ea typeface="Tahoma"/>
                <a:cs typeface="Tahoma"/>
              </a:rPr>
              <a:t> 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fazer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alterações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nas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colunas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foi</a:t>
            </a:r>
            <a:r>
              <a:rPr lang="en-US" sz="2000" dirty="0">
                <a:latin typeface="Tahoma"/>
                <a:ea typeface="Tahoma"/>
                <a:cs typeface="Tahoma"/>
              </a:rPr>
              <a:t> um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processo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bem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cauteloso</a:t>
            </a:r>
            <a:r>
              <a:rPr lang="en-US" sz="2000" dirty="0">
                <a:latin typeface="Tahoma"/>
                <a:ea typeface="Tahoma"/>
                <a:cs typeface="Tahoma"/>
              </a:rPr>
              <a:t> para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não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comprometer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os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demais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servições</a:t>
            </a:r>
            <a:r>
              <a:rPr lang="en-US" sz="2000" dirty="0">
                <a:latin typeface="Tahoma"/>
                <a:ea typeface="Tahoma"/>
                <a:cs typeface="Tahoma"/>
              </a:rPr>
              <a:t> que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também</a:t>
            </a:r>
            <a:r>
              <a:rPr lang="en-US" sz="2000" dirty="0">
                <a:latin typeface="Tahoma"/>
                <a:ea typeface="Tahoma"/>
                <a:cs typeface="Tahoma"/>
              </a:rPr>
              <a:t> 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utilizavam</a:t>
            </a:r>
            <a:r>
              <a:rPr lang="en-US" sz="2000" dirty="0">
                <a:latin typeface="Tahoma"/>
                <a:ea typeface="Tahoma"/>
                <a:cs typeface="Tahoma"/>
              </a:rPr>
              <a:t>.</a:t>
            </a:r>
          </a:p>
          <a:p>
            <a:pPr marL="0" indent="0" algn="just">
              <a:buNone/>
            </a:pPr>
            <a:r>
              <a:rPr lang="en-US" sz="2000" dirty="0" err="1">
                <a:latin typeface="Tahoma"/>
                <a:ea typeface="Tahoma"/>
                <a:cs typeface="Tahoma"/>
              </a:rPr>
              <a:t>Não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tivemos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muitos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conflitos</a:t>
            </a:r>
            <a:r>
              <a:rPr lang="en-US" sz="2000" dirty="0">
                <a:latin typeface="Tahoma"/>
                <a:ea typeface="Tahoma"/>
                <a:cs typeface="Tahoma"/>
              </a:rPr>
              <a:t> no GitHub, </a:t>
            </a:r>
            <a:r>
              <a:rPr lang="en-US" sz="2000" dirty="0" err="1">
                <a:latin typeface="Tahoma"/>
                <a:ea typeface="Tahoma"/>
                <a:cs typeface="Tahoma"/>
              </a:rPr>
              <a:t>cuidamos</a:t>
            </a:r>
            <a:r>
              <a:rPr lang="en-US" sz="2000" dirty="0">
                <a:latin typeface="Tahoma"/>
                <a:ea typeface="Tahoma"/>
                <a:cs typeface="Tahoma"/>
              </a:rPr>
              <a:t> para que </a:t>
            </a:r>
            <a:r>
              <a:rPr lang="en-US" sz="2000" dirty="0" err="1">
                <a:latin typeface="Tahoma"/>
                <a:ea typeface="Tahoma"/>
                <a:cs typeface="Tahoma"/>
              </a:rPr>
              <a:t>cada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membro</a:t>
            </a:r>
            <a:r>
              <a:rPr lang="en-US" sz="2000" dirty="0">
                <a:latin typeface="Tahoma"/>
                <a:ea typeface="Tahoma"/>
                <a:cs typeface="Tahoma"/>
              </a:rPr>
              <a:t> da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equipe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trabalhasse</a:t>
            </a:r>
            <a:r>
              <a:rPr lang="en-US" sz="2000" dirty="0">
                <a:latin typeface="Tahoma"/>
                <a:ea typeface="Tahoma"/>
                <a:cs typeface="Tahoma"/>
              </a:rPr>
              <a:t> com </a:t>
            </a:r>
            <a:r>
              <a:rPr lang="en-US" sz="2000" dirty="0" err="1">
                <a:latin typeface="Tahoma"/>
                <a:ea typeface="Tahoma"/>
                <a:cs typeface="Tahoma"/>
              </a:rPr>
              <a:t>uma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classe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diferente</a:t>
            </a:r>
            <a:r>
              <a:rPr lang="en-US" sz="2000" dirty="0">
                <a:latin typeface="Tahoma"/>
                <a:ea typeface="Tahoma"/>
                <a:cs typeface="Tahoma"/>
              </a:rPr>
              <a:t>, </a:t>
            </a:r>
            <a:r>
              <a:rPr lang="en-US" sz="2000" dirty="0" err="1">
                <a:latin typeface="Tahoma"/>
                <a:ea typeface="Tahoma"/>
                <a:cs typeface="Tahoma"/>
              </a:rPr>
              <a:t>acredito</a:t>
            </a:r>
            <a:r>
              <a:rPr lang="en-US" sz="2000" dirty="0">
                <a:latin typeface="Tahoma"/>
                <a:ea typeface="Tahoma"/>
                <a:cs typeface="Tahoma"/>
              </a:rPr>
              <a:t> que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como</a:t>
            </a:r>
            <a:r>
              <a:rPr lang="en-US" sz="2000" dirty="0">
                <a:latin typeface="Tahoma"/>
                <a:ea typeface="Tahoma"/>
                <a:cs typeface="Tahoma"/>
              </a:rPr>
              <a:t> ja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estamos</a:t>
            </a:r>
            <a:r>
              <a:rPr lang="en-US" sz="2000" dirty="0">
                <a:latin typeface="Tahoma"/>
                <a:ea typeface="Tahoma"/>
                <a:cs typeface="Tahoma"/>
              </a:rPr>
              <a:t> 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alguns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projetos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trabalhando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juntos</a:t>
            </a:r>
            <a:r>
              <a:rPr lang="en-US" sz="2000" dirty="0">
                <a:latin typeface="Tahoma"/>
                <a:ea typeface="Tahoma"/>
                <a:cs typeface="Tahoma"/>
              </a:rPr>
              <a:t>,  ja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exista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uma</a:t>
            </a:r>
            <a:r>
              <a:rPr lang="en-US" sz="2000" dirty="0">
                <a:latin typeface="Tahoma"/>
                <a:ea typeface="Tahoma"/>
                <a:cs typeface="Tahoma"/>
              </a:rPr>
              <a:t> boa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maturidade</a:t>
            </a:r>
            <a:r>
              <a:rPr lang="en-US" sz="2000" dirty="0">
                <a:latin typeface="Tahoma"/>
                <a:ea typeface="Tahoma"/>
                <a:cs typeface="Tahoma"/>
              </a:rPr>
              <a:t> entre 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equipe</a:t>
            </a:r>
            <a:r>
              <a:rPr lang="en-US" sz="2000" dirty="0">
                <a:latin typeface="Tahoma"/>
                <a:ea typeface="Tahoma"/>
                <a:cs typeface="Tahoma"/>
              </a:rPr>
              <a:t>, 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assim</a:t>
            </a:r>
            <a:r>
              <a:rPr lang="en-US" sz="2000" dirty="0">
                <a:latin typeface="Tahoma"/>
                <a:ea typeface="Tahoma"/>
                <a:cs typeface="Tahoma"/>
              </a:rPr>
              <a:t>, </a:t>
            </a:r>
            <a:r>
              <a:rPr lang="en-US" sz="2000" dirty="0" err="1">
                <a:latin typeface="Tahoma"/>
                <a:ea typeface="Tahoma"/>
                <a:cs typeface="Tahoma"/>
              </a:rPr>
              <a:t>conseguimos</a:t>
            </a:r>
            <a:r>
              <a:rPr lang="en-US" sz="2000" dirty="0">
                <a:latin typeface="Tahoma"/>
                <a:ea typeface="Tahoma"/>
                <a:cs typeface="Tahoma"/>
              </a:rPr>
              <a:t> </a:t>
            </a:r>
            <a:r>
              <a:rPr lang="en-US" sz="2000" dirty="0" err="1">
                <a:latin typeface="Tahoma"/>
                <a:ea typeface="Tahoma"/>
                <a:cs typeface="Tahoma"/>
              </a:rPr>
              <a:t>evitar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bastante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conflitos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nos</a:t>
            </a:r>
            <a:r>
              <a:rPr lang="en-US" sz="2000" dirty="0">
                <a:latin typeface="Tahoma"/>
                <a:ea typeface="Tahoma"/>
                <a:cs typeface="Tahoma"/>
              </a:rPr>
              <a:t> commits.</a:t>
            </a:r>
          </a:p>
        </p:txBody>
      </p:sp>
    </p:spTree>
    <p:extLst>
      <p:ext uri="{BB962C8B-B14F-4D97-AF65-F5344CB8AC3E}">
        <p14:creationId xmlns:p14="http://schemas.microsoft.com/office/powerpoint/2010/main" val="1774487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0724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Logotipo&#10;&#10;Descrição gerada automaticamente">
            <a:extLst>
              <a:ext uri="{FF2B5EF4-FFF2-40B4-BE49-F238E27FC236}">
                <a16:creationId xmlns:a16="http://schemas.microsoft.com/office/drawing/2014/main" id="{376EF3BD-1C15-8A01-DF3C-BFDA30A64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2295" y="6181171"/>
            <a:ext cx="382719" cy="396861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E8EABA3C-9D17-EE2A-ACE1-2C63D12CE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133" y="181788"/>
            <a:ext cx="1497646" cy="214076"/>
          </a:xfrm>
        </p:spPr>
        <p:txBody>
          <a:bodyPr>
            <a:normAutofit fontScale="90000"/>
          </a:bodyPr>
          <a:lstStyle/>
          <a:p>
            <a:pPr algn="r"/>
            <a:r>
              <a:rPr lang="pt-BR" sz="1400">
                <a:latin typeface="Tahoma"/>
                <a:ea typeface="Tahoma"/>
                <a:cs typeface="Calibri Light"/>
              </a:rPr>
              <a:t>Tech </a:t>
            </a:r>
            <a:r>
              <a:rPr lang="pt-BR" sz="1400" err="1">
                <a:latin typeface="Tahoma"/>
                <a:ea typeface="Tahoma"/>
                <a:cs typeface="Calibri Light"/>
              </a:rPr>
              <a:t>Up</a:t>
            </a:r>
            <a:r>
              <a:rPr lang="pt-BR" sz="1400">
                <a:latin typeface="Tahoma"/>
                <a:ea typeface="Tahoma"/>
                <a:cs typeface="Calibri Light"/>
              </a:rPr>
              <a:t> Growth</a:t>
            </a:r>
            <a:endParaRPr lang="pt-BR" sz="1400">
              <a:solidFill>
                <a:srgbClr val="1E62FE"/>
              </a:solidFill>
              <a:latin typeface="Tahoma"/>
              <a:ea typeface="Tahoma"/>
              <a:cs typeface="Calibri Light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0A00A77-D630-B128-2284-248A26462FBE}"/>
              </a:ext>
            </a:extLst>
          </p:cNvPr>
          <p:cNvSpPr txBox="1"/>
          <p:nvPr/>
        </p:nvSpPr>
        <p:spPr>
          <a:xfrm>
            <a:off x="2343178" y="2979876"/>
            <a:ext cx="85692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algn="ctr"/>
            <a:r>
              <a:rPr lang="pt-BR" sz="3600" b="1" dirty="0">
                <a:solidFill>
                  <a:srgbClr val="1E62FE"/>
                </a:solidFill>
                <a:latin typeface="Tahoma"/>
                <a:ea typeface="Tahoma"/>
                <a:cs typeface="Calibri"/>
              </a:rPr>
              <a:t>Trabalho Final do módulo 4.3 e 4.4 do Vem Ser DBC 10° edição.</a:t>
            </a:r>
            <a:endParaRPr lang="pt-BR" sz="3600" b="1" dirty="0">
              <a:solidFill>
                <a:srgbClr val="1E62FE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8E108F9-1856-F2A8-ED0D-8B00529F6B8B}"/>
              </a:ext>
            </a:extLst>
          </p:cNvPr>
          <p:cNvSpPr txBox="1"/>
          <p:nvPr/>
        </p:nvSpPr>
        <p:spPr>
          <a:xfrm>
            <a:off x="3932581" y="724122"/>
            <a:ext cx="5650089" cy="17235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6600" b="1" dirty="0">
                <a:solidFill>
                  <a:srgbClr val="1E62FE"/>
                </a:solidFill>
                <a:latin typeface="Tahoma"/>
                <a:ea typeface="Tahoma"/>
                <a:cs typeface="Tahoma"/>
              </a:rPr>
              <a:t>DBC MOVIES</a:t>
            </a:r>
            <a:endParaRPr lang="pt-BR" sz="6600" b="1">
              <a:ea typeface="+mn-lt"/>
              <a:cs typeface="+mn-lt"/>
            </a:endParaRPr>
          </a:p>
          <a:p>
            <a:endParaRPr lang="pt-BR" sz="4000" dirty="0">
              <a:latin typeface="Tahoma"/>
              <a:ea typeface="Tahoma"/>
              <a:cs typeface="Tahoma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E87A313-48A5-5071-6A54-63A997DE213A}"/>
              </a:ext>
            </a:extLst>
          </p:cNvPr>
          <p:cNvSpPr txBox="1"/>
          <p:nvPr/>
        </p:nvSpPr>
        <p:spPr>
          <a:xfrm>
            <a:off x="1609400" y="6178394"/>
            <a:ext cx="978285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pt-BR" sz="2800" dirty="0">
                <a:solidFill>
                  <a:srgbClr val="1E62FE"/>
                </a:solidFill>
                <a:latin typeface="Tahoma"/>
                <a:ea typeface="Tahoma"/>
                <a:cs typeface="Calibri"/>
              </a:rPr>
              <a:t>GRUPO 7 – Luiz Martins, Eduardo </a:t>
            </a:r>
            <a:r>
              <a:rPr lang="pt-BR" sz="2800" dirty="0" err="1">
                <a:solidFill>
                  <a:srgbClr val="1E62FE"/>
                </a:solidFill>
                <a:latin typeface="Tahoma"/>
                <a:ea typeface="Tahoma"/>
                <a:cs typeface="Calibri"/>
              </a:rPr>
              <a:t>Sedrez</a:t>
            </a:r>
            <a:r>
              <a:rPr lang="pt-BR" sz="2800" dirty="0">
                <a:solidFill>
                  <a:srgbClr val="1E62FE"/>
                </a:solidFill>
                <a:latin typeface="Tahoma"/>
                <a:ea typeface="Tahoma"/>
                <a:cs typeface="Calibri"/>
              </a:rPr>
              <a:t> e Alison Silva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D4398F0-8ECD-74A8-CB28-71A24DBCC810}"/>
              </a:ext>
            </a:extLst>
          </p:cNvPr>
          <p:cNvSpPr txBox="1"/>
          <p:nvPr/>
        </p:nvSpPr>
        <p:spPr>
          <a:xfrm>
            <a:off x="4024795" y="1721413"/>
            <a:ext cx="624602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pt-BR" sz="2800" dirty="0">
                <a:solidFill>
                  <a:srgbClr val="1E62FE"/>
                </a:solidFill>
                <a:latin typeface="Tahoma"/>
                <a:ea typeface="Tahoma"/>
                <a:cs typeface="Calibri"/>
              </a:rPr>
              <a:t>Indicações de filmes e séries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16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78A64D-4D3B-AF11-09CD-77A3DC45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pt-BR" sz="4000" dirty="0">
                <a:solidFill>
                  <a:srgbClr val="FFFFFF"/>
                </a:solidFill>
                <a:latin typeface="Tahoma"/>
                <a:ea typeface="Tahoma"/>
                <a:cs typeface="Tahoma"/>
              </a:rPr>
              <a:t>Oque fazemos?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455FB9-9042-2D88-7A5A-CF1752FA3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7160" y="1716045"/>
            <a:ext cx="6672140" cy="43541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accent1"/>
                </a:solidFill>
                <a:latin typeface="Tahoma"/>
                <a:ea typeface="Tahoma"/>
                <a:cs typeface="Tahoma"/>
              </a:rPr>
              <a:t>INDICAMOS FILMES E SÉRIES INTEGRADOS ATRAVÉS DA NOSSA API PARA FACILITAR SUA VIDA  NA HORA DO ENTRETENIMENTO!</a:t>
            </a:r>
            <a:endParaRPr lang="pt-BR" sz="3600" b="1">
              <a:solidFill>
                <a:schemeClr val="accent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1033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78A64D-4D3B-AF11-09CD-77A3DC45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6" y="975044"/>
            <a:ext cx="3963365" cy="3387497"/>
          </a:xfrm>
        </p:spPr>
        <p:txBody>
          <a:bodyPr anchor="b">
            <a:normAutofit/>
          </a:bodyPr>
          <a:lstStyle/>
          <a:p>
            <a:pPr algn="ctr"/>
            <a:r>
              <a:rPr lang="pt-BR" sz="4000" dirty="0">
                <a:solidFill>
                  <a:srgbClr val="FFFFFF"/>
                </a:solidFill>
                <a:latin typeface="Tahoma"/>
                <a:ea typeface="Tahoma"/>
                <a:cs typeface="Tahoma"/>
              </a:rPr>
              <a:t>Diagrama de Entidade Relacionamento</a:t>
            </a:r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4D0AE315-3326-034B-75FA-1B39198F5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0479" y="120158"/>
            <a:ext cx="5957876" cy="6597014"/>
          </a:xfrm>
        </p:spPr>
      </p:pic>
    </p:spTree>
    <p:extLst>
      <p:ext uri="{BB962C8B-B14F-4D97-AF65-F5344CB8AC3E}">
        <p14:creationId xmlns:p14="http://schemas.microsoft.com/office/powerpoint/2010/main" val="220450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78A64D-4D3B-AF11-09CD-77A3DC45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6" y="975044"/>
            <a:ext cx="3963365" cy="3387497"/>
          </a:xfrm>
        </p:spPr>
        <p:txBody>
          <a:bodyPr anchor="b">
            <a:normAutofit/>
          </a:bodyPr>
          <a:lstStyle/>
          <a:p>
            <a:pPr algn="ctr"/>
            <a:r>
              <a:rPr lang="pt-BR" sz="4000" dirty="0">
                <a:solidFill>
                  <a:srgbClr val="FFFFFF"/>
                </a:solidFill>
                <a:latin typeface="Tahoma"/>
                <a:ea typeface="Tahoma"/>
                <a:cs typeface="Tahoma"/>
              </a:rPr>
              <a:t>Diagrama de Entidade </a:t>
            </a:r>
            <a:br>
              <a:rPr lang="pt-BR" sz="4000" dirty="0">
                <a:solidFill>
                  <a:srgbClr val="FFFFFF"/>
                </a:solidFill>
                <a:latin typeface="Tahoma"/>
                <a:ea typeface="Tahoma"/>
                <a:cs typeface="Tahoma"/>
              </a:rPr>
            </a:br>
            <a:r>
              <a:rPr lang="pt-BR" sz="4000" dirty="0">
                <a:solidFill>
                  <a:srgbClr val="FFFFFF"/>
                </a:solidFill>
                <a:latin typeface="Tahoma"/>
                <a:ea typeface="Tahoma"/>
                <a:cs typeface="Tahoma"/>
              </a:rPr>
              <a:t>Mongo DB</a:t>
            </a:r>
          </a:p>
        </p:txBody>
      </p:sp>
      <p:pic>
        <p:nvPicPr>
          <p:cNvPr id="6" name="Imagem 6" descr="Uma imagem contendo Tabela&#10;&#10;Descrição gerada automaticamente">
            <a:extLst>
              <a:ext uri="{FF2B5EF4-FFF2-40B4-BE49-F238E27FC236}">
                <a16:creationId xmlns:a16="http://schemas.microsoft.com/office/drawing/2014/main" id="{5A1622BF-5DE9-06AD-B1C7-5DD8B9D1B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1589" y="897131"/>
            <a:ext cx="6628860" cy="5201908"/>
          </a:xfrm>
        </p:spPr>
      </p:pic>
    </p:spTree>
    <p:extLst>
      <p:ext uri="{BB962C8B-B14F-4D97-AF65-F5344CB8AC3E}">
        <p14:creationId xmlns:p14="http://schemas.microsoft.com/office/powerpoint/2010/main" val="4069903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78A64D-4D3B-AF11-09CD-77A3DC45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7127" y="975044"/>
            <a:ext cx="4294044" cy="3387497"/>
          </a:xfrm>
        </p:spPr>
        <p:txBody>
          <a:bodyPr anchor="b">
            <a:normAutofit/>
          </a:bodyPr>
          <a:lstStyle/>
          <a:p>
            <a:pPr algn="ctr"/>
            <a:r>
              <a:rPr lang="pt-BR" sz="3900" dirty="0">
                <a:solidFill>
                  <a:srgbClr val="FFFFFF"/>
                </a:solidFill>
                <a:latin typeface="Tahoma"/>
                <a:ea typeface="Tahoma"/>
                <a:cs typeface="Tahoma"/>
              </a:rPr>
              <a:t>Diagrama de </a:t>
            </a:r>
            <a:r>
              <a:rPr lang="pt-BR" sz="3900" dirty="0" err="1">
                <a:solidFill>
                  <a:srgbClr val="FFFFFF"/>
                </a:solidFill>
                <a:latin typeface="Tahoma"/>
                <a:ea typeface="Tahoma"/>
                <a:cs typeface="Tahoma"/>
              </a:rPr>
              <a:t>Permissionamento</a:t>
            </a:r>
            <a:endParaRPr lang="pt-BR" sz="3900" dirty="0" err="1"/>
          </a:p>
        </p:txBody>
      </p:sp>
      <p:pic>
        <p:nvPicPr>
          <p:cNvPr id="5" name="Imagem 6" descr="Diagrama&#10;&#10;Descrição gerada automaticamente">
            <a:extLst>
              <a:ext uri="{FF2B5EF4-FFF2-40B4-BE49-F238E27FC236}">
                <a16:creationId xmlns:a16="http://schemas.microsoft.com/office/drawing/2014/main" id="{B76FEA90-D928-7876-3950-599503981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136" y="140140"/>
            <a:ext cx="5446142" cy="657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69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78A64D-4D3B-AF11-09CD-77A3DC45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1" y="399950"/>
            <a:ext cx="3963365" cy="3387497"/>
          </a:xfrm>
        </p:spPr>
        <p:txBody>
          <a:bodyPr anchor="b">
            <a:normAutofit/>
          </a:bodyPr>
          <a:lstStyle/>
          <a:p>
            <a:pPr algn="ctr"/>
            <a:r>
              <a:rPr lang="pt-BR" sz="4000" dirty="0">
                <a:solidFill>
                  <a:srgbClr val="FFFFFF"/>
                </a:solidFill>
                <a:latin typeface="Tahoma"/>
                <a:ea typeface="Tahoma"/>
                <a:cs typeface="Tahoma"/>
              </a:rPr>
              <a:t>Novas Implementações</a:t>
            </a: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D3F5BC5-F564-22AE-CCAA-C1EFBD90C1A0}"/>
              </a:ext>
            </a:extLst>
          </p:cNvPr>
          <p:cNvSpPr txBox="1">
            <a:spLocks/>
          </p:cNvSpPr>
          <p:nvPr/>
        </p:nvSpPr>
        <p:spPr>
          <a:xfrm>
            <a:off x="4862745" y="1557894"/>
            <a:ext cx="6672140" cy="43110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1- </a:t>
            </a:r>
            <a:r>
              <a:rPr lang="en-US" sz="3600" dirty="0" err="1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Implementamos</a:t>
            </a:r>
            <a:r>
              <a:rPr lang="en-US" sz="3600" dirty="0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 o Apache Kafka para </a:t>
            </a:r>
            <a:r>
              <a:rPr lang="en-US" sz="3600" dirty="0" err="1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realizar</a:t>
            </a:r>
            <a:r>
              <a:rPr lang="en-US" sz="3600" dirty="0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 o </a:t>
            </a:r>
            <a:r>
              <a:rPr lang="en-US" sz="3600" dirty="0" err="1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processo</a:t>
            </a:r>
            <a:r>
              <a:rPr lang="en-US" sz="3600" dirty="0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 de </a:t>
            </a:r>
            <a:r>
              <a:rPr lang="en-US" sz="3600" dirty="0" err="1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mensageria</a:t>
            </a:r>
            <a:r>
              <a:rPr lang="en-US" sz="3600" dirty="0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 do </a:t>
            </a:r>
            <a:r>
              <a:rPr lang="en-US" sz="3600" dirty="0" err="1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projeto</a:t>
            </a:r>
            <a:endParaRPr lang="en-US" sz="3600">
              <a:solidFill>
                <a:schemeClr val="accent1"/>
              </a:solidFill>
              <a:latin typeface="Tahoma"/>
              <a:ea typeface="+mn-lt"/>
              <a:cs typeface="+mn-lt"/>
            </a:endParaRPr>
          </a:p>
          <a:p>
            <a:pPr marL="0" indent="0">
              <a:buNone/>
            </a:pPr>
            <a:endParaRPr lang="en-US" sz="3600" dirty="0">
              <a:solidFill>
                <a:schemeClr val="accent1"/>
              </a:solidFill>
              <a:latin typeface="Tahoma"/>
              <a:ea typeface="+mn-lt"/>
              <a:cs typeface="+mn-lt"/>
            </a:endParaRPr>
          </a:p>
          <a:p>
            <a:pPr>
              <a:buNone/>
            </a:pPr>
            <a:r>
              <a:rPr lang="en-US" sz="3600" dirty="0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2- </a:t>
            </a:r>
            <a:r>
              <a:rPr lang="en-US" sz="3600" dirty="0" err="1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Criamos</a:t>
            </a:r>
            <a:r>
              <a:rPr lang="en-US" sz="3600" dirty="0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uma</a:t>
            </a:r>
            <a:r>
              <a:rPr lang="en-US" sz="3600" dirty="0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 nova Api </a:t>
            </a:r>
            <a:r>
              <a:rPr lang="en-US" sz="3600" dirty="0" err="1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responsável</a:t>
            </a:r>
            <a:r>
              <a:rPr lang="en-US" sz="3600" dirty="0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por</a:t>
            </a:r>
            <a:r>
              <a:rPr lang="en-US" sz="3600" dirty="0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fazer</a:t>
            </a:r>
            <a:r>
              <a:rPr lang="en-US" sz="3600" dirty="0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 a </a:t>
            </a:r>
            <a:r>
              <a:rPr lang="en-US" sz="3600" dirty="0" err="1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locação</a:t>
            </a:r>
            <a:r>
              <a:rPr lang="en-US" sz="3600" dirty="0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 de </a:t>
            </a:r>
            <a:r>
              <a:rPr lang="en-US" sz="3600" dirty="0" err="1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filmes</a:t>
            </a:r>
            <a:r>
              <a:rPr lang="en-US" sz="3600" dirty="0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 do </a:t>
            </a:r>
            <a:r>
              <a:rPr lang="en-US" sz="3600" dirty="0" err="1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projeto</a:t>
            </a:r>
            <a:r>
              <a:rPr lang="en-US" sz="3600" dirty="0">
                <a:solidFill>
                  <a:schemeClr val="accent1"/>
                </a:solidFill>
                <a:latin typeface="Tahoma"/>
                <a:ea typeface="+mn-lt"/>
                <a:cs typeface="+mn-lt"/>
              </a:rPr>
              <a:t>.</a:t>
            </a:r>
            <a:endParaRPr lang="en-US" sz="3600" dirty="0">
              <a:solidFill>
                <a:schemeClr val="accent1"/>
              </a:solidFill>
              <a:latin typeface="Calibri"/>
              <a:ea typeface="Tahoma"/>
              <a:cs typeface="Calibri"/>
            </a:endParaRPr>
          </a:p>
          <a:p>
            <a:pPr>
              <a:buFont typeface="Arial"/>
              <a:buChar char="•"/>
            </a:pPr>
            <a:endParaRPr lang="en-US" sz="3600" dirty="0">
              <a:solidFill>
                <a:schemeClr val="accent1"/>
              </a:solidFill>
              <a:latin typeface="Tahoma"/>
              <a:ea typeface="+mn-lt"/>
              <a:cs typeface="+mn-lt"/>
            </a:endParaRP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latin typeface="Calibri" panose="020F0502020204030204"/>
              <a:ea typeface="Tahom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6365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78A64D-4D3B-AF11-09CD-77A3DC45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pt-BR" sz="4000" dirty="0">
                <a:solidFill>
                  <a:srgbClr val="FFFFFF"/>
                </a:solidFill>
                <a:latin typeface="Tahoma"/>
                <a:ea typeface="Tahoma"/>
                <a:cs typeface="Tahoma"/>
              </a:rPr>
              <a:t>Diagrama de Fluxo</a:t>
            </a:r>
            <a:endParaRPr lang="pt-BR" dirty="0">
              <a:cs typeface="Calibri Light" panose="020F03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455FB9-9042-2D88-7A5A-CF1752FA3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462" y="292687"/>
            <a:ext cx="6715272" cy="21687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en-US" sz="2000" dirty="0">
                <a:latin typeface="Tahoma"/>
                <a:ea typeface="Tahoma"/>
                <a:cs typeface="Tahoma"/>
              </a:rPr>
              <a:t>A Api DBC Movies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possui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uma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locadoraController</a:t>
            </a:r>
            <a:r>
              <a:rPr lang="en-US" sz="2000" dirty="0">
                <a:latin typeface="Tahoma"/>
                <a:ea typeface="Tahoma"/>
                <a:cs typeface="Tahoma"/>
              </a:rPr>
              <a:t> com </a:t>
            </a:r>
            <a:r>
              <a:rPr lang="en-US" sz="2000" dirty="0" err="1">
                <a:latin typeface="Tahoma"/>
                <a:ea typeface="Tahoma"/>
                <a:cs typeface="Tahoma"/>
              </a:rPr>
              <a:t>dois</a:t>
            </a:r>
            <a:r>
              <a:rPr lang="en-US" sz="2000" dirty="0">
                <a:latin typeface="Tahoma"/>
                <a:ea typeface="Tahoma"/>
                <a:cs typeface="Tahoma"/>
              </a:rPr>
              <a:t> endpoints. Um para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listar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os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filmes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disponiveis</a:t>
            </a:r>
            <a:r>
              <a:rPr lang="en-US" sz="2000" dirty="0">
                <a:latin typeface="Tahoma"/>
                <a:ea typeface="Tahoma"/>
                <a:cs typeface="Tahoma"/>
              </a:rPr>
              <a:t> 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outra</a:t>
            </a:r>
            <a:r>
              <a:rPr lang="en-US" sz="2000" dirty="0">
                <a:latin typeface="Tahoma"/>
                <a:ea typeface="Tahoma"/>
                <a:cs typeface="Tahoma"/>
              </a:rPr>
              <a:t> para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locar</a:t>
            </a:r>
            <a:r>
              <a:rPr lang="en-US" sz="2000" dirty="0">
                <a:latin typeface="Tahoma"/>
                <a:ea typeface="Tahoma"/>
                <a:cs typeface="Tahoma"/>
              </a:rPr>
              <a:t> um </a:t>
            </a:r>
            <a:r>
              <a:rPr lang="en-US" sz="2000" dirty="0" err="1">
                <a:latin typeface="Tahoma"/>
                <a:ea typeface="Tahoma"/>
                <a:cs typeface="Tahoma"/>
              </a:rPr>
              <a:t>filme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pelo</a:t>
            </a:r>
            <a:r>
              <a:rPr lang="en-US" sz="2000" dirty="0">
                <a:latin typeface="Tahoma"/>
                <a:ea typeface="Tahoma"/>
                <a:cs typeface="Tahoma"/>
              </a:rPr>
              <a:t> id do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filme</a:t>
            </a:r>
            <a:r>
              <a:rPr lang="en-US" sz="2000" dirty="0">
                <a:latin typeface="Tahoma"/>
                <a:ea typeface="Tahoma"/>
                <a:cs typeface="Tahoma"/>
              </a:rPr>
              <a:t>. Ao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locar</a:t>
            </a:r>
            <a:r>
              <a:rPr lang="en-US" sz="2000" dirty="0">
                <a:latin typeface="Tahoma"/>
                <a:ea typeface="Tahoma"/>
                <a:cs typeface="Tahoma"/>
              </a:rPr>
              <a:t> um </a:t>
            </a:r>
            <a:r>
              <a:rPr lang="en-US" sz="2000" dirty="0" err="1">
                <a:latin typeface="Tahoma"/>
                <a:ea typeface="Tahoma"/>
                <a:cs typeface="Tahoma"/>
              </a:rPr>
              <a:t>filme</a:t>
            </a:r>
            <a:r>
              <a:rPr lang="en-US" sz="2000" dirty="0">
                <a:latin typeface="Tahoma"/>
                <a:ea typeface="Tahoma"/>
                <a:cs typeface="Tahoma"/>
              </a:rPr>
              <a:t> é </a:t>
            </a:r>
            <a:r>
              <a:rPr lang="en-US" sz="2000" dirty="0" err="1">
                <a:latin typeface="Tahoma"/>
                <a:ea typeface="Tahoma"/>
                <a:cs typeface="Tahoma"/>
              </a:rPr>
              <a:t>enviado</a:t>
            </a:r>
            <a:r>
              <a:rPr lang="en-US" sz="2000" dirty="0">
                <a:latin typeface="Tahoma"/>
                <a:ea typeface="Tahoma"/>
                <a:cs typeface="Tahoma"/>
              </a:rPr>
              <a:t> um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evento</a:t>
            </a:r>
            <a:r>
              <a:rPr lang="en-US" sz="2000" dirty="0">
                <a:latin typeface="Tahoma"/>
                <a:ea typeface="Tahoma"/>
                <a:cs typeface="Tahoma"/>
              </a:rPr>
              <a:t> para 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kafka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onde</a:t>
            </a:r>
            <a:r>
              <a:rPr lang="en-US" sz="2000" dirty="0">
                <a:latin typeface="Tahoma"/>
                <a:ea typeface="Tahoma"/>
                <a:cs typeface="Tahoma"/>
              </a:rPr>
              <a:t> do outro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lado</a:t>
            </a:r>
            <a:r>
              <a:rPr lang="en-US" sz="2000" dirty="0">
                <a:latin typeface="Tahoma"/>
                <a:ea typeface="Tahoma"/>
                <a:cs typeface="Tahoma"/>
              </a:rPr>
              <a:t> da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aplição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existe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uma</a:t>
            </a:r>
            <a:r>
              <a:rPr lang="en-US" sz="2000" dirty="0">
                <a:latin typeface="Tahoma"/>
                <a:ea typeface="Tahoma"/>
                <a:cs typeface="Tahoma"/>
              </a:rPr>
              <a:t> Api </a:t>
            </a:r>
            <a:r>
              <a:rPr lang="en-US" sz="2000" dirty="0" err="1">
                <a:latin typeface="Tahoma"/>
                <a:ea typeface="Tahoma"/>
                <a:cs typeface="Tahoma"/>
              </a:rPr>
              <a:t>Locadora</a:t>
            </a:r>
            <a:r>
              <a:rPr lang="en-US" sz="2000" dirty="0">
                <a:latin typeface="Tahoma"/>
                <a:ea typeface="Tahoma"/>
                <a:cs typeface="Tahoma"/>
              </a:rPr>
              <a:t> que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consome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os</a:t>
            </a:r>
            <a:r>
              <a:rPr lang="en-US" sz="2000" dirty="0">
                <a:latin typeface="Tahoma"/>
                <a:ea typeface="Tahoma"/>
                <a:cs typeface="Tahoma"/>
              </a:rPr>
              <a:t> dados </a:t>
            </a:r>
            <a:r>
              <a:rPr lang="en-US" sz="2000" dirty="0" err="1">
                <a:latin typeface="Tahoma"/>
                <a:ea typeface="Tahoma"/>
                <a:cs typeface="Tahoma"/>
              </a:rPr>
              <a:t>deste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tópico</a:t>
            </a:r>
            <a:r>
              <a:rPr lang="en-US" sz="2000" dirty="0">
                <a:latin typeface="Tahoma"/>
                <a:ea typeface="Tahoma"/>
                <a:cs typeface="Tahoma"/>
              </a:rPr>
              <a:t> do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kafka</a:t>
            </a:r>
            <a:r>
              <a:rPr lang="en-US" sz="2000" dirty="0">
                <a:latin typeface="Tahoma"/>
                <a:ea typeface="Tahoma"/>
                <a:cs typeface="Tahoma"/>
              </a:rPr>
              <a:t>, </a:t>
            </a:r>
            <a:r>
              <a:rPr lang="en-US" sz="2000" dirty="0" err="1">
                <a:latin typeface="Tahoma"/>
                <a:ea typeface="Tahoma"/>
                <a:cs typeface="Tahoma"/>
              </a:rPr>
              <a:t>além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disso</a:t>
            </a:r>
            <a:r>
              <a:rPr lang="en-US" sz="2000" dirty="0">
                <a:latin typeface="Tahoma"/>
                <a:ea typeface="Tahoma"/>
                <a:cs typeface="Tahoma"/>
              </a:rPr>
              <a:t>,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essa</a:t>
            </a:r>
            <a:r>
              <a:rPr lang="en-US" sz="2000" dirty="0">
                <a:latin typeface="Tahoma"/>
                <a:ea typeface="Tahoma"/>
                <a:cs typeface="Tahoma"/>
              </a:rPr>
              <a:t> Api é </a:t>
            </a:r>
            <a:r>
              <a:rPr lang="en-US" sz="2000" dirty="0" err="1">
                <a:latin typeface="Tahoma"/>
                <a:ea typeface="Tahoma"/>
                <a:cs typeface="Tahoma"/>
              </a:rPr>
              <a:t>responsavem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por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processar</a:t>
            </a:r>
            <a:r>
              <a:rPr lang="en-US" sz="2000" dirty="0">
                <a:latin typeface="Tahoma"/>
                <a:ea typeface="Tahoma"/>
                <a:cs typeface="Tahoma"/>
              </a:rPr>
              <a:t> 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locação</a:t>
            </a:r>
            <a:r>
              <a:rPr lang="en-US" sz="2000" dirty="0">
                <a:latin typeface="Tahoma"/>
                <a:ea typeface="Tahoma"/>
                <a:cs typeface="Tahoma"/>
              </a:rPr>
              <a:t> 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salvar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os</a:t>
            </a:r>
            <a:r>
              <a:rPr lang="en-US" sz="2000" dirty="0">
                <a:latin typeface="Tahoma"/>
                <a:ea typeface="Tahoma"/>
                <a:cs typeface="Tahoma"/>
              </a:rPr>
              <a:t> dados no banco de dados Mongo DB.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6A9C30CA-52AE-9BCF-579D-F7BA123AD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422" y="2825809"/>
            <a:ext cx="6671762" cy="325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923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66D93-D2C5-B9EF-4BC3-988FE8B5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48" y="1160707"/>
            <a:ext cx="3718772" cy="3387497"/>
          </a:xfrm>
        </p:spPr>
        <p:txBody>
          <a:bodyPr anchor="b">
            <a:normAutofit/>
          </a:bodyPr>
          <a:lstStyle/>
          <a:p>
            <a:pPr algn="ctr"/>
            <a:r>
              <a:rPr lang="pt-BR" sz="4000" dirty="0" err="1">
                <a:solidFill>
                  <a:srgbClr val="FFFFFF"/>
                </a:solidFill>
                <a:cs typeface="Calibri Light"/>
              </a:rPr>
              <a:t>Controller</a:t>
            </a:r>
            <a:r>
              <a:rPr lang="pt-BR" sz="4000" dirty="0">
                <a:solidFill>
                  <a:srgbClr val="FFFFFF"/>
                </a:solidFill>
                <a:cs typeface="Calibri Light"/>
              </a:rPr>
              <a:t> da classe Locadora Api </a:t>
            </a:r>
            <a:r>
              <a:rPr lang="pt-BR" sz="4000" dirty="0" err="1">
                <a:solidFill>
                  <a:srgbClr val="FFFFFF"/>
                </a:solidFill>
                <a:cs typeface="Calibri Light"/>
              </a:rPr>
              <a:t>DBCMovies</a:t>
            </a:r>
            <a:endParaRPr lang="pt-BR" sz="4000" dirty="0">
              <a:solidFill>
                <a:srgbClr val="FFFFFF"/>
              </a:solidFill>
              <a:cs typeface="Calibri Light"/>
            </a:endParaRPr>
          </a:p>
        </p:txBody>
      </p:sp>
      <p:pic>
        <p:nvPicPr>
          <p:cNvPr id="13" name="Imagem 14" descr="Texto&#10;&#10;Descrição gerada automaticamente">
            <a:extLst>
              <a:ext uri="{FF2B5EF4-FFF2-40B4-BE49-F238E27FC236}">
                <a16:creationId xmlns:a16="http://schemas.microsoft.com/office/drawing/2014/main" id="{028BA3A7-76ED-A577-C1BD-CB889F09A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511" y="2655691"/>
            <a:ext cx="7945495" cy="3776173"/>
          </a:xfrm>
          <a:prstGeom prst="rect">
            <a:avLst/>
          </a:prstGeom>
        </p:spPr>
      </p:pic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0DF0A389-B4E9-53A1-9848-24039F327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462" y="292687"/>
            <a:ext cx="6715272" cy="21687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ahoma"/>
                <a:ea typeface="Tahoma"/>
                <a:cs typeface="Tahoma"/>
              </a:rPr>
              <a:t>Estes </a:t>
            </a:r>
            <a:r>
              <a:rPr lang="en-US" sz="2000" dirty="0" err="1">
                <a:latin typeface="Tahoma"/>
                <a:ea typeface="Tahoma"/>
                <a:cs typeface="Tahoma"/>
              </a:rPr>
              <a:t>são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os</a:t>
            </a:r>
            <a:r>
              <a:rPr lang="en-US" sz="2000" dirty="0">
                <a:latin typeface="Tahoma"/>
                <a:ea typeface="Tahoma"/>
                <a:cs typeface="Tahoma"/>
              </a:rPr>
              <a:t> endpoints da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LocadoraController</a:t>
            </a:r>
            <a:r>
              <a:rPr lang="en-US" sz="2000" dirty="0">
                <a:latin typeface="Tahoma"/>
                <a:ea typeface="Tahoma"/>
                <a:cs typeface="Tahoma"/>
              </a:rPr>
              <a:t>, o verbo GET </a:t>
            </a:r>
            <a:r>
              <a:rPr lang="en-US" sz="2000" dirty="0" err="1">
                <a:latin typeface="Tahoma"/>
                <a:ea typeface="Tahoma"/>
                <a:cs typeface="Tahoma"/>
              </a:rPr>
              <a:t>está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responsável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por</a:t>
            </a:r>
            <a:r>
              <a:rPr lang="en-US" sz="2000" dirty="0">
                <a:latin typeface="Tahoma"/>
                <a:ea typeface="Tahoma"/>
                <a:cs typeface="Tahoma"/>
              </a:rPr>
              <a:t> chamar 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método</a:t>
            </a:r>
            <a:r>
              <a:rPr lang="en-US" sz="2000" dirty="0">
                <a:latin typeface="Tahoma"/>
                <a:ea typeface="Tahoma"/>
                <a:cs typeface="Tahoma"/>
              </a:rPr>
              <a:t> da service que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busca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os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filmes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disponíveis</a:t>
            </a:r>
            <a:r>
              <a:rPr lang="en-US" sz="2000" dirty="0">
                <a:latin typeface="Tahoma"/>
                <a:ea typeface="Tahoma"/>
                <a:cs typeface="Tahoma"/>
              </a:rPr>
              <a:t> para </a:t>
            </a:r>
            <a:r>
              <a:rPr lang="en-US" sz="2000" dirty="0" err="1">
                <a:latin typeface="Tahoma"/>
                <a:ea typeface="Tahoma"/>
                <a:cs typeface="Tahoma"/>
              </a:rPr>
              <a:t>locação</a:t>
            </a:r>
            <a:r>
              <a:rPr lang="en-US" sz="2000" dirty="0">
                <a:latin typeface="Tahoma"/>
                <a:ea typeface="Tahoma"/>
                <a:cs typeface="Tahoma"/>
              </a:rPr>
              <a:t> e o verbo POST </a:t>
            </a:r>
            <a:r>
              <a:rPr lang="en-US" sz="2000" dirty="0" err="1">
                <a:latin typeface="Tahoma"/>
                <a:ea typeface="Tahoma"/>
                <a:cs typeface="Tahoma"/>
              </a:rPr>
              <a:t>está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reponsável</a:t>
            </a:r>
            <a:r>
              <a:rPr lang="en-US" sz="2000" dirty="0"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</a:rPr>
              <a:t>por</a:t>
            </a:r>
            <a:r>
              <a:rPr lang="en-US" sz="2000" dirty="0">
                <a:latin typeface="Tahoma"/>
                <a:ea typeface="Tahoma"/>
                <a:cs typeface="Tahoma"/>
              </a:rPr>
              <a:t> chamar o </a:t>
            </a:r>
            <a:r>
              <a:rPr lang="en-US" sz="2000" dirty="0" err="1">
                <a:latin typeface="Tahoma"/>
                <a:ea typeface="Tahoma"/>
                <a:cs typeface="Tahoma"/>
              </a:rPr>
              <a:t>método</a:t>
            </a:r>
            <a:r>
              <a:rPr lang="en-US" sz="2000" dirty="0">
                <a:latin typeface="Tahoma"/>
                <a:ea typeface="Tahoma"/>
                <a:cs typeface="Tahoma"/>
              </a:rPr>
              <a:t> de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locação</a:t>
            </a:r>
            <a:r>
              <a:rPr lang="en-US" sz="2000" dirty="0">
                <a:latin typeface="Tahoma"/>
                <a:ea typeface="Tahoma"/>
                <a:cs typeface="Tahoma"/>
              </a:rPr>
              <a:t> de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filme</a:t>
            </a:r>
            <a:r>
              <a:rPr lang="en-US" sz="2000" dirty="0">
                <a:latin typeface="Tahoma"/>
                <a:ea typeface="Tahoma"/>
                <a:cs typeface="Tahom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73262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85ACDE743314A41A2F79E09709D2DD7" ma:contentTypeVersion="16" ma:contentTypeDescription="Criar um novo documento." ma:contentTypeScope="" ma:versionID="c6772b84407fd5560125daf70d8e8b5e">
  <xsd:schema xmlns:xsd="http://www.w3.org/2001/XMLSchema" xmlns:xs="http://www.w3.org/2001/XMLSchema" xmlns:p="http://schemas.microsoft.com/office/2006/metadata/properties" xmlns:ns2="d0539b1e-24e3-4548-b6a7-dc9758981ff7" xmlns:ns3="62088385-7b90-423d-9897-008bbd2138f2" targetNamespace="http://schemas.microsoft.com/office/2006/metadata/properties" ma:root="true" ma:fieldsID="37abd50379a88288e61ed819e1db83fd" ns2:_="" ns3:_="">
    <xsd:import namespace="d0539b1e-24e3-4548-b6a7-dc9758981ff7"/>
    <xsd:import namespace="62088385-7b90-423d-9897-008bbd2138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539b1e-24e3-4548-b6a7-dc9758981f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Etiquetas de Imagem" ma:readOnly="false" ma:fieldId="{5cf76f15-5ced-4ddc-b409-7134ff3c332f}" ma:taxonomyMulti="true" ma:sspId="2ae2c785-dd8a-4b0f-9d79-ac11b5f4715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088385-7b90-423d-9897-008bbd2138f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85467f6a-f2f5-4229-aa90-e6335b78c0b5}" ma:internalName="TaxCatchAll" ma:showField="CatchAllData" ma:web="62088385-7b90-423d-9897-008bbd2138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2088385-7b90-423d-9897-008bbd2138f2" xsi:nil="true"/>
    <lcf76f155ced4ddcb4097134ff3c332f xmlns="d0539b1e-24e3-4548-b6a7-dc9758981ff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18D07F4-93F7-457B-9F30-6F345DCEA5F9}">
  <ds:schemaRefs>
    <ds:schemaRef ds:uri="62088385-7b90-423d-9897-008bbd2138f2"/>
    <ds:schemaRef ds:uri="d0539b1e-24e3-4548-b6a7-dc9758981ff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CAEF609-C504-47F8-8964-F1C39A1D0C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E49D02-A7CC-4849-8946-AA322C469DA0}">
  <ds:schemaRefs>
    <ds:schemaRef ds:uri="62088385-7b90-423d-9897-008bbd2138f2"/>
    <ds:schemaRef ds:uri="d0539b1e-24e3-4548-b6a7-dc9758981ff7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Apresentação do PowerPoint</vt:lpstr>
      <vt:lpstr>Tech Up Growth</vt:lpstr>
      <vt:lpstr>Oque fazemos?</vt:lpstr>
      <vt:lpstr>Diagrama de Entidade Relacionamento</vt:lpstr>
      <vt:lpstr>Diagrama de Entidade  Mongo DB</vt:lpstr>
      <vt:lpstr>Diagrama de Permissionamento</vt:lpstr>
      <vt:lpstr>Novas Implementações</vt:lpstr>
      <vt:lpstr>Diagrama de Fluxo</vt:lpstr>
      <vt:lpstr>Controller da classe Locadora Api DBCMovies</vt:lpstr>
      <vt:lpstr>Service e Repository do método findByDisponibilidade. Api DBCMovies</vt:lpstr>
      <vt:lpstr>Método locarFilme da classe LocadoraService. Api DBCMovies</vt:lpstr>
      <vt:lpstr>Método sendTo da classe LocadoraProdutorService.  Api DBCMovies</vt:lpstr>
      <vt:lpstr>Método consumirEventoLocacao.  Api Locadora</vt:lpstr>
      <vt:lpstr>Método reportarEmailLocacao.  Api Locadora</vt:lpstr>
      <vt:lpstr>Verificação para escolher qual template será enviado para o usuário.</vt:lpstr>
      <vt:lpstr>Exemplos dos e-mails enviados para os usuários.</vt:lpstr>
      <vt:lpstr>Principais Dificuldades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696</cp:revision>
  <dcterms:created xsi:type="dcterms:W3CDTF">2022-11-17T18:24:53Z</dcterms:created>
  <dcterms:modified xsi:type="dcterms:W3CDTF">2022-11-25T13:02:11Z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0x010100385ACDE743314A41A2F79E09709D2DD7</vt:lpwstr>
  </property>
  <property fmtid="{D5CDD505-2E9C-101B-9397-08002B2CF9AE}" pid="3" name="MediaServiceImageTags">
    <vt:lpwstr/>
  </property>
</Properties>
</file>