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1" r:id="rId7"/>
    <p:sldId id="271" r:id="rId8"/>
    <p:sldId id="273" r:id="rId9"/>
    <p:sldId id="274" r:id="rId10"/>
    <p:sldId id="272" r:id="rId11"/>
    <p:sldId id="270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5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01303-0C17-38E5-2881-2E2CB0D9B721}" v="2761" dt="2022-11-25T05:14:05.351"/>
    <p1510:client id="{58120D1B-048A-4E77-8BAB-7BF24A1970A4}" v="117" dt="2022-11-17T19:06:34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66D93-D2C5-B9EF-4BC3-988FE8B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8" y="1160707"/>
            <a:ext cx="3718772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cs typeface="Calibri Light"/>
              </a:rPr>
              <a:t>Service e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Repository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 do método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findByDisponibilidade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.</a:t>
            </a:r>
            <a:br>
              <a:rPr lang="pt-BR" sz="4000" dirty="0">
                <a:solidFill>
                  <a:srgbClr val="FFFFFF"/>
                </a:solidFill>
                <a:cs typeface="Calibri Light"/>
              </a:rPr>
            </a:br>
            <a:r>
              <a:rPr lang="pt-BR" sz="4000" dirty="0">
                <a:solidFill>
                  <a:srgbClr val="FFFFFF"/>
                </a:solidFill>
                <a:ea typeface="+mj-lt"/>
                <a:cs typeface="+mj-lt"/>
              </a:rPr>
              <a:t>Api </a:t>
            </a:r>
            <a:r>
              <a:rPr lang="pt-BR" sz="4000" dirty="0" err="1">
                <a:solidFill>
                  <a:srgbClr val="FFFFFF"/>
                </a:solidFill>
                <a:ea typeface="+mj-lt"/>
                <a:cs typeface="+mj-lt"/>
              </a:rPr>
              <a:t>DBCMovies</a:t>
            </a:r>
            <a:endParaRPr lang="pt-BR" sz="4000" dirty="0" err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DF0A389-B4E9-53A1-9848-24039F32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462" y="292687"/>
            <a:ext cx="6715272" cy="2168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ahoma"/>
                <a:ea typeface="Tahoma"/>
                <a:cs typeface="Tahoma"/>
              </a:rPr>
              <a:t>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findByDisponibilidade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irá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buscar</a:t>
            </a:r>
            <a:r>
              <a:rPr lang="en-US" sz="2000" dirty="0">
                <a:latin typeface="Tahoma"/>
                <a:ea typeface="Tahoma"/>
                <a:cs typeface="Tahoma"/>
              </a:rPr>
              <a:t> no banco de dados Oracle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todos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filmes</a:t>
            </a:r>
            <a:r>
              <a:rPr lang="en-US" sz="2000" dirty="0">
                <a:latin typeface="Tahoma"/>
                <a:ea typeface="Tahoma"/>
                <a:cs typeface="Tahoma"/>
              </a:rPr>
              <a:t>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estão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disponíveis</a:t>
            </a:r>
            <a:r>
              <a:rPr lang="en-US" sz="2000" dirty="0">
                <a:latin typeface="Tahoma"/>
                <a:ea typeface="Tahoma"/>
                <a:cs typeface="Tahoma"/>
              </a:rPr>
              <a:t>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locação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através</a:t>
            </a:r>
            <a:r>
              <a:rPr lang="en-US" sz="2000" dirty="0">
                <a:latin typeface="Tahoma"/>
                <a:ea typeface="Tahoma"/>
                <a:cs typeface="Tahoma"/>
              </a:rPr>
              <a:t> da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constante</a:t>
            </a:r>
            <a:r>
              <a:rPr lang="en-US" sz="2000" dirty="0">
                <a:latin typeface="Tahoma"/>
                <a:ea typeface="Tahoma"/>
                <a:cs typeface="Tahoma"/>
              </a:rPr>
              <a:t> DISPONIVEL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sendo</a:t>
            </a:r>
            <a:r>
              <a:rPr lang="en-US" sz="2000" dirty="0">
                <a:latin typeface="Tahoma"/>
                <a:ea typeface="Tahoma"/>
                <a:cs typeface="Tahoma"/>
              </a:rPr>
              <a:t>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enviada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parametro</a:t>
            </a:r>
            <a:r>
              <a:rPr lang="en-US" sz="2000" dirty="0">
                <a:latin typeface="Tahoma"/>
                <a:ea typeface="Tahoma"/>
                <a:cs typeface="Tahoma"/>
              </a:rPr>
              <a:t>.</a:t>
            </a: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B0A5A1F3-ACF4-AF4E-9CB1-125DA840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549" y="2143119"/>
            <a:ext cx="7399866" cy="1245318"/>
          </a:xfrm>
          <a:prstGeom prst="rect">
            <a:avLst/>
          </a:prstGeom>
        </p:spPr>
      </p:pic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F93D0008-EA74-1B5F-DA22-3D8C7E64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48" y="3855082"/>
            <a:ext cx="7399866" cy="2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8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66D93-D2C5-B9EF-4BC3-988FE8B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8" y="1160707"/>
            <a:ext cx="3718772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cs typeface="Calibri Light"/>
              </a:rPr>
              <a:t>Método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locarFilme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 da classe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LocadoraService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.</a:t>
            </a:r>
            <a:br>
              <a:rPr lang="pt-BR" sz="4000" dirty="0">
                <a:solidFill>
                  <a:srgbClr val="FFFFFF"/>
                </a:solidFill>
                <a:cs typeface="Calibri Light"/>
              </a:rPr>
            </a:br>
            <a:r>
              <a:rPr lang="pt-BR" sz="4000" dirty="0">
                <a:solidFill>
                  <a:srgbClr val="FFFFFF"/>
                </a:solidFill>
                <a:ea typeface="+mj-lt"/>
                <a:cs typeface="+mj-lt"/>
              </a:rPr>
              <a:t>Api </a:t>
            </a:r>
            <a:r>
              <a:rPr lang="pt-BR" sz="4000" dirty="0" err="1">
                <a:solidFill>
                  <a:srgbClr val="FFFFFF"/>
                </a:solidFill>
                <a:ea typeface="+mj-lt"/>
                <a:cs typeface="+mj-lt"/>
              </a:rPr>
              <a:t>DBCMovies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DF0A389-B4E9-53A1-9848-24039F32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240" y="405576"/>
            <a:ext cx="6715272" cy="21687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Tahoma"/>
                <a:ea typeface="Tahoma"/>
                <a:cs typeface="Tahoma"/>
              </a:rPr>
              <a:t>Este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é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reponsável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receber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parametro</a:t>
            </a:r>
            <a:r>
              <a:rPr lang="en-US" sz="2000" dirty="0">
                <a:latin typeface="Tahoma"/>
                <a:ea typeface="Tahoma"/>
                <a:cs typeface="Tahoma"/>
              </a:rPr>
              <a:t> o id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 e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quantidade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dias</a:t>
            </a:r>
            <a:r>
              <a:rPr lang="en-US" sz="2000" dirty="0">
                <a:latin typeface="Tahoma"/>
                <a:ea typeface="Tahoma"/>
                <a:cs typeface="Tahoma"/>
              </a:rPr>
              <a:t> que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usuário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gostaria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alugar</a:t>
            </a:r>
            <a:r>
              <a:rPr lang="en-US" sz="2000" dirty="0">
                <a:latin typeface="Tahoma"/>
                <a:ea typeface="Tahoma"/>
                <a:cs typeface="Tahoma"/>
              </a:rPr>
              <a:t>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seguida</a:t>
            </a:r>
            <a:r>
              <a:rPr lang="en-US" sz="2000" dirty="0">
                <a:latin typeface="Tahoma"/>
                <a:ea typeface="Tahoma"/>
                <a:cs typeface="Tahoma"/>
              </a:rPr>
              <a:t> é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recuperado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pelo</a:t>
            </a:r>
            <a:r>
              <a:rPr lang="en-US" sz="2000" dirty="0">
                <a:latin typeface="Tahoma"/>
                <a:ea typeface="Tahoma"/>
                <a:cs typeface="Tahoma"/>
              </a:rPr>
              <a:t> id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Recuperado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usuário</a:t>
            </a:r>
            <a:r>
              <a:rPr lang="en-US" sz="2000" dirty="0">
                <a:latin typeface="Tahoma"/>
                <a:ea typeface="Tahoma"/>
                <a:cs typeface="Tahoma"/>
              </a:rPr>
              <a:t>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logado</a:t>
            </a:r>
            <a:r>
              <a:rPr lang="en-US" sz="2000" dirty="0">
                <a:latin typeface="Tahoma"/>
                <a:ea typeface="Tahoma"/>
                <a:cs typeface="Tahoma"/>
              </a:rPr>
              <a:t> no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sistema</a:t>
            </a:r>
            <a:r>
              <a:rPr lang="en-US" sz="2000" dirty="0">
                <a:latin typeface="Tahoma"/>
                <a:ea typeface="Tahoma"/>
                <a:cs typeface="Tahoma"/>
              </a:rPr>
              <a:t>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partir</a:t>
            </a:r>
            <a:r>
              <a:rPr lang="en-US" sz="2000" dirty="0">
                <a:latin typeface="Tahoma"/>
                <a:ea typeface="Tahoma"/>
                <a:cs typeface="Tahoma"/>
              </a:rPr>
              <a:t>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getLoggedUser</a:t>
            </a:r>
            <a:r>
              <a:rPr lang="en-US" sz="2000" dirty="0">
                <a:latin typeface="Tahoma"/>
                <a:ea typeface="Tahoma"/>
                <a:cs typeface="Tahoma"/>
              </a:rPr>
              <a:t>. Feito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isso</a:t>
            </a:r>
            <a:r>
              <a:rPr lang="en-US" sz="2000" dirty="0">
                <a:latin typeface="Tahoma"/>
                <a:ea typeface="Tahoma"/>
                <a:cs typeface="Tahoma"/>
              </a:rPr>
              <a:t>, é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instanciado</a:t>
            </a:r>
            <a:r>
              <a:rPr lang="en-US" sz="2000" dirty="0">
                <a:latin typeface="Tahoma"/>
                <a:ea typeface="Tahoma"/>
                <a:cs typeface="Tahoma"/>
              </a:rPr>
              <a:t> um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objeto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LocadoraDto</a:t>
            </a:r>
            <a:r>
              <a:rPr lang="en-US" sz="2000" dirty="0">
                <a:latin typeface="Tahoma"/>
                <a:ea typeface="Tahoma"/>
                <a:cs typeface="Tahoma"/>
              </a:rPr>
              <a:t>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setado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valores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usuário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neste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objeto</a:t>
            </a:r>
            <a:r>
              <a:rPr lang="en-US" sz="2000" dirty="0">
                <a:latin typeface="Tahoma"/>
                <a:ea typeface="Tahoma"/>
                <a:cs typeface="Tahoma"/>
              </a:rPr>
              <a:t> 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seguida</a:t>
            </a:r>
            <a:r>
              <a:rPr lang="en-US" sz="2000" dirty="0">
                <a:latin typeface="Tahoma"/>
                <a:ea typeface="Tahoma"/>
                <a:cs typeface="Tahoma"/>
              </a:rPr>
              <a:t> é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chamado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sendTo</a:t>
            </a:r>
            <a:r>
              <a:rPr lang="en-US" sz="2000" dirty="0">
                <a:latin typeface="Tahoma"/>
                <a:ea typeface="Tahoma"/>
                <a:cs typeface="Tahoma"/>
              </a:rPr>
              <a:t> da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LocadoraProdutorService</a:t>
            </a:r>
            <a:r>
              <a:rPr lang="en-US" sz="2000" dirty="0">
                <a:latin typeface="Tahoma"/>
                <a:ea typeface="Tahoma"/>
                <a:cs typeface="Tahoma"/>
              </a:rPr>
              <a:t>.</a:t>
            </a: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45CC971F-C5A2-D0C2-B060-169491A31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11" y="3024238"/>
            <a:ext cx="7964310" cy="29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4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66D93-D2C5-B9EF-4BC3-988FE8B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8" y="1160707"/>
            <a:ext cx="3869290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cs typeface="Calibri Light"/>
              </a:rPr>
              <a:t>Método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sendTo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 da classe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LocadoraProdutorService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. </a:t>
            </a:r>
            <a:br>
              <a:rPr lang="en-US" dirty="0"/>
            </a:br>
            <a:r>
              <a:rPr lang="pt-BR" sz="4000" dirty="0">
                <a:solidFill>
                  <a:srgbClr val="FFFFFF"/>
                </a:solidFill>
                <a:cs typeface="Calibri Light"/>
              </a:rPr>
              <a:t>Api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DBCMovies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DF0A389-B4E9-53A1-9848-24039F32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462" y="292687"/>
            <a:ext cx="6715272" cy="2168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ahoma"/>
                <a:ea typeface="Tahoma"/>
                <a:cs typeface="Tahoma"/>
              </a:rPr>
              <a:t>Este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é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reposnsável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receber</a:t>
            </a:r>
            <a:r>
              <a:rPr lang="en-US" sz="2000" dirty="0">
                <a:latin typeface="Tahoma"/>
                <a:ea typeface="Tahoma"/>
                <a:cs typeface="Tahoma"/>
              </a:rPr>
              <a:t> 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LocadoraDto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criada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anteriormente</a:t>
            </a:r>
            <a:r>
              <a:rPr lang="en-US" sz="2000" dirty="0">
                <a:latin typeface="Tahoma"/>
                <a:ea typeface="Tahoma"/>
                <a:cs typeface="Tahoma"/>
              </a:rPr>
              <a:t>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seguida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converte</a:t>
            </a:r>
            <a:r>
              <a:rPr lang="en-US" sz="2000" dirty="0">
                <a:latin typeface="Tahoma"/>
                <a:ea typeface="Tahoma"/>
                <a:cs typeface="Tahoma"/>
              </a:rPr>
              <a:t>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objeto</a:t>
            </a:r>
            <a:r>
              <a:rPr lang="en-US" sz="2000" dirty="0">
                <a:latin typeface="Tahoma"/>
                <a:ea typeface="Tahoma"/>
                <a:cs typeface="Tahoma"/>
              </a:rPr>
              <a:t>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uma</a:t>
            </a:r>
            <a:r>
              <a:rPr lang="en-US" sz="2000" dirty="0">
                <a:latin typeface="Tahoma"/>
                <a:ea typeface="Tahoma"/>
                <a:cs typeface="Tahoma"/>
              </a:rPr>
              <a:t> string,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feito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isso</a:t>
            </a:r>
            <a:r>
              <a:rPr lang="en-US" sz="2000" dirty="0">
                <a:latin typeface="Tahoma"/>
                <a:ea typeface="Tahoma"/>
                <a:cs typeface="Tahoma"/>
              </a:rPr>
              <a:t>, é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realizada</a:t>
            </a:r>
            <a:r>
              <a:rPr lang="en-US" sz="2000" dirty="0">
                <a:latin typeface="Tahoma"/>
                <a:ea typeface="Tahoma"/>
                <a:cs typeface="Tahoma"/>
              </a:rPr>
              <a:t>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configuração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comunicação</a:t>
            </a:r>
            <a:r>
              <a:rPr lang="en-US" sz="2000" dirty="0">
                <a:latin typeface="Tahoma"/>
                <a:ea typeface="Tahoma"/>
                <a:cs typeface="Tahoma"/>
              </a:rPr>
              <a:t> com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tópico</a:t>
            </a:r>
            <a:r>
              <a:rPr lang="en-US" sz="2000" dirty="0">
                <a:latin typeface="Tahoma"/>
                <a:ea typeface="Tahoma"/>
                <a:cs typeface="Tahoma"/>
              </a:rPr>
              <a:t>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partição</a:t>
            </a:r>
            <a:r>
              <a:rPr lang="en-US" sz="2000" dirty="0">
                <a:latin typeface="Tahoma"/>
                <a:ea typeface="Tahoma"/>
                <a:cs typeface="Tahoma"/>
              </a:rPr>
              <a:t>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kafka</a:t>
            </a:r>
            <a:r>
              <a:rPr lang="en-US" sz="2000" dirty="0">
                <a:latin typeface="Tahoma"/>
                <a:ea typeface="Tahoma"/>
                <a:cs typeface="Tahoma"/>
              </a:rPr>
              <a:t> para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esse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objeto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recebido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parametro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possa</a:t>
            </a:r>
            <a:r>
              <a:rPr lang="en-US" sz="2000" dirty="0">
                <a:latin typeface="Tahoma"/>
                <a:ea typeface="Tahoma"/>
                <a:cs typeface="Tahoma"/>
              </a:rPr>
              <a:t> ser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enviado</a:t>
            </a:r>
            <a:r>
              <a:rPr lang="en-US" sz="2000" dirty="0">
                <a:latin typeface="Tahoma"/>
                <a:ea typeface="Tahoma"/>
                <a:cs typeface="Tahoma"/>
              </a:rPr>
              <a:t> para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tópico</a:t>
            </a:r>
            <a:r>
              <a:rPr lang="en-US" sz="2000" dirty="0">
                <a:latin typeface="Tahoma"/>
                <a:ea typeface="Tahoma"/>
                <a:cs typeface="Tahoma"/>
              </a:rPr>
              <a:t>.</a:t>
            </a: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374C7AD0-B57A-B15F-450F-703FA055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141" y="2042194"/>
            <a:ext cx="6713125" cy="474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66D93-D2C5-B9EF-4BC3-988FE8B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48" y="1160707"/>
            <a:ext cx="3991586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cs typeface="Calibri Light"/>
              </a:rPr>
              <a:t>Método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consumirEventoLocacao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. </a:t>
            </a:r>
            <a:br>
              <a:rPr lang="en-US" dirty="0"/>
            </a:br>
            <a:r>
              <a:rPr lang="pt-BR" sz="4000" dirty="0">
                <a:solidFill>
                  <a:srgbClr val="FFFFFF"/>
                </a:solidFill>
                <a:cs typeface="Calibri Light"/>
              </a:rPr>
              <a:t>Api Locadora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DF0A389-B4E9-53A1-9848-24039F32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462" y="292687"/>
            <a:ext cx="6715272" cy="2168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Tahoma"/>
                <a:ea typeface="Tahoma"/>
                <a:cs typeface="Tahoma"/>
              </a:rPr>
              <a:t>Está</a:t>
            </a:r>
            <a:r>
              <a:rPr lang="en-US" sz="2000" dirty="0">
                <a:latin typeface="Tahoma"/>
                <a:ea typeface="Tahoma"/>
                <a:cs typeface="Tahoma"/>
              </a:rPr>
              <a:t> é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outra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aplicação</a:t>
            </a:r>
            <a:r>
              <a:rPr lang="en-US" sz="2000" dirty="0">
                <a:latin typeface="Tahoma"/>
                <a:ea typeface="Tahoma"/>
                <a:cs typeface="Tahoma"/>
              </a:rPr>
              <a:t>,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possui</a:t>
            </a:r>
            <a:r>
              <a:rPr lang="en-US" sz="2000" dirty="0">
                <a:latin typeface="Tahoma"/>
                <a:ea typeface="Tahoma"/>
                <a:cs typeface="Tahoma"/>
              </a:rPr>
              <a:t> um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serviço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responsável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ficar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ouvindo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tópico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específico</a:t>
            </a:r>
            <a:r>
              <a:rPr lang="en-US" sz="2000" dirty="0">
                <a:latin typeface="Tahoma"/>
                <a:ea typeface="Tahoma"/>
                <a:cs typeface="Tahoma"/>
              </a:rPr>
              <a:t> do Kafka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onde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estão</a:t>
            </a:r>
            <a:r>
              <a:rPr lang="en-US" sz="2000" dirty="0">
                <a:latin typeface="Tahoma"/>
                <a:ea typeface="Tahoma"/>
                <a:cs typeface="Tahoma"/>
              </a:rPr>
              <a:t> as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mensagens</a:t>
            </a:r>
            <a:r>
              <a:rPr lang="en-US" sz="2000" dirty="0">
                <a:latin typeface="Tahoma"/>
                <a:ea typeface="Tahoma"/>
                <a:cs typeface="Tahoma"/>
              </a:rPr>
              <a:t>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enviamos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anteriormente</a:t>
            </a:r>
            <a:r>
              <a:rPr lang="en-US" sz="2000" dirty="0">
                <a:latin typeface="Tahoma"/>
                <a:ea typeface="Tahoma"/>
                <a:cs typeface="Tahoma"/>
              </a:rPr>
              <a:t>. Ao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receber</a:t>
            </a:r>
            <a:r>
              <a:rPr lang="en-US" sz="2000" dirty="0">
                <a:latin typeface="Tahoma"/>
                <a:ea typeface="Tahoma"/>
                <a:cs typeface="Tahoma"/>
              </a:rPr>
              <a:t> 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mensagem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converte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novamente</a:t>
            </a:r>
            <a:r>
              <a:rPr lang="en-US" sz="2000" dirty="0">
                <a:latin typeface="Tahoma"/>
                <a:ea typeface="Tahoma"/>
                <a:cs typeface="Tahoma"/>
              </a:rPr>
              <a:t> para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objeto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exibe</a:t>
            </a:r>
            <a:r>
              <a:rPr lang="en-US" sz="2000" dirty="0">
                <a:latin typeface="Tahoma"/>
                <a:ea typeface="Tahoma"/>
                <a:cs typeface="Tahoma"/>
              </a:rPr>
              <a:t> as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informações</a:t>
            </a:r>
            <a:r>
              <a:rPr lang="en-US" sz="2000" dirty="0">
                <a:latin typeface="Tahoma"/>
                <a:ea typeface="Tahoma"/>
                <a:cs typeface="Tahoma"/>
              </a:rPr>
              <a:t> no console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seguida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salva</a:t>
            </a:r>
            <a:r>
              <a:rPr lang="en-US" sz="2000" dirty="0">
                <a:latin typeface="Tahoma"/>
                <a:ea typeface="Tahoma"/>
                <a:cs typeface="Tahoma"/>
              </a:rPr>
              <a:t> no banco de dados Mongo DB.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74486A05-C752-571F-B52D-3DB10BD6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19" y="2087077"/>
            <a:ext cx="7061199" cy="46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3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66D93-D2C5-B9EF-4BC3-988FE8B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48" y="1160707"/>
            <a:ext cx="3991586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cs typeface="Calibri Light"/>
              </a:rPr>
              <a:t>Método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reportarEmailLocacao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. </a:t>
            </a:r>
            <a:br>
              <a:rPr lang="en-US" dirty="0"/>
            </a:br>
            <a:r>
              <a:rPr lang="pt-BR" sz="4000" dirty="0">
                <a:solidFill>
                  <a:srgbClr val="FFFFFF"/>
                </a:solidFill>
                <a:cs typeface="Calibri Light"/>
              </a:rPr>
              <a:t>Api Locadora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DF0A389-B4E9-53A1-9848-24039F32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240" y="810094"/>
            <a:ext cx="6715272" cy="120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ahoma"/>
                <a:ea typeface="Tahoma"/>
                <a:cs typeface="Tahoma"/>
              </a:rPr>
              <a:t>Este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tem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objetivo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buscar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usuários</a:t>
            </a:r>
            <a:r>
              <a:rPr lang="en-US" sz="2000" dirty="0">
                <a:latin typeface="Tahoma"/>
                <a:ea typeface="Tahoma"/>
                <a:cs typeface="Tahoma"/>
              </a:rPr>
              <a:t> do banco de dados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enviar</a:t>
            </a:r>
            <a:r>
              <a:rPr lang="en-US" sz="2000" dirty="0">
                <a:latin typeface="Tahoma"/>
                <a:ea typeface="Tahoma"/>
                <a:cs typeface="Tahoma"/>
              </a:rPr>
              <a:t> um email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cada</a:t>
            </a:r>
            <a:r>
              <a:rPr lang="en-US" sz="2000" dirty="0">
                <a:latin typeface="Tahoma"/>
                <a:ea typeface="Tahoma"/>
                <a:cs typeface="Tahoma"/>
              </a:rPr>
              <a:t> um deles com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informações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sobre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sua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locação</a:t>
            </a:r>
            <a:r>
              <a:rPr lang="en-US" sz="2000" dirty="0">
                <a:latin typeface="Tahoma"/>
                <a:ea typeface="Tahoma"/>
                <a:cs typeface="Tahoma"/>
              </a:rPr>
              <a:t>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diariamente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mais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especificamente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toda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meia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noite</a:t>
            </a:r>
            <a:r>
              <a:rPr lang="en-US" sz="2000" dirty="0">
                <a:latin typeface="Tahoma"/>
                <a:ea typeface="Tahoma"/>
                <a:cs typeface="Tahoma"/>
              </a:rPr>
              <a:t>.</a:t>
            </a:r>
          </a:p>
        </p:txBody>
      </p:sp>
      <p:pic>
        <p:nvPicPr>
          <p:cNvPr id="3" name="Imagem 4" descr="Texto&#10;&#10;Descrição gerada automaticamente">
            <a:extLst>
              <a:ext uri="{FF2B5EF4-FFF2-40B4-BE49-F238E27FC236}">
                <a16:creationId xmlns:a16="http://schemas.microsoft.com/office/drawing/2014/main" id="{3BEE85C3-C1EE-5F34-3A25-B5F72046E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917" y="2794200"/>
            <a:ext cx="7917274" cy="12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66D93-D2C5-B9EF-4BC3-988FE8B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463" y="2581225"/>
            <a:ext cx="3991586" cy="1195572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cs typeface="Calibri Light"/>
              </a:rPr>
              <a:t>Principais</a:t>
            </a:r>
            <a:br>
              <a:rPr lang="pt-BR" sz="4000" dirty="0">
                <a:solidFill>
                  <a:srgbClr val="FFFFFF"/>
                </a:solidFill>
                <a:cs typeface="Calibri Light"/>
              </a:rPr>
            </a:br>
            <a:r>
              <a:rPr lang="pt-BR" sz="4000" dirty="0">
                <a:solidFill>
                  <a:srgbClr val="FFFFFF"/>
                </a:solidFill>
                <a:cs typeface="Calibri Light"/>
              </a:rPr>
              <a:t>Dificuldades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DF0A389-B4E9-53A1-9848-24039F32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944" y="556094"/>
            <a:ext cx="6715272" cy="5753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Tahoma"/>
                <a:ea typeface="Tahoma"/>
                <a:cs typeface="Tahoma"/>
              </a:rPr>
              <a:t>Tivemos</a:t>
            </a:r>
            <a:r>
              <a:rPr lang="en-US" sz="2000" dirty="0">
                <a:latin typeface="Tahoma"/>
                <a:ea typeface="Tahoma"/>
                <a:cs typeface="Tahoma"/>
              </a:rPr>
              <a:t> um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pouco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dificuldade</a:t>
            </a:r>
            <a:r>
              <a:rPr lang="en-US" sz="2000" dirty="0">
                <a:latin typeface="Tahoma"/>
                <a:ea typeface="Tahoma"/>
                <a:cs typeface="Tahoma"/>
              </a:rPr>
              <a:t> no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inicio</a:t>
            </a:r>
            <a:r>
              <a:rPr lang="en-US" sz="2000" dirty="0">
                <a:latin typeface="Tahoma"/>
                <a:ea typeface="Tahoma"/>
                <a:cs typeface="Tahoma"/>
              </a:rPr>
              <a:t>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realizar</a:t>
            </a:r>
            <a:r>
              <a:rPr lang="en-US" sz="2000" dirty="0">
                <a:latin typeface="Tahoma"/>
                <a:ea typeface="Tahoma"/>
                <a:cs typeface="Tahoma"/>
              </a:rPr>
              <a:t>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comunicação</a:t>
            </a:r>
            <a:r>
              <a:rPr lang="en-US" sz="2000" dirty="0">
                <a:latin typeface="Tahoma"/>
                <a:ea typeface="Tahoma"/>
                <a:cs typeface="Tahoma"/>
              </a:rPr>
              <a:t> entre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produtor</a:t>
            </a:r>
            <a:r>
              <a:rPr lang="en-US" sz="2000" dirty="0">
                <a:latin typeface="Tahoma"/>
                <a:ea typeface="Tahoma"/>
                <a:cs typeface="Tahoma"/>
              </a:rPr>
              <a:t> e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consumidor</a:t>
            </a:r>
            <a:r>
              <a:rPr lang="en-US" sz="2000" dirty="0">
                <a:latin typeface="Tahoma"/>
                <a:ea typeface="Tahoma"/>
                <a:cs typeface="Tahoma"/>
              </a:rPr>
              <a:t> das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aplicações</a:t>
            </a:r>
            <a:r>
              <a:rPr lang="en-US" sz="2000" dirty="0">
                <a:latin typeface="Tahoma"/>
                <a:ea typeface="Tahoma"/>
                <a:cs typeface="Tahoma"/>
              </a:rPr>
              <a:t> no Kafka, mas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após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conseguir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realizar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comunicação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decorrer</a:t>
            </a:r>
            <a:r>
              <a:rPr lang="en-US" sz="2000" dirty="0">
                <a:latin typeface="Tahoma"/>
                <a:ea typeface="Tahoma"/>
                <a:cs typeface="Tahoma"/>
              </a:rPr>
              <a:t>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desenvolvimento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fluiu</a:t>
            </a:r>
            <a:r>
              <a:rPr lang="en-US" sz="2000" dirty="0">
                <a:latin typeface="Tahoma"/>
                <a:ea typeface="Tahoma"/>
                <a:cs typeface="Tahoma"/>
              </a:rPr>
              <a:t>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bem</a:t>
            </a:r>
            <a:r>
              <a:rPr lang="en-US" sz="2000" dirty="0">
                <a:latin typeface="Tahoma"/>
                <a:ea typeface="Tahoma"/>
                <a:cs typeface="Tahoma"/>
              </a:rPr>
              <a:t>.</a:t>
            </a:r>
          </a:p>
          <a:p>
            <a:pPr marL="0" indent="0" algn="just">
              <a:buNone/>
            </a:pPr>
            <a:r>
              <a:rPr lang="en-US" sz="2000" dirty="0" err="1">
                <a:latin typeface="Tahoma"/>
                <a:ea typeface="Tahoma"/>
                <a:cs typeface="Tahoma"/>
              </a:rPr>
              <a:t>Foi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necessário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também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realizar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algumas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mudanças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tabela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localizada</a:t>
            </a:r>
            <a:r>
              <a:rPr lang="en-US" sz="2000" dirty="0">
                <a:latin typeface="Tahoma"/>
                <a:ea typeface="Tahoma"/>
                <a:cs typeface="Tahoma"/>
              </a:rPr>
              <a:t> no banco de dados da Oracle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projeto</a:t>
            </a:r>
            <a:r>
              <a:rPr lang="en-US" sz="2000" dirty="0">
                <a:latin typeface="Tahoma"/>
                <a:ea typeface="Tahoma"/>
                <a:cs typeface="Tahoma"/>
              </a:rPr>
              <a:t>.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Não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tivemos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muita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dificuldae</a:t>
            </a:r>
            <a:r>
              <a:rPr lang="en-US" sz="2000" dirty="0">
                <a:latin typeface="Tahoma"/>
                <a:ea typeface="Tahoma"/>
                <a:cs typeface="Tahoma"/>
              </a:rPr>
              <a:t> com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essa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parte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porém</a:t>
            </a:r>
            <a:r>
              <a:rPr lang="en-US" sz="2000" dirty="0">
                <a:latin typeface="Tahoma"/>
                <a:ea typeface="Tahoma"/>
                <a:cs typeface="Tahoma"/>
              </a:rPr>
              <a:t>, era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uma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ação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bem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delicada</a:t>
            </a:r>
            <a:r>
              <a:rPr lang="en-US" sz="2000" dirty="0">
                <a:latin typeface="Tahoma"/>
                <a:ea typeface="Tahoma"/>
                <a:cs typeface="Tahoma"/>
              </a:rPr>
              <a:t>, pois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estavamos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usando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tabela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desde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inicio</a:t>
            </a:r>
            <a:r>
              <a:rPr lang="en-US" sz="2000" dirty="0">
                <a:latin typeface="Tahoma"/>
                <a:ea typeface="Tahoma"/>
                <a:cs typeface="Tahoma"/>
              </a:rPr>
              <a:t>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projeto</a:t>
            </a:r>
            <a:r>
              <a:rPr lang="en-US" sz="2000" dirty="0">
                <a:latin typeface="Tahoma"/>
                <a:ea typeface="Tahoma"/>
                <a:cs typeface="Tahoma"/>
              </a:rPr>
              <a:t>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fazer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alterações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nas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colunas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foi</a:t>
            </a:r>
            <a:r>
              <a:rPr lang="en-US" sz="2000" dirty="0">
                <a:latin typeface="Tahoma"/>
                <a:ea typeface="Tahoma"/>
                <a:cs typeface="Tahoma"/>
              </a:rPr>
              <a:t> um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processo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bem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cauteloso</a:t>
            </a:r>
            <a:r>
              <a:rPr lang="en-US" sz="2000" dirty="0">
                <a:latin typeface="Tahoma"/>
                <a:ea typeface="Tahoma"/>
                <a:cs typeface="Tahoma"/>
              </a:rPr>
              <a:t>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não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comprometer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demais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servições</a:t>
            </a:r>
            <a:r>
              <a:rPr lang="en-US" sz="2000" dirty="0">
                <a:latin typeface="Tahoma"/>
                <a:ea typeface="Tahoma"/>
                <a:cs typeface="Tahoma"/>
              </a:rPr>
              <a:t>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também</a:t>
            </a:r>
            <a:r>
              <a:rPr lang="en-US" sz="2000" dirty="0">
                <a:latin typeface="Tahoma"/>
                <a:ea typeface="Tahoma"/>
                <a:cs typeface="Tahoma"/>
              </a:rPr>
              <a:t>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utilizavam</a:t>
            </a:r>
            <a:r>
              <a:rPr lang="en-US" sz="2000" dirty="0">
                <a:latin typeface="Tahoma"/>
                <a:ea typeface="Tahoma"/>
                <a:cs typeface="Tahoma"/>
              </a:rPr>
              <a:t>.</a:t>
            </a:r>
          </a:p>
          <a:p>
            <a:pPr marL="0" indent="0" algn="just">
              <a:buNone/>
            </a:pPr>
            <a:r>
              <a:rPr lang="en-US" sz="2000" dirty="0" err="1">
                <a:latin typeface="Tahoma"/>
                <a:ea typeface="Tahoma"/>
                <a:cs typeface="Tahoma"/>
              </a:rPr>
              <a:t>Não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tivemos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muitos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conflitos</a:t>
            </a:r>
            <a:r>
              <a:rPr lang="en-US" sz="2000" dirty="0">
                <a:latin typeface="Tahoma"/>
                <a:ea typeface="Tahoma"/>
                <a:cs typeface="Tahoma"/>
              </a:rPr>
              <a:t> no GitHub,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cuidamos</a:t>
            </a:r>
            <a:r>
              <a:rPr lang="en-US" sz="2000" dirty="0">
                <a:latin typeface="Tahoma"/>
                <a:ea typeface="Tahoma"/>
                <a:cs typeface="Tahoma"/>
              </a:rPr>
              <a:t> para que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cada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membro</a:t>
            </a:r>
            <a:r>
              <a:rPr lang="en-US" sz="2000" dirty="0">
                <a:latin typeface="Tahoma"/>
                <a:ea typeface="Tahoma"/>
                <a:cs typeface="Tahoma"/>
              </a:rPr>
              <a:t> da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equipe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trabalhasse</a:t>
            </a:r>
            <a:r>
              <a:rPr lang="en-US" sz="2000" dirty="0">
                <a:latin typeface="Tahoma"/>
                <a:ea typeface="Tahoma"/>
                <a:cs typeface="Tahoma"/>
              </a:rPr>
              <a:t> com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uma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classe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diferente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acredito</a:t>
            </a:r>
            <a:r>
              <a:rPr lang="en-US" sz="2000" dirty="0">
                <a:latin typeface="Tahoma"/>
                <a:ea typeface="Tahoma"/>
                <a:cs typeface="Tahoma"/>
              </a:rPr>
              <a:t>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como</a:t>
            </a:r>
            <a:r>
              <a:rPr lang="en-US" sz="2000" dirty="0">
                <a:latin typeface="Tahoma"/>
                <a:ea typeface="Tahoma"/>
                <a:cs typeface="Tahoma"/>
              </a:rPr>
              <a:t> ja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estamos</a:t>
            </a:r>
            <a:r>
              <a:rPr lang="en-US" sz="2000" dirty="0">
                <a:latin typeface="Tahoma"/>
                <a:ea typeface="Tahoma"/>
                <a:cs typeface="Tahoma"/>
              </a:rPr>
              <a:t>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alguns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projetos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trabalhando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juntos</a:t>
            </a:r>
            <a:r>
              <a:rPr lang="en-US" sz="2000" dirty="0">
                <a:latin typeface="Tahoma"/>
                <a:ea typeface="Tahoma"/>
                <a:cs typeface="Tahoma"/>
              </a:rPr>
              <a:t>,  ja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exista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uma</a:t>
            </a:r>
            <a:r>
              <a:rPr lang="en-US" sz="2000" dirty="0">
                <a:latin typeface="Tahoma"/>
                <a:ea typeface="Tahoma"/>
                <a:cs typeface="Tahoma"/>
              </a:rPr>
              <a:t> boa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maturidade</a:t>
            </a:r>
            <a:r>
              <a:rPr lang="en-US" sz="2000" dirty="0">
                <a:latin typeface="Tahoma"/>
                <a:ea typeface="Tahoma"/>
                <a:cs typeface="Tahoma"/>
              </a:rPr>
              <a:t> entre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equipe</a:t>
            </a:r>
            <a:r>
              <a:rPr lang="en-US" sz="2000" dirty="0">
                <a:latin typeface="Tahoma"/>
                <a:ea typeface="Tahoma"/>
                <a:cs typeface="Tahoma"/>
              </a:rPr>
              <a:t>,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assim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conseguimos</a:t>
            </a:r>
            <a:r>
              <a:rPr lang="en-US" sz="2000" dirty="0">
                <a:latin typeface="Tahoma"/>
                <a:ea typeface="Tahoma"/>
                <a:cs typeface="Tahoma"/>
              </a:rPr>
              <a:t>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evitar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bastante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conflitos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nos</a:t>
            </a:r>
            <a:r>
              <a:rPr lang="en-US" sz="2000" dirty="0">
                <a:latin typeface="Tahoma"/>
                <a:ea typeface="Tahoma"/>
                <a:cs typeface="Tahoma"/>
              </a:rPr>
              <a:t> commits.</a:t>
            </a:r>
          </a:p>
        </p:txBody>
      </p:sp>
    </p:spTree>
    <p:extLst>
      <p:ext uri="{BB962C8B-B14F-4D97-AF65-F5344CB8AC3E}">
        <p14:creationId xmlns:p14="http://schemas.microsoft.com/office/powerpoint/2010/main" val="1774487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72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376EF3BD-1C15-8A01-DF3C-BFDA30A6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295" y="6181171"/>
            <a:ext cx="382719" cy="39686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8EABA3C-9D17-EE2A-ACE1-2C63D12C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133" y="181788"/>
            <a:ext cx="1497646" cy="214076"/>
          </a:xfrm>
        </p:spPr>
        <p:txBody>
          <a:bodyPr>
            <a:normAutofit fontScale="90000"/>
          </a:bodyPr>
          <a:lstStyle/>
          <a:p>
            <a:pPr algn="r"/>
            <a:r>
              <a:rPr lang="pt-BR" sz="1400">
                <a:latin typeface="Tahoma"/>
                <a:ea typeface="Tahoma"/>
                <a:cs typeface="Calibri Light"/>
              </a:rPr>
              <a:t>Tech </a:t>
            </a:r>
            <a:r>
              <a:rPr lang="pt-BR" sz="1400" err="1">
                <a:latin typeface="Tahoma"/>
                <a:ea typeface="Tahoma"/>
                <a:cs typeface="Calibri Light"/>
              </a:rPr>
              <a:t>Up</a:t>
            </a:r>
            <a:r>
              <a:rPr lang="pt-BR" sz="1400">
                <a:latin typeface="Tahoma"/>
                <a:ea typeface="Tahoma"/>
                <a:cs typeface="Calibri Light"/>
              </a:rPr>
              <a:t> Growth</a:t>
            </a:r>
            <a:endParaRPr lang="pt-BR" sz="1400">
              <a:solidFill>
                <a:srgbClr val="1E62FE"/>
              </a:solidFill>
              <a:latin typeface="Tahoma"/>
              <a:ea typeface="Tahoma"/>
              <a:cs typeface="Calibri Ligh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A00A77-D630-B128-2284-248A26462FBE}"/>
              </a:ext>
            </a:extLst>
          </p:cNvPr>
          <p:cNvSpPr txBox="1"/>
          <p:nvPr/>
        </p:nvSpPr>
        <p:spPr>
          <a:xfrm>
            <a:off x="2343178" y="2979876"/>
            <a:ext cx="85692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pt-BR" sz="3600" b="1" dirty="0">
                <a:solidFill>
                  <a:srgbClr val="1E62FE"/>
                </a:solidFill>
                <a:latin typeface="Tahoma"/>
                <a:ea typeface="Tahoma"/>
                <a:cs typeface="Calibri"/>
              </a:rPr>
              <a:t>Trabalho Final do módulo 4.3 e 4.4 do Vem Ser DBC 10° edição.</a:t>
            </a:r>
            <a:endParaRPr lang="pt-BR" sz="3600" b="1" dirty="0">
              <a:solidFill>
                <a:srgbClr val="1E62FE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E108F9-1856-F2A8-ED0D-8B00529F6B8B}"/>
              </a:ext>
            </a:extLst>
          </p:cNvPr>
          <p:cNvSpPr txBox="1"/>
          <p:nvPr/>
        </p:nvSpPr>
        <p:spPr>
          <a:xfrm>
            <a:off x="3932581" y="724122"/>
            <a:ext cx="5650089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600" b="1" dirty="0">
                <a:solidFill>
                  <a:srgbClr val="1E62FE"/>
                </a:solidFill>
                <a:latin typeface="Tahoma"/>
                <a:ea typeface="Tahoma"/>
                <a:cs typeface="Tahoma"/>
              </a:rPr>
              <a:t>DBC MOVIES</a:t>
            </a:r>
            <a:endParaRPr lang="pt-BR" sz="6600" b="1">
              <a:ea typeface="+mn-lt"/>
              <a:cs typeface="+mn-lt"/>
            </a:endParaRPr>
          </a:p>
          <a:p>
            <a:endParaRPr lang="pt-BR" sz="4000" dirty="0">
              <a:latin typeface="Tahoma"/>
              <a:ea typeface="Tahoma"/>
              <a:cs typeface="Tahom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87A313-48A5-5071-6A54-63A997DE213A}"/>
              </a:ext>
            </a:extLst>
          </p:cNvPr>
          <p:cNvSpPr txBox="1"/>
          <p:nvPr/>
        </p:nvSpPr>
        <p:spPr>
          <a:xfrm>
            <a:off x="1609400" y="6178394"/>
            <a:ext cx="97828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pt-BR" sz="2800" dirty="0">
                <a:solidFill>
                  <a:srgbClr val="1E62FE"/>
                </a:solidFill>
                <a:latin typeface="Tahoma"/>
                <a:ea typeface="Tahoma"/>
                <a:cs typeface="Calibri"/>
              </a:rPr>
              <a:t>GRUPO 7 – Luiz Martins, Eduardo </a:t>
            </a:r>
            <a:r>
              <a:rPr lang="pt-BR" sz="2800" dirty="0" err="1">
                <a:solidFill>
                  <a:srgbClr val="1E62FE"/>
                </a:solidFill>
                <a:latin typeface="Tahoma"/>
                <a:ea typeface="Tahoma"/>
                <a:cs typeface="Calibri"/>
              </a:rPr>
              <a:t>Sedrez</a:t>
            </a:r>
            <a:r>
              <a:rPr lang="pt-BR" sz="2800" dirty="0">
                <a:solidFill>
                  <a:srgbClr val="1E62FE"/>
                </a:solidFill>
                <a:latin typeface="Tahoma"/>
                <a:ea typeface="Tahoma"/>
                <a:cs typeface="Calibri"/>
              </a:rPr>
              <a:t> e Alison Silva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4398F0-8ECD-74A8-CB28-71A24DBCC810}"/>
              </a:ext>
            </a:extLst>
          </p:cNvPr>
          <p:cNvSpPr txBox="1"/>
          <p:nvPr/>
        </p:nvSpPr>
        <p:spPr>
          <a:xfrm>
            <a:off x="4024795" y="1721413"/>
            <a:ext cx="62460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pt-BR" sz="2800" dirty="0">
                <a:solidFill>
                  <a:srgbClr val="1E62FE"/>
                </a:solidFill>
                <a:latin typeface="Tahoma"/>
                <a:ea typeface="Tahoma"/>
                <a:cs typeface="Calibri"/>
              </a:rPr>
              <a:t>Indicações de filmes e séries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6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8A64D-4D3B-AF11-09CD-77A3DC45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Oque fazemos?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55FB9-9042-2D88-7A5A-CF1752FA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160" y="1716045"/>
            <a:ext cx="6672140" cy="43541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1"/>
                </a:solidFill>
                <a:latin typeface="Tahoma"/>
                <a:ea typeface="Tahoma"/>
                <a:cs typeface="Tahoma"/>
              </a:rPr>
              <a:t>INDICAMOS FILMES E SÉRIES INTEGRADOS ATRAVÉS DA NOSSA API PARA FACILITAR SUA VIDA  NA HORA DO ENTRETENIMENTO!</a:t>
            </a:r>
            <a:endParaRPr lang="pt-BR" sz="3600" b="1">
              <a:solidFill>
                <a:schemeClr val="accent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033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8A64D-4D3B-AF11-09CD-77A3DC45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6" y="975044"/>
            <a:ext cx="3963365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Diagrama de Entidade Relacionamento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4D0AE315-3326-034B-75FA-1B39198F5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479" y="120158"/>
            <a:ext cx="5957876" cy="6597014"/>
          </a:xfrm>
        </p:spPr>
      </p:pic>
    </p:spTree>
    <p:extLst>
      <p:ext uri="{BB962C8B-B14F-4D97-AF65-F5344CB8AC3E}">
        <p14:creationId xmlns:p14="http://schemas.microsoft.com/office/powerpoint/2010/main" val="220450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8A64D-4D3B-AF11-09CD-77A3DC45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6" y="975044"/>
            <a:ext cx="3963365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Diagrama de Entidade </a:t>
            </a:r>
            <a:br>
              <a:rPr lang="pt-BR" sz="40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</a:br>
            <a:r>
              <a:rPr lang="pt-BR" sz="40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Mongo DB</a:t>
            </a:r>
          </a:p>
        </p:txBody>
      </p:sp>
      <p:pic>
        <p:nvPicPr>
          <p:cNvPr id="6" name="Imagem 6" descr="Uma imagem contendo Tabela&#10;&#10;Descrição gerada automaticamente">
            <a:extLst>
              <a:ext uri="{FF2B5EF4-FFF2-40B4-BE49-F238E27FC236}">
                <a16:creationId xmlns:a16="http://schemas.microsoft.com/office/drawing/2014/main" id="{5A1622BF-5DE9-06AD-B1C7-5DD8B9D1B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1589" y="897131"/>
            <a:ext cx="6628860" cy="5201908"/>
          </a:xfrm>
        </p:spPr>
      </p:pic>
    </p:spTree>
    <p:extLst>
      <p:ext uri="{BB962C8B-B14F-4D97-AF65-F5344CB8AC3E}">
        <p14:creationId xmlns:p14="http://schemas.microsoft.com/office/powerpoint/2010/main" val="406990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8A64D-4D3B-AF11-09CD-77A3DC45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127" y="975044"/>
            <a:ext cx="4294044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39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Diagrama de </a:t>
            </a:r>
            <a:r>
              <a:rPr lang="pt-BR" sz="3900" dirty="0" err="1">
                <a:solidFill>
                  <a:srgbClr val="FFFFFF"/>
                </a:solidFill>
                <a:latin typeface="Tahoma"/>
                <a:ea typeface="Tahoma"/>
                <a:cs typeface="Tahoma"/>
              </a:rPr>
              <a:t>Permissionamento</a:t>
            </a:r>
            <a:endParaRPr lang="pt-BR" sz="3900" dirty="0" err="1"/>
          </a:p>
        </p:txBody>
      </p:sp>
      <p:pic>
        <p:nvPicPr>
          <p:cNvPr id="5" name="Imagem 6" descr="Diagrama&#10;&#10;Descrição gerada automaticamente">
            <a:extLst>
              <a:ext uri="{FF2B5EF4-FFF2-40B4-BE49-F238E27FC236}">
                <a16:creationId xmlns:a16="http://schemas.microsoft.com/office/drawing/2014/main" id="{B76FEA90-D928-7876-3950-59950398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136" y="140140"/>
            <a:ext cx="5446142" cy="65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6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8A64D-4D3B-AF11-09CD-77A3DC45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" y="399950"/>
            <a:ext cx="3963365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Novas Implementações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D3F5BC5-F564-22AE-CCAA-C1EFBD90C1A0}"/>
              </a:ext>
            </a:extLst>
          </p:cNvPr>
          <p:cNvSpPr txBox="1">
            <a:spLocks/>
          </p:cNvSpPr>
          <p:nvPr/>
        </p:nvSpPr>
        <p:spPr>
          <a:xfrm>
            <a:off x="4862745" y="1557894"/>
            <a:ext cx="6672140" cy="43110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1-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Implementamos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o Apache Kafka para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realizar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o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processo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de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mensageria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do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projeto</a:t>
            </a:r>
            <a:endParaRPr lang="en-US" sz="3600">
              <a:solidFill>
                <a:schemeClr val="accent1"/>
              </a:solidFill>
              <a:latin typeface="Tahoma"/>
              <a:ea typeface="+mn-lt"/>
              <a:cs typeface="+mn-lt"/>
            </a:endParaRPr>
          </a:p>
          <a:p>
            <a:pPr marL="0" indent="0">
              <a:buNone/>
            </a:pPr>
            <a:endParaRPr lang="en-US" sz="3600" dirty="0">
              <a:solidFill>
                <a:schemeClr val="accent1"/>
              </a:solidFill>
              <a:latin typeface="Tahoma"/>
              <a:ea typeface="+mn-lt"/>
              <a:cs typeface="+mn-lt"/>
            </a:endParaRPr>
          </a:p>
          <a:p>
            <a:pPr>
              <a:buNone/>
            </a:pP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2-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Criamos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uma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nova Api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responsável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por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fazer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a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locação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de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filmes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do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projeto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.</a:t>
            </a:r>
            <a:endParaRPr lang="en-US" sz="3600" dirty="0">
              <a:solidFill>
                <a:schemeClr val="accent1"/>
              </a:solidFill>
              <a:latin typeface="Calibri"/>
              <a:ea typeface="Tahoma"/>
              <a:cs typeface="Calibri"/>
            </a:endParaRPr>
          </a:p>
          <a:p>
            <a:pPr>
              <a:buFont typeface="Arial"/>
              <a:buChar char="•"/>
            </a:pPr>
            <a:endParaRPr lang="en-US" sz="3600" dirty="0">
              <a:solidFill>
                <a:schemeClr val="accent1"/>
              </a:solidFill>
              <a:latin typeface="Tahoma"/>
              <a:ea typeface="+mn-lt"/>
              <a:cs typeface="+mn-lt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alibri" panose="020F0502020204030204"/>
              <a:ea typeface="Tahom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636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8A64D-4D3B-AF11-09CD-77A3DC45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Diagrama de Fluxo</a:t>
            </a:r>
            <a:endParaRPr lang="pt-BR" dirty="0">
              <a:cs typeface="Calibri Light" panose="020F03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55FB9-9042-2D88-7A5A-CF1752FA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462" y="292687"/>
            <a:ext cx="6715272" cy="21687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Tahoma"/>
                <a:ea typeface="Tahoma"/>
                <a:cs typeface="Tahoma"/>
              </a:rPr>
              <a:t>A Api DBC Movies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possui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uma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locadoraController</a:t>
            </a:r>
            <a:r>
              <a:rPr lang="en-US" sz="2000" dirty="0">
                <a:latin typeface="Tahoma"/>
                <a:ea typeface="Tahoma"/>
                <a:cs typeface="Tahoma"/>
              </a:rPr>
              <a:t> com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dois</a:t>
            </a:r>
            <a:r>
              <a:rPr lang="en-US" sz="2000" dirty="0">
                <a:latin typeface="Tahoma"/>
                <a:ea typeface="Tahoma"/>
                <a:cs typeface="Tahoma"/>
              </a:rPr>
              <a:t> endpoints. Um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listar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disponiveis</a:t>
            </a:r>
            <a:r>
              <a:rPr lang="en-US" sz="2000" dirty="0">
                <a:latin typeface="Tahoma"/>
                <a:ea typeface="Tahoma"/>
                <a:cs typeface="Tahoma"/>
              </a:rPr>
              <a:t>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outra</a:t>
            </a:r>
            <a:r>
              <a:rPr lang="en-US" sz="2000" dirty="0">
                <a:latin typeface="Tahoma"/>
                <a:ea typeface="Tahoma"/>
                <a:cs typeface="Tahoma"/>
              </a:rPr>
              <a:t>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locar</a:t>
            </a:r>
            <a:r>
              <a:rPr lang="en-US" sz="2000" dirty="0">
                <a:latin typeface="Tahoma"/>
                <a:ea typeface="Tahoma"/>
                <a:cs typeface="Tahoma"/>
              </a:rPr>
              <a:t> um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pelo</a:t>
            </a:r>
            <a:r>
              <a:rPr lang="en-US" sz="2000" dirty="0">
                <a:latin typeface="Tahoma"/>
                <a:ea typeface="Tahoma"/>
                <a:cs typeface="Tahoma"/>
              </a:rPr>
              <a:t> id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. Ao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locar</a:t>
            </a:r>
            <a:r>
              <a:rPr lang="en-US" sz="2000" dirty="0">
                <a:latin typeface="Tahoma"/>
                <a:ea typeface="Tahoma"/>
                <a:cs typeface="Tahoma"/>
              </a:rPr>
              <a:t> um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 é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enviado</a:t>
            </a:r>
            <a:r>
              <a:rPr lang="en-US" sz="2000" dirty="0">
                <a:latin typeface="Tahoma"/>
                <a:ea typeface="Tahoma"/>
                <a:cs typeface="Tahoma"/>
              </a:rPr>
              <a:t> um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evento</a:t>
            </a:r>
            <a:r>
              <a:rPr lang="en-US" sz="2000" dirty="0">
                <a:latin typeface="Tahoma"/>
                <a:ea typeface="Tahoma"/>
                <a:cs typeface="Tahoma"/>
              </a:rPr>
              <a:t> para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kafka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onde</a:t>
            </a:r>
            <a:r>
              <a:rPr lang="en-US" sz="2000" dirty="0">
                <a:latin typeface="Tahoma"/>
                <a:ea typeface="Tahoma"/>
                <a:cs typeface="Tahoma"/>
              </a:rPr>
              <a:t> do outro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lado</a:t>
            </a:r>
            <a:r>
              <a:rPr lang="en-US" sz="2000" dirty="0">
                <a:latin typeface="Tahoma"/>
                <a:ea typeface="Tahoma"/>
                <a:cs typeface="Tahoma"/>
              </a:rPr>
              <a:t> da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aplição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existe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uma</a:t>
            </a:r>
            <a:r>
              <a:rPr lang="en-US" sz="2000" dirty="0">
                <a:latin typeface="Tahoma"/>
                <a:ea typeface="Tahoma"/>
                <a:cs typeface="Tahoma"/>
              </a:rPr>
              <a:t> Api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Locadora</a:t>
            </a:r>
            <a:r>
              <a:rPr lang="en-US" sz="2000" dirty="0">
                <a:latin typeface="Tahoma"/>
                <a:ea typeface="Tahoma"/>
                <a:cs typeface="Tahoma"/>
              </a:rPr>
              <a:t>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consome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dados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deste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tópico</a:t>
            </a:r>
            <a:r>
              <a:rPr lang="en-US" sz="2000" dirty="0">
                <a:latin typeface="Tahoma"/>
                <a:ea typeface="Tahoma"/>
                <a:cs typeface="Tahoma"/>
              </a:rPr>
              <a:t>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kafka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além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disso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essa</a:t>
            </a:r>
            <a:r>
              <a:rPr lang="en-US" sz="2000" dirty="0">
                <a:latin typeface="Tahoma"/>
                <a:ea typeface="Tahoma"/>
                <a:cs typeface="Tahoma"/>
              </a:rPr>
              <a:t> Api é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responsavem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processar</a:t>
            </a:r>
            <a:r>
              <a:rPr lang="en-US" sz="2000" dirty="0">
                <a:latin typeface="Tahoma"/>
                <a:ea typeface="Tahoma"/>
                <a:cs typeface="Tahoma"/>
              </a:rPr>
              <a:t>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locação</a:t>
            </a:r>
            <a:r>
              <a:rPr lang="en-US" sz="2000" dirty="0">
                <a:latin typeface="Tahoma"/>
                <a:ea typeface="Tahoma"/>
                <a:cs typeface="Tahoma"/>
              </a:rPr>
              <a:t>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salvar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dados no banco de dados Mongo DB.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A9C30CA-52AE-9BCF-579D-F7BA123A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422" y="2825809"/>
            <a:ext cx="6671762" cy="32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2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66D93-D2C5-B9EF-4BC3-988FE8B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8" y="1160707"/>
            <a:ext cx="3718772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 err="1">
                <a:solidFill>
                  <a:srgbClr val="FFFFFF"/>
                </a:solidFill>
                <a:cs typeface="Calibri Light"/>
              </a:rPr>
              <a:t>Controller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 da classe Locadora Api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DBCMovies</a:t>
            </a:r>
            <a:endParaRPr lang="pt-BR" sz="4000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13" name="Imagem 14" descr="Texto&#10;&#10;Descrição gerada automaticamente">
            <a:extLst>
              <a:ext uri="{FF2B5EF4-FFF2-40B4-BE49-F238E27FC236}">
                <a16:creationId xmlns:a16="http://schemas.microsoft.com/office/drawing/2014/main" id="{028BA3A7-76ED-A577-C1BD-CB889F09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11" y="2655691"/>
            <a:ext cx="7945495" cy="3776173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DF0A389-B4E9-53A1-9848-24039F32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462" y="292687"/>
            <a:ext cx="6715272" cy="2168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ahoma"/>
                <a:ea typeface="Tahoma"/>
                <a:cs typeface="Tahoma"/>
              </a:rPr>
              <a:t>Estes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são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endpoints da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LocadoraController</a:t>
            </a:r>
            <a:r>
              <a:rPr lang="en-US" sz="2000" dirty="0">
                <a:latin typeface="Tahoma"/>
                <a:ea typeface="Tahoma"/>
                <a:cs typeface="Tahoma"/>
              </a:rPr>
              <a:t>, o verbo GET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responsável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por</a:t>
            </a:r>
            <a:r>
              <a:rPr lang="en-US" sz="2000" dirty="0">
                <a:latin typeface="Tahoma"/>
                <a:ea typeface="Tahoma"/>
                <a:cs typeface="Tahoma"/>
              </a:rPr>
              <a:t> chamar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da service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busca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disponíveis</a:t>
            </a:r>
            <a:r>
              <a:rPr lang="en-US" sz="2000" dirty="0">
                <a:latin typeface="Tahoma"/>
                <a:ea typeface="Tahoma"/>
                <a:cs typeface="Tahoma"/>
              </a:rPr>
              <a:t>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locação</a:t>
            </a:r>
            <a:r>
              <a:rPr lang="en-US" sz="2000" dirty="0">
                <a:latin typeface="Tahoma"/>
                <a:ea typeface="Tahoma"/>
                <a:cs typeface="Tahoma"/>
              </a:rPr>
              <a:t> e o verbo POST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reponsável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por</a:t>
            </a:r>
            <a:r>
              <a:rPr lang="en-US" sz="2000" dirty="0">
                <a:latin typeface="Tahoma"/>
                <a:ea typeface="Tahoma"/>
                <a:cs typeface="Tahoma"/>
              </a:rPr>
              <a:t> chamar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locação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326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088385-7b90-423d-9897-008bbd2138f2" xsi:nil="true"/>
    <lcf76f155ced4ddcb4097134ff3c332f xmlns="d0539b1e-24e3-4548-b6a7-dc9758981ff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85ACDE743314A41A2F79E09709D2DD7" ma:contentTypeVersion="16" ma:contentTypeDescription="Criar um novo documento." ma:contentTypeScope="" ma:versionID="c6772b84407fd5560125daf70d8e8b5e">
  <xsd:schema xmlns:xsd="http://www.w3.org/2001/XMLSchema" xmlns:xs="http://www.w3.org/2001/XMLSchema" xmlns:p="http://schemas.microsoft.com/office/2006/metadata/properties" xmlns:ns2="d0539b1e-24e3-4548-b6a7-dc9758981ff7" xmlns:ns3="62088385-7b90-423d-9897-008bbd2138f2" targetNamespace="http://schemas.microsoft.com/office/2006/metadata/properties" ma:root="true" ma:fieldsID="37abd50379a88288e61ed819e1db83fd" ns2:_="" ns3:_="">
    <xsd:import namespace="d0539b1e-24e3-4548-b6a7-dc9758981ff7"/>
    <xsd:import namespace="62088385-7b90-423d-9897-008bbd213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539b1e-24e3-4548-b6a7-dc9758981f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m" ma:readOnly="false" ma:fieldId="{5cf76f15-5ced-4ddc-b409-7134ff3c332f}" ma:taxonomyMulti="true" ma:sspId="2ae2c785-dd8a-4b0f-9d79-ac11b5f471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88385-7b90-423d-9897-008bbd2138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5467f6a-f2f5-4229-aa90-e6335b78c0b5}" ma:internalName="TaxCatchAll" ma:showField="CatchAllData" ma:web="62088385-7b90-423d-9897-008bbd2138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E49D02-A7CC-4849-8946-AA322C469DA0}">
  <ds:schemaRefs>
    <ds:schemaRef ds:uri="62088385-7b90-423d-9897-008bbd2138f2"/>
    <ds:schemaRef ds:uri="d0539b1e-24e3-4548-b6a7-dc9758981ff7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CAEF609-C504-47F8-8964-F1C39A1D0C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8D07F4-93F7-457B-9F30-6F345DCEA5F9}">
  <ds:schemaRefs>
    <ds:schemaRef ds:uri="62088385-7b90-423d-9897-008bbd2138f2"/>
    <ds:schemaRef ds:uri="d0539b1e-24e3-4548-b6a7-dc9758981f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Tech Up Growth</vt:lpstr>
      <vt:lpstr>Oque fazemos?</vt:lpstr>
      <vt:lpstr>Diagrama de Entidade Relacionamento</vt:lpstr>
      <vt:lpstr>Diagrama de Entidade  Mongo DB</vt:lpstr>
      <vt:lpstr>Diagrama de Permissionamento</vt:lpstr>
      <vt:lpstr>Novas Implementações</vt:lpstr>
      <vt:lpstr>Diagrama de Fluxo</vt:lpstr>
      <vt:lpstr>Controller da classe Locadora Api DBCMovies</vt:lpstr>
      <vt:lpstr>Service e Repository do método findByDisponibilidade. Api DBCMovies</vt:lpstr>
      <vt:lpstr>Método locarFilme da classe LocadoraService. Api DBCMovies</vt:lpstr>
      <vt:lpstr>Método sendTo da classe LocadoraProdutorService.  Api DBCMovies</vt:lpstr>
      <vt:lpstr>Método consumirEventoLocacao.  Api Locadora</vt:lpstr>
      <vt:lpstr>Método reportarEmailLocacao.  Api Locadora</vt:lpstr>
      <vt:lpstr>Principais Dificuldades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621</cp:revision>
  <dcterms:created xsi:type="dcterms:W3CDTF">2022-11-17T18:24:53Z</dcterms:created>
  <dcterms:modified xsi:type="dcterms:W3CDTF">2022-11-25T05:15:01Z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0x010100385ACDE743314A41A2F79E09709D2DD7</vt:lpwstr>
  </property>
  <property fmtid="{D5CDD505-2E9C-101B-9397-08002B2CF9AE}" pid="3" name="MediaServiceImageTags">
    <vt:lpwstr/>
  </property>
</Properties>
</file>