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9" r:id="rId2"/>
    <p:sldId id="258" r:id="rId3"/>
    <p:sldId id="307" r:id="rId4"/>
    <p:sldId id="257" r:id="rId5"/>
    <p:sldId id="312" r:id="rId6"/>
    <p:sldId id="313" r:id="rId7"/>
    <p:sldId id="311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2116C-031F-4725-A063-2BDD516627FD}" type="datetimeFigureOut">
              <a:rPr lang="en-AU" smtClean="0"/>
              <a:t>27/07/2021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4E1F-BEA6-400D-B6B9-F220BC9A6B8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49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74E1F-BEA6-400D-B6B9-F220BC9A6B8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9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3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3C7A5-90FE-9C48-B64B-7D26242C649A}" type="datetimeFigureOut">
              <a:rPr lang="en-US" smtClean="0"/>
              <a:pPr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13DE-E4F3-7549-BDC1-8B7D0C4AB8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B35C-CCC3-403F-8EA9-DAB822B0F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Reconstruct C dynamics of CABLE in CMIP6</a:t>
            </a:r>
            <a:br>
              <a:rPr lang="en-AU" dirty="0"/>
            </a:br>
            <a:r>
              <a:rPr lang="en-AU" dirty="0"/>
              <a:t>Preliminary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72F98-FB4E-4183-84A5-BA3C72E9B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Yuanyuan Huang</a:t>
            </a:r>
          </a:p>
          <a:p>
            <a:r>
              <a:rPr lang="en-AU" dirty="0"/>
              <a:t>27/07/2021</a:t>
            </a:r>
          </a:p>
        </p:txBody>
      </p:sp>
    </p:spTree>
    <p:extLst>
      <p:ext uri="{BB962C8B-B14F-4D97-AF65-F5344CB8AC3E}">
        <p14:creationId xmlns:p14="http://schemas.microsoft.com/office/powerpoint/2010/main" val="47316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8443-1462-49F6-854B-AE30BB5E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MCMC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0330D-9E8A-4063-A462-3C8D9349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Number of simulations: 20000</a:t>
            </a:r>
          </a:p>
          <a:p>
            <a:r>
              <a:rPr lang="en-AU" dirty="0"/>
              <a:t>Number of chains: 4 </a:t>
            </a:r>
          </a:p>
          <a:p>
            <a:r>
              <a:rPr lang="en-AU" dirty="0"/>
              <a:t>Burn-in period: 500 </a:t>
            </a:r>
          </a:p>
          <a:p>
            <a:r>
              <a:rPr lang="en-AU" dirty="0"/>
              <a:t>Acceptation rate: 16%</a:t>
            </a:r>
          </a:p>
        </p:txBody>
      </p:sp>
    </p:spTree>
    <p:extLst>
      <p:ext uri="{BB962C8B-B14F-4D97-AF65-F5344CB8AC3E}">
        <p14:creationId xmlns:p14="http://schemas.microsoft.com/office/powerpoint/2010/main" val="124022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3160D-C853-44DD-BA96-E9C8EFA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60" y="835200"/>
            <a:ext cx="7036252" cy="602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5BD302-C389-4602-BDDA-95D74041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528"/>
            <a:ext cx="10972800" cy="1143000"/>
          </a:xfrm>
        </p:spPr>
        <p:txBody>
          <a:bodyPr/>
          <a:lstStyle/>
          <a:p>
            <a:r>
              <a:rPr lang="en-AU" dirty="0"/>
              <a:t>Distribution of accepted parameters</a:t>
            </a:r>
          </a:p>
        </p:txBody>
      </p:sp>
    </p:spTree>
    <p:extLst>
      <p:ext uri="{BB962C8B-B14F-4D97-AF65-F5344CB8AC3E}">
        <p14:creationId xmlns:p14="http://schemas.microsoft.com/office/powerpoint/2010/main" val="29498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26E-2696-4C53-9244-6E86DACF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2021"/>
            <a:ext cx="10972800" cy="1143000"/>
          </a:xfrm>
        </p:spPr>
        <p:txBody>
          <a:bodyPr/>
          <a:lstStyle/>
          <a:p>
            <a:r>
              <a:rPr lang="en-AU" dirty="0"/>
              <a:t>Matrix simulation vs. CMIP6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C7CE1-BECD-419D-AACB-7F05DA10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02" y="1407808"/>
            <a:ext cx="5354198" cy="4583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6BEBB-F306-45D3-B7D3-3A002F37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02" y="1449201"/>
            <a:ext cx="5354198" cy="4583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F1992-F4A5-4BFD-88AF-2C9A3C9C46AA}"/>
              </a:ext>
            </a:extLst>
          </p:cNvPr>
          <p:cNvSpPr txBox="1"/>
          <p:nvPr/>
        </p:nvSpPr>
        <p:spPr>
          <a:xfrm>
            <a:off x="2716465" y="581598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Time</a:t>
            </a:r>
            <a:r>
              <a:rPr lang="en-A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5E1CB-5097-4EF2-A523-52BD69E21D9A}"/>
              </a:ext>
            </a:extLst>
          </p:cNvPr>
          <p:cNvSpPr txBox="1"/>
          <p:nvPr/>
        </p:nvSpPr>
        <p:spPr>
          <a:xfrm>
            <a:off x="8615202" y="6032218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Time</a:t>
            </a:r>
            <a:r>
              <a:rPr lang="en-AU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5D4D-E84C-4879-8487-4DDFD9F959AC}"/>
              </a:ext>
            </a:extLst>
          </p:cNvPr>
          <p:cNvSpPr txBox="1"/>
          <p:nvPr/>
        </p:nvSpPr>
        <p:spPr>
          <a:xfrm>
            <a:off x="2486346" y="2445249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Rh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85F0A-AEB3-412D-98A9-458C859AD262}"/>
              </a:ext>
            </a:extLst>
          </p:cNvPr>
          <p:cNvSpPr txBox="1"/>
          <p:nvPr/>
        </p:nvSpPr>
        <p:spPr>
          <a:xfrm>
            <a:off x="7316562" y="233052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Cpool</a:t>
            </a:r>
            <a:endParaRPr lang="en-A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6E887-9A1A-4DFC-91CE-E087B6ADC1F0}"/>
              </a:ext>
            </a:extLst>
          </p:cNvPr>
          <p:cNvSpPr txBox="1"/>
          <p:nvPr/>
        </p:nvSpPr>
        <p:spPr>
          <a:xfrm>
            <a:off x="10074910" y="1120979"/>
            <a:ext cx="174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Grey: Matrix</a:t>
            </a:r>
          </a:p>
          <a:p>
            <a:r>
              <a:rPr lang="en-AU" sz="2400" dirty="0"/>
              <a:t>Blue: CMIP6</a:t>
            </a:r>
          </a:p>
        </p:txBody>
      </p:sp>
    </p:spTree>
    <p:extLst>
      <p:ext uri="{BB962C8B-B14F-4D97-AF65-F5344CB8AC3E}">
        <p14:creationId xmlns:p14="http://schemas.microsoft.com/office/powerpoint/2010/main" val="220894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FE52-0140-4D8F-9AEF-07BCECED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B021-5B31-42CE-9425-9CB0E092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Adjust objective function for optimization </a:t>
            </a:r>
          </a:p>
          <a:p>
            <a:r>
              <a:rPr lang="en-AU" dirty="0"/>
              <a:t>Bring in time variant </a:t>
            </a:r>
            <a:r>
              <a:rPr lang="en-AU" dirty="0" err="1"/>
              <a:t>ks</a:t>
            </a:r>
            <a:r>
              <a:rPr lang="en-AU" dirty="0"/>
              <a:t>, fs. e.g., plugin temperature, moisture dependent functions  </a:t>
            </a:r>
          </a:p>
        </p:txBody>
      </p:sp>
    </p:spTree>
    <p:extLst>
      <p:ext uri="{BB962C8B-B14F-4D97-AF65-F5344CB8AC3E}">
        <p14:creationId xmlns:p14="http://schemas.microsoft.com/office/powerpoint/2010/main" val="81347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D150F3-3293-4C1C-A702-919FE9D5A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4" t="14746" r="44068" b="23827"/>
          <a:stretch/>
        </p:blipFill>
        <p:spPr>
          <a:xfrm>
            <a:off x="157536" y="495337"/>
            <a:ext cx="6410285" cy="3471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17ADE9-01EA-49AE-B57D-98703FF9EBED}"/>
              </a:ext>
            </a:extLst>
          </p:cNvPr>
          <p:cNvSpPr/>
          <p:nvPr/>
        </p:nvSpPr>
        <p:spPr>
          <a:xfrm>
            <a:off x="5818598" y="13175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Number of plant functional types: </a:t>
            </a:r>
            <a:r>
              <a:rPr lang="en-US" dirty="0">
                <a:solidFill>
                  <a:srgbClr val="FF0000"/>
                </a:solidFill>
              </a:rPr>
              <a:t>13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disturbances are simulated (e.g., land use or fire etc.)?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land use, no fire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9 carbon pools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062B2D-72EF-4464-9156-BA1103F2EF48}"/>
              </a:ext>
            </a:extLst>
          </p:cNvPr>
          <p:cNvSpPr/>
          <p:nvPr/>
        </p:nvSpPr>
        <p:spPr>
          <a:xfrm>
            <a:off x="1792842" y="434011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CMIP6: 1%ptbgc</a:t>
            </a:r>
          </a:p>
          <a:p>
            <a:r>
              <a:rPr lang="en-US" sz="2000" b="1" dirty="0"/>
              <a:t>Pools: </a:t>
            </a:r>
            <a:r>
              <a:rPr lang="en-US" sz="2000" b="1" dirty="0" err="1"/>
              <a:t>cLeaf</a:t>
            </a:r>
            <a:r>
              <a:rPr lang="en-US" sz="2000" b="1" dirty="0"/>
              <a:t>; </a:t>
            </a:r>
            <a:r>
              <a:rPr lang="en-US" sz="2000" b="1" dirty="0" err="1"/>
              <a:t>cRoot</a:t>
            </a:r>
            <a:r>
              <a:rPr lang="en-US" sz="2000" b="1" dirty="0"/>
              <a:t>; </a:t>
            </a:r>
            <a:r>
              <a:rPr lang="en-US" sz="2000" b="1" dirty="0" err="1"/>
              <a:t>cWood</a:t>
            </a:r>
            <a:r>
              <a:rPr lang="en-US" sz="2000" b="1" dirty="0"/>
              <a:t>; </a:t>
            </a:r>
            <a:r>
              <a:rPr lang="en-US" sz="2000" b="1" dirty="0" err="1"/>
              <a:t>cLitter</a:t>
            </a:r>
            <a:r>
              <a:rPr lang="en-US" sz="2000" b="1" dirty="0"/>
              <a:t>; </a:t>
            </a:r>
            <a:r>
              <a:rPr lang="en-US" sz="2000" b="1" dirty="0" err="1"/>
              <a:t>cSoil</a:t>
            </a:r>
            <a:endParaRPr lang="en-US" sz="2000" b="1" dirty="0"/>
          </a:p>
          <a:p>
            <a:r>
              <a:rPr lang="en-US" sz="2000" b="1" dirty="0"/>
              <a:t>Fluxes: NPP, rh  </a:t>
            </a:r>
          </a:p>
          <a:p>
            <a:r>
              <a:rPr lang="en-US" sz="2000" b="1" dirty="0"/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9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382723-E0E7-455C-85D9-E645B57BEA35}"/>
              </a:ext>
            </a:extLst>
          </p:cNvPr>
          <p:cNvGrpSpPr/>
          <p:nvPr/>
        </p:nvGrpSpPr>
        <p:grpSpPr>
          <a:xfrm>
            <a:off x="491729" y="60219"/>
            <a:ext cx="11471563" cy="6797781"/>
            <a:chOff x="532826" y="584201"/>
            <a:chExt cx="11471563" cy="679778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A19A1B-41B0-44B3-9FFC-401F86C5B947}"/>
                </a:ext>
              </a:extLst>
            </p:cNvPr>
            <p:cNvSpPr/>
            <p:nvPr/>
          </p:nvSpPr>
          <p:spPr>
            <a:xfrm>
              <a:off x="1524000" y="584201"/>
              <a:ext cx="9144000" cy="12469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dirty="0">
                <a:solidFill>
                  <a:prstClr val="white"/>
                </a:solidFill>
                <a:latin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6F9911-B88E-4AC7-ABF9-7F7084FC75F6}"/>
                    </a:ext>
                  </a:extLst>
                </p:cNvPr>
                <p:cNvSpPr/>
                <p:nvPr/>
              </p:nvSpPr>
              <p:spPr>
                <a:xfrm>
                  <a:off x="2452142" y="768491"/>
                  <a:ext cx="3166251" cy="10277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𝒅𝑿</m:t>
                            </m:r>
                          </m:num>
                          <m:den>
                            <m:r>
                              <a:rPr lang="en-US" sz="32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>
                            <a:solidFill>
                              <a:srgbClr val="F79646">
                                <a:lumMod val="60000"/>
                                <a:lumOff val="40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3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320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F6F9911-B88E-4AC7-ABF9-7F7084FC75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142" y="768491"/>
                  <a:ext cx="3166251" cy="10277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4094C5-754A-464F-90BD-6F93FEA28077}"/>
                    </a:ext>
                  </a:extLst>
                </p:cNvPr>
                <p:cNvSpPr/>
                <p:nvPr/>
              </p:nvSpPr>
              <p:spPr>
                <a:xfrm>
                  <a:off x="532826" y="1907342"/>
                  <a:ext cx="11471563" cy="54746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𝐝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𝐝𝐭</m:t>
                            </m:r>
                          </m:den>
                        </m:f>
                        <m:d>
                          <m:dPr>
                            <m:ctrlPr>
                              <a:rPr lang="en-US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plcHide m:val="on"/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1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plcHide m:val="on"/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b="1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plcHide m:val="on"/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AU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𝒙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AU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𝒙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AU" b="1" i="1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𝒙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>
                                                                <a:solidFill>
                                                                  <a:prstClr val="black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b="1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5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1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AU" b="1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6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b="1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AU" b="0" i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en-US" b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plcHide m:val="on"/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b="1" i="1">
                                                      <a:solidFill>
                                                        <a:srgbClr val="7030A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1" i="1" smtClean="0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𝟐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b="1" i="1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b="1" i="1" smtClean="0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𝜷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b="1">
                                                            <a:solidFill>
                                                              <a:srgbClr val="7030A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𝟑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r>
                                                      <a:rPr lang="en-AU" b="1" i="1" smtClean="0">
                                                        <a:solidFill>
                                                          <a:srgbClr val="7030A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𝟎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b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b="1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en-US" b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AU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  <m:e>
                                            <m:r>
                                              <a:rPr lang="en-AU" b="1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AU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𝐍𝐏𝐏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1" i="1" smtClean="0">
                                    <a:solidFill>
                                      <a:srgbClr val="F79646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𝟒𝟐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𝟓𝟏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𝟓𝟐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𝟔𝟑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𝟕𝟒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𝟕𝟓</m:t>
                                  </m:r>
                                </m:e>
                                <m:e>
                                  <m:r>
                                    <a:rPr lang="en-US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𝟖𝟓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𝟖𝟔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𝟖𝟕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𝟗𝟔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𝟗𝟕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𝟗𝟖</m:t>
                                  </m:r>
                                </m:e>
                                <m:e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 defTabSz="457200"/>
                  <a:endPara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1" i="1">
                                    <a:solidFill>
                                      <a:srgbClr val="F79646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  <m:r>
                                    <a:rPr lang="en-US" sz="2000" b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000" b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AU" sz="2000" b="1" i="1" baseline="-2500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AU" sz="2000" b="1" i="1" baseline="-25000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AU" sz="2000" b="1" i="1" smtClean="0">
                                      <a:solidFill>
                                        <a:srgbClr val="F79646">
                                          <a:lumMod val="75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m>
                                                <m:mPr>
                                                  <m:plcHide m:val="on"/>
                                                  <m:mcs>
                                                    <m:mc>
                                                      <m:mcPr>
                                                        <m:count m:val="1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AU" sz="2000" b="1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AU" sz="2000" b="1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  <m:m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AU" sz="2000" b="1" i="1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𝒙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>
                                                            <a:solidFill>
                                                              <a:prstClr val="black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5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b="1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eqArr>
                                          <m:eqArrPr>
                                            <m:ctrlPr>
                                              <a:rPr lang="en-US" sz="20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2000" b="1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2000" b="0" i="0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20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AU" sz="2000" b="1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AU" sz="2000" b="0" i="0" smtClean="0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8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0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AU" sz="2000" b="1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AU" sz="2000" b="0" i="0" smtClean="0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9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eqArr>
                                          </m:e>
                                        </m:eqAr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14094C5-754A-464F-90BD-6F93FEA280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26" y="1907342"/>
                  <a:ext cx="11471563" cy="54746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48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7ECE-EC45-4E05-BCA3-F0842C7B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E14B-B09B-435E-A851-F8C6CCC9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Evergreen Broadleaf Forest 53%</a:t>
            </a:r>
          </a:p>
          <a:p>
            <a:r>
              <a:rPr lang="en-AU" dirty="0"/>
              <a:t>C3 crop 26%</a:t>
            </a:r>
          </a:p>
          <a:p>
            <a:r>
              <a:rPr lang="en-AU" dirty="0"/>
              <a:t>Deciduous Broadleaf Forest  13%</a:t>
            </a:r>
          </a:p>
          <a:p>
            <a:r>
              <a:rPr lang="en-AU" dirty="0"/>
              <a:t>C4 grass  7%</a:t>
            </a:r>
          </a:p>
          <a:p>
            <a:r>
              <a:rPr lang="en-AU" dirty="0"/>
              <a:t>Clay: 0.2028</a:t>
            </a:r>
          </a:p>
          <a:p>
            <a:r>
              <a:rPr lang="en-AU" dirty="0"/>
              <a:t>Silt: 0.2808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611AF22A-5445-4EB8-9FEF-C0E35513C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9" t="16030" r="13848" b="10672"/>
          <a:stretch/>
        </p:blipFill>
        <p:spPr>
          <a:xfrm>
            <a:off x="7500136" y="2039938"/>
            <a:ext cx="4082264" cy="403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007-E13E-4E9A-974E-D732917C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Frame the target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68C1-E9A3-4251-AC48-158E8A29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 structure: see the matrix equation</a:t>
            </a:r>
          </a:p>
          <a:p>
            <a:r>
              <a:rPr lang="en-AU" dirty="0"/>
              <a:t>Known output: </a:t>
            </a:r>
            <a:r>
              <a:rPr lang="en-AU" dirty="0" err="1"/>
              <a:t>cLeaf</a:t>
            </a:r>
            <a:r>
              <a:rPr lang="en-AU" dirty="0"/>
              <a:t>; </a:t>
            </a:r>
            <a:r>
              <a:rPr lang="en-AU" dirty="0" err="1"/>
              <a:t>cRoot</a:t>
            </a:r>
            <a:r>
              <a:rPr lang="en-AU" dirty="0"/>
              <a:t>; </a:t>
            </a:r>
            <a:r>
              <a:rPr lang="en-AU" dirty="0" err="1"/>
              <a:t>cWood</a:t>
            </a:r>
            <a:r>
              <a:rPr lang="en-AU" dirty="0"/>
              <a:t>; </a:t>
            </a:r>
            <a:r>
              <a:rPr lang="en-AU" dirty="0" err="1"/>
              <a:t>cLitter</a:t>
            </a:r>
            <a:r>
              <a:rPr lang="en-AU" dirty="0"/>
              <a:t>; </a:t>
            </a:r>
            <a:r>
              <a:rPr lang="en-AU" dirty="0" err="1"/>
              <a:t>cSoil</a:t>
            </a:r>
            <a:r>
              <a:rPr lang="en-AU" dirty="0"/>
              <a:t>; rh; NPP</a:t>
            </a:r>
          </a:p>
          <a:p>
            <a:r>
              <a:rPr lang="en-AU" dirty="0"/>
              <a:t>Unknowns: beta1, beta2, fs, initial conditions </a:t>
            </a:r>
          </a:p>
        </p:txBody>
      </p:sp>
    </p:spTree>
    <p:extLst>
      <p:ext uri="{BB962C8B-B14F-4D97-AF65-F5344CB8AC3E}">
        <p14:creationId xmlns:p14="http://schemas.microsoft.com/office/powerpoint/2010/main" val="125793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1FE2-3707-4F47-91A5-3B5E8D38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simple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917D-E82E-4949-A8CD-195139BB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real model, betas, fs, </a:t>
            </a:r>
            <a:r>
              <a:rPr lang="en-AU" dirty="0" err="1"/>
              <a:t>ks</a:t>
            </a:r>
            <a:r>
              <a:rPr lang="en-AU" dirty="0"/>
              <a:t> change with environment and time. Here we start assuming these parameters are constant and do not change with time</a:t>
            </a:r>
          </a:p>
          <a:p>
            <a:r>
              <a:rPr lang="en-AU" dirty="0"/>
              <a:t>The first step is trying to find “average” betas, fs and </a:t>
            </a:r>
            <a:r>
              <a:rPr lang="en-AU" dirty="0" err="1"/>
              <a:t>ks</a:t>
            </a:r>
            <a:r>
              <a:rPr lang="en-AU" dirty="0"/>
              <a:t>.</a:t>
            </a:r>
          </a:p>
          <a:p>
            <a:r>
              <a:rPr lang="en-AU" dirty="0"/>
              <a:t>Not all betas, fs and </a:t>
            </a:r>
            <a:r>
              <a:rPr lang="en-AU" dirty="0" err="1"/>
              <a:t>ks</a:t>
            </a:r>
            <a:r>
              <a:rPr lang="en-AU" dirty="0"/>
              <a:t> need to be optimized; some values could be found from model descriptions; e.g., in CABLE, some transfers (fs) are known, some are a function of clay; </a:t>
            </a:r>
            <a:r>
              <a:rPr lang="en-AU" dirty="0" err="1"/>
              <a:t>ks</a:t>
            </a:r>
            <a:r>
              <a:rPr lang="en-AU" dirty="0"/>
              <a:t> for litter use the same temperature and moisture functions  </a:t>
            </a:r>
          </a:p>
        </p:txBody>
      </p:sp>
    </p:spTree>
    <p:extLst>
      <p:ext uri="{BB962C8B-B14F-4D97-AF65-F5344CB8AC3E}">
        <p14:creationId xmlns:p14="http://schemas.microsoft.com/office/powerpoint/2010/main" val="135257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6DB8-F9AC-4DC2-8112-2E7319F1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parameters to be optimized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9F2B3-2C90-454B-9672-D0F221F4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16</a:t>
            </a:r>
          </a:p>
          <a:p>
            <a:r>
              <a:rPr lang="en-AU" dirty="0"/>
              <a:t>Matrix equation:</a:t>
            </a:r>
          </a:p>
          <a:p>
            <a:pPr marL="0" indent="0">
              <a:buNone/>
            </a:pPr>
            <a:r>
              <a:rPr lang="en-AU" dirty="0"/>
              <a:t>"beta1","beta2", "lig_leaf","</a:t>
            </a:r>
            <a:r>
              <a:rPr lang="en-AU" dirty="0" err="1"/>
              <a:t>lig_wood</a:t>
            </a:r>
            <a:r>
              <a:rPr lang="en-AU" dirty="0"/>
              <a:t>", "f41","f42", "</a:t>
            </a:r>
            <a:r>
              <a:rPr lang="en-AU" dirty="0" err="1"/>
              <a:t>kleaf</a:t>
            </a:r>
            <a:r>
              <a:rPr lang="en-AU" dirty="0"/>
              <a:t>","</a:t>
            </a:r>
            <a:r>
              <a:rPr lang="en-AU" dirty="0" err="1"/>
              <a:t>kroot</a:t>
            </a:r>
            <a:r>
              <a:rPr lang="en-AU" dirty="0"/>
              <a:t>","</a:t>
            </a:r>
            <a:r>
              <a:rPr lang="en-AU" dirty="0" err="1"/>
              <a:t>kwood</a:t>
            </a:r>
            <a:r>
              <a:rPr lang="en-AU" dirty="0"/>
              <a:t>","</a:t>
            </a:r>
            <a:r>
              <a:rPr lang="en-AU" dirty="0" err="1"/>
              <a:t>kmet</a:t>
            </a:r>
            <a:r>
              <a:rPr lang="en-AU" dirty="0"/>
              <a:t>","</a:t>
            </a:r>
            <a:r>
              <a:rPr lang="en-AU" dirty="0" err="1"/>
              <a:t>kmic</a:t>
            </a:r>
            <a:r>
              <a:rPr lang="en-AU" dirty="0"/>
              <a:t>", "</a:t>
            </a:r>
            <a:r>
              <a:rPr lang="en-AU" dirty="0" err="1"/>
              <a:t>kslow</a:t>
            </a:r>
            <a:r>
              <a:rPr lang="en-AU" dirty="0"/>
              <a:t>","</a:t>
            </a:r>
            <a:r>
              <a:rPr lang="en-AU" dirty="0" err="1"/>
              <a:t>kpass</a:t>
            </a:r>
            <a:r>
              <a:rPr lang="en-AU" dirty="0"/>
              <a:t>",</a:t>
            </a:r>
          </a:p>
          <a:p>
            <a:r>
              <a:rPr lang="en-AU" dirty="0"/>
              <a:t>Initial conditions:</a:t>
            </a:r>
          </a:p>
          <a:p>
            <a:pPr marL="0" indent="0">
              <a:buNone/>
            </a:pPr>
            <a:r>
              <a:rPr lang="en-AU" dirty="0"/>
              <a:t> "</a:t>
            </a:r>
            <a:r>
              <a:rPr lang="en-AU" dirty="0" err="1"/>
              <a:t>cmet_init</a:t>
            </a:r>
            <a:r>
              <a:rPr lang="en-AU" dirty="0"/>
              <a:t>", "</a:t>
            </a:r>
            <a:r>
              <a:rPr lang="en-AU" dirty="0" err="1"/>
              <a:t>cstr_init</a:t>
            </a:r>
            <a:r>
              <a:rPr lang="en-AU" dirty="0"/>
              <a:t>", "</a:t>
            </a:r>
            <a:r>
              <a:rPr lang="en-AU" dirty="0" err="1"/>
              <a:t>cmic_init</a:t>
            </a:r>
            <a:r>
              <a:rPr lang="en-AU" dirty="0"/>
              <a:t>", "</a:t>
            </a:r>
            <a:r>
              <a:rPr lang="en-AU" dirty="0" err="1"/>
              <a:t>cslow_init</a:t>
            </a:r>
            <a:r>
              <a:rPr lang="en-AU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7374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6145-EC4E-41C5-89A2-357600E9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CE5E-45C2-4261-BF7E-5CFE3D01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Mismatches between matrix simulation vs. CMIP6 output </a:t>
            </a:r>
          </a:p>
          <a:p>
            <a:r>
              <a:rPr lang="en-AU" dirty="0"/>
              <a:t>Mean square error across time (1680 months, 140 years)</a:t>
            </a:r>
          </a:p>
          <a:p>
            <a:r>
              <a:rPr lang="en-AU" dirty="0"/>
              <a:t>I gave more weight to rh</a:t>
            </a:r>
          </a:p>
          <a:p>
            <a:r>
              <a:rPr lang="en-AU" dirty="0"/>
              <a:t>(J_obj1 + J_obj2 + J_obj3 + J_obj4 + J_obj5 )/200+ J_obj6/4</a:t>
            </a:r>
          </a:p>
        </p:txBody>
      </p:sp>
    </p:spTree>
    <p:extLst>
      <p:ext uri="{BB962C8B-B14F-4D97-AF65-F5344CB8AC3E}">
        <p14:creationId xmlns:p14="http://schemas.microsoft.com/office/powerpoint/2010/main" val="224566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5BB3-6E5A-4409-8500-D9B161B8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Initial parameter value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6E4F-E15C-41D5-83FD-6B8D43CD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Need information from the model </a:t>
            </a:r>
          </a:p>
          <a:p>
            <a:pPr marL="0" indent="0">
              <a:buNone/>
            </a:pPr>
            <a:r>
              <a:rPr lang="en-AU" sz="3600" b="1" dirty="0"/>
              <a:t>Pa</a:t>
            </a:r>
            <a:r>
              <a:rPr lang="en-AU" sz="2800" dirty="0"/>
              <a:t>= </a:t>
            </a:r>
            <a:r>
              <a:rPr lang="en-AU" sz="2000" dirty="0"/>
              <a:t>[0.15,  0.2,0.15,0.28, 0.6,      1/365,  1/(365*5), 1/(365*40), 0.5/(365*0.1),  0.3/(365*0.137),  0.3/(365*5),  0.3/(222.22*365),          0.05,           0.1,           1,         5]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84647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488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1_Office Theme</vt:lpstr>
      <vt:lpstr>Reconstruct C dynamics of CABLE in CMIP6 Preliminary tests</vt:lpstr>
      <vt:lpstr>PowerPoint Presentation</vt:lpstr>
      <vt:lpstr>PowerPoint Presentation</vt:lpstr>
      <vt:lpstr>Site Information </vt:lpstr>
      <vt:lpstr>Frame the target </vt:lpstr>
      <vt:lpstr>Start simple </vt:lpstr>
      <vt:lpstr>Final parameters to be optimized </vt:lpstr>
      <vt:lpstr>Objective function </vt:lpstr>
      <vt:lpstr>Initial parameter value to start</vt:lpstr>
      <vt:lpstr>MCMC</vt:lpstr>
      <vt:lpstr>Distribution of accepted parameters</vt:lpstr>
      <vt:lpstr>Matrix simulation vs. CMIP6 output</vt:lpstr>
      <vt:lpstr>How to improve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Yuanyuan (O&amp;A, Aspendale)</dc:creator>
  <cp:lastModifiedBy>Huang, Yuanyuan (O&amp;A, Aspendale)</cp:lastModifiedBy>
  <cp:revision>18</cp:revision>
  <dcterms:created xsi:type="dcterms:W3CDTF">2021-07-14T04:20:32Z</dcterms:created>
  <dcterms:modified xsi:type="dcterms:W3CDTF">2021-07-27T02:17:29Z</dcterms:modified>
</cp:coreProperties>
</file>