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zjLx98P8Ab+LD/Jc468JcKxfO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Gross Revenue per Employee Tier increases as account executive tiers increase.  There’s a more drastic difference in gross revenue between AE I compared to the other AE tiers. So perhaps HR can create more training and support for AE Is to ensure they get promoted more quickly If they are promoted faster and help grow more revenue for the company. </a:t>
            </a:r>
            <a:endParaRPr/>
          </a:p>
        </p:txBody>
      </p:sp>
      <p:sp>
        <p:nvSpPr>
          <p:cNvPr id="128" name="Google Shape;12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Gross Revenue per Employee Tier increases as account executive tiers increase.  There’s a more drastic difference in gross revenue between AE I compared to the other AE tiers. So perhaps HR can create more training and support for AE Is to ensure they get promoted more quickly If they are promoted faster and help grow more revenue for the company. </a:t>
            </a:r>
            <a:endParaRPr/>
          </a:p>
        </p:txBody>
      </p:sp>
      <p:sp>
        <p:nvSpPr>
          <p:cNvPr id="136" name="Google Shape;1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pngall.com/presentation-png" TargetMode="External"/><Relationship Id="rId6"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305" y="0"/>
            <a:ext cx="6271569"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0" name="Google Shape;90;p1"/>
          <p:cNvSpPr txBox="1"/>
          <p:nvPr>
            <p:ph type="ctrTitle"/>
          </p:nvPr>
        </p:nvSpPr>
        <p:spPr>
          <a:xfrm>
            <a:off x="6595466" y="3274460"/>
            <a:ext cx="4805996" cy="1401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sz="4400">
                <a:solidFill>
                  <a:srgbClr val="000000"/>
                </a:solidFill>
              </a:rPr>
              <a:t>HR Compensation Analysis</a:t>
            </a:r>
            <a:endParaRPr/>
          </a:p>
        </p:txBody>
      </p:sp>
      <p:sp>
        <p:nvSpPr>
          <p:cNvPr id="91" name="Google Shape;91;p1"/>
          <p:cNvSpPr txBox="1"/>
          <p:nvPr>
            <p:ph idx="1" type="subTitle"/>
          </p:nvPr>
        </p:nvSpPr>
        <p:spPr>
          <a:xfrm>
            <a:off x="6595771" y="4675908"/>
            <a:ext cx="4805691" cy="8388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lang="en-US" sz="1800">
                <a:solidFill>
                  <a:srgbClr val="000000"/>
                </a:solidFill>
              </a:rPr>
              <a:t>Alison Inglis	</a:t>
            </a:r>
            <a:endParaRPr/>
          </a:p>
        </p:txBody>
      </p:sp>
      <p:sp>
        <p:nvSpPr>
          <p:cNvPr id="92" name="Google Shape;92;p1"/>
          <p:cNvSpPr/>
          <p:nvPr/>
        </p:nvSpPr>
        <p:spPr>
          <a:xfrm>
            <a:off x="1" y="590635"/>
            <a:ext cx="5478085" cy="6276841"/>
          </a:xfrm>
          <a:custGeom>
            <a:rect b="b" l="l" r="r" t="t"/>
            <a:pathLst>
              <a:path extrusionOk="0" h="6276841" w="5478085">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aphical user interface&#10;&#10;Description automatically generated" id="93" name="Google Shape;93;p1"/>
          <p:cNvPicPr preferRelativeResize="0"/>
          <p:nvPr/>
        </p:nvPicPr>
        <p:blipFill rotWithShape="1">
          <a:blip r:embed="rId4">
            <a:alphaModFix/>
          </a:blip>
          <a:srcRect b="-1" l="22464" r="34085" t="0"/>
          <a:stretch/>
        </p:blipFill>
        <p:spPr>
          <a:xfrm>
            <a:off x="1" y="770037"/>
            <a:ext cx="5298683" cy="6097438"/>
          </a:xfrm>
          <a:custGeom>
            <a:rect b="b" l="l" r="r" t="t"/>
            <a:pathLst>
              <a:path extrusionOk="0" h="6097438" w="5298683">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ln>
            <a:noFill/>
          </a:ln>
        </p:spPr>
      </p:pic>
      <p:sp>
        <p:nvSpPr>
          <p:cNvPr id="94" name="Google Shape;94;p1"/>
          <p:cNvSpPr txBox="1"/>
          <p:nvPr/>
        </p:nvSpPr>
        <p:spPr>
          <a:xfrm>
            <a:off x="9872134" y="6657945"/>
            <a:ext cx="2319866" cy="20005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700" u="sng" cap="none" strike="noStrike">
                <a:solidFill>
                  <a:srgbClr val="FFFFFF"/>
                </a:solidFill>
                <a:latin typeface="Calibri"/>
                <a:ea typeface="Calibri"/>
                <a:cs typeface="Calibri"/>
                <a:sym typeface="Calibri"/>
                <a:hlinkClick r:id="rId5">
                  <a:extLst>
                    <a:ext uri="{A12FA001-AC4F-418D-AE19-62706E023703}">
                      <ahyp:hlinkClr val="tx"/>
                    </a:ext>
                  </a:extLst>
                </a:hlinkClick>
              </a:rPr>
              <a:t>This Photo</a:t>
            </a:r>
            <a:r>
              <a:rPr b="0" i="0" lang="en-US" sz="700" u="none" cap="none" strike="noStrike">
                <a:solidFill>
                  <a:srgbClr val="FFFFFF"/>
                </a:solidFill>
                <a:latin typeface="Calibri"/>
                <a:ea typeface="Calibri"/>
                <a:cs typeface="Calibri"/>
                <a:sym typeface="Calibri"/>
              </a:rPr>
              <a:t> by Unknown Author is licensed under </a:t>
            </a:r>
            <a:r>
              <a:rPr b="0" i="0" lang="en-US" sz="700" u="sng" cap="none" strike="noStrike">
                <a:solidFill>
                  <a:srgbClr val="FFFFFF"/>
                </a:solidFill>
                <a:latin typeface="Calibri"/>
                <a:ea typeface="Calibri"/>
                <a:cs typeface="Calibri"/>
                <a:sym typeface="Calibri"/>
                <a:hlinkClick r:id="rId6">
                  <a:extLst>
                    <a:ext uri="{A12FA001-AC4F-418D-AE19-62706E023703}">
                      <ahyp:hlinkClr val="tx"/>
                    </a:ext>
                  </a:extLst>
                </a:hlinkClick>
              </a:rPr>
              <a:t>CC BY-NC</a:t>
            </a:r>
            <a:endParaRPr b="0" i="0" sz="7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0"/>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10"/>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FY 2019 Workforce Planning</a:t>
            </a:r>
            <a:endParaRPr/>
          </a:p>
        </p:txBody>
      </p:sp>
      <p:pic>
        <p:nvPicPr>
          <p:cNvPr id="183" name="Google Shape;183;p10"/>
          <p:cNvPicPr preferRelativeResize="0"/>
          <p:nvPr>
            <p:ph idx="1" type="body"/>
          </p:nvPr>
        </p:nvPicPr>
        <p:blipFill rotWithShape="1">
          <a:blip r:embed="rId3">
            <a:alphaModFix/>
          </a:blip>
          <a:srcRect b="0" l="0" r="0" t="0"/>
          <a:stretch/>
        </p:blipFill>
        <p:spPr>
          <a:xfrm>
            <a:off x="1270692" y="1675227"/>
            <a:ext cx="9650616" cy="4394199"/>
          </a:xfrm>
          <a:prstGeom prst="rect">
            <a:avLst/>
          </a:prstGeom>
          <a:noFill/>
          <a:ln>
            <a:noFill/>
          </a:ln>
        </p:spPr>
      </p:pic>
      <p:sp>
        <p:nvSpPr>
          <p:cNvPr id="184" name="Google Shape;184;p10"/>
          <p:cNvSpPr/>
          <p:nvPr/>
        </p:nvSpPr>
        <p:spPr>
          <a:xfrm>
            <a:off x="1270690" y="2355272"/>
            <a:ext cx="9650615" cy="290946"/>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5" name="Google Shape;185;p10"/>
          <p:cNvSpPr/>
          <p:nvPr/>
        </p:nvSpPr>
        <p:spPr>
          <a:xfrm>
            <a:off x="1270691" y="5098472"/>
            <a:ext cx="9650614" cy="290946"/>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1"/>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1"/>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Gross Revenue - Strategies</a:t>
            </a:r>
            <a:endParaRPr/>
          </a:p>
        </p:txBody>
      </p:sp>
      <p:pic>
        <p:nvPicPr>
          <p:cNvPr id="192" name="Google Shape;192;p11"/>
          <p:cNvPicPr preferRelativeResize="0"/>
          <p:nvPr/>
        </p:nvPicPr>
        <p:blipFill rotWithShape="1">
          <a:blip r:embed="rId3">
            <a:alphaModFix/>
          </a:blip>
          <a:srcRect b="2419" l="1753" r="1033" t="14626"/>
          <a:stretch/>
        </p:blipFill>
        <p:spPr>
          <a:xfrm>
            <a:off x="1796055" y="1675227"/>
            <a:ext cx="8599889" cy="4394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13"/>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13"/>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rPr>
              <a:t>Solutions</a:t>
            </a:r>
            <a:endParaRPr/>
          </a:p>
        </p:txBody>
      </p:sp>
      <p:grpSp>
        <p:nvGrpSpPr>
          <p:cNvPr id="199" name="Google Shape;199;p13"/>
          <p:cNvGrpSpPr/>
          <p:nvPr/>
        </p:nvGrpSpPr>
        <p:grpSpPr>
          <a:xfrm>
            <a:off x="1179444" y="2082516"/>
            <a:ext cx="4598504" cy="4305561"/>
            <a:chOff x="0" y="525"/>
            <a:chExt cx="4598504" cy="4305561"/>
          </a:xfrm>
        </p:grpSpPr>
        <p:cxnSp>
          <p:nvCxnSpPr>
            <p:cNvPr id="200" name="Google Shape;200;p13"/>
            <p:cNvCxnSpPr/>
            <p:nvPr/>
          </p:nvCxnSpPr>
          <p:spPr>
            <a:xfrm>
              <a:off x="0" y="525"/>
              <a:ext cx="4598504"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201" name="Google Shape;201;p13"/>
            <p:cNvSpPr/>
            <p:nvPr/>
          </p:nvSpPr>
          <p:spPr>
            <a:xfrm>
              <a:off x="0" y="525"/>
              <a:ext cx="4598504" cy="8611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txBox="1"/>
            <p:nvPr/>
          </p:nvSpPr>
          <p:spPr>
            <a:xfrm>
              <a:off x="0" y="525"/>
              <a:ext cx="4598504" cy="861112"/>
            </a:xfrm>
            <a:prstGeom prst="rect">
              <a:avLst/>
            </a:prstGeom>
            <a:noFill/>
            <a:ln>
              <a:noFill/>
            </a:ln>
          </p:spPr>
          <p:txBody>
            <a:bodyPr anchorCtr="0" anchor="t" bIns="114300" lIns="114300" spcFirstLastPara="1" rIns="114300" wrap="square" tIns="114300">
              <a:noAutofit/>
            </a:bodyPr>
            <a:lstStyle/>
            <a:p>
              <a:pPr indent="0" lvl="0" marL="0" marR="0" rtl="0" algn="l">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Grow business</a:t>
              </a:r>
              <a:endParaRPr/>
            </a:p>
          </p:txBody>
        </p:sp>
        <p:cxnSp>
          <p:nvCxnSpPr>
            <p:cNvPr id="203" name="Google Shape;203;p13"/>
            <p:cNvCxnSpPr/>
            <p:nvPr/>
          </p:nvCxnSpPr>
          <p:spPr>
            <a:xfrm>
              <a:off x="0" y="861637"/>
              <a:ext cx="4598504"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204" name="Google Shape;204;p13"/>
            <p:cNvSpPr/>
            <p:nvPr/>
          </p:nvSpPr>
          <p:spPr>
            <a:xfrm>
              <a:off x="0" y="861637"/>
              <a:ext cx="4598504" cy="8611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txBox="1"/>
            <p:nvPr/>
          </p:nvSpPr>
          <p:spPr>
            <a:xfrm>
              <a:off x="0" y="861637"/>
              <a:ext cx="4598504" cy="861112"/>
            </a:xfrm>
            <a:prstGeom prst="rect">
              <a:avLst/>
            </a:prstGeom>
            <a:noFill/>
            <a:ln>
              <a:noFill/>
            </a:ln>
          </p:spPr>
          <p:txBody>
            <a:bodyPr anchorCtr="0" anchor="t" bIns="114300" lIns="114300" spcFirstLastPara="1" rIns="114300" wrap="square" tIns="114300">
              <a:noAutofit/>
            </a:bodyPr>
            <a:lstStyle/>
            <a:p>
              <a:pPr indent="0" lvl="0" marL="0" marR="0" rtl="0" algn="l">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Modify pay structure </a:t>
              </a:r>
              <a:endParaRPr/>
            </a:p>
          </p:txBody>
        </p:sp>
        <p:cxnSp>
          <p:nvCxnSpPr>
            <p:cNvPr id="206" name="Google Shape;206;p13"/>
            <p:cNvCxnSpPr/>
            <p:nvPr/>
          </p:nvCxnSpPr>
          <p:spPr>
            <a:xfrm>
              <a:off x="0" y="1722749"/>
              <a:ext cx="4598504"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207" name="Google Shape;207;p13"/>
            <p:cNvSpPr/>
            <p:nvPr/>
          </p:nvSpPr>
          <p:spPr>
            <a:xfrm>
              <a:off x="0" y="1722749"/>
              <a:ext cx="4598504" cy="8611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txBox="1"/>
            <p:nvPr/>
          </p:nvSpPr>
          <p:spPr>
            <a:xfrm>
              <a:off x="0" y="1722749"/>
              <a:ext cx="4598504" cy="861112"/>
            </a:xfrm>
            <a:prstGeom prst="rect">
              <a:avLst/>
            </a:prstGeom>
            <a:noFill/>
            <a:ln>
              <a:noFill/>
            </a:ln>
          </p:spPr>
          <p:txBody>
            <a:bodyPr anchorCtr="0" anchor="t" bIns="114300" lIns="114300" spcFirstLastPara="1" rIns="114300" wrap="square" tIns="114300">
              <a:noAutofit/>
            </a:bodyPr>
            <a:lstStyle/>
            <a:p>
              <a:pPr indent="0" lvl="0" marL="0" marR="0" rtl="0" algn="l">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Hire more</a:t>
              </a:r>
              <a:endParaRPr/>
            </a:p>
          </p:txBody>
        </p:sp>
        <p:cxnSp>
          <p:nvCxnSpPr>
            <p:cNvPr id="209" name="Google Shape;209;p13"/>
            <p:cNvCxnSpPr/>
            <p:nvPr/>
          </p:nvCxnSpPr>
          <p:spPr>
            <a:xfrm>
              <a:off x="0" y="2583862"/>
              <a:ext cx="4598504"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210" name="Google Shape;210;p13"/>
            <p:cNvSpPr/>
            <p:nvPr/>
          </p:nvSpPr>
          <p:spPr>
            <a:xfrm>
              <a:off x="0" y="2583862"/>
              <a:ext cx="4598504" cy="8611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txBox="1"/>
            <p:nvPr/>
          </p:nvSpPr>
          <p:spPr>
            <a:xfrm>
              <a:off x="0" y="2583862"/>
              <a:ext cx="4598504" cy="861112"/>
            </a:xfrm>
            <a:prstGeom prst="rect">
              <a:avLst/>
            </a:prstGeom>
            <a:noFill/>
            <a:ln>
              <a:noFill/>
            </a:ln>
          </p:spPr>
          <p:txBody>
            <a:bodyPr anchorCtr="0" anchor="t" bIns="114300" lIns="114300" spcFirstLastPara="1" rIns="114300" wrap="square" tIns="114300">
              <a:noAutofit/>
            </a:bodyPr>
            <a:lstStyle/>
            <a:p>
              <a:pPr indent="0" lvl="0" marL="0" marR="0" rtl="0" algn="l">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Support Account Executive I</a:t>
              </a:r>
              <a:endParaRPr/>
            </a:p>
          </p:txBody>
        </p:sp>
        <p:cxnSp>
          <p:nvCxnSpPr>
            <p:cNvPr id="212" name="Google Shape;212;p13"/>
            <p:cNvCxnSpPr/>
            <p:nvPr/>
          </p:nvCxnSpPr>
          <p:spPr>
            <a:xfrm>
              <a:off x="0" y="3444974"/>
              <a:ext cx="4598504"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213" name="Google Shape;213;p13"/>
            <p:cNvSpPr/>
            <p:nvPr/>
          </p:nvSpPr>
          <p:spPr>
            <a:xfrm>
              <a:off x="0" y="3444974"/>
              <a:ext cx="4598504" cy="8611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txBox="1"/>
            <p:nvPr/>
          </p:nvSpPr>
          <p:spPr>
            <a:xfrm>
              <a:off x="0" y="3444974"/>
              <a:ext cx="4598504" cy="861112"/>
            </a:xfrm>
            <a:prstGeom prst="rect">
              <a:avLst/>
            </a:prstGeom>
            <a:noFill/>
            <a:ln>
              <a:noFill/>
            </a:ln>
          </p:spPr>
          <p:txBody>
            <a:bodyPr anchorCtr="0" anchor="t" bIns="114300" lIns="114300" spcFirstLastPara="1" rIns="114300" wrap="square" tIns="114300">
              <a:noAutofit/>
            </a:bodyPr>
            <a:lstStyle/>
            <a:p>
              <a:pPr indent="0" lvl="0" marL="0" marR="0" rtl="0" algn="l">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Mentorship</a:t>
              </a:r>
              <a:endParaRPr/>
            </a:p>
          </p:txBody>
        </p:sp>
      </p:grpSp>
      <p:pic>
        <p:nvPicPr>
          <p:cNvPr descr="Diagram&#10;&#10;Description automatically generated" id="215" name="Google Shape;215;p13"/>
          <p:cNvPicPr preferRelativeResize="0"/>
          <p:nvPr/>
        </p:nvPicPr>
        <p:blipFill rotWithShape="1">
          <a:blip r:embed="rId3">
            <a:alphaModFix/>
          </a:blip>
          <a:srcRect b="-1" l="38500" r="-1" t="0"/>
          <a:stretch/>
        </p:blipFill>
        <p:spPr>
          <a:xfrm>
            <a:off x="6914667" y="2081991"/>
            <a:ext cx="4306612" cy="4306612"/>
          </a:xfrm>
          <a:custGeom>
            <a:rect b="b" l="l" r="r" t="t"/>
            <a:pathLst>
              <a:path extrusionOk="0" h="2663168" w="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2"/>
          <p:cNvSpPr txBox="1"/>
          <p:nvPr>
            <p:ph type="title"/>
          </p:nvPr>
        </p:nvSpPr>
        <p:spPr>
          <a:xfrm>
            <a:off x="838200" y="672747"/>
            <a:ext cx="10515600" cy="71555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Agenda</a:t>
            </a:r>
            <a:endParaRPr/>
          </a:p>
        </p:txBody>
      </p:sp>
      <p:grpSp>
        <p:nvGrpSpPr>
          <p:cNvPr id="101" name="Google Shape;101;p2"/>
          <p:cNvGrpSpPr/>
          <p:nvPr/>
        </p:nvGrpSpPr>
        <p:grpSpPr>
          <a:xfrm>
            <a:off x="111558" y="3344410"/>
            <a:ext cx="11934692" cy="1290237"/>
            <a:chOff x="5541" y="1771642"/>
            <a:chExt cx="11934692" cy="1290237"/>
          </a:xfrm>
        </p:grpSpPr>
        <p:sp>
          <p:nvSpPr>
            <p:cNvPr id="102" name="Google Shape;102;p2"/>
            <p:cNvSpPr/>
            <p:nvPr/>
          </p:nvSpPr>
          <p:spPr>
            <a:xfrm>
              <a:off x="5541" y="1771642"/>
              <a:ext cx="3225592" cy="1290237"/>
            </a:xfrm>
            <a:prstGeom prst="chevron">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650660" y="1771642"/>
              <a:ext cx="1935355" cy="1290237"/>
            </a:xfrm>
            <a:prstGeom prst="rect">
              <a:avLst/>
            </a:prstGeom>
            <a:noFill/>
            <a:ln>
              <a:noFill/>
            </a:ln>
          </p:spPr>
          <p:txBody>
            <a:bodyPr anchorCtr="0" anchor="ctr" bIns="45325" lIns="136000" spcFirstLastPara="1" rIns="45325" wrap="square" tIns="45325">
              <a:noAutofit/>
            </a:bodyPr>
            <a:lstStyle/>
            <a:p>
              <a:pPr indent="0" lvl="0" marL="0" marR="0" rtl="0" algn="ctr">
                <a:lnSpc>
                  <a:spcPct val="90000"/>
                </a:lnSpc>
                <a:spcBef>
                  <a:spcPts val="0"/>
                </a:spcBef>
                <a:spcAft>
                  <a:spcPts val="0"/>
                </a:spcAft>
                <a:buClr>
                  <a:schemeClr val="lt1"/>
                </a:buClr>
                <a:buSzPts val="3400"/>
                <a:buFont typeface="Calibri"/>
                <a:buNone/>
              </a:pPr>
              <a:r>
                <a:rPr b="0" i="0" lang="en-US" sz="3400" u="none" cap="none" strike="noStrike">
                  <a:solidFill>
                    <a:schemeClr val="lt1"/>
                  </a:solidFill>
                  <a:latin typeface="Calibri"/>
                  <a:ea typeface="Calibri"/>
                  <a:cs typeface="Calibri"/>
                  <a:sym typeface="Calibri"/>
                </a:rPr>
                <a:t>Company Goals</a:t>
              </a:r>
              <a:endParaRPr/>
            </a:p>
          </p:txBody>
        </p:sp>
        <p:sp>
          <p:nvSpPr>
            <p:cNvPr id="104" name="Google Shape;104;p2"/>
            <p:cNvSpPr/>
            <p:nvPr/>
          </p:nvSpPr>
          <p:spPr>
            <a:xfrm>
              <a:off x="2908574" y="1771642"/>
              <a:ext cx="3225592" cy="1290237"/>
            </a:xfrm>
            <a:prstGeom prst="chevron">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3553693" y="1771642"/>
              <a:ext cx="1935355" cy="1290237"/>
            </a:xfrm>
            <a:prstGeom prst="rect">
              <a:avLst/>
            </a:prstGeom>
            <a:noFill/>
            <a:ln>
              <a:noFill/>
            </a:ln>
          </p:spPr>
          <p:txBody>
            <a:bodyPr anchorCtr="0" anchor="ctr" bIns="45325" lIns="136000" spcFirstLastPara="1" rIns="45325" wrap="square" tIns="45325">
              <a:noAutofit/>
            </a:bodyPr>
            <a:lstStyle/>
            <a:p>
              <a:pPr indent="0" lvl="0" marL="0" marR="0" rtl="0" algn="ctr">
                <a:lnSpc>
                  <a:spcPct val="90000"/>
                </a:lnSpc>
                <a:spcBef>
                  <a:spcPts val="0"/>
                </a:spcBef>
                <a:spcAft>
                  <a:spcPts val="0"/>
                </a:spcAft>
                <a:buClr>
                  <a:schemeClr val="lt1"/>
                </a:buClr>
                <a:buSzPts val="3400"/>
                <a:buFont typeface="Calibri"/>
                <a:buNone/>
              </a:pPr>
              <a:r>
                <a:rPr b="0" i="0" lang="en-US" sz="3400" u="none" cap="none" strike="noStrike">
                  <a:solidFill>
                    <a:schemeClr val="lt1"/>
                  </a:solidFill>
                  <a:latin typeface="Calibri"/>
                  <a:ea typeface="Calibri"/>
                  <a:cs typeface="Calibri"/>
                  <a:sym typeface="Calibri"/>
                </a:rPr>
                <a:t>Employee Tiers</a:t>
              </a:r>
              <a:endParaRPr/>
            </a:p>
          </p:txBody>
        </p:sp>
        <p:sp>
          <p:nvSpPr>
            <p:cNvPr id="106" name="Google Shape;106;p2"/>
            <p:cNvSpPr/>
            <p:nvPr/>
          </p:nvSpPr>
          <p:spPr>
            <a:xfrm>
              <a:off x="5811607" y="1771642"/>
              <a:ext cx="3225592" cy="1290237"/>
            </a:xfrm>
            <a:prstGeom prst="chevron">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6456726" y="1771642"/>
              <a:ext cx="1935355" cy="1290237"/>
            </a:xfrm>
            <a:prstGeom prst="rect">
              <a:avLst/>
            </a:prstGeom>
            <a:noFill/>
            <a:ln>
              <a:noFill/>
            </a:ln>
          </p:spPr>
          <p:txBody>
            <a:bodyPr anchorCtr="0" anchor="ctr" bIns="45325" lIns="136000" spcFirstLastPara="1" rIns="45325" wrap="square" tIns="45325">
              <a:noAutofit/>
            </a:bodyPr>
            <a:lstStyle/>
            <a:p>
              <a:pPr indent="0" lvl="0" marL="0" marR="0" rtl="0" algn="ctr">
                <a:lnSpc>
                  <a:spcPct val="90000"/>
                </a:lnSpc>
                <a:spcBef>
                  <a:spcPts val="0"/>
                </a:spcBef>
                <a:spcAft>
                  <a:spcPts val="0"/>
                </a:spcAft>
                <a:buClr>
                  <a:schemeClr val="lt1"/>
                </a:buClr>
                <a:buSzPts val="3400"/>
                <a:buFont typeface="Calibri"/>
                <a:buNone/>
              </a:pPr>
              <a:r>
                <a:rPr b="0" i="0" lang="en-US" sz="3400" u="none" cap="none" strike="noStrike">
                  <a:solidFill>
                    <a:schemeClr val="lt1"/>
                  </a:solidFill>
                  <a:latin typeface="Calibri"/>
                  <a:ea typeface="Calibri"/>
                  <a:cs typeface="Calibri"/>
                  <a:sym typeface="Calibri"/>
                </a:rPr>
                <a:t>Strategies</a:t>
              </a:r>
              <a:endParaRPr/>
            </a:p>
          </p:txBody>
        </p:sp>
        <p:sp>
          <p:nvSpPr>
            <p:cNvPr id="108" name="Google Shape;108;p2"/>
            <p:cNvSpPr/>
            <p:nvPr/>
          </p:nvSpPr>
          <p:spPr>
            <a:xfrm>
              <a:off x="8714641" y="1771642"/>
              <a:ext cx="3225592" cy="1290237"/>
            </a:xfrm>
            <a:prstGeom prst="chevron">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9359760" y="1771642"/>
              <a:ext cx="1935355" cy="1290237"/>
            </a:xfrm>
            <a:prstGeom prst="rect">
              <a:avLst/>
            </a:prstGeom>
            <a:noFill/>
            <a:ln>
              <a:noFill/>
            </a:ln>
          </p:spPr>
          <p:txBody>
            <a:bodyPr anchorCtr="0" anchor="ctr" bIns="45325" lIns="136000" spcFirstLastPara="1" rIns="45325" wrap="square" tIns="45325">
              <a:noAutofit/>
            </a:bodyPr>
            <a:lstStyle/>
            <a:p>
              <a:pPr indent="0" lvl="0" marL="0" marR="0" rtl="0" algn="ctr">
                <a:lnSpc>
                  <a:spcPct val="90000"/>
                </a:lnSpc>
                <a:spcBef>
                  <a:spcPts val="0"/>
                </a:spcBef>
                <a:spcAft>
                  <a:spcPts val="0"/>
                </a:spcAft>
                <a:buClr>
                  <a:schemeClr val="lt1"/>
                </a:buClr>
                <a:buSzPts val="3400"/>
                <a:buFont typeface="Calibri"/>
                <a:buNone/>
              </a:pPr>
              <a:r>
                <a:rPr b="0" i="0" lang="en-US" sz="3400" u="none" cap="none" strike="noStrike">
                  <a:solidFill>
                    <a:schemeClr val="lt1"/>
                  </a:solidFill>
                  <a:latin typeface="Calibri"/>
                  <a:ea typeface="Calibri"/>
                  <a:cs typeface="Calibri"/>
                  <a:sym typeface="Calibri"/>
                </a:rPr>
                <a:t>Solution</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3"/>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3"/>
          <p:cNvSpPr txBox="1"/>
          <p:nvPr>
            <p:ph type="title"/>
          </p:nvPr>
        </p:nvSpPr>
        <p:spPr>
          <a:xfrm>
            <a:off x="838200" y="672747"/>
            <a:ext cx="10515600" cy="71555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Company Goals</a:t>
            </a:r>
            <a:endParaRPr/>
          </a:p>
        </p:txBody>
      </p:sp>
      <p:grpSp>
        <p:nvGrpSpPr>
          <p:cNvPr id="116" name="Google Shape;116;p3"/>
          <p:cNvGrpSpPr/>
          <p:nvPr/>
        </p:nvGrpSpPr>
        <p:grpSpPr>
          <a:xfrm>
            <a:off x="1669766" y="2033386"/>
            <a:ext cx="9010476" cy="3560233"/>
            <a:chOff x="145767" y="1360639"/>
            <a:chExt cx="9010476" cy="3560233"/>
          </a:xfrm>
        </p:grpSpPr>
        <p:sp>
          <p:nvSpPr>
            <p:cNvPr id="117" name="Google Shape;117;p3"/>
            <p:cNvSpPr/>
            <p:nvPr/>
          </p:nvSpPr>
          <p:spPr>
            <a:xfrm>
              <a:off x="795768" y="1360639"/>
              <a:ext cx="2196000" cy="2196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290274" y="1815388"/>
              <a:ext cx="1260000" cy="126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45767" y="4134618"/>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145767" y="4134618"/>
              <a:ext cx="36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INCREASE GROSS REVENUE TO $1 BILLION</a:t>
              </a:r>
              <a:endParaRPr/>
            </a:p>
          </p:txBody>
        </p:sp>
        <p:sp>
          <p:nvSpPr>
            <p:cNvPr id="121" name="Google Shape;121;p3"/>
            <p:cNvSpPr/>
            <p:nvPr/>
          </p:nvSpPr>
          <p:spPr>
            <a:xfrm>
              <a:off x="6364252" y="1400365"/>
              <a:ext cx="2196000" cy="219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6818993" y="1802120"/>
              <a:ext cx="1260000" cy="126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556243" y="4200872"/>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5556243" y="4200872"/>
              <a:ext cx="36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INCREASE NET REVENUE TO $750 MILLION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4"/>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4"/>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Gross Revenue Per Employee Tier</a:t>
            </a:r>
            <a:endParaRPr/>
          </a:p>
        </p:txBody>
      </p:sp>
      <p:pic>
        <p:nvPicPr>
          <p:cNvPr id="132" name="Google Shape;132;p4"/>
          <p:cNvPicPr preferRelativeResize="0"/>
          <p:nvPr>
            <p:ph idx="1" type="body"/>
          </p:nvPr>
        </p:nvPicPr>
        <p:blipFill rotWithShape="1">
          <a:blip r:embed="rId3">
            <a:alphaModFix/>
          </a:blip>
          <a:srcRect b="2991" l="1172" r="1231" t="10987"/>
          <a:stretch/>
        </p:blipFill>
        <p:spPr>
          <a:xfrm>
            <a:off x="1933079" y="1675227"/>
            <a:ext cx="8325841" cy="4394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5"/>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5"/>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Average Number of Accounts Per Employee Tier</a:t>
            </a:r>
            <a:endParaRPr/>
          </a:p>
        </p:txBody>
      </p:sp>
      <p:pic>
        <p:nvPicPr>
          <p:cNvPr id="140" name="Google Shape;140;p5"/>
          <p:cNvPicPr preferRelativeResize="0"/>
          <p:nvPr/>
        </p:nvPicPr>
        <p:blipFill rotWithShape="1">
          <a:blip r:embed="rId3">
            <a:alphaModFix/>
          </a:blip>
          <a:srcRect b="1481" l="1401" r="1755" t="10396"/>
          <a:stretch/>
        </p:blipFill>
        <p:spPr>
          <a:xfrm>
            <a:off x="1964898" y="1675226"/>
            <a:ext cx="8394192" cy="4394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6"/>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6"/>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FY 2019 Workforce Planning</a:t>
            </a:r>
            <a:endParaRPr/>
          </a:p>
        </p:txBody>
      </p:sp>
      <p:pic>
        <p:nvPicPr>
          <p:cNvPr id="147" name="Google Shape;147;p6"/>
          <p:cNvPicPr preferRelativeResize="0"/>
          <p:nvPr>
            <p:ph idx="1" type="body"/>
          </p:nvPr>
        </p:nvPicPr>
        <p:blipFill rotWithShape="1">
          <a:blip r:embed="rId3">
            <a:alphaModFix/>
          </a:blip>
          <a:srcRect b="9949" l="0" r="59475" t="479"/>
          <a:stretch/>
        </p:blipFill>
        <p:spPr>
          <a:xfrm>
            <a:off x="1270692" y="1723987"/>
            <a:ext cx="3910908" cy="3935896"/>
          </a:xfrm>
          <a:prstGeom prst="rect">
            <a:avLst/>
          </a:prstGeom>
          <a:noFill/>
          <a:ln>
            <a:noFill/>
          </a:ln>
        </p:spPr>
      </p:pic>
      <p:sp>
        <p:nvSpPr>
          <p:cNvPr id="148" name="Google Shape;148;p6"/>
          <p:cNvSpPr/>
          <p:nvPr/>
        </p:nvSpPr>
        <p:spPr>
          <a:xfrm>
            <a:off x="1270692" y="2396836"/>
            <a:ext cx="3910908" cy="277091"/>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9" name="Google Shape;149;p6"/>
          <p:cNvSpPr/>
          <p:nvPr/>
        </p:nvSpPr>
        <p:spPr>
          <a:xfrm>
            <a:off x="1270692" y="5153890"/>
            <a:ext cx="3910908" cy="277091"/>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7"/>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7"/>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FY 2019 Workforce Planning</a:t>
            </a:r>
            <a:endParaRPr/>
          </a:p>
        </p:txBody>
      </p:sp>
      <p:pic>
        <p:nvPicPr>
          <p:cNvPr id="156" name="Google Shape;156;p7"/>
          <p:cNvPicPr preferRelativeResize="0"/>
          <p:nvPr>
            <p:ph idx="1" type="body"/>
          </p:nvPr>
        </p:nvPicPr>
        <p:blipFill rotWithShape="1">
          <a:blip r:embed="rId3">
            <a:alphaModFix/>
          </a:blip>
          <a:srcRect b="0" l="0" r="45057" t="480"/>
          <a:stretch/>
        </p:blipFill>
        <p:spPr>
          <a:xfrm>
            <a:off x="1270692" y="1696279"/>
            <a:ext cx="5302386" cy="4373148"/>
          </a:xfrm>
          <a:prstGeom prst="rect">
            <a:avLst/>
          </a:prstGeom>
          <a:noFill/>
          <a:ln>
            <a:noFill/>
          </a:ln>
        </p:spPr>
      </p:pic>
      <p:sp>
        <p:nvSpPr>
          <p:cNvPr id="157" name="Google Shape;157;p7"/>
          <p:cNvSpPr/>
          <p:nvPr/>
        </p:nvSpPr>
        <p:spPr>
          <a:xfrm>
            <a:off x="1270691" y="2355272"/>
            <a:ext cx="5302385" cy="263237"/>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7"/>
          <p:cNvSpPr/>
          <p:nvPr/>
        </p:nvSpPr>
        <p:spPr>
          <a:xfrm>
            <a:off x="1270690" y="5106303"/>
            <a:ext cx="5302385" cy="263237"/>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8"/>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8"/>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FY 2019 Workforce Planning</a:t>
            </a:r>
            <a:endParaRPr/>
          </a:p>
        </p:txBody>
      </p:sp>
      <p:pic>
        <p:nvPicPr>
          <p:cNvPr id="165" name="Google Shape;165;p8"/>
          <p:cNvPicPr preferRelativeResize="0"/>
          <p:nvPr>
            <p:ph idx="1" type="body"/>
          </p:nvPr>
        </p:nvPicPr>
        <p:blipFill rotWithShape="1">
          <a:blip r:embed="rId3">
            <a:alphaModFix/>
          </a:blip>
          <a:srcRect b="1" l="0" r="30762" t="1288"/>
          <a:stretch/>
        </p:blipFill>
        <p:spPr>
          <a:xfrm>
            <a:off x="1270692" y="1731818"/>
            <a:ext cx="6681817" cy="4337608"/>
          </a:xfrm>
          <a:prstGeom prst="rect">
            <a:avLst/>
          </a:prstGeom>
          <a:noFill/>
          <a:ln>
            <a:noFill/>
          </a:ln>
        </p:spPr>
      </p:pic>
      <p:sp>
        <p:nvSpPr>
          <p:cNvPr id="166" name="Google Shape;166;p8"/>
          <p:cNvSpPr/>
          <p:nvPr/>
        </p:nvSpPr>
        <p:spPr>
          <a:xfrm>
            <a:off x="1270691" y="2355272"/>
            <a:ext cx="6681817" cy="277092"/>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7" name="Google Shape;167;p8"/>
          <p:cNvSpPr/>
          <p:nvPr/>
        </p:nvSpPr>
        <p:spPr>
          <a:xfrm>
            <a:off x="1270691" y="5112327"/>
            <a:ext cx="6681817" cy="277092"/>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9"/>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9"/>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FY 2019 Workforce Planning</a:t>
            </a:r>
            <a:endParaRPr/>
          </a:p>
        </p:txBody>
      </p:sp>
      <p:pic>
        <p:nvPicPr>
          <p:cNvPr id="174" name="Google Shape;174;p9"/>
          <p:cNvPicPr preferRelativeResize="0"/>
          <p:nvPr>
            <p:ph idx="1" type="body"/>
          </p:nvPr>
        </p:nvPicPr>
        <p:blipFill rotWithShape="1">
          <a:blip r:embed="rId3">
            <a:alphaModFix/>
          </a:blip>
          <a:srcRect b="1" l="0" r="16405" t="1288"/>
          <a:stretch/>
        </p:blipFill>
        <p:spPr>
          <a:xfrm>
            <a:off x="1270692" y="1731818"/>
            <a:ext cx="8067272" cy="4337608"/>
          </a:xfrm>
          <a:prstGeom prst="rect">
            <a:avLst/>
          </a:prstGeom>
          <a:noFill/>
          <a:ln>
            <a:noFill/>
          </a:ln>
        </p:spPr>
      </p:pic>
      <p:sp>
        <p:nvSpPr>
          <p:cNvPr id="175" name="Google Shape;175;p9"/>
          <p:cNvSpPr/>
          <p:nvPr/>
        </p:nvSpPr>
        <p:spPr>
          <a:xfrm>
            <a:off x="1270691" y="2355272"/>
            <a:ext cx="8067272" cy="290946"/>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6" name="Google Shape;176;p9"/>
          <p:cNvSpPr/>
          <p:nvPr/>
        </p:nvSpPr>
        <p:spPr>
          <a:xfrm>
            <a:off x="1270691" y="5098472"/>
            <a:ext cx="8067272" cy="290946"/>
          </a:xfrm>
          <a:prstGeom prst="frame">
            <a:avLst>
              <a:gd fmla="val 1250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2020-12-03T14:58:13Z</dcterms:created>
  <dc:creator>Alison Inglis</dc:creator>
</cp:coreProperties>
</file>