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Zd9osCZTEvTsmZzmdkUwYRHlw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4038" l="0" r="-1" t="5047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321564" y="4892040"/>
            <a:ext cx="11548872" cy="16459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4380588" y="5093208"/>
            <a:ext cx="6973204" cy="1261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Calibri"/>
              <a:buNone/>
            </a:pPr>
            <a:r>
              <a:rPr lang="en-US" sz="4320">
                <a:solidFill>
                  <a:schemeClr val="lt1"/>
                </a:solidFill>
              </a:rPr>
              <a:t>Lariat Rental Company Strategic Analysis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658036" y="5093208"/>
            <a:ext cx="2374818" cy="1261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2000">
                <a:solidFill>
                  <a:schemeClr val="lt2"/>
                </a:solidFill>
              </a:rPr>
              <a:t>Alison Inglis</a:t>
            </a:r>
            <a:endParaRPr/>
          </a:p>
        </p:txBody>
      </p:sp>
      <p:cxnSp>
        <p:nvCxnSpPr>
          <p:cNvPr id="92" name="Google Shape;92;p1"/>
          <p:cNvCxnSpPr/>
          <p:nvPr/>
        </p:nvCxnSpPr>
        <p:spPr>
          <a:xfrm rot="10800000">
            <a:off x="4059936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lt1">
                <a:alpha val="8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Strategies: Combined Vs. Baseline</a:t>
            </a:r>
            <a:endParaRPr/>
          </a:p>
        </p:txBody>
      </p:sp>
      <p:pic>
        <p:nvPicPr>
          <p:cNvPr id="187" name="Google Shape;187;p10"/>
          <p:cNvPicPr preferRelativeResize="0"/>
          <p:nvPr/>
        </p:nvPicPr>
        <p:blipFill rotWithShape="1">
          <a:blip r:embed="rId3">
            <a:alphaModFix/>
          </a:blip>
          <a:srcRect b="4038" l="0" r="-1" t="5047"/>
          <a:stretch/>
        </p:blipFill>
        <p:spPr>
          <a:xfrm>
            <a:off x="9358312" y="0"/>
            <a:ext cx="2833687" cy="109488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9" name="Google Shape;189;p10"/>
          <p:cNvSpPr txBox="1"/>
          <p:nvPr/>
        </p:nvSpPr>
        <p:spPr>
          <a:xfrm>
            <a:off x="1113426" y="5055049"/>
            <a:ext cx="23513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Profit Margin  42.61%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1739" y="1433619"/>
            <a:ext cx="8248522" cy="4958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Solutions</a:t>
            </a:r>
            <a:endParaRPr/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/>
          </a:blip>
          <a:srcRect b="4038" l="0" r="-1" t="5047"/>
          <a:stretch/>
        </p:blipFill>
        <p:spPr>
          <a:xfrm>
            <a:off x="8412058" y="0"/>
            <a:ext cx="3779942" cy="1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Combined Strategy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Grow transactions by 25% for top 10 most profitable vehicles by make and model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Add 203 profitable vehicles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Eliminate 10 unprofitable vehicles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Hanging light bulb on" id="199" name="Google Shape;19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6356" y="2986087"/>
            <a:ext cx="4291226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grpSp>
        <p:nvGrpSpPr>
          <p:cNvPr id="98" name="Google Shape;98;p2"/>
          <p:cNvGrpSpPr/>
          <p:nvPr/>
        </p:nvGrpSpPr>
        <p:grpSpPr>
          <a:xfrm>
            <a:off x="838200" y="1826156"/>
            <a:ext cx="10515600" cy="4350274"/>
            <a:chOff x="0" y="531"/>
            <a:chExt cx="10515600" cy="4350274"/>
          </a:xfrm>
        </p:grpSpPr>
        <p:sp>
          <p:nvSpPr>
            <p:cNvPr id="99" name="Google Shape;99;p2"/>
            <p:cNvSpPr/>
            <p:nvPr/>
          </p:nvSpPr>
          <p:spPr>
            <a:xfrm>
              <a:off x="0" y="531"/>
              <a:ext cx="10515600" cy="1242935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75988" y="280191"/>
              <a:ext cx="683614" cy="68361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35590" y="531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1435590" y="531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525" lIns="131525" spcFirstLastPara="1" rIns="131525" wrap="square" tIns="131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Background &amp; Goals for 2021</a:t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0" y="1554201"/>
              <a:ext cx="10515600" cy="1242935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75988" y="1833861"/>
              <a:ext cx="683614" cy="68361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435590" y="1554201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1435590" y="1554201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525" lIns="131525" spcFirstLastPara="1" rIns="131525" wrap="square" tIns="131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Strategies</a:t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0" y="3107870"/>
              <a:ext cx="10515600" cy="1242935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75988" y="3387531"/>
              <a:ext cx="683614" cy="68361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435590" y="3107870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1435590" y="3107870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525" lIns="131525" spcFirstLastPara="1" rIns="131525" wrap="square" tIns="131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Solutions</a:t>
              </a:r>
              <a:endParaRPr/>
            </a:p>
          </p:txBody>
        </p:sp>
      </p:grpSp>
      <p:pic>
        <p:nvPicPr>
          <p:cNvPr id="111" name="Google Shape;111;p2"/>
          <p:cNvPicPr preferRelativeResize="0"/>
          <p:nvPr/>
        </p:nvPicPr>
        <p:blipFill rotWithShape="1">
          <a:blip r:embed="rId6">
            <a:alphaModFix/>
          </a:blip>
          <a:srcRect b="4038" l="0" r="-1" t="5047"/>
          <a:stretch/>
        </p:blipFill>
        <p:spPr>
          <a:xfrm>
            <a:off x="9358312" y="0"/>
            <a:ext cx="2833687" cy="1094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Goals for 2021</a:t>
            </a:r>
            <a:endParaRPr/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>
            <a:alphaModFix/>
          </a:blip>
          <a:srcRect b="4038" l="0" r="-1" t="5047"/>
          <a:stretch/>
        </p:blipFill>
        <p:spPr>
          <a:xfrm>
            <a:off x="9358312" y="0"/>
            <a:ext cx="2833687" cy="109488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Top Goal: Grow gross profit to $30 million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Increase gross revenue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Decrease total costs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Increase profit margin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9" name="Google Shape;119;p3"/>
          <p:cNvSpPr/>
          <p:nvPr/>
        </p:nvSpPr>
        <p:spPr>
          <a:xfrm>
            <a:off x="1028871" y="4115468"/>
            <a:ext cx="2464444" cy="1585912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1651464" y="4446759"/>
            <a:ext cx="235131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Profit Margin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42.61%</a:t>
            </a:r>
            <a:endParaRPr/>
          </a:p>
        </p:txBody>
      </p:sp>
      <p:pic>
        <p:nvPicPr>
          <p:cNvPr id="121" name="Google Shape;12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978" y="2800350"/>
            <a:ext cx="6624492" cy="35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Strategies</a:t>
            </a:r>
            <a:endParaRPr/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3">
            <a:alphaModFix/>
          </a:blip>
          <a:srcRect b="4038" l="0" r="-1" t="5047"/>
          <a:stretch/>
        </p:blipFill>
        <p:spPr>
          <a:xfrm>
            <a:off x="9358312" y="0"/>
            <a:ext cx="2833687" cy="109488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Strategy 1: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Grow transactions by 25% for top 10 most profitable vehicles by make and model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Strategy 2: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Increase top 10 most profitable vehicles by make and model by adding 203 extra vehicles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Eliminate bottom 10 least profitable vehicles by removing 10 vehicles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Combined Strategy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Combine Strategy 1 and 2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Car with solid fill" id="129" name="Google Shape;12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27262" y="4367364"/>
            <a:ext cx="2626538" cy="2626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Strategies</a:t>
            </a:r>
            <a:endParaRPr/>
          </a:p>
        </p:txBody>
      </p:sp>
      <p:pic>
        <p:nvPicPr>
          <p:cNvPr id="135" name="Google Shape;135;p5"/>
          <p:cNvPicPr preferRelativeResize="0"/>
          <p:nvPr/>
        </p:nvPicPr>
        <p:blipFill rotWithShape="1">
          <a:blip r:embed="rId3">
            <a:alphaModFix/>
          </a:blip>
          <a:srcRect b="4038" l="0" r="-1" t="5047"/>
          <a:stretch/>
        </p:blipFill>
        <p:spPr>
          <a:xfrm>
            <a:off x="9358312" y="0"/>
            <a:ext cx="2833687" cy="109488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6809785" y="547441"/>
            <a:ext cx="4120153" cy="4507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Top 10 most profitable make and models contain 203 vehicles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 txBox="1"/>
          <p:nvPr/>
        </p:nvSpPr>
        <p:spPr>
          <a:xfrm>
            <a:off x="1113426" y="5055049"/>
            <a:ext cx="23513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Profit Margin  42.61%</a:t>
            </a:r>
            <a:endParaRPr/>
          </a:p>
        </p:txBody>
      </p:sp>
      <p:sp>
        <p:nvSpPr>
          <p:cNvPr id="138" name="Google Shape;138;p5"/>
          <p:cNvSpPr txBox="1"/>
          <p:nvPr/>
        </p:nvSpPr>
        <p:spPr>
          <a:xfrm>
            <a:off x="838199" y="1442502"/>
            <a:ext cx="47625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10 most profitable vehicles by make and model</a:t>
            </a:r>
            <a:endParaRPr/>
          </a:p>
        </p:txBody>
      </p:sp>
      <p:pic>
        <p:nvPicPr>
          <p:cNvPr descr="Car with solid fill" id="139" name="Google Shape;13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2461" y="2273499"/>
            <a:ext cx="4546601" cy="454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199" y="2459236"/>
            <a:ext cx="4586891" cy="391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Strategies</a:t>
            </a:r>
            <a:endParaRPr/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3">
            <a:alphaModFix/>
          </a:blip>
          <a:srcRect b="4038" l="0" r="-1" t="5047"/>
          <a:stretch/>
        </p:blipFill>
        <p:spPr>
          <a:xfrm>
            <a:off x="9358312" y="0"/>
            <a:ext cx="2833687" cy="109488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8" name="Google Shape;148;p6"/>
          <p:cNvSpPr txBox="1"/>
          <p:nvPr/>
        </p:nvSpPr>
        <p:spPr>
          <a:xfrm>
            <a:off x="1113426" y="5055049"/>
            <a:ext cx="23513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Profit Margin  42.61%</a:t>
            </a:r>
            <a:endParaRPr/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192696"/>
            <a:ext cx="5481806" cy="530017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/>
          <p:nvPr/>
        </p:nvSpPr>
        <p:spPr>
          <a:xfrm>
            <a:off x="838200" y="5913912"/>
            <a:ext cx="5469835" cy="356259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Strategies</a:t>
            </a:r>
            <a:endParaRPr/>
          </a:p>
        </p:txBody>
      </p:sp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 b="4038" l="0" r="-1" t="5047"/>
          <a:stretch/>
        </p:blipFill>
        <p:spPr>
          <a:xfrm>
            <a:off x="9358312" y="0"/>
            <a:ext cx="2833687" cy="109488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9" name="Google Shape;159;p7"/>
          <p:cNvSpPr txBox="1"/>
          <p:nvPr/>
        </p:nvSpPr>
        <p:spPr>
          <a:xfrm>
            <a:off x="1113426" y="5055049"/>
            <a:ext cx="23513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Profit Margin  42.61%</a:t>
            </a:r>
            <a:endParaRPr/>
          </a:p>
        </p:txBody>
      </p:sp>
      <p:pic>
        <p:nvPicPr>
          <p:cNvPr id="160" name="Google Shape;16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163015"/>
            <a:ext cx="7139609" cy="537984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/>
          <p:nvPr/>
        </p:nvSpPr>
        <p:spPr>
          <a:xfrm>
            <a:off x="838200" y="5979903"/>
            <a:ext cx="7139609" cy="331997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Strategies</a:t>
            </a:r>
            <a:endParaRPr/>
          </a:p>
        </p:txBody>
      </p:sp>
      <p:pic>
        <p:nvPicPr>
          <p:cNvPr id="167" name="Google Shape;167;p8"/>
          <p:cNvPicPr preferRelativeResize="0"/>
          <p:nvPr/>
        </p:nvPicPr>
        <p:blipFill rotWithShape="1">
          <a:blip r:embed="rId3">
            <a:alphaModFix/>
          </a:blip>
          <a:srcRect b="4038" l="0" r="-1" t="5047"/>
          <a:stretch/>
        </p:blipFill>
        <p:spPr>
          <a:xfrm>
            <a:off x="9358312" y="0"/>
            <a:ext cx="2833687" cy="109488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9" name="Google Shape;169;p8"/>
          <p:cNvSpPr txBox="1"/>
          <p:nvPr/>
        </p:nvSpPr>
        <p:spPr>
          <a:xfrm>
            <a:off x="1113426" y="5055049"/>
            <a:ext cx="23513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Profit Margin  42.61%</a:t>
            </a:r>
            <a:endParaRPr/>
          </a:p>
        </p:txBody>
      </p:sp>
      <p:pic>
        <p:nvPicPr>
          <p:cNvPr id="170" name="Google Shape;17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5227" y="1136090"/>
            <a:ext cx="8811625" cy="543948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8"/>
          <p:cNvSpPr/>
          <p:nvPr/>
        </p:nvSpPr>
        <p:spPr>
          <a:xfrm>
            <a:off x="941975" y="6008914"/>
            <a:ext cx="8824877" cy="332509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Strategies</a:t>
            </a:r>
            <a:endParaRPr/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 b="4038" l="0" r="-1" t="5047"/>
          <a:stretch/>
        </p:blipFill>
        <p:spPr>
          <a:xfrm>
            <a:off x="9358312" y="0"/>
            <a:ext cx="2833687" cy="109488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9" name="Google Shape;179;p9"/>
          <p:cNvSpPr txBox="1"/>
          <p:nvPr/>
        </p:nvSpPr>
        <p:spPr>
          <a:xfrm>
            <a:off x="1113426" y="5055049"/>
            <a:ext cx="23513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Profit Margin  42.61%</a:t>
            </a:r>
            <a:endParaRPr/>
          </a:p>
        </p:txBody>
      </p:sp>
      <p:pic>
        <p:nvPicPr>
          <p:cNvPr id="180" name="Google Shape;18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4157" y="1240627"/>
            <a:ext cx="10399643" cy="534981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9"/>
          <p:cNvSpPr/>
          <p:nvPr/>
        </p:nvSpPr>
        <p:spPr>
          <a:xfrm>
            <a:off x="954157" y="6010708"/>
            <a:ext cx="10399643" cy="332509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2020-12-10T13:26:16Z</dcterms:created>
  <dc:creator>Alison Inglis</dc:creator>
</cp:coreProperties>
</file>